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3"/>
  </p:notesMasterIdLst>
  <p:sldIdLst>
    <p:sldId id="256" r:id="rId2"/>
    <p:sldId id="258" r:id="rId3"/>
    <p:sldId id="260" r:id="rId4"/>
    <p:sldId id="261" r:id="rId5"/>
    <p:sldId id="262" r:id="rId6"/>
    <p:sldId id="266" r:id="rId7"/>
    <p:sldId id="267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0" r:id="rId18"/>
    <p:sldId id="279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judytatroe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CC66"/>
    <a:srgbClr val="0099CC"/>
    <a:srgbClr val="66FFCC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12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1"/>
    </p:cViewPr>
  </p:sorterViewPr>
  <p:notesViewPr>
    <p:cSldViewPr>
      <p:cViewPr varScale="1">
        <p:scale>
          <a:sx n="85" d="100"/>
          <a:sy n="85" d="100"/>
        </p:scale>
        <p:origin x="-3144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D4839C11-4098-461F-8749-6694EC82C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015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47107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2083 -32000"/>
                <a:gd name="T13" fmla="*/ T12 w 64000"/>
                <a:gd name="T14" fmla="+- 0 -29632 -32000"/>
                <a:gd name="T15" fmla="*/ -29632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2083 -32000"/>
                <a:gd name="T21" fmla="*/ T20 w 64000"/>
                <a:gd name="T22" fmla="+- 0 29631 -32000"/>
                <a:gd name="T23" fmla="*/ 29631 h 64000"/>
                <a:gd name="T24" fmla="+- 0 12083 -32000"/>
                <a:gd name="T25" fmla="*/ T24 w 64000"/>
                <a:gd name="T26" fmla="+- 0 29631 -32000"/>
                <a:gd name="T27" fmla="*/ 29631 h 64000"/>
                <a:gd name="T28" fmla="+- 0 12082 -32000"/>
                <a:gd name="T29" fmla="*/ T28 w 64000"/>
                <a:gd name="T30" fmla="+- 0 29631 -32000"/>
                <a:gd name="T31" fmla="*/ 29631 h 64000"/>
                <a:gd name="T32" fmla="+- 0 12083 -32000"/>
                <a:gd name="T33" fmla="*/ T32 w 64000"/>
                <a:gd name="T34" fmla="+- 0 29632 -32000"/>
                <a:gd name="T35" fmla="*/ 29632 h 64000"/>
                <a:gd name="T36" fmla="+- 0 12083 -32000"/>
                <a:gd name="T37" fmla="*/ T36 w 64000"/>
                <a:gd name="T38" fmla="+- 0 -29632 -32000"/>
                <a:gd name="T39" fmla="*/ -29632 h 64000"/>
                <a:gd name="T40" fmla="+- 0 12082 -32000"/>
                <a:gd name="T41" fmla="*/ T40 w 64000"/>
                <a:gd name="T42" fmla="+- 0 -29632 -32000"/>
                <a:gd name="T43" fmla="*/ -29632 h 64000"/>
                <a:gd name="T44" fmla="+- 0 12083 -32000"/>
                <a:gd name="T45" fmla="*/ T44 w 64000"/>
                <a:gd name="T46" fmla="+- 0 -29632 -32000"/>
                <a:gd name="T47" fmla="*/ -29632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47109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994 -32000"/>
                <a:gd name="T13" fmla="*/ T12 w 64000"/>
                <a:gd name="T14" fmla="+- 0 -25754 -32000"/>
                <a:gd name="T15" fmla="*/ -257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994 -32000"/>
                <a:gd name="T21" fmla="*/ T20 w 64000"/>
                <a:gd name="T22" fmla="+- 0 25753 -32000"/>
                <a:gd name="T23" fmla="*/ 25753 h 64000"/>
                <a:gd name="T24" fmla="+- 0 18994 -32000"/>
                <a:gd name="T25" fmla="*/ T24 w 64000"/>
                <a:gd name="T26" fmla="+- 0 25753 -32000"/>
                <a:gd name="T27" fmla="*/ 25753 h 64000"/>
                <a:gd name="T28" fmla="+- 0 18993 -32000"/>
                <a:gd name="T29" fmla="*/ T28 w 64000"/>
                <a:gd name="T30" fmla="+- 0 25753 -32000"/>
                <a:gd name="T31" fmla="*/ 25753 h 64000"/>
                <a:gd name="T32" fmla="+- 0 18994 -32000"/>
                <a:gd name="T33" fmla="*/ T32 w 64000"/>
                <a:gd name="T34" fmla="+- 0 25754 -32000"/>
                <a:gd name="T35" fmla="*/ 25754 h 64000"/>
                <a:gd name="T36" fmla="+- 0 18994 -32000"/>
                <a:gd name="T37" fmla="*/ T36 w 64000"/>
                <a:gd name="T38" fmla="+- 0 -25754 -32000"/>
                <a:gd name="T39" fmla="*/ -25754 h 64000"/>
                <a:gd name="T40" fmla="+- 0 18993 -32000"/>
                <a:gd name="T41" fmla="*/ T40 w 64000"/>
                <a:gd name="T42" fmla="+- 0 -25754 -32000"/>
                <a:gd name="T43" fmla="*/ -25754 h 64000"/>
                <a:gd name="T44" fmla="+- 0 18994 -32000"/>
                <a:gd name="T45" fmla="*/ T44 w 64000"/>
                <a:gd name="T46" fmla="+- 0 -25754 -32000"/>
                <a:gd name="T47" fmla="*/ -257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altLang="en-US">
                <a:latin typeface="Arial" charset="0"/>
              </a:endParaRPr>
            </a:p>
          </p:txBody>
        </p:sp>
      </p:grpSp>
      <p:sp>
        <p:nvSpPr>
          <p:cNvPr id="4711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7112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7113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Prepared by: Matt J. McCarthy</a:t>
            </a:r>
          </a:p>
        </p:txBody>
      </p:sp>
      <p:sp>
        <p:nvSpPr>
          <p:cNvPr id="47114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8CAB6C4-ADDA-4CE0-8A8E-1B11C0078E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46A7B-A909-4381-97A2-309301FCE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80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6385-5C05-41DD-A7F1-4162F55656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321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2346D-1901-422C-AC32-FADB05A375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02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D9205-8D1F-43BF-8AA0-28FA0BF643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28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Prepared by: Matt J. McCarthy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6BF2A-E5C4-4CA8-A009-DD12782D46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86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Prepared by: Matt J. McCarthy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8E8B9-4BC0-441D-8B53-48FDF32EF9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783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Prepared by: Matt J. McCarthy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4CC25-1A8B-4DEC-A6BE-EA4636A41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73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Prepared by: Matt J. McCarthy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273B1-E5F4-4ACB-AEE3-43248EFBFF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66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Prepared by: Matt J. McCarthy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B8187-4C8A-4879-865C-CB5DED0467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27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Prepared by: Matt J. McCarthy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144C9-804C-448B-AD2E-C5C0361D81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85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46083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296 -32000"/>
                <a:gd name="T13" fmla="*/ T12 w 64000"/>
                <a:gd name="T14" fmla="+- 0 -26254 -32000"/>
                <a:gd name="T15" fmla="*/ -262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296 -32000"/>
                <a:gd name="T21" fmla="*/ T20 w 64000"/>
                <a:gd name="T22" fmla="+- 0 26253 -32000"/>
                <a:gd name="T23" fmla="*/ 26253 h 64000"/>
                <a:gd name="T24" fmla="+- 0 18296 -32000"/>
                <a:gd name="T25" fmla="*/ T24 w 64000"/>
                <a:gd name="T26" fmla="+- 0 26253 -32000"/>
                <a:gd name="T27" fmla="*/ 26253 h 64000"/>
                <a:gd name="T28" fmla="+- 0 18295 -32000"/>
                <a:gd name="T29" fmla="*/ T28 w 64000"/>
                <a:gd name="T30" fmla="+- 0 26253 -32000"/>
                <a:gd name="T31" fmla="*/ 26253 h 64000"/>
                <a:gd name="T32" fmla="+- 0 18296 -32000"/>
                <a:gd name="T33" fmla="*/ T32 w 64000"/>
                <a:gd name="T34" fmla="+- 0 26254 -32000"/>
                <a:gd name="T35" fmla="*/ 26254 h 64000"/>
                <a:gd name="T36" fmla="+- 0 18296 -32000"/>
                <a:gd name="T37" fmla="*/ T36 w 64000"/>
                <a:gd name="T38" fmla="+- 0 -26254 -32000"/>
                <a:gd name="T39" fmla="*/ -26254 h 64000"/>
                <a:gd name="T40" fmla="+- 0 18295 -32000"/>
                <a:gd name="T41" fmla="*/ T40 w 64000"/>
                <a:gd name="T42" fmla="+- 0 -26254 -32000"/>
                <a:gd name="T43" fmla="*/ -26254 h 64000"/>
                <a:gd name="T44" fmla="+- 0 18296 -32000"/>
                <a:gd name="T45" fmla="*/ T44 w 64000"/>
                <a:gd name="T46" fmla="+- 0 -26254 -32000"/>
                <a:gd name="T47" fmla="*/ -262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46084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077 -32000"/>
                <a:gd name="T13" fmla="*/ T12 w 64000"/>
                <a:gd name="T14" fmla="+- 0 -26405 -32000"/>
                <a:gd name="T15" fmla="*/ -26405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077 -32000"/>
                <a:gd name="T21" fmla="*/ T20 w 64000"/>
                <a:gd name="T22" fmla="+- 0 26404 -32000"/>
                <a:gd name="T23" fmla="*/ 26404 h 64000"/>
                <a:gd name="T24" fmla="+- 0 18077 -32000"/>
                <a:gd name="T25" fmla="*/ T24 w 64000"/>
                <a:gd name="T26" fmla="+- 0 26404 -32000"/>
                <a:gd name="T27" fmla="*/ 26404 h 64000"/>
                <a:gd name="T28" fmla="+- 0 18076 -32000"/>
                <a:gd name="T29" fmla="*/ T28 w 64000"/>
                <a:gd name="T30" fmla="+- 0 26404 -32000"/>
                <a:gd name="T31" fmla="*/ 26404 h 64000"/>
                <a:gd name="T32" fmla="+- 0 18077 -32000"/>
                <a:gd name="T33" fmla="*/ T32 w 64000"/>
                <a:gd name="T34" fmla="+- 0 26405 -32000"/>
                <a:gd name="T35" fmla="*/ 26405 h 64000"/>
                <a:gd name="T36" fmla="+- 0 18077 -32000"/>
                <a:gd name="T37" fmla="*/ T36 w 64000"/>
                <a:gd name="T38" fmla="+- 0 -26405 -32000"/>
                <a:gd name="T39" fmla="*/ -26405 h 64000"/>
                <a:gd name="T40" fmla="+- 0 18076 -32000"/>
                <a:gd name="T41" fmla="*/ T40 w 64000"/>
                <a:gd name="T42" fmla="+- 0 -26405 -32000"/>
                <a:gd name="T43" fmla="*/ -26405 h 64000"/>
                <a:gd name="T44" fmla="+- 0 18077 -32000"/>
                <a:gd name="T45" fmla="*/ T44 w 64000"/>
                <a:gd name="T46" fmla="+- 0 -26405 -32000"/>
                <a:gd name="T47" fmla="*/ -26405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altLang="en-US">
                <a:latin typeface="Arial" charset="0"/>
              </a:endParaRPr>
            </a:p>
          </p:txBody>
        </p:sp>
        <p:sp>
          <p:nvSpPr>
            <p:cNvPr id="46085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8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4608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r>
              <a:rPr lang="en-US" altLang="en-US"/>
              <a:t>Prepared by: Matt J. McCarthy</a:t>
            </a:r>
          </a:p>
        </p:txBody>
      </p:sp>
      <p:sp>
        <p:nvSpPr>
          <p:cNvPr id="4609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3CF7F35-E68B-41BE-A836-887A3898A80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hyperlink" Target="http://www.asisonline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1.png"/><Relationship Id="rId4" Type="http://schemas.openxmlformats.org/officeDocument/2006/relationships/image" Target="../media/image5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8C13461A-2E57-4A94-A320-912D7BB3367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1371600"/>
            <a:ext cx="6781800" cy="1752600"/>
          </a:xfrm>
        </p:spPr>
        <p:txBody>
          <a:bodyPr/>
          <a:lstStyle/>
          <a:p>
            <a:r>
              <a:rPr lang="en-US" altLang="en-US"/>
              <a:t>Introduction to Security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505200"/>
            <a:ext cx="7162800" cy="1752600"/>
          </a:xfrm>
        </p:spPr>
        <p:txBody>
          <a:bodyPr/>
          <a:lstStyle/>
          <a:p>
            <a:pPr algn="ctr"/>
            <a:r>
              <a:rPr lang="en-US" altLang="en-US" sz="3200">
                <a:latin typeface="Tahoma" pitchFamily="34" charset="0"/>
              </a:rPr>
              <a:t>Chapter 1</a:t>
            </a:r>
          </a:p>
          <a:p>
            <a:pPr algn="ctr"/>
            <a:r>
              <a:rPr lang="en-US" altLang="en-US" sz="3200">
                <a:latin typeface="Tahoma" pitchFamily="34" charset="0"/>
              </a:rPr>
              <a:t>The Evolution of Private Security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80"/>
    </mc:Choice>
    <mc:Fallback>
      <p:transition spd="slow" advTm="45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C854-F937-4DC6-B71F-E028EF6FF060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English Influences on Security: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Issues with Community efforts: </a:t>
            </a:r>
          </a:p>
          <a:p>
            <a:pPr lvl="1"/>
            <a:r>
              <a:rPr lang="en-US" altLang="en-US" sz="2100" dirty="0"/>
              <a:t>Merchants were dissatisfied with the service they received with this practice.</a:t>
            </a:r>
          </a:p>
          <a:p>
            <a:pPr lvl="1"/>
            <a:r>
              <a:rPr lang="en-US" altLang="en-US" sz="2100" dirty="0"/>
              <a:t>The middle class was resisting the idea of being pressed into service.</a:t>
            </a:r>
          </a:p>
          <a:p>
            <a:pPr lvl="1"/>
            <a:r>
              <a:rPr lang="en-US" altLang="en-US" sz="2100" dirty="0"/>
              <a:t>The idea of hiring people for security was brought into practice.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41"/>
    </mc:Choice>
    <mc:Fallback>
      <p:transition spd="slow" advTm="27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03A1-415D-411D-B29F-FFA97B085FD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English Influences on Security: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7213"/>
            <a:ext cx="7620000" cy="4114800"/>
          </a:xfrm>
        </p:spPr>
        <p:txBody>
          <a:bodyPr/>
          <a:lstStyle/>
          <a:p>
            <a:r>
              <a:rPr lang="en-US" altLang="en-US" sz="2500" dirty="0"/>
              <a:t>Henry Fielding </a:t>
            </a:r>
            <a:r>
              <a:rPr lang="en-US" altLang="en-US" sz="2000" dirty="0"/>
              <a:t>(1707-1754)</a:t>
            </a:r>
            <a:r>
              <a:rPr lang="en-US" altLang="en-US" sz="2500" dirty="0"/>
              <a:t> </a:t>
            </a:r>
          </a:p>
          <a:p>
            <a:pPr lvl="1"/>
            <a:r>
              <a:rPr lang="en-US" altLang="en-US" sz="2100" dirty="0"/>
              <a:t>Chief Magistrate of Bow Street </a:t>
            </a:r>
          </a:p>
          <a:p>
            <a:pPr lvl="1"/>
            <a:r>
              <a:rPr lang="en-US" altLang="en-US" sz="2100" dirty="0"/>
              <a:t>One of the earliest advocates of crime prevention</a:t>
            </a:r>
          </a:p>
          <a:p>
            <a:pPr lvl="1"/>
            <a:r>
              <a:rPr lang="en-US" altLang="en-US" sz="2100" dirty="0"/>
              <a:t>Favored reprimands instead of death</a:t>
            </a:r>
          </a:p>
          <a:p>
            <a:pPr lvl="1"/>
            <a:r>
              <a:rPr lang="en-US" altLang="en-US" sz="2100" dirty="0"/>
              <a:t>Exercised leniency</a:t>
            </a:r>
          </a:p>
          <a:p>
            <a:pPr lvl="1"/>
            <a:r>
              <a:rPr lang="en-US" altLang="en-US" sz="2100" dirty="0"/>
              <a:t>Advocated magistrates be paid for their work so that they did not rely on fines/fees for their income</a:t>
            </a:r>
          </a:p>
          <a:p>
            <a:pPr lvl="1"/>
            <a:r>
              <a:rPr lang="en-US" altLang="en-US" sz="2100" dirty="0"/>
              <a:t>Created Bow Street Runners – the first detective agency in </a:t>
            </a:r>
            <a:r>
              <a:rPr lang="en-US" altLang="en-US" sz="2100" dirty="0" smtClean="0"/>
              <a:t>England</a:t>
            </a:r>
            <a:endParaRPr lang="en-US" altLang="en-US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954"/>
    </mc:Choice>
    <mc:Fallback>
      <p:transition advTm="68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656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BB64E-760A-4EF0-AB69-4781537CFBD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English Influences on Security: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7213"/>
            <a:ext cx="7620000" cy="4114800"/>
          </a:xfrm>
        </p:spPr>
        <p:txBody>
          <a:bodyPr/>
          <a:lstStyle/>
          <a:p>
            <a:r>
              <a:rPr lang="en-US" altLang="en-US"/>
              <a:t>Sir Robert Peel </a:t>
            </a:r>
            <a:r>
              <a:rPr lang="en-US" altLang="en-US" sz="2400"/>
              <a:t>(1788-1850)</a:t>
            </a:r>
            <a:r>
              <a:rPr lang="en-US" altLang="en-US"/>
              <a:t> </a:t>
            </a:r>
          </a:p>
          <a:p>
            <a:pPr lvl="1"/>
            <a:r>
              <a:rPr lang="en-US" altLang="en-US" sz="2100"/>
              <a:t>His Metropolitan Police Act created the London Metropolitan Police.</a:t>
            </a:r>
          </a:p>
          <a:p>
            <a:pPr lvl="1"/>
            <a:r>
              <a:rPr lang="en-US" altLang="en-US" sz="2100"/>
              <a:t>His main theme was crime prevention.</a:t>
            </a:r>
          </a:p>
          <a:p>
            <a:pPr lvl="1"/>
            <a:r>
              <a:rPr lang="en-US" altLang="en-US" sz="2100"/>
              <a:t>This theme did not persist in public law enforcement, which became more concerned with reacting to crime.</a:t>
            </a:r>
          </a:p>
          <a:p>
            <a:pPr lvl="1"/>
            <a:r>
              <a:rPr lang="en-US" altLang="en-US" sz="2100"/>
              <a:t>This kept alive the need for private security to prevent crime. </a:t>
            </a:r>
          </a:p>
          <a:p>
            <a:pPr lvl="2"/>
            <a:endParaRPr lang="en-US" altLang="en-US" sz="21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77"/>
    </mc:Choice>
    <mc:Fallback>
      <p:transition spd="slow" advTm="74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9F30-D063-4777-84F6-FF5C6FEAC408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Evolution of Private Security in the U.S.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7213"/>
            <a:ext cx="7540625" cy="4114800"/>
          </a:xfrm>
        </p:spPr>
        <p:txBody>
          <a:bodyPr/>
          <a:lstStyle/>
          <a:p>
            <a:r>
              <a:rPr lang="en-US" altLang="en-US"/>
              <a:t>Express companies </a:t>
            </a:r>
          </a:p>
          <a:p>
            <a:pPr lvl="1"/>
            <a:r>
              <a:rPr lang="en-US" altLang="en-US" sz="2000"/>
              <a:t>Formed to safely transport goods in the crime-ridden, post-Civil War U.S. West</a:t>
            </a:r>
          </a:p>
          <a:p>
            <a:pPr lvl="1"/>
            <a:r>
              <a:rPr lang="en-US" altLang="en-US" sz="2000"/>
              <a:t>1853 – Wells Fargo created; operates East of the Mississippi</a:t>
            </a:r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01"/>
    </mc:Choice>
    <mc:Fallback>
      <p:transition spd="slow" advTm="7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0F87-F413-4BFF-AE58-259D6535BE83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Evolution of Private Security in the U.S.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7213"/>
            <a:ext cx="7540625" cy="4114800"/>
          </a:xfrm>
        </p:spPr>
        <p:txBody>
          <a:bodyPr/>
          <a:lstStyle/>
          <a:p>
            <a:r>
              <a:rPr lang="en-US" altLang="en-US"/>
              <a:t>Railroad Police Acts</a:t>
            </a:r>
          </a:p>
          <a:p>
            <a:pPr lvl="1"/>
            <a:r>
              <a:rPr lang="en-US" altLang="en-US" sz="2100"/>
              <a:t>Railroads typically operated beyond the reach of law enforcement officers.</a:t>
            </a:r>
          </a:p>
          <a:p>
            <a:pPr lvl="1"/>
            <a:r>
              <a:rPr lang="en-US" altLang="en-US" sz="2100"/>
              <a:t>In the 1800s, states passed these acts which allowed private railroads to establish their own security forces.</a:t>
            </a:r>
          </a:p>
          <a:p>
            <a:pPr lvl="1"/>
            <a:r>
              <a:rPr lang="en-US" altLang="en-US" sz="2100"/>
              <a:t>Railroad police were typically given a club and revolver and told to protect the railroad – nothing more.</a:t>
            </a:r>
          </a:p>
          <a:p>
            <a:pPr lvl="1"/>
            <a:endParaRPr lang="en-US" altLang="en-US" sz="2100"/>
          </a:p>
          <a:p>
            <a:pPr lvl="1"/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29"/>
    </mc:Choice>
    <mc:Fallback>
      <p:transition spd="slow" advTm="59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D8928-3D08-4F4D-8263-94102AD3565E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Evolution of Private Security in the U.S.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7213"/>
            <a:ext cx="754062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Allan Pinkerton </a:t>
            </a:r>
            <a:r>
              <a:rPr lang="en-US" altLang="en-US" sz="2000"/>
              <a:t>(1819-1884)</a:t>
            </a:r>
          </a:p>
          <a:p>
            <a:pPr lvl="1">
              <a:lnSpc>
                <a:spcPct val="90000"/>
              </a:lnSpc>
            </a:pPr>
            <a:r>
              <a:rPr lang="en-US" altLang="en-US" sz="2100"/>
              <a:t>Born in Scotland, he immigrated to the Chicago, Illinois area where he became a barrel maker.</a:t>
            </a:r>
          </a:p>
          <a:p>
            <a:pPr lvl="1">
              <a:lnSpc>
                <a:spcPct val="90000"/>
              </a:lnSpc>
            </a:pPr>
            <a:r>
              <a:rPr lang="en-US" altLang="en-US" sz="2100"/>
              <a:t>After turning in some counterfeiters he found, he became the first deputy sheriff of Cook County, Illinois.</a:t>
            </a:r>
          </a:p>
          <a:p>
            <a:pPr lvl="1">
              <a:lnSpc>
                <a:spcPct val="90000"/>
              </a:lnSpc>
            </a:pPr>
            <a:r>
              <a:rPr lang="en-US" altLang="en-US" sz="2100"/>
              <a:t>Formed the Pinkerton National Detective Agency and adopted the slogan “We Never Sleep.”</a:t>
            </a:r>
          </a:p>
          <a:p>
            <a:pPr lvl="1">
              <a:lnSpc>
                <a:spcPct val="90000"/>
              </a:lnSpc>
            </a:pPr>
            <a:r>
              <a:rPr lang="en-US" altLang="en-US" sz="2100"/>
              <a:t>Also performed intelligence work for the Union army during the Civil War.</a:t>
            </a:r>
          </a:p>
          <a:p>
            <a:pPr lvl="1">
              <a:lnSpc>
                <a:spcPct val="90000"/>
              </a:lnSpc>
            </a:pPr>
            <a:r>
              <a:rPr lang="en-US" altLang="en-US" sz="2100"/>
              <a:t>Became a public company in 1965 and became Pinkertons, Inc.</a:t>
            </a:r>
          </a:p>
          <a:p>
            <a:pPr lvl="1">
              <a:lnSpc>
                <a:spcPct val="90000"/>
              </a:lnSpc>
            </a:pPr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85"/>
    </mc:Choice>
    <mc:Fallback>
      <p:transition spd="slow" advTm="8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37DA-EC00-468C-90EF-AB7C7809B564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Evolution of Private Security in the U.S.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7213"/>
            <a:ext cx="7540625" cy="4421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1853 – August Pope patents the first electric burglar alarm system</a:t>
            </a:r>
          </a:p>
          <a:p>
            <a:pPr>
              <a:lnSpc>
                <a:spcPct val="90000"/>
              </a:lnSpc>
            </a:pPr>
            <a:r>
              <a:rPr lang="en-US" altLang="en-US"/>
              <a:t>1858 – Edwin Holmes establishes the first central burglar alarm system in the country</a:t>
            </a:r>
          </a:p>
          <a:p>
            <a:pPr>
              <a:lnSpc>
                <a:spcPct val="90000"/>
              </a:lnSpc>
            </a:pPr>
            <a:r>
              <a:rPr lang="en-US" altLang="en-US"/>
              <a:t>1858 – Washington Perry Brinks founds Brinks, Inc. in Chicago as a freight service. It has transformed into an armored car and courier service.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00"/>
    </mc:Choice>
    <mc:Fallback>
      <p:transition spd="slow" advTm="1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61918"/>
            <a:ext cx="2895600" cy="243681"/>
          </a:xfrm>
        </p:spPr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CFD9-0F5E-446B-B35F-A913DA9379EF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World Wars I &amp; II and Private Security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4634706"/>
          </a:xfrm>
        </p:spPr>
        <p:txBody>
          <a:bodyPr/>
          <a:lstStyle/>
          <a:p>
            <a:r>
              <a:rPr lang="en-US" altLang="en-US" sz="2500" dirty="0"/>
              <a:t>Both wars had very powerful effects on the growth of private security.</a:t>
            </a:r>
          </a:p>
          <a:p>
            <a:r>
              <a:rPr lang="en-US" altLang="en-US" sz="2500" dirty="0"/>
              <a:t>Although private security tapered off after WWI, it was renewed with WWII and has grown ever since.</a:t>
            </a:r>
          </a:p>
          <a:p>
            <a:r>
              <a:rPr lang="en-US" altLang="en-US" sz="2500" dirty="0"/>
              <a:t>Security forces concerned with:</a:t>
            </a:r>
          </a:p>
          <a:p>
            <a:pPr lvl="1"/>
            <a:r>
              <a:rPr lang="en-US" altLang="en-US" sz="2100" dirty="0"/>
              <a:t>Espionage</a:t>
            </a:r>
          </a:p>
          <a:p>
            <a:pPr lvl="1"/>
            <a:r>
              <a:rPr lang="en-US" altLang="en-US" sz="2100" dirty="0"/>
              <a:t>Sabotage</a:t>
            </a:r>
          </a:p>
          <a:p>
            <a:pPr lvl="1"/>
            <a:r>
              <a:rPr lang="en-US" altLang="en-US" sz="2100" dirty="0"/>
              <a:t>General factory security as the country was at </a:t>
            </a:r>
            <a:r>
              <a:rPr lang="en-US" altLang="en-US" sz="2100" dirty="0" smtClean="0"/>
              <a:t>war</a:t>
            </a:r>
          </a:p>
          <a:p>
            <a:pPr lvl="1"/>
            <a:r>
              <a:rPr lang="en-US" altLang="en-US" sz="2400" dirty="0">
                <a:hlinkClick r:id="rId4"/>
              </a:rPr>
              <a:t>http://www.asisonline.org</a:t>
            </a:r>
            <a:endParaRPr lang="en-US" altLang="en-US" sz="2400" dirty="0"/>
          </a:p>
          <a:p>
            <a:pPr lvl="1"/>
            <a:endParaRPr lang="en-US" altLang="en-US" sz="21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06"/>
    </mc:Choice>
    <mc:Fallback>
      <p:transition spd="slow" advTm="8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90DED-CE04-4EBE-9ED8-6508E4AC74B0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313612" cy="612775"/>
          </a:xfrm>
        </p:spPr>
        <p:txBody>
          <a:bodyPr/>
          <a:lstStyle/>
          <a:p>
            <a:r>
              <a:rPr lang="en-US" altLang="en-US"/>
              <a:t>ASIS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1"/>
            <a:ext cx="7540625" cy="5334000"/>
          </a:xfrm>
        </p:spPr>
        <p:txBody>
          <a:bodyPr/>
          <a:lstStyle/>
          <a:p>
            <a:r>
              <a:rPr lang="en-US" altLang="en-US" dirty="0"/>
              <a:t>American Society for Industrial Security</a:t>
            </a:r>
          </a:p>
          <a:p>
            <a:r>
              <a:rPr lang="en-US" altLang="en-US" dirty="0"/>
              <a:t>Incorporated in January 1955</a:t>
            </a:r>
          </a:p>
          <a:p>
            <a:r>
              <a:rPr lang="en-US" altLang="en-US" dirty="0"/>
              <a:t>257 original charter members, there are currently about 35,000 worldwide members.</a:t>
            </a:r>
          </a:p>
          <a:p>
            <a:r>
              <a:rPr lang="en-US" altLang="en-US" dirty="0"/>
              <a:t>Drafted the ASIS Code of Ethics, which provides baseline ethical standards for the industry to follow.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07"/>
    </mc:Choice>
    <mc:Fallback>
      <p:transition spd="slow" advTm="45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15098-A778-417D-B637-4D6BDEF8A824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Types of Private Security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500" dirty="0"/>
              <a:t>Corporate security</a:t>
            </a:r>
          </a:p>
          <a:p>
            <a:r>
              <a:rPr lang="en-US" altLang="en-US" sz="2500" dirty="0"/>
              <a:t>Cyber security</a:t>
            </a:r>
          </a:p>
          <a:p>
            <a:r>
              <a:rPr lang="en-US" altLang="en-US" sz="2500" dirty="0"/>
              <a:t>Executive protection</a:t>
            </a:r>
          </a:p>
          <a:p>
            <a:r>
              <a:rPr lang="en-US" altLang="en-US" sz="2500" dirty="0"/>
              <a:t>Healthcare security</a:t>
            </a:r>
          </a:p>
          <a:p>
            <a:r>
              <a:rPr lang="en-US" altLang="en-US" sz="2500" dirty="0"/>
              <a:t>Loss prevention</a:t>
            </a: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500" dirty="0"/>
              <a:t>Private security management</a:t>
            </a:r>
          </a:p>
          <a:p>
            <a:r>
              <a:rPr lang="en-US" altLang="en-US" sz="2500" dirty="0"/>
              <a:t>Risk assessment</a:t>
            </a:r>
          </a:p>
          <a:p>
            <a:r>
              <a:rPr lang="en-US" altLang="en-US" sz="2500" dirty="0"/>
              <a:t>Strategic intelligence</a:t>
            </a:r>
          </a:p>
          <a:p>
            <a:r>
              <a:rPr lang="en-US" altLang="en-US" sz="2500" dirty="0"/>
              <a:t>Terrorism</a:t>
            </a:r>
          </a:p>
          <a:p>
            <a:r>
              <a:rPr lang="en-US" altLang="en-US" sz="2500" dirty="0"/>
              <a:t>Workplace violence</a:t>
            </a:r>
          </a:p>
          <a:p>
            <a:endParaRPr lang="en-US" altLang="en-US" sz="25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97"/>
    </mc:Choice>
    <mc:Fallback>
      <p:transition spd="slow" advTm="91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2A58B-E7E1-4009-935B-5D51EBA1684C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616825" cy="1143000"/>
          </a:xfrm>
        </p:spPr>
        <p:txBody>
          <a:bodyPr/>
          <a:lstStyle/>
          <a:p>
            <a:r>
              <a:rPr lang="en-US" altLang="en-US" sz="3200"/>
              <a:t>Introduction - Growth of Private Security</a:t>
            </a:r>
            <a:endParaRPr lang="en-US" alt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524000"/>
            <a:ext cx="7469187" cy="4648200"/>
          </a:xfrm>
        </p:spPr>
        <p:txBody>
          <a:bodyPr/>
          <a:lstStyle/>
          <a:p>
            <a:r>
              <a:rPr lang="en-US" altLang="en-US"/>
              <a:t>The field of private security is a large, multi-faceted business that continues to grow every year.</a:t>
            </a:r>
          </a:p>
          <a:p>
            <a:r>
              <a:rPr lang="en-US" altLang="en-US"/>
              <a:t>It has grown well past the days of a solitary guard standing post in a guardhouse.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42"/>
    </mc:Choice>
    <mc:Fallback>
      <p:transition spd="slow" advTm="4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DD66A-914A-48AA-8D91-1426AE7DB130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Security Positions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Entry Level Positions</a:t>
            </a:r>
          </a:p>
          <a:p>
            <a:pPr lvl="1"/>
            <a:r>
              <a:rPr lang="en-US" altLang="en-US"/>
              <a:t>Private security guards </a:t>
            </a:r>
          </a:p>
          <a:p>
            <a:pPr lvl="1"/>
            <a:r>
              <a:rPr lang="en-US" altLang="en-US"/>
              <a:t>Private patrol officers</a:t>
            </a:r>
          </a:p>
          <a:p>
            <a:pPr lvl="1">
              <a:buFont typeface="Wingdings" pitchFamily="2" charset="2"/>
              <a:buNone/>
            </a:pPr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709"/>
    </mc:Choice>
    <mc:Fallback>
      <p:transition spd="slow" advTm="23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DD8DF-E2A2-4F69-9DFA-419C543223FE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Security Positions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Mid-Level Positions</a:t>
            </a:r>
          </a:p>
          <a:p>
            <a:pPr lvl="1"/>
            <a:r>
              <a:rPr lang="en-US" altLang="en-US"/>
              <a:t>Private investigators and detectives</a:t>
            </a:r>
          </a:p>
          <a:p>
            <a:pPr lvl="1"/>
            <a:r>
              <a:rPr lang="en-US" altLang="en-US"/>
              <a:t>Armed couriers</a:t>
            </a:r>
          </a:p>
          <a:p>
            <a:pPr lvl="1"/>
            <a:r>
              <a:rPr lang="en-US" altLang="en-US"/>
              <a:t>Central alarm respondents</a:t>
            </a:r>
          </a:p>
          <a:p>
            <a:pPr lvl="1"/>
            <a:r>
              <a:rPr lang="en-US" altLang="en-US"/>
              <a:t>Consultants</a:t>
            </a:r>
          </a:p>
          <a:p>
            <a:pPr lvl="1">
              <a:buFont typeface="Wingdings" pitchFamily="2" charset="2"/>
              <a:buNone/>
            </a:pPr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277"/>
    </mc:Choice>
    <mc:Fallback>
      <p:transition spd="slow" advTm="312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15C25-9C0A-4416-B871-820A079BA618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Security Positions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Top-Level Positions</a:t>
            </a:r>
          </a:p>
          <a:p>
            <a:pPr lvl="1"/>
            <a:r>
              <a:rPr lang="en-US" altLang="en-US"/>
              <a:t>Loss prevention specialists</a:t>
            </a:r>
          </a:p>
          <a:p>
            <a:pPr lvl="1"/>
            <a:r>
              <a:rPr lang="en-US" altLang="en-US"/>
              <a:t>Security directors</a:t>
            </a:r>
          </a:p>
          <a:p>
            <a:pPr lvl="1"/>
            <a:r>
              <a:rPr lang="en-US" altLang="en-US"/>
              <a:t>Risk managers</a:t>
            </a:r>
          </a:p>
          <a:p>
            <a:pPr lvl="1"/>
            <a:r>
              <a:rPr lang="en-US" altLang="en-US"/>
              <a:t>Chief security officers</a:t>
            </a:r>
          </a:p>
          <a:p>
            <a:pPr lvl="1"/>
            <a:endParaRPr lang="en-US" altLang="en-US"/>
          </a:p>
          <a:p>
            <a:pPr lvl="1">
              <a:buFont typeface="Wingdings" pitchFamily="2" charset="2"/>
              <a:buNone/>
            </a:pPr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95"/>
    </mc:Choice>
    <mc:Fallback>
      <p:transition spd="slow" advTm="61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B4805-738C-432F-AFB8-DDECE649306E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Proprietary vs. Contract 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Proprietary</a:t>
            </a:r>
          </a:p>
          <a:p>
            <a:pPr lvl="1"/>
            <a:r>
              <a:rPr lang="en-US" altLang="en-US"/>
              <a:t>In-house </a:t>
            </a:r>
          </a:p>
          <a:p>
            <a:pPr lvl="1"/>
            <a:r>
              <a:rPr lang="en-US" altLang="en-US"/>
              <a:t>Hired, paid and controlled by the company</a:t>
            </a:r>
          </a:p>
          <a:p>
            <a:pPr lvl="1"/>
            <a:endParaRPr lang="en-US" altLang="en-US"/>
          </a:p>
          <a:p>
            <a:r>
              <a:rPr lang="en-US" altLang="en-US"/>
              <a:t>Contract</a:t>
            </a:r>
          </a:p>
          <a:p>
            <a:pPr lvl="1"/>
            <a:r>
              <a:rPr lang="en-US" altLang="en-US"/>
              <a:t>Outside firms or individuals providing services for a fee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642"/>
    </mc:Choice>
    <mc:Fallback>
      <p:transition spd="slow" advTm="184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17EC3-08B3-4204-9DC8-5E9C42DD31DF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Proprietary vs. Contract 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100"/>
              <a:t>Proprietary</a:t>
            </a:r>
          </a:p>
          <a:p>
            <a:pPr lvl="1">
              <a:lnSpc>
                <a:spcPct val="80000"/>
              </a:lnSpc>
            </a:pPr>
            <a:r>
              <a:rPr lang="en-US" altLang="en-US" sz="1900"/>
              <a:t>More knowledgeable about the company</a:t>
            </a:r>
          </a:p>
          <a:p>
            <a:pPr lvl="1">
              <a:lnSpc>
                <a:spcPct val="80000"/>
              </a:lnSpc>
            </a:pPr>
            <a:r>
              <a:rPr lang="en-US" altLang="en-US" sz="1900"/>
              <a:t>More accepting of training the company wants</a:t>
            </a:r>
          </a:p>
          <a:p>
            <a:pPr lvl="1">
              <a:lnSpc>
                <a:spcPct val="80000"/>
              </a:lnSpc>
            </a:pPr>
            <a:r>
              <a:rPr lang="en-US" altLang="en-US" sz="1900"/>
              <a:t>More courteous to, and better able to recognize, VIPs</a:t>
            </a:r>
          </a:p>
          <a:p>
            <a:pPr lvl="1">
              <a:lnSpc>
                <a:spcPct val="80000"/>
              </a:lnSpc>
            </a:pPr>
            <a:r>
              <a:rPr lang="en-US" altLang="en-US" sz="1900"/>
              <a:t>Status symbol</a:t>
            </a:r>
          </a:p>
          <a:p>
            <a:pPr lvl="1">
              <a:lnSpc>
                <a:spcPct val="80000"/>
              </a:lnSpc>
            </a:pPr>
            <a:r>
              <a:rPr lang="en-US" altLang="en-US" sz="1900"/>
              <a:t>May be more expensive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altLang="en-US" sz="1900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100"/>
              <a:t>Contract </a:t>
            </a:r>
          </a:p>
          <a:p>
            <a:pPr lvl="1">
              <a:lnSpc>
                <a:spcPct val="80000"/>
              </a:lnSpc>
            </a:pPr>
            <a:r>
              <a:rPr lang="en-US" altLang="en-US" sz="1900"/>
              <a:t>May be more cost effective</a:t>
            </a:r>
          </a:p>
          <a:p>
            <a:pPr lvl="1">
              <a:lnSpc>
                <a:spcPct val="80000"/>
              </a:lnSpc>
            </a:pPr>
            <a:r>
              <a:rPr lang="en-US" altLang="en-US" sz="1900"/>
              <a:t>Lowered liability</a:t>
            </a:r>
          </a:p>
          <a:p>
            <a:pPr lvl="1">
              <a:lnSpc>
                <a:spcPct val="80000"/>
              </a:lnSpc>
            </a:pPr>
            <a:r>
              <a:rPr lang="en-US" altLang="en-US" sz="1900"/>
              <a:t>More flexibility to cover staffing needs</a:t>
            </a:r>
          </a:p>
          <a:p>
            <a:pPr lvl="1">
              <a:lnSpc>
                <a:spcPct val="80000"/>
              </a:lnSpc>
            </a:pPr>
            <a:r>
              <a:rPr lang="en-US" altLang="en-US" sz="1900"/>
              <a:t>No hiring/firing issues</a:t>
            </a:r>
          </a:p>
          <a:p>
            <a:pPr lvl="1">
              <a:lnSpc>
                <a:spcPct val="80000"/>
              </a:lnSpc>
            </a:pPr>
            <a:r>
              <a:rPr lang="en-US" altLang="en-US" sz="1900"/>
              <a:t>Less control over employees</a:t>
            </a:r>
          </a:p>
          <a:p>
            <a:pPr lvl="1">
              <a:lnSpc>
                <a:spcPct val="80000"/>
              </a:lnSpc>
            </a:pPr>
            <a:r>
              <a:rPr lang="en-US" altLang="en-US" sz="1900"/>
              <a:t>Service disruption</a:t>
            </a:r>
          </a:p>
          <a:p>
            <a:pPr lvl="1">
              <a:lnSpc>
                <a:spcPct val="80000"/>
              </a:lnSpc>
            </a:pPr>
            <a:r>
              <a:rPr lang="en-US" altLang="en-US" sz="1900"/>
              <a:t>Brand or reputation damage</a:t>
            </a:r>
          </a:p>
          <a:p>
            <a:pPr lvl="1">
              <a:lnSpc>
                <a:spcPct val="80000"/>
              </a:lnSpc>
            </a:pPr>
            <a:r>
              <a:rPr lang="en-US" altLang="en-US" sz="1900"/>
              <a:t>Less continuity among staff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altLang="en-US" sz="19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86"/>
    </mc:Choice>
    <mc:Fallback>
      <p:transition spd="slow" advTm="61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297D-427E-4615-B424-8FE7325055D2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Hybrid Services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828800"/>
            <a:ext cx="7769225" cy="4114800"/>
          </a:xfrm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en-US" altLang="en-US" sz="2100"/>
              <a:t>Hybrids are simply a combination of proprietary and contract.</a:t>
            </a:r>
          </a:p>
          <a:p>
            <a:pPr lvl="1">
              <a:lnSpc>
                <a:spcPct val="80000"/>
              </a:lnSpc>
            </a:pPr>
            <a:r>
              <a:rPr lang="en-US" altLang="en-US" sz="2100"/>
              <a:t>Generally, proprietary employees act as management and use contract employees as line officers.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altLang="en-US" sz="2100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848600" y="5029200"/>
            <a:ext cx="1295400" cy="91281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500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93"/>
    </mc:Choice>
    <mc:Fallback>
      <p:transition spd="slow" advTm="37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5487-45D2-4D67-B3DE-3DC92CB1BDBA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Security Compensation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Average compensation for security professionals rose to $117,000 in 2007.</a:t>
            </a:r>
          </a:p>
          <a:p>
            <a:r>
              <a:rPr lang="en-US" altLang="en-US"/>
              <a:t>Median increase for all security professionals rose 6%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83"/>
    </mc:Choice>
    <mc:Fallback>
      <p:transition spd="slow" advTm="45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1725-BF89-41E3-9965-FF61D4F661DB}" type="slidenum">
              <a:rPr lang="en-US" altLang="en-US"/>
              <a:pPr/>
              <a:t>27</a:t>
            </a:fld>
            <a:endParaRPr lang="en-US" altLang="en-US"/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597025"/>
            <a:ext cx="655955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78"/>
    </mc:Choice>
    <mc:Fallback>
      <p:transition spd="slow" advTm="46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A342C-F24D-4A9E-81F4-283DECDBFA86}" type="slidenum">
              <a:rPr lang="en-US" altLang="en-US"/>
              <a:pPr/>
              <a:t>28</a:t>
            </a:fld>
            <a:endParaRPr lang="en-US" altLang="en-US"/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1573213"/>
            <a:ext cx="4541837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31"/>
    </mc:Choice>
    <mc:Fallback>
      <p:transition spd="slow" advTm="4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381C0-64D3-45C4-AEA9-47B85587DEAB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Regulation of Private Security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Many cities and most states have some degree of government regulation for private investigation agencies.</a:t>
            </a:r>
          </a:p>
          <a:p>
            <a:r>
              <a:rPr lang="en-US" altLang="en-US"/>
              <a:t>However, there is little regulation of individual employees in those agencies.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40"/>
    </mc:Choice>
    <mc:Fallback>
      <p:transition spd="slow" advTm="12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46C2-9675-4E08-87E3-8127F00D25EE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693025" cy="1143000"/>
          </a:xfrm>
        </p:spPr>
        <p:txBody>
          <a:bodyPr/>
          <a:lstStyle/>
          <a:p>
            <a:r>
              <a:rPr lang="en-US" altLang="en-US" sz="3200"/>
              <a:t>Introduction - Growth of Private Security</a:t>
            </a:r>
            <a:endParaRPr lang="en-US" alt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524000"/>
            <a:ext cx="7469187" cy="4648200"/>
          </a:xfrm>
        </p:spPr>
        <p:txBody>
          <a:bodyPr/>
          <a:lstStyle/>
          <a:p>
            <a:r>
              <a:rPr lang="en-US" altLang="en-US"/>
              <a:t>Other evidence of growth is the development and proliferation of college degree programs in security and related areas.</a:t>
            </a:r>
          </a:p>
          <a:p>
            <a:r>
              <a:rPr lang="en-US" altLang="en-US"/>
              <a:t>Advances in security technology and procedures offer great promise for increased growth of the security field.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1931"/>
    </mc:Choice>
    <mc:Fallback>
      <p:transition advTm="41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14B56-29AA-4A7E-86F2-C920E23CD735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Minnesota private investigator requirements: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 $5000 surety bond</a:t>
            </a:r>
          </a:p>
          <a:p>
            <a:r>
              <a:rPr lang="en-US" altLang="en-US"/>
              <a:t>Verified certificates from no less than five citizens who have known the applicant for more than five years, and who can attest to the applicant’s good character.</a:t>
            </a:r>
          </a:p>
          <a:p>
            <a:r>
              <a:rPr lang="en-US" altLang="en-US"/>
              <a:t>2 photographs and a full set of fingerprints.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78"/>
    </mc:Choice>
    <mc:Fallback>
      <p:transition spd="slow" advTm="5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0A71-8199-4971-A2D0-EE25384BA41A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General private investigator requirements: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State residency</a:t>
            </a:r>
          </a:p>
          <a:p>
            <a:r>
              <a:rPr lang="en-US" altLang="en-US"/>
              <a:t>U.S. Citizenship</a:t>
            </a:r>
          </a:p>
          <a:p>
            <a:r>
              <a:rPr lang="en-US" altLang="en-US"/>
              <a:t>Training/work experience as a police officer or investigator</a:t>
            </a:r>
          </a:p>
          <a:p>
            <a:r>
              <a:rPr lang="en-US" altLang="en-US"/>
              <a:t>Clean arrest records</a:t>
            </a:r>
          </a:p>
          <a:p>
            <a:r>
              <a:rPr lang="en-US" altLang="en-US"/>
              <a:t>Pass a background investigation</a:t>
            </a:r>
          </a:p>
          <a:p>
            <a:r>
              <a:rPr lang="en-US" altLang="en-US"/>
              <a:t>Oral/written exams</a:t>
            </a:r>
          </a:p>
          <a:p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96"/>
    </mc:Choice>
    <mc:Fallback>
      <p:transition spd="slow" advTm="5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9E04-EE4C-40CD-92E5-87D273137485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616825" cy="1143000"/>
          </a:xfrm>
        </p:spPr>
        <p:txBody>
          <a:bodyPr/>
          <a:lstStyle/>
          <a:p>
            <a:r>
              <a:rPr lang="en-US" altLang="en-US" sz="3200"/>
              <a:t>Introduction - Growth of Private Security</a:t>
            </a:r>
            <a:endParaRPr lang="en-US" alt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524000"/>
            <a:ext cx="7469187" cy="4648200"/>
          </a:xfrm>
        </p:spPr>
        <p:txBody>
          <a:bodyPr/>
          <a:lstStyle/>
          <a:p>
            <a:r>
              <a:rPr lang="en-US" altLang="en-US"/>
              <a:t>All businesses, regardless of size, have security concerns:</a:t>
            </a:r>
          </a:p>
          <a:p>
            <a:pPr lvl="1"/>
            <a:r>
              <a:rPr lang="en-US" altLang="en-US"/>
              <a:t>Fraud</a:t>
            </a:r>
          </a:p>
          <a:p>
            <a:pPr lvl="1"/>
            <a:r>
              <a:rPr lang="en-US" altLang="en-US"/>
              <a:t>Theft</a:t>
            </a:r>
          </a:p>
          <a:p>
            <a:pPr lvl="1"/>
            <a:r>
              <a:rPr lang="en-US" altLang="en-US"/>
              <a:t>Computer hacking</a:t>
            </a:r>
          </a:p>
          <a:p>
            <a:pPr lvl="1"/>
            <a:r>
              <a:rPr lang="en-US" altLang="en-US"/>
              <a:t>Workplace violence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72"/>
    </mc:Choice>
    <mc:Fallback>
      <p:transition spd="slow" advTm="134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6C81-810E-495E-A297-F9C6770E32D7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313612" cy="612775"/>
          </a:xfrm>
        </p:spPr>
        <p:txBody>
          <a:bodyPr/>
          <a:lstStyle/>
          <a:p>
            <a:r>
              <a:rPr lang="en-US" altLang="en-US" dirty="0"/>
              <a:t>Security Defined: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524001"/>
            <a:ext cx="7313612" cy="4876800"/>
          </a:xfrm>
        </p:spPr>
        <p:txBody>
          <a:bodyPr/>
          <a:lstStyle/>
          <a:p>
            <a:r>
              <a:rPr lang="en-US" altLang="en-US" dirty="0"/>
              <a:t>One of the classic definitions of  security is Maslow’s Hierarchy of Needs</a:t>
            </a:r>
            <a:r>
              <a:rPr lang="en-US" altLang="en-US" dirty="0" smtClean="0"/>
              <a:t>:</a:t>
            </a:r>
          </a:p>
          <a:p>
            <a:endParaRPr lang="en-US" altLang="en-US" sz="1400" dirty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71800"/>
            <a:ext cx="6477000" cy="352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606"/>
    </mc:Choice>
    <mc:Fallback>
      <p:transition spd="slow" advTm="10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EF32-5245-42AA-AA14-3334CAA74995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Influences on the Evolution of Security: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52450" indent="-552450">
              <a:lnSpc>
                <a:spcPct val="90000"/>
              </a:lnSpc>
            </a:pPr>
            <a:r>
              <a:rPr lang="en-US" altLang="en-US"/>
              <a:t>Reith’s 4 phases of security evolution:</a:t>
            </a:r>
          </a:p>
          <a:p>
            <a:pPr marL="933450" lvl="1" indent="-476250">
              <a:lnSpc>
                <a:spcPct val="90000"/>
              </a:lnSpc>
              <a:buClr>
                <a:srgbClr val="339933"/>
              </a:buClr>
              <a:buSzTx/>
              <a:buFont typeface="Wingdings" pitchFamily="2" charset="2"/>
              <a:buAutoNum type="arabicPeriod"/>
            </a:pPr>
            <a:r>
              <a:rPr lang="en-US" altLang="en-US"/>
              <a:t>Individuals or small groups come together to seek collective security</a:t>
            </a:r>
          </a:p>
          <a:p>
            <a:pPr marL="933450" lvl="1" indent="-476250">
              <a:lnSpc>
                <a:spcPct val="90000"/>
              </a:lnSpc>
              <a:buClr>
                <a:srgbClr val="339933"/>
              </a:buClr>
              <a:buSzTx/>
              <a:buFont typeface="Wingdings" pitchFamily="2" charset="2"/>
              <a:buAutoNum type="arabicPeriod"/>
            </a:pPr>
            <a:r>
              <a:rPr lang="en-US" altLang="en-US"/>
              <a:t>The discovery by these groups of the need for laws or rules</a:t>
            </a:r>
          </a:p>
          <a:p>
            <a:pPr marL="933450" lvl="1" indent="-476250">
              <a:lnSpc>
                <a:spcPct val="90000"/>
              </a:lnSpc>
              <a:buClr>
                <a:srgbClr val="339933"/>
              </a:buClr>
              <a:buSzTx/>
              <a:buFont typeface="Wingdings" pitchFamily="2" charset="2"/>
              <a:buAutoNum type="arabicPeriod"/>
            </a:pPr>
            <a:r>
              <a:rPr lang="en-US" altLang="en-US"/>
              <a:t>The inevitable discovery that some members would not obey the rules</a:t>
            </a:r>
          </a:p>
          <a:p>
            <a:pPr marL="933450" lvl="1" indent="-476250">
              <a:lnSpc>
                <a:spcPct val="90000"/>
              </a:lnSpc>
              <a:buClr>
                <a:srgbClr val="339933"/>
              </a:buClr>
              <a:buSzTx/>
              <a:buFont typeface="Wingdings" pitchFamily="2" charset="2"/>
              <a:buAutoNum type="arabicPeriod"/>
            </a:pPr>
            <a:r>
              <a:rPr lang="en-US" altLang="en-US"/>
              <a:t>The means to compel observance of the rules were found and established</a:t>
            </a:r>
          </a:p>
          <a:p>
            <a:pPr marL="933450" lvl="1" indent="-476250">
              <a:lnSpc>
                <a:spcPct val="90000"/>
              </a:lnSpc>
              <a:buClr>
                <a:srgbClr val="339933"/>
              </a:buClr>
              <a:buSzTx/>
              <a:buFont typeface="Wingdings" pitchFamily="2" charset="2"/>
              <a:buAutoNum type="arabicPeriod"/>
            </a:pPr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21"/>
    </mc:Choice>
    <mc:Fallback>
      <p:transition spd="slow" advTm="75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ED68A-F418-44AE-9564-2CF77A6561CA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Influences on the Evolution of Security: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Reith maintained that early civilizations failed because their quest for security had no policing mechanism to it.</a:t>
            </a:r>
          </a:p>
          <a:p>
            <a:r>
              <a:rPr lang="en-US" altLang="en-US"/>
              <a:t>Use of the army to solve these problems only made them worse.</a:t>
            </a:r>
          </a:p>
          <a:p>
            <a:r>
              <a:rPr lang="en-US" altLang="en-US"/>
              <a:t>This example highlights the need for a security enforcement group.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58"/>
    </mc:Choice>
    <mc:Fallback>
      <p:transition spd="slow" advTm="67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1D6F-4492-41FA-BE34-D95CA87C4B6A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Influences on the Evolution of Security: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Physical Barriers</a:t>
            </a:r>
          </a:p>
          <a:p>
            <a:pPr lvl="1"/>
            <a:r>
              <a:rPr lang="en-US" altLang="en-US"/>
              <a:t>Ancient barriers</a:t>
            </a:r>
          </a:p>
          <a:p>
            <a:pPr lvl="2"/>
            <a:r>
              <a:rPr lang="en-US" altLang="en-US" sz="2000"/>
              <a:t>Lakes</a:t>
            </a:r>
          </a:p>
          <a:p>
            <a:pPr lvl="2"/>
            <a:r>
              <a:rPr lang="en-US" altLang="en-US" sz="2000"/>
              <a:t>Caves</a:t>
            </a:r>
          </a:p>
          <a:p>
            <a:pPr lvl="2"/>
            <a:r>
              <a:rPr lang="en-US" altLang="en-US" sz="2000"/>
              <a:t>The Great Wall of China</a:t>
            </a:r>
          </a:p>
          <a:p>
            <a:pPr lvl="2">
              <a:buFont typeface="Wingdings" pitchFamily="2" charset="2"/>
              <a:buNone/>
            </a:pPr>
            <a:endParaRPr lang="en-US" altLang="en-US" sz="2000"/>
          </a:p>
          <a:p>
            <a:pPr lvl="1"/>
            <a:r>
              <a:rPr lang="en-US" altLang="en-US"/>
              <a:t>Contemporary barriers</a:t>
            </a:r>
          </a:p>
          <a:p>
            <a:pPr lvl="2"/>
            <a:r>
              <a:rPr lang="en-US" altLang="en-US" sz="2000"/>
              <a:t>U.S.- Mexico border fence</a:t>
            </a:r>
          </a:p>
          <a:p>
            <a:pPr lvl="1"/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89"/>
    </mc:Choice>
    <mc:Fallback>
      <p:transition spd="slow" advTm="65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Prepared by: Matt J. McCarthy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587A-71BA-4EF0-B17B-38E1219DFBD7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English Influences on Security: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500"/>
              <a:t>Community efforts: </a:t>
            </a:r>
          </a:p>
          <a:p>
            <a:pPr lvl="1"/>
            <a:r>
              <a:rPr lang="en-US" altLang="en-US" sz="2100"/>
              <a:t>Watch and Ward: town watchmen to patrol the city at night and man the gates to walled cities</a:t>
            </a:r>
          </a:p>
          <a:p>
            <a:pPr lvl="1"/>
            <a:r>
              <a:rPr lang="en-US" altLang="en-US" sz="2100"/>
              <a:t>Hue &amp; Cry: When a watchman encountered resistance from someone he was trying to arrest, he would cry out, and the citizens would come and assist him in the capture</a:t>
            </a:r>
          </a:p>
          <a:p>
            <a:pPr lvl="1"/>
            <a:r>
              <a:rPr lang="en-US" altLang="en-US" sz="2100"/>
              <a:t>Assize of arms – all males 15-60 were required to keep a weapon at home as a peacekeeping measure.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36"/>
    </mc:Choice>
    <mc:Fallback>
      <p:transition spd="slow" advTm="6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680</TotalTime>
  <Words>1396</Words>
  <Application>Microsoft Office PowerPoint</Application>
  <PresentationFormat>On-screen Show (4:3)</PresentationFormat>
  <Paragraphs>225</Paragraphs>
  <Slides>31</Slides>
  <Notes>0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Eclipse</vt:lpstr>
      <vt:lpstr>Introduction to Security</vt:lpstr>
      <vt:lpstr>Introduction - Growth of Private Security</vt:lpstr>
      <vt:lpstr>Introduction - Growth of Private Security</vt:lpstr>
      <vt:lpstr>Introduction - Growth of Private Security</vt:lpstr>
      <vt:lpstr>Security Defined:</vt:lpstr>
      <vt:lpstr>Influences on the Evolution of Security:</vt:lpstr>
      <vt:lpstr>Influences on the Evolution of Security:</vt:lpstr>
      <vt:lpstr>Influences on the Evolution of Security:</vt:lpstr>
      <vt:lpstr>English Influences on Security:</vt:lpstr>
      <vt:lpstr>English Influences on Security:</vt:lpstr>
      <vt:lpstr>English Influences on Security:</vt:lpstr>
      <vt:lpstr>English Influences on Security:</vt:lpstr>
      <vt:lpstr>Evolution of Private Security in the U.S.</vt:lpstr>
      <vt:lpstr>Evolution of Private Security in the U.S.</vt:lpstr>
      <vt:lpstr>Evolution of Private Security in the U.S.</vt:lpstr>
      <vt:lpstr>Evolution of Private Security in the U.S.</vt:lpstr>
      <vt:lpstr>World Wars I &amp; II and Private Security</vt:lpstr>
      <vt:lpstr>ASIS</vt:lpstr>
      <vt:lpstr>Types of Private Security</vt:lpstr>
      <vt:lpstr>Security Positions</vt:lpstr>
      <vt:lpstr>Security Positions</vt:lpstr>
      <vt:lpstr>Security Positions</vt:lpstr>
      <vt:lpstr>Proprietary vs. Contract </vt:lpstr>
      <vt:lpstr>Proprietary vs. Contract </vt:lpstr>
      <vt:lpstr>Hybrid Services </vt:lpstr>
      <vt:lpstr>Security Compensation</vt:lpstr>
      <vt:lpstr>PowerPoint Presentation</vt:lpstr>
      <vt:lpstr>PowerPoint Presentation</vt:lpstr>
      <vt:lpstr>Regulation of Private Security</vt:lpstr>
      <vt:lpstr>Minnesota private investigator requirements:</vt:lpstr>
      <vt:lpstr>General private investigator requirements:</vt:lpstr>
    </vt:vector>
  </TitlesOfParts>
  <Company>Hilltop Acres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Security</dc:title>
  <dc:creator>Matt McCarthy</dc:creator>
  <cp:lastModifiedBy>Rick</cp:lastModifiedBy>
  <cp:revision>26</cp:revision>
  <dcterms:created xsi:type="dcterms:W3CDTF">2008-06-06T12:05:19Z</dcterms:created>
  <dcterms:modified xsi:type="dcterms:W3CDTF">2013-09-18T22:59:38Z</dcterms:modified>
</cp:coreProperties>
</file>