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95" r:id="rId3"/>
    <p:sldId id="296" r:id="rId4"/>
    <p:sldId id="297" r:id="rId5"/>
    <p:sldId id="259" r:id="rId6"/>
    <p:sldId id="300" r:id="rId7"/>
    <p:sldId id="260" r:id="rId8"/>
    <p:sldId id="261" r:id="rId9"/>
    <p:sldId id="262" r:id="rId10"/>
    <p:sldId id="263" r:id="rId11"/>
    <p:sldId id="264" r:id="rId12"/>
    <p:sldId id="265" r:id="rId13"/>
    <p:sldId id="290" r:id="rId14"/>
    <p:sldId id="266" r:id="rId15"/>
    <p:sldId id="269" r:id="rId16"/>
    <p:sldId id="270" r:id="rId17"/>
    <p:sldId id="271" r:id="rId18"/>
    <p:sldId id="298" r:id="rId19"/>
    <p:sldId id="272" r:id="rId20"/>
    <p:sldId id="273" r:id="rId21"/>
    <p:sldId id="291" r:id="rId22"/>
    <p:sldId id="274" r:id="rId23"/>
    <p:sldId id="294" r:id="rId24"/>
    <p:sldId id="292" r:id="rId25"/>
    <p:sldId id="275" r:id="rId26"/>
    <p:sldId id="276" r:id="rId27"/>
    <p:sldId id="277" r:id="rId28"/>
    <p:sldId id="278" r:id="rId29"/>
    <p:sldId id="293" r:id="rId30"/>
    <p:sldId id="280" r:id="rId31"/>
    <p:sldId id="281" r:id="rId32"/>
    <p:sldId id="285" r:id="rId33"/>
    <p:sldId id="299" r:id="rId34"/>
    <p:sldId id="288" r:id="rId35"/>
    <p:sldId id="289" r:id="rId36"/>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r1201" initials="s" lastIdx="25" clrIdx="0"/>
  <p:cmAuthor id="1" name="Hardaway, Janice B" initials="HJ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6" autoAdjust="0"/>
    <p:restoredTop sz="76338" autoAdjust="0"/>
  </p:normalViewPr>
  <p:slideViewPr>
    <p:cSldViewPr>
      <p:cViewPr>
        <p:scale>
          <a:sx n="70" d="100"/>
          <a:sy n="70" d="100"/>
        </p:scale>
        <p:origin x="-1742" y="-58"/>
      </p:cViewPr>
      <p:guideLst>
        <p:guide orient="horz" pos="2160"/>
        <p:guide pos="2880"/>
      </p:guideLst>
    </p:cSldViewPr>
  </p:slideViewPr>
  <p:outlineViewPr>
    <p:cViewPr>
      <p:scale>
        <a:sx n="33" d="100"/>
        <a:sy n="33" d="100"/>
      </p:scale>
      <p:origin x="0" y="41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B7FABA88-8D74-4B88-B207-7A5249AD10E4}" type="datetimeFigureOut">
              <a:rPr lang="en-US" smtClean="0"/>
              <a:pPr/>
              <a:t>7/22/2013</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547613F4-06E0-46BF-A2FF-1CDF8176116F}" type="slidenum">
              <a:rPr lang="en-US" smtClean="0"/>
              <a:pPr/>
              <a:t>‹#›</a:t>
            </a:fld>
            <a:endParaRPr lang="en-US" dirty="0"/>
          </a:p>
        </p:txBody>
      </p:sp>
    </p:spTree>
    <p:extLst>
      <p:ext uri="{BB962C8B-B14F-4D97-AF65-F5344CB8AC3E}">
        <p14:creationId xmlns:p14="http://schemas.microsoft.com/office/powerpoint/2010/main" val="345467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dictionary.reference.com/browse/doub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7613F4-06E0-46BF-A2FF-1CDF8176116F}" type="slidenum">
              <a:rPr lang="en-US" smtClean="0"/>
              <a:pPr/>
              <a:t>1</a:t>
            </a:fld>
            <a:endParaRPr lang="en-US" dirty="0"/>
          </a:p>
        </p:txBody>
      </p:sp>
    </p:spTree>
    <p:extLst>
      <p:ext uri="{BB962C8B-B14F-4D97-AF65-F5344CB8AC3E}">
        <p14:creationId xmlns:p14="http://schemas.microsoft.com/office/powerpoint/2010/main" val="3424704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Communications process- what you say may not be what they heard. </a:t>
            </a:r>
          </a:p>
          <a:p>
            <a:endParaRPr lang="en-US" dirty="0"/>
          </a:p>
          <a:p>
            <a:r>
              <a:rPr lang="en-US" dirty="0"/>
              <a:t>Take time to listen to the community when you come into contact with them, what you learn may surprise you (and be useful). Recognize barriers to communication, from language and cultural barriers and using too much jargon and lack of time taken in the communications process. </a:t>
            </a:r>
          </a:p>
          <a:p>
            <a:endParaRPr lang="en-US" dirty="0"/>
          </a:p>
          <a:p>
            <a:r>
              <a:rPr lang="en-US" dirty="0"/>
              <a:t>Listening effectively is called active listening; there is a time to talk but also a time to listen. </a:t>
            </a:r>
            <a:endParaRPr lang="en-US" dirty="0" smtClean="0"/>
          </a:p>
          <a:p>
            <a:endParaRPr lang="en-US" dirty="0"/>
          </a:p>
          <a:p>
            <a:r>
              <a:rPr lang="en-US" dirty="0"/>
              <a:t>Community policing is all about building trusting relationships with the community. </a:t>
            </a:r>
          </a:p>
          <a:p>
            <a:r>
              <a:rPr lang="en-US" dirty="0"/>
              <a:t>Citizens and law enforcement coming together to resolve problems</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10</a:t>
            </a:fld>
            <a:endParaRPr lang="en-US" dirty="0"/>
          </a:p>
        </p:txBody>
      </p:sp>
    </p:spTree>
    <p:extLst>
      <p:ext uri="{BB962C8B-B14F-4D97-AF65-F5344CB8AC3E}">
        <p14:creationId xmlns:p14="http://schemas.microsoft.com/office/powerpoint/2010/main" val="1803487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Stakeholders- those who have a vested interest in what happens in a specific situation. In the school environment, who are some of these stakeholders?</a:t>
            </a:r>
          </a:p>
          <a:p>
            <a:pPr defTabSz="929305">
              <a:defRPr/>
            </a:pPr>
            <a:endParaRPr lang="en-US" dirty="0"/>
          </a:p>
          <a:p>
            <a:pPr defTabSz="929305">
              <a:defRPr/>
            </a:pPr>
            <a:r>
              <a:rPr lang="en-US" dirty="0"/>
              <a:t>Have class name some </a:t>
            </a:r>
            <a:r>
              <a:rPr lang="en-US" dirty="0" smtClean="0"/>
              <a:t>campus stakeholders then </a:t>
            </a:r>
            <a:r>
              <a:rPr lang="en-US" dirty="0"/>
              <a:t>move on to next slide.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11</a:t>
            </a:fld>
            <a:endParaRPr lang="en-US" dirty="0"/>
          </a:p>
        </p:txBody>
      </p:sp>
    </p:spTree>
    <p:extLst>
      <p:ext uri="{BB962C8B-B14F-4D97-AF65-F5344CB8AC3E}">
        <p14:creationId xmlns:p14="http://schemas.microsoft.com/office/powerpoint/2010/main" val="2429691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these people are your eyes and ears, if you as willing to take the time to friend them, speak with them on a regular basis, and ask about their concerns (and most importantly act on those concerns if you can), you will have a willing partner who can be of great value to you and assist you in doing your job in a more efficient and effective manner. Many of these people spend quite a bit of time with the students, and can provide you with great information you can use to detect or prevent crime.</a:t>
            </a:r>
          </a:p>
          <a:p>
            <a:endParaRPr lang="en-US" dirty="0"/>
          </a:p>
          <a:p>
            <a:r>
              <a:rPr lang="en-US" dirty="0"/>
              <a:t>Students- making students feel as if they are part of the solution should lead to better relationships, therefore assisting in crime prevention and detecting on campus. How have you felt in the past when you have been asked to assist with a project? How did that make you feel towards that project?</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12</a:t>
            </a:fld>
            <a:endParaRPr lang="en-US" dirty="0"/>
          </a:p>
        </p:txBody>
      </p:sp>
    </p:spTree>
    <p:extLst>
      <p:ext uri="{BB962C8B-B14F-4D97-AF65-F5344CB8AC3E}">
        <p14:creationId xmlns:p14="http://schemas.microsoft.com/office/powerpoint/2010/main" val="229657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Parents- </a:t>
            </a:r>
            <a:r>
              <a:rPr lang="en-US" dirty="0"/>
              <a:t>I feel this is a most important relationship, if the parents feel comfortable in coming to you with a problem you should take the time out to listen. What you might find could be of value to you and important not just to them and their own problems but even could be of value to you again in detecting and preventing crime.</a:t>
            </a:r>
          </a:p>
          <a:p>
            <a:endParaRPr lang="en-US" dirty="0"/>
          </a:p>
          <a:p>
            <a:r>
              <a:rPr lang="en-US" dirty="0"/>
              <a:t>Service provider relationships- how about other people who are on campus, perhaps not full time but at least on a regular basis? Who are some of these providers and how can they be of use for you in your job as the campus officer?</a:t>
            </a:r>
          </a:p>
          <a:p>
            <a:endParaRPr lang="en-US" dirty="0"/>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13</a:t>
            </a:fld>
            <a:endParaRPr lang="en-US" dirty="0"/>
          </a:p>
        </p:txBody>
      </p:sp>
    </p:spTree>
    <p:extLst>
      <p:ext uri="{BB962C8B-B14F-4D97-AF65-F5344CB8AC3E}">
        <p14:creationId xmlns:p14="http://schemas.microsoft.com/office/powerpoint/2010/main" val="229657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Other community partnerships and relations- who are some of the other individuals in your community who could be of assistance to you? We all know of the law enforcement type of resources but I think we often overlook other partnerships we can make that could be of use to us as well. How about the local business man or the local house of worship? How about other city, county, or state organizations?</a:t>
            </a:r>
          </a:p>
          <a:p>
            <a:endParaRPr lang="en-US" dirty="0" smtClean="0"/>
          </a:p>
          <a:p>
            <a:r>
              <a:rPr lang="en-US" dirty="0" smtClean="0"/>
              <a:t>Courts, juvenile probation, other service providers- although we know of many of these resources as it is a basic part of the job, have you taken time to make important relationships with these people, enough where you could say pick up the phone and call them and ask for their assistance? Are we willing to help those we have a good relationship with or a stranger?</a:t>
            </a:r>
          </a:p>
          <a:p>
            <a:pPr marL="0" lvl="1" defTabSz="929305">
              <a:defRPr/>
            </a:pPr>
            <a:endParaRPr lang="en-US" dirty="0" smtClean="0">
              <a:solidFill>
                <a:schemeClr val="tx1"/>
              </a:solidFill>
            </a:endParaRPr>
          </a:p>
          <a:p>
            <a:pPr marL="0" lvl="1" defTabSz="929305">
              <a:defRPr/>
            </a:pPr>
            <a:r>
              <a:rPr lang="en-US" dirty="0" smtClean="0">
                <a:solidFill>
                  <a:schemeClr val="tx1"/>
                </a:solidFill>
              </a:rPr>
              <a:t>Who are some of the other individuals in your community who could be of assistance to you? </a:t>
            </a:r>
          </a:p>
          <a:p>
            <a:pPr marL="0" lvl="1" defTabSz="929305">
              <a:defRPr/>
            </a:pPr>
            <a:endParaRPr lang="en-US" dirty="0" smtClean="0">
              <a:solidFill>
                <a:schemeClr val="tx1"/>
              </a:solidFill>
            </a:endParaRPr>
          </a:p>
          <a:p>
            <a:pPr marL="0" lvl="1" defTabSz="929305">
              <a:defRPr/>
            </a:pPr>
            <a:r>
              <a:rPr lang="en-US" dirty="0" smtClean="0">
                <a:solidFill>
                  <a:schemeClr val="tx1"/>
                </a:solidFill>
              </a:rPr>
              <a:t>How can local business be of assistance to you?</a:t>
            </a:r>
          </a:p>
          <a:p>
            <a:pPr marL="0" lvl="1" defTabSz="929305">
              <a:defRPr/>
            </a:pPr>
            <a:endParaRPr lang="en-US" dirty="0" smtClean="0">
              <a:solidFill>
                <a:schemeClr val="tx1"/>
              </a:solidFill>
            </a:endParaRPr>
          </a:p>
          <a:p>
            <a:pPr marL="0" lvl="1" defTabSz="929305">
              <a:defRPr/>
            </a:pPr>
            <a:r>
              <a:rPr lang="en-US" dirty="0" smtClean="0">
                <a:solidFill>
                  <a:schemeClr val="tx1"/>
                </a:solidFill>
              </a:rPr>
              <a:t>Do you have good relations with your courts and juvenile probation? Why is this important?</a:t>
            </a:r>
          </a:p>
          <a:p>
            <a:pPr marL="0" lvl="1" defTabSz="929305">
              <a:defRPr/>
            </a:pPr>
            <a:endParaRPr lang="en-US" dirty="0" smtClean="0">
              <a:solidFill>
                <a:schemeClr val="tx1"/>
              </a:solidFill>
            </a:endParaRPr>
          </a:p>
          <a:p>
            <a:pPr marL="0" lvl="1" defTabSz="929305">
              <a:defRPr/>
            </a:pPr>
            <a:r>
              <a:rPr lang="en-US" dirty="0" smtClean="0">
                <a:solidFill>
                  <a:schemeClr val="tx1"/>
                </a:solidFill>
              </a:rPr>
              <a:t>What kinds of services can places of worship provide you ?</a:t>
            </a:r>
          </a:p>
          <a:p>
            <a:pPr marL="0" lvl="1" defTabSz="929305">
              <a:defRPr/>
            </a:pPr>
            <a:endParaRPr lang="en-US" dirty="0" smtClean="0">
              <a:solidFill>
                <a:schemeClr val="tx1"/>
              </a:solidFill>
            </a:endParaRPr>
          </a:p>
          <a:p>
            <a:pPr marL="0" lvl="1" defTabSz="929305">
              <a:defRPr/>
            </a:pPr>
            <a:r>
              <a:rPr lang="en-US" dirty="0" smtClean="0">
                <a:solidFill>
                  <a:schemeClr val="tx1"/>
                </a:solidFill>
              </a:rPr>
              <a:t>What are some other city, county, and state resources that can be of assistance?</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Police and citizens can act in unison to modify conditions leading to criminal behavior. </a:t>
            </a:r>
            <a:endParaRPr lang="en-US" dirty="0" smtClean="0"/>
          </a:p>
          <a:p>
            <a:endParaRPr lang="en-US" dirty="0"/>
          </a:p>
          <a:p>
            <a:r>
              <a:rPr lang="en-US" dirty="0"/>
              <a:t>Patrol officers important as they have the most contact with the community or stakeholders</a:t>
            </a:r>
            <a:r>
              <a:rPr lang="en-US" dirty="0" smtClean="0"/>
              <a:t>.</a:t>
            </a:r>
          </a:p>
          <a:p>
            <a:endParaRPr lang="en-US" dirty="0"/>
          </a:p>
          <a:p>
            <a:r>
              <a:rPr lang="en-US" dirty="0"/>
              <a:t>Community meetings and other forums offer chance to air concerns and find ways to address them.</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15</a:t>
            </a:fld>
            <a:endParaRPr lang="en-US" dirty="0"/>
          </a:p>
        </p:txBody>
      </p:sp>
    </p:spTree>
    <p:extLst>
      <p:ext uri="{BB962C8B-B14F-4D97-AF65-F5344CB8AC3E}">
        <p14:creationId xmlns:p14="http://schemas.microsoft.com/office/powerpoint/2010/main" val="39873615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Officers can do this on a daily basis via their contacts with the community/stakeholders. Not all of your stakeholders will trust the police, for varied reasons, however you must be cognizant of the fact that you are there every day, representing and “selling” your department and its values, mission, and goals, if not in actual physical communications in spirit. </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16</a:t>
            </a:fld>
            <a:endParaRPr lang="en-US" dirty="0"/>
          </a:p>
        </p:txBody>
      </p:sp>
    </p:spTree>
    <p:extLst>
      <p:ext uri="{BB962C8B-B14F-4D97-AF65-F5344CB8AC3E}">
        <p14:creationId xmlns:p14="http://schemas.microsoft.com/office/powerpoint/2010/main" val="2773909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You’re most common contact will be the people at the schools, the staff, students, and other service providers in the school environment. However, one must not lose sight of the fact that not all of these people have the same vision and goals. This is where you acting as department representative can help shape those values and goals, specifically those related to safety and security.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17</a:t>
            </a:fld>
            <a:endParaRPr lang="en-US" dirty="0"/>
          </a:p>
        </p:txBody>
      </p:sp>
    </p:spTree>
    <p:extLst>
      <p:ext uri="{BB962C8B-B14F-4D97-AF65-F5344CB8AC3E}">
        <p14:creationId xmlns:p14="http://schemas.microsoft.com/office/powerpoint/2010/main" val="1813614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down one test question about the topics we are covering. </a:t>
            </a:r>
          </a:p>
          <a:p>
            <a:endParaRPr lang="en-US" dirty="0" smtClean="0"/>
          </a:p>
          <a:p>
            <a:r>
              <a:rPr lang="en-US" dirty="0" smtClean="0"/>
              <a:t>Pick the cards up and have students draw cards form the deck. Tell them to read the question out loud, and then have them answer that question. If the group agrees the response is appropriate give them a USB drive as a gift for playing.</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18</a:t>
            </a:fld>
            <a:endParaRPr lang="en-US" dirty="0"/>
          </a:p>
        </p:txBody>
      </p:sp>
    </p:spTree>
    <p:extLst>
      <p:ext uri="{BB962C8B-B14F-4D97-AF65-F5344CB8AC3E}">
        <p14:creationId xmlns:p14="http://schemas.microsoft.com/office/powerpoint/2010/main" val="3638868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a “problem</a:t>
            </a:r>
            <a:r>
              <a:rPr lang="en-US" dirty="0" smtClean="0"/>
              <a:t>”…forget your wedding anniversary and you will see!</a:t>
            </a:r>
          </a:p>
          <a:p>
            <a:endParaRPr lang="en-US" dirty="0" smtClean="0">
              <a:effectLst/>
            </a:endParaRPr>
          </a:p>
          <a:p>
            <a:pPr lvl="0"/>
            <a:r>
              <a:rPr lang="en-US" dirty="0"/>
              <a:t>Any question or matter involving </a:t>
            </a:r>
            <a:r>
              <a:rPr lang="en-US" u="none" dirty="0">
                <a:hlinkClick r:id="rId3"/>
              </a:rPr>
              <a:t>doubt</a:t>
            </a:r>
            <a:r>
              <a:rPr lang="en-US" dirty="0"/>
              <a:t>, uncertainty, or difficulty. </a:t>
            </a:r>
            <a:endParaRPr lang="en-US" dirty="0" smtClean="0">
              <a:effectLst/>
            </a:endParaRPr>
          </a:p>
          <a:p>
            <a:r>
              <a:rPr lang="en-US" dirty="0"/>
              <a:t> </a:t>
            </a:r>
          </a:p>
          <a:p>
            <a:pPr lvl="0"/>
            <a:r>
              <a:rPr lang="en-US" dirty="0"/>
              <a:t>A question proposed for solution or discussion. </a:t>
            </a:r>
            <a:endParaRPr lang="en-US" dirty="0" smtClean="0">
              <a:effectLst/>
            </a:endParaRPr>
          </a:p>
          <a:p>
            <a:r>
              <a:rPr lang="en-US" dirty="0"/>
              <a:t> </a:t>
            </a:r>
            <a:endParaRPr lang="en-US" dirty="0" smtClean="0">
              <a:effectLst/>
            </a:endParaRPr>
          </a:p>
          <a:p>
            <a:r>
              <a:rPr lang="en-US" dirty="0"/>
              <a:t>Statement: police work is all about solving and resolving problems, would anyone disagree with that statement?</a:t>
            </a:r>
          </a:p>
          <a:p>
            <a:endParaRPr lang="en-US" dirty="0"/>
          </a:p>
          <a:p>
            <a:r>
              <a:rPr lang="en-US" dirty="0"/>
              <a:t>Resource: Dictionary.com  .</a:t>
            </a:r>
          </a:p>
        </p:txBody>
      </p:sp>
      <p:sp>
        <p:nvSpPr>
          <p:cNvPr id="4" name="Slide Number Placeholder 3"/>
          <p:cNvSpPr>
            <a:spLocks noGrp="1"/>
          </p:cNvSpPr>
          <p:nvPr>
            <p:ph type="sldNum" sz="quarter" idx="10"/>
          </p:nvPr>
        </p:nvSpPr>
        <p:spPr/>
        <p:txBody>
          <a:bodyPr/>
          <a:lstStyle/>
          <a:p>
            <a:fld id="{547613F4-06E0-46BF-A2FF-1CDF8176116F}" type="slidenum">
              <a:rPr lang="en-US" smtClean="0"/>
              <a:pPr/>
              <a:t>19</a:t>
            </a:fld>
            <a:endParaRPr lang="en-US" dirty="0"/>
          </a:p>
        </p:txBody>
      </p:sp>
    </p:spTree>
    <p:extLst>
      <p:ext uri="{BB962C8B-B14F-4D97-AF65-F5344CB8AC3E}">
        <p14:creationId xmlns:p14="http://schemas.microsoft.com/office/powerpoint/2010/main" val="4265256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first two bullet points.</a:t>
            </a:r>
          </a:p>
          <a:p>
            <a:endParaRPr lang="en-US" dirty="0" smtClean="0"/>
          </a:p>
          <a:p>
            <a:r>
              <a:rPr lang="en-US" dirty="0" smtClean="0"/>
              <a:t>Advise group to take notes, they will be asked later to write down a “test question” on a 3x5 card. They will be taken up and volunteers selected to answer the question. Fabulous prize (USB drive’s) given to volunteer audience member who answers correctly. Will be scored by your fellow audience members.</a:t>
            </a:r>
          </a:p>
          <a:p>
            <a:endParaRPr lang="en-US" dirty="0" smtClean="0"/>
          </a:p>
          <a:p>
            <a:r>
              <a:rPr lang="en-US" dirty="0" smtClean="0"/>
              <a:t>Scenario- will be broken up into small groups by row or table and a scenario provided. Groups will them brainstorm for solutions to those problems.</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a:t>
            </a:fld>
            <a:endParaRPr lang="en-US" dirty="0"/>
          </a:p>
        </p:txBody>
      </p:sp>
    </p:spTree>
    <p:extLst>
      <p:ext uri="{BB962C8B-B14F-4D97-AF65-F5344CB8AC3E}">
        <p14:creationId xmlns:p14="http://schemas.microsoft.com/office/powerpoint/2010/main" val="3496824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Fact: As a police officer you are asked to solve and resolve problems every day. Although we do not typically think of the process of problem solving it nevertheless drives all of the problems we are tasked with responding to, both at work and play</a:t>
            </a:r>
            <a:r>
              <a:rPr lang="en-US" dirty="0" smtClean="0"/>
              <a:t>.</a:t>
            </a:r>
          </a:p>
          <a:p>
            <a:endParaRPr lang="en-US" dirty="0"/>
          </a:p>
          <a:p>
            <a:r>
              <a:rPr lang="en-US" dirty="0"/>
              <a:t>Example- you are playing short stop in a baseball game and a ground ball is hit to you.  What do you do? What is the process that your mind goes through when you address this problem? Scanning the field as the ball moves towards you, analysis of the speed of the ball and your position on the </a:t>
            </a:r>
            <a:r>
              <a:rPr lang="en-US" dirty="0" smtClean="0"/>
              <a:t>field and the placement of the other players, </a:t>
            </a:r>
            <a:r>
              <a:rPr lang="en-US" dirty="0"/>
              <a:t>then </a:t>
            </a:r>
            <a:r>
              <a:rPr lang="en-US" dirty="0" smtClean="0"/>
              <a:t>the response </a:t>
            </a:r>
            <a:r>
              <a:rPr lang="en-US" dirty="0"/>
              <a:t>will be acting upon the results of your analysis (perhaps moving into the proper position, picking up the ball, and throwing it to first base as an example of possible outcomes), and then assessment comes afterwards as you learn from any mistakes that were made or maybe even pat yourself on the back for a job well done</a:t>
            </a:r>
            <a:r>
              <a:rPr lang="en-US" dirty="0" smtClean="0"/>
              <a:t>.</a:t>
            </a:r>
          </a:p>
          <a:p>
            <a:endParaRPr lang="en-US" dirty="0"/>
          </a:p>
          <a:p>
            <a:r>
              <a:rPr lang="en-US" dirty="0"/>
              <a:t>Work Example- you are advised by a student of an upcoming gang incident on campus. What do you do? What is the process that your mind goes through when you address this problem? Scanning might consist of speaking to other students to see if the information is accurate. Analysis might be taking the info you receive from other students and others stakeholders to help you come to a decision on what your response will be. Then you will implement whatever response you think might be appropriate, with assistance from other stakeholders when it is deemed appropriate, and then lastly you will assess </a:t>
            </a:r>
            <a:r>
              <a:rPr lang="en-US" dirty="0" smtClean="0"/>
              <a:t>what </a:t>
            </a:r>
            <a:r>
              <a:rPr lang="en-US" dirty="0"/>
              <a:t>you did to see if it made a difference.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20</a:t>
            </a:fld>
            <a:endParaRPr lang="en-US" dirty="0"/>
          </a:p>
        </p:txBody>
      </p:sp>
    </p:spTree>
    <p:extLst>
      <p:ext uri="{BB962C8B-B14F-4D97-AF65-F5344CB8AC3E}">
        <p14:creationId xmlns:p14="http://schemas.microsoft.com/office/powerpoint/2010/main" val="4083636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want to be problem solvers, right? </a:t>
            </a:r>
            <a:endParaRPr lang="en-US" dirty="0" smtClean="0"/>
          </a:p>
          <a:p>
            <a:endParaRPr lang="en-US" dirty="0"/>
          </a:p>
          <a:p>
            <a:pPr>
              <a:buFont typeface="Wingdings" pitchFamily="2" charset="2"/>
              <a:buChar char="§"/>
            </a:pPr>
            <a:r>
              <a:rPr lang="en-US" dirty="0"/>
              <a:t>What officers often find frustrating is the old mindset of we are the professionals, </a:t>
            </a:r>
            <a:r>
              <a:rPr lang="en-US" i="1" dirty="0"/>
              <a:t>we know best</a:t>
            </a:r>
            <a:r>
              <a:rPr lang="en-US" dirty="0"/>
              <a:t>. This is a holdover from the professional era we talked about earlier in the presentation</a:t>
            </a:r>
            <a:r>
              <a:rPr lang="en-US" dirty="0" smtClean="0"/>
              <a:t>.</a:t>
            </a:r>
          </a:p>
          <a:p>
            <a:pPr>
              <a:buFontTx/>
              <a:buNone/>
            </a:pPr>
            <a:endParaRPr lang="en-US" dirty="0"/>
          </a:p>
          <a:p>
            <a:pPr>
              <a:buFont typeface="Wingdings" pitchFamily="2" charset="2"/>
              <a:buChar char="§"/>
            </a:pPr>
            <a:r>
              <a:rPr lang="en-US" dirty="0"/>
              <a:t>If everyone does not buy into the notion that the public is needed, we should be spending more time on problem solving and community policing then it is likely to fail</a:t>
            </a:r>
            <a:r>
              <a:rPr lang="en-US" dirty="0" smtClean="0"/>
              <a:t>.</a:t>
            </a:r>
          </a:p>
          <a:p>
            <a:pPr>
              <a:buFontTx/>
              <a:buNone/>
            </a:pPr>
            <a:endParaRPr lang="en-US" dirty="0"/>
          </a:p>
          <a:p>
            <a:pPr>
              <a:buFont typeface="Wingdings" pitchFamily="2" charset="2"/>
              <a:buChar char="§"/>
            </a:pPr>
            <a:r>
              <a:rPr lang="en-US" b="1" dirty="0"/>
              <a:t> Example:</a:t>
            </a:r>
            <a:r>
              <a:rPr lang="en-US" dirty="0"/>
              <a:t> Neighborhood Oriented Policing  or “Nobody on Patrol.” </a:t>
            </a:r>
          </a:p>
          <a:p>
            <a:pPr defTabSz="929305">
              <a:defRPr/>
            </a:pPr>
            <a:r>
              <a:rPr lang="en-US" dirty="0"/>
              <a:t>Tried and failed in the Houston. Officers were told that the old ways of policing were no longer valid; however, neighborhood oriented policing failed because the administration did not get the buy in from the patrol officers and much of the lower level supervisory staff.</a:t>
            </a:r>
          </a:p>
          <a:p>
            <a:endParaRPr lang="en-US" dirty="0" smtClean="0"/>
          </a:p>
        </p:txBody>
      </p:sp>
      <p:sp>
        <p:nvSpPr>
          <p:cNvPr id="4" name="Slide Number Placeholder 3"/>
          <p:cNvSpPr>
            <a:spLocks noGrp="1"/>
          </p:cNvSpPr>
          <p:nvPr>
            <p:ph type="sldNum" sz="quarter" idx="10"/>
          </p:nvPr>
        </p:nvSpPr>
        <p:spPr/>
        <p:txBody>
          <a:bodyPr/>
          <a:lstStyle/>
          <a:p>
            <a:fld id="{547613F4-06E0-46BF-A2FF-1CDF8176116F}" type="slidenum">
              <a:rPr lang="en-US" smtClean="0"/>
              <a:pPr/>
              <a:t>22</a:t>
            </a:fld>
            <a:endParaRPr lang="en-US" dirty="0"/>
          </a:p>
        </p:txBody>
      </p:sp>
    </p:spTree>
    <p:extLst>
      <p:ext uri="{BB962C8B-B14F-4D97-AF65-F5344CB8AC3E}">
        <p14:creationId xmlns:p14="http://schemas.microsoft.com/office/powerpoint/2010/main" val="1315593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itchFamily="2" charset="2"/>
              <a:buChar char="§"/>
            </a:pPr>
            <a:r>
              <a:rPr lang="en-US" b="1" dirty="0" smtClean="0"/>
              <a:t>Calls </a:t>
            </a:r>
            <a:r>
              <a:rPr lang="en-US" b="1" dirty="0"/>
              <a:t>for “service loop.</a:t>
            </a:r>
            <a:r>
              <a:rPr lang="en-US" dirty="0"/>
              <a:t>” If the officer is taking time out to try and resolve a long standing problem, what controls or demands the officer’s time is responding to the next call. </a:t>
            </a:r>
            <a:endParaRPr lang="en-US" dirty="0" smtClean="0"/>
          </a:p>
          <a:p>
            <a:pPr>
              <a:buFontTx/>
              <a:buNone/>
            </a:pPr>
            <a:endParaRPr lang="en-US" dirty="0"/>
          </a:p>
          <a:p>
            <a:pPr>
              <a:buFont typeface="Wingdings" pitchFamily="2" charset="2"/>
              <a:buChar char="§"/>
            </a:pPr>
            <a:r>
              <a:rPr lang="en-US" b="1" dirty="0"/>
              <a:t>Problem solving is best used in cases where there are long standing problems</a:t>
            </a:r>
            <a:r>
              <a:rPr lang="en-US" dirty="0"/>
              <a:t>. Getting the public involved when there is a long standing problem in the community that needs to be resolved. For example, street racing and youth drinking in the community, this is an example of a long term problem that works well with problem solving and getting the community involved. A problem involving a simple drunk in public or loud music call are two examples of class that can be handled by officers.</a:t>
            </a:r>
          </a:p>
          <a:p>
            <a:pPr>
              <a:buFont typeface="Wingdings" pitchFamily="2" charset="2"/>
              <a:buNone/>
            </a:pPr>
            <a:endParaRPr lang="en-US" dirty="0" smtClean="0">
              <a:effectLst/>
            </a:endParaRPr>
          </a:p>
          <a:p>
            <a:endParaRPr lang="en-US" dirty="0"/>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23</a:t>
            </a:fld>
            <a:endParaRPr lang="en-US" dirty="0"/>
          </a:p>
        </p:txBody>
      </p:sp>
    </p:spTree>
    <p:extLst>
      <p:ext uri="{BB962C8B-B14F-4D97-AF65-F5344CB8AC3E}">
        <p14:creationId xmlns:p14="http://schemas.microsoft.com/office/powerpoint/2010/main" val="13155932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24</a:t>
            </a:fld>
            <a:endParaRPr lang="en-US" dirty="0"/>
          </a:p>
        </p:txBody>
      </p:sp>
    </p:spTree>
    <p:extLst>
      <p:ext uri="{BB962C8B-B14F-4D97-AF65-F5344CB8AC3E}">
        <p14:creationId xmlns:p14="http://schemas.microsoft.com/office/powerpoint/2010/main" val="25126647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25</a:t>
            </a:fld>
            <a:endParaRPr lang="en-US" dirty="0"/>
          </a:p>
        </p:txBody>
      </p:sp>
    </p:spTree>
    <p:extLst>
      <p:ext uri="{BB962C8B-B14F-4D97-AF65-F5344CB8AC3E}">
        <p14:creationId xmlns:p14="http://schemas.microsoft.com/office/powerpoint/2010/main" val="30069639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Scanning</a:t>
            </a:r>
            <a:r>
              <a:rPr lang="en-US" dirty="0"/>
              <a:t>- define as a group of two or more incidents that are similar in one or more respects.  These incidents can be similar in various ways:</a:t>
            </a:r>
          </a:p>
          <a:p>
            <a:pPr lvl="1">
              <a:buFont typeface="Wingdings" pitchFamily="2" charset="2"/>
              <a:buChar char="§"/>
            </a:pPr>
            <a:r>
              <a:rPr lang="en-US" b="1" dirty="0"/>
              <a:t>Behaviors</a:t>
            </a:r>
            <a:r>
              <a:rPr lang="en-US" dirty="0"/>
              <a:t>-a pattern of behavior, such as drug sales, robberies, thefts, graffiti.</a:t>
            </a:r>
          </a:p>
          <a:p>
            <a:pPr lvl="1">
              <a:buFont typeface="Wingdings" pitchFamily="2" charset="2"/>
              <a:buChar char="§"/>
            </a:pPr>
            <a:r>
              <a:rPr lang="en-US" b="1" dirty="0"/>
              <a:t>Locations</a:t>
            </a:r>
            <a:r>
              <a:rPr lang="en-US" dirty="0"/>
              <a:t>- problems often occur in hot spots, housing complexes plagued by burglaries, parks, certain street corners in a  community, etc.</a:t>
            </a:r>
          </a:p>
          <a:p>
            <a:pPr lvl="1">
              <a:buFont typeface="Wingdings" pitchFamily="2" charset="2"/>
              <a:buChar char="§"/>
            </a:pPr>
            <a:r>
              <a:rPr lang="en-US" b="1" dirty="0"/>
              <a:t>Persons</a:t>
            </a:r>
            <a:r>
              <a:rPr lang="en-US" dirty="0"/>
              <a:t>-repeat offenders or victims.</a:t>
            </a:r>
          </a:p>
          <a:p>
            <a:pPr lvl="1">
              <a:buFont typeface="Wingdings" pitchFamily="2" charset="2"/>
              <a:buChar char="§"/>
            </a:pPr>
            <a:r>
              <a:rPr lang="en-US" b="1" dirty="0"/>
              <a:t>Times</a:t>
            </a:r>
            <a:r>
              <a:rPr lang="en-US" dirty="0"/>
              <a:t>- there may be a time pattern, for example much crime has been found to occur on or around school property between 2-5pm.</a:t>
            </a:r>
          </a:p>
          <a:p>
            <a:pPr lvl="1">
              <a:buFont typeface="Wingdings" pitchFamily="2" charset="2"/>
              <a:buChar char="§"/>
            </a:pPr>
            <a:r>
              <a:rPr lang="en-US" b="1" dirty="0"/>
              <a:t>Events</a:t>
            </a:r>
            <a:r>
              <a:rPr lang="en-US" dirty="0"/>
              <a:t>-crimes may peak during certain events, such as football games, rallies, and concerts</a:t>
            </a:r>
            <a:r>
              <a:rPr lang="en-US" dirty="0" smtClean="0"/>
              <a:t>.</a:t>
            </a:r>
          </a:p>
          <a:p>
            <a:pPr lvl="1">
              <a:buFont typeface="Wingdings" pitchFamily="2" charset="2"/>
              <a:buChar char="§"/>
            </a:pPr>
            <a:endParaRPr lang="en-US" dirty="0"/>
          </a:p>
          <a:p>
            <a:r>
              <a:rPr lang="en-US" b="1" dirty="0"/>
              <a:t>Resources available </a:t>
            </a:r>
            <a:r>
              <a:rPr lang="en-US" dirty="0"/>
              <a:t>to identify problems- calls for service data, other governmental agencies, citizen complaints, surveys of citizens and businesses, and officer observations</a:t>
            </a:r>
            <a:r>
              <a:rPr lang="en-US" dirty="0" smtClean="0"/>
              <a:t>.</a:t>
            </a:r>
          </a:p>
          <a:p>
            <a:endParaRPr lang="en-US" dirty="0"/>
          </a:p>
          <a:p>
            <a:r>
              <a:rPr lang="en-US" dirty="0"/>
              <a:t>Resource: Peak, K.J., and Glensor, R.W. (2008) “</a:t>
            </a:r>
            <a:r>
              <a:rPr lang="en-US" i="1" dirty="0"/>
              <a:t>Community Policing and Problem Solving</a:t>
            </a:r>
            <a:r>
              <a:rPr lang="en-US" dirty="0"/>
              <a:t>”, 5th Ed. Pearson Prentice Hall: Upper Saddle River, N.J.</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26</a:t>
            </a:fld>
            <a:endParaRPr lang="en-US" dirty="0"/>
          </a:p>
        </p:txBody>
      </p:sp>
    </p:spTree>
    <p:extLst>
      <p:ext uri="{BB962C8B-B14F-4D97-AF65-F5344CB8AC3E}">
        <p14:creationId xmlns:p14="http://schemas.microsoft.com/office/powerpoint/2010/main" val="2556925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Analysis:  </a:t>
            </a:r>
            <a:r>
              <a:rPr lang="en-US" dirty="0" smtClean="0"/>
              <a:t>You cannot develop a coordinated and tailor-made response until you know what is causing the problem.</a:t>
            </a:r>
            <a:r>
              <a:rPr lang="en-US" b="1" dirty="0" smtClean="0"/>
              <a:t>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Looks for opportunities to get some “small wins’ under your belt. Some problems are long term and will take time to resolve. If you can get some small wins this gives you and the public’s confidence that the problem is being addressed</a:t>
            </a:r>
            <a:r>
              <a:rPr lang="en-US" dirty="0" smtClean="0"/>
              <a:t>.</a:t>
            </a:r>
          </a:p>
          <a:p>
            <a:endParaRPr lang="en-US" dirty="0"/>
          </a:p>
          <a:p>
            <a:r>
              <a:rPr lang="en-US" b="1" dirty="0"/>
              <a:t>Use the problem analysis triangle. </a:t>
            </a:r>
            <a:r>
              <a:rPr lang="en-US" dirty="0"/>
              <a:t>What is that? Basically there are three things needed for a crime to occur: an offender, a victim, and a location. If you can visualize the problems and understand the relationship between these three elements it will help in formulating your response.  </a:t>
            </a:r>
          </a:p>
          <a:p>
            <a:r>
              <a:rPr lang="en-US" dirty="0"/>
              <a:t>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28</a:t>
            </a:fld>
            <a:endParaRPr lang="en-US" dirty="0"/>
          </a:p>
        </p:txBody>
      </p:sp>
    </p:spTree>
    <p:extLst>
      <p:ext uri="{BB962C8B-B14F-4D97-AF65-F5344CB8AC3E}">
        <p14:creationId xmlns:p14="http://schemas.microsoft.com/office/powerpoint/2010/main" val="21316552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Role of third </a:t>
            </a:r>
            <a:r>
              <a:rPr lang="en-US" b="1" dirty="0" smtClean="0"/>
              <a:t>parties</a:t>
            </a:r>
          </a:p>
          <a:p>
            <a:endParaRPr lang="en-US" b="1" dirty="0"/>
          </a:p>
          <a:p>
            <a:r>
              <a:rPr lang="en-US" dirty="0"/>
              <a:t>Controllers- these people are those who act in the best interest of the offenders, such as parents, school staff, peers, and other governmental organizations.</a:t>
            </a:r>
          </a:p>
          <a:p>
            <a:r>
              <a:rPr lang="en-US" dirty="0"/>
              <a:t>Guardians- people that exercise control over each side of the triangle. If the crime is drugs then guardians could be dealers and buyers, police, parents, probation and parole officers, neighbors, and again staff of a school.</a:t>
            </a:r>
          </a:p>
          <a:p>
            <a:r>
              <a:rPr lang="en-US" dirty="0"/>
              <a:t>Managers- people who are responsible for the places that crimes may occur. An example would be a principle at a school who can assist you in making sure that security cameras have been installed and that procedures are in place for other security related issues to be resolved.</a:t>
            </a:r>
          </a:p>
        </p:txBody>
      </p:sp>
      <p:sp>
        <p:nvSpPr>
          <p:cNvPr id="4" name="Slide Number Placeholder 3"/>
          <p:cNvSpPr>
            <a:spLocks noGrp="1"/>
          </p:cNvSpPr>
          <p:nvPr>
            <p:ph type="sldNum" sz="quarter" idx="10"/>
          </p:nvPr>
        </p:nvSpPr>
        <p:spPr/>
        <p:txBody>
          <a:bodyPr/>
          <a:lstStyle/>
          <a:p>
            <a:fld id="{547613F4-06E0-46BF-A2FF-1CDF8176116F}"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 write down what their organization is doing in community policing on a 3x5 card and discuss with group. </a:t>
            </a:r>
          </a:p>
          <a:p>
            <a:endParaRPr lang="en-US" dirty="0" smtClean="0"/>
          </a:p>
          <a:p>
            <a:r>
              <a:rPr lang="en-US" dirty="0" smtClean="0"/>
              <a:t>Ask various group members to share. </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a:t>
            </a:fld>
            <a:endParaRPr lang="en-US" dirty="0"/>
          </a:p>
        </p:txBody>
      </p:sp>
    </p:spTree>
    <p:extLst>
      <p:ext uri="{BB962C8B-B14F-4D97-AF65-F5344CB8AC3E}">
        <p14:creationId xmlns:p14="http://schemas.microsoft.com/office/powerpoint/2010/main" val="135284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Response- </a:t>
            </a:r>
            <a:r>
              <a:rPr lang="en-US" dirty="0"/>
              <a:t>after a problem has been defined and analyzed next will come the actual response. You should make sure that the response is very focused and linked to your findings in the first two steps of the SRA process. </a:t>
            </a:r>
            <a:endParaRPr lang="en-US" dirty="0" smtClean="0"/>
          </a:p>
          <a:p>
            <a:endParaRPr lang="en-US" dirty="0"/>
          </a:p>
          <a:p>
            <a:r>
              <a:rPr lang="en-US" dirty="0"/>
              <a:t>Try not to focus on quick fixes, go for the small wins if necessary, but concentrate on long term solutions. </a:t>
            </a:r>
            <a:endParaRPr lang="en-US" dirty="0" smtClean="0"/>
          </a:p>
          <a:p>
            <a:endParaRPr lang="en-US" dirty="0"/>
          </a:p>
          <a:p>
            <a:r>
              <a:rPr lang="en-US" dirty="0"/>
              <a:t>You do not want to simply displace crime; you want to provide a solution for long term positive effects to the crime problem. While arrests might be a given do not concentrate on just arrests, there are or may be other ways to resolve the problem, such as education efforts or coordination with other organizations may provide even another solution. </a:t>
            </a:r>
            <a:endParaRPr lang="en-US" dirty="0" smtClean="0"/>
          </a:p>
          <a:p>
            <a:endParaRPr lang="en-US" dirty="0"/>
          </a:p>
          <a:p>
            <a:r>
              <a:rPr lang="en-US" dirty="0"/>
              <a:t>Some people who might be able to assist you in the response phase are</a:t>
            </a:r>
            <a:r>
              <a:rPr lang="en-US" b="1" dirty="0"/>
              <a:t>-</a:t>
            </a:r>
            <a:r>
              <a:rPr lang="en-US" dirty="0"/>
              <a:t> other school supportive groups, other city or county departments, businesses, private and social organizations, etc. Think out of the box as well, you may be able to come up with some innovative partners to assist you in your efforts.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30</a:t>
            </a:fld>
            <a:endParaRPr lang="en-US" dirty="0"/>
          </a:p>
        </p:txBody>
      </p:sp>
    </p:spTree>
    <p:extLst>
      <p:ext uri="{BB962C8B-B14F-4D97-AF65-F5344CB8AC3E}">
        <p14:creationId xmlns:p14="http://schemas.microsoft.com/office/powerpoint/2010/main" val="16699749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b="1" dirty="0"/>
              <a:t>Assessment</a:t>
            </a:r>
            <a:r>
              <a:rPr lang="en-US" dirty="0"/>
              <a:t>- unfortunately this gets left out of the equation</a:t>
            </a:r>
          </a:p>
          <a:p>
            <a:pPr defTabSz="929305">
              <a:defRPr/>
            </a:pPr>
            <a:r>
              <a:rPr lang="en-US" dirty="0"/>
              <a:t>When the problem is resolved people want to pat themselves on the back and get on with other problems and projects. This is a mistake.</a:t>
            </a:r>
          </a:p>
          <a:p>
            <a:pPr defTabSz="929305">
              <a:defRPr/>
            </a:pPr>
            <a:r>
              <a:rPr lang="en-US" dirty="0"/>
              <a:t>Remember that your organizational supervision as well as other stakeholders are going to want to see proof of success</a:t>
            </a:r>
          </a:p>
          <a:p>
            <a:pPr defTabSz="929305">
              <a:defRPr/>
            </a:pPr>
            <a:r>
              <a:rPr lang="en-US" dirty="0"/>
              <a:t>You might think less crime is a success and that might be true, but you should concentrate on providing evidence that your efforts have worked for a long term solution to the problem. </a:t>
            </a:r>
          </a:p>
          <a:p>
            <a:pPr defTabSz="929305">
              <a:defRPr/>
            </a:pPr>
            <a:r>
              <a:rPr lang="en-US" dirty="0"/>
              <a:t>Also, remember that is the efforts were unsuccessful assessing the response will assist you in many cases in coming up with another plan of attack of the problem.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31</a:t>
            </a:fld>
            <a:endParaRPr lang="en-US" dirty="0"/>
          </a:p>
        </p:txBody>
      </p:sp>
    </p:spTree>
    <p:extLst>
      <p:ext uri="{BB962C8B-B14F-4D97-AF65-F5344CB8AC3E}">
        <p14:creationId xmlns:p14="http://schemas.microsoft.com/office/powerpoint/2010/main" val="22213113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smtClean="0"/>
              <a:t>See handout scenario.</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32</a:t>
            </a:fld>
            <a:endParaRPr lang="en-US" dirty="0"/>
          </a:p>
        </p:txBody>
      </p:sp>
    </p:spTree>
    <p:extLst>
      <p:ext uri="{BB962C8B-B14F-4D97-AF65-F5344CB8AC3E}">
        <p14:creationId xmlns:p14="http://schemas.microsoft.com/office/powerpoint/2010/main" val="7018481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video from “The Wire”.</a:t>
            </a:r>
          </a:p>
          <a:p>
            <a:endParaRPr lang="en-US" dirty="0" smtClean="0"/>
          </a:p>
          <a:p>
            <a:r>
              <a:rPr lang="en-US" dirty="0" smtClean="0"/>
              <a:t>Note: If video does not work use this link to go to the video which is in </a:t>
            </a:r>
            <a:r>
              <a:rPr lang="en-US" dirty="0" err="1" smtClean="0"/>
              <a:t>Youtube</a:t>
            </a:r>
            <a:r>
              <a:rPr lang="en-US" dirty="0" smtClean="0"/>
              <a:t>: http://www.youtube.com/watch?v=UAf23H2Dz7I</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33</a:t>
            </a:fld>
            <a:endParaRPr lang="en-US" dirty="0"/>
          </a:p>
        </p:txBody>
      </p:sp>
    </p:spTree>
    <p:extLst>
      <p:ext uri="{BB962C8B-B14F-4D97-AF65-F5344CB8AC3E}">
        <p14:creationId xmlns:p14="http://schemas.microsoft.com/office/powerpoint/2010/main" val="31459442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7613F4-06E0-46BF-A2FF-1CDF8176116F}" type="slidenum">
              <a:rPr lang="en-US" smtClean="0"/>
              <a:pPr/>
              <a:t>34</a:t>
            </a:fld>
            <a:endParaRPr lang="en-US" dirty="0"/>
          </a:p>
        </p:txBody>
      </p:sp>
    </p:spTree>
    <p:extLst>
      <p:ext uri="{BB962C8B-B14F-4D97-AF65-F5344CB8AC3E}">
        <p14:creationId xmlns:p14="http://schemas.microsoft.com/office/powerpoint/2010/main" val="9709726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7613F4-06E0-46BF-A2FF-1CDF8176116F}" type="slidenum">
              <a:rPr lang="en-US" smtClean="0"/>
              <a:pPr/>
              <a:t>35</a:t>
            </a:fld>
            <a:endParaRPr lang="en-US" dirty="0"/>
          </a:p>
        </p:txBody>
      </p:sp>
    </p:spTree>
    <p:extLst>
      <p:ext uri="{BB962C8B-B14F-4D97-AF65-F5344CB8AC3E}">
        <p14:creationId xmlns:p14="http://schemas.microsoft.com/office/powerpoint/2010/main" val="2020225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them write on back of 3x5 their previous response what they would do to promote community policing in their departments if they had the ability to do so.</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4</a:t>
            </a:fld>
            <a:endParaRPr lang="en-US" dirty="0"/>
          </a:p>
        </p:txBody>
      </p:sp>
    </p:spTree>
    <p:extLst>
      <p:ext uri="{BB962C8B-B14F-4D97-AF65-F5344CB8AC3E}">
        <p14:creationId xmlns:p14="http://schemas.microsoft.com/office/powerpoint/2010/main" val="347444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Community policing </a:t>
            </a:r>
            <a:r>
              <a:rPr lang="en-US" dirty="0" smtClean="0"/>
              <a:t>is not </a:t>
            </a:r>
            <a:r>
              <a:rPr lang="en-US" dirty="0"/>
              <a:t>always easy to define</a:t>
            </a:r>
            <a:r>
              <a:rPr lang="en-US" dirty="0" smtClean="0"/>
              <a:t>. That because it does not look the same everywhere it is implemented. While that is a criticism it may also be a strength, as not ever community has the same types of problems nor should they all tackle problems in the same manner.</a:t>
            </a:r>
            <a:endParaRPr lang="en-US" dirty="0"/>
          </a:p>
          <a:p>
            <a:endParaRPr lang="en-US" dirty="0"/>
          </a:p>
          <a:p>
            <a:r>
              <a:rPr lang="en-US" dirty="0"/>
              <a:t>What is your schools definition of community policing?</a:t>
            </a:r>
          </a:p>
          <a:p>
            <a:endParaRPr lang="en-US" dirty="0"/>
          </a:p>
          <a:p>
            <a:r>
              <a:rPr lang="en-US" dirty="0"/>
              <a:t>Why do you think the definition is not the same for every school district?</a:t>
            </a:r>
          </a:p>
          <a:p>
            <a:endParaRPr lang="en-US" dirty="0"/>
          </a:p>
          <a:p>
            <a:r>
              <a:rPr lang="en-US" dirty="0"/>
              <a:t>Should it be the same?</a:t>
            </a:r>
          </a:p>
          <a:p>
            <a:endParaRPr lang="en-US" dirty="0"/>
          </a:p>
          <a:p>
            <a:r>
              <a:rPr lang="en-US" dirty="0"/>
              <a:t>Why is definition so important? </a:t>
            </a:r>
          </a:p>
          <a:p>
            <a:endParaRPr lang="en-US" dirty="0"/>
          </a:p>
          <a:p>
            <a:r>
              <a:rPr lang="en-US" dirty="0"/>
              <a:t>Formal definition of community policing.</a:t>
            </a:r>
          </a:p>
          <a:p>
            <a:r>
              <a:rPr lang="en-US" dirty="0"/>
              <a:t>“Community policing is a philosophy that promotes organizational strategies, which support the systematic use of partnerships and problem-solving techniques, to proactively address the immediate conditions that give rise to public safety issues such as crime, social disorder, and fear of crime”. (COPPS website).</a:t>
            </a:r>
          </a:p>
          <a:p>
            <a:endParaRPr lang="en-US" dirty="0"/>
          </a:p>
          <a:p>
            <a:endParaRPr lang="en-US" dirty="0"/>
          </a:p>
          <a:p>
            <a:r>
              <a:rPr lang="en-US" dirty="0"/>
              <a:t>Pay close attention to partnerships, while we will use the term stakeholders we will really be referring back to partnerships.</a:t>
            </a:r>
          </a:p>
          <a:p>
            <a:endParaRPr lang="en-US" dirty="0"/>
          </a:p>
          <a:p>
            <a:r>
              <a:rPr lang="en-US" dirty="0"/>
              <a:t>Also, we will be focusing on problem solving techniques of the SARA method, which unfortunately gets left out of the “community policing” conversation. It is obvious that we want to work with the community to resolve problems, but I ask you this question. Are we really supporting long term problem solving in our community? Are we giving officers enough time to proactively work with the community to resolve these long term problems?</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5</a:t>
            </a:fld>
            <a:endParaRPr lang="en-US" dirty="0"/>
          </a:p>
        </p:txBody>
      </p:sp>
    </p:spTree>
    <p:extLst>
      <p:ext uri="{BB962C8B-B14F-4D97-AF65-F5344CB8AC3E}">
        <p14:creationId xmlns:p14="http://schemas.microsoft.com/office/powerpoint/2010/main" val="29251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think that community policing and community relations are the same thing? No, they are not, however sometimes they seemed to get lumped together when we discuss community policing.</a:t>
            </a:r>
          </a:p>
          <a:p>
            <a:endParaRPr lang="en-US" dirty="0" smtClean="0"/>
          </a:p>
          <a:p>
            <a:r>
              <a:rPr lang="en-US" dirty="0" smtClean="0"/>
              <a:t>What is the difference? Community relations is programs like DARE, citizens police academy, community watch, etc. Community policing is law enforcement and the community actually collaborating on crime problems in the community and programs or initiatives that involve the community and police to resolve those issues.</a:t>
            </a:r>
          </a:p>
          <a:p>
            <a:endParaRPr lang="en-US" dirty="0" smtClean="0"/>
          </a:p>
          <a:p>
            <a:r>
              <a:rPr lang="en-US" dirty="0" smtClean="0"/>
              <a:t>This does NOT mean that they both cannot work together in a community effort to reduce crime, they certainly can. However to me community policing is more nuts and bolts, hands on, and involves both the community and police working on identified community problems.</a:t>
            </a:r>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6</a:t>
            </a:fld>
            <a:endParaRPr lang="en-US" dirty="0"/>
          </a:p>
        </p:txBody>
      </p:sp>
    </p:spTree>
    <p:extLst>
      <p:ext uri="{BB962C8B-B14F-4D97-AF65-F5344CB8AC3E}">
        <p14:creationId xmlns:p14="http://schemas.microsoft.com/office/powerpoint/2010/main" val="3850996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a:t>
            </a:r>
            <a:r>
              <a:rPr lang="en-US" dirty="0" smtClean="0"/>
              <a:t>review a </a:t>
            </a:r>
            <a:r>
              <a:rPr lang="en-US" dirty="0"/>
              <a:t>brief history lesson and see how community policing has evolved over time.</a:t>
            </a:r>
          </a:p>
          <a:p>
            <a:endParaRPr lang="en-US" dirty="0"/>
          </a:p>
          <a:p>
            <a:r>
              <a:rPr lang="en-US" dirty="0"/>
              <a:t>First a question to you: do you think that we have always been community policing since the early formative years? Did the police work closely with the citizens to address crime?</a:t>
            </a:r>
          </a:p>
          <a:p>
            <a:endParaRPr lang="en-US" dirty="0"/>
          </a:p>
          <a:p>
            <a:r>
              <a:rPr lang="en-US" dirty="0"/>
              <a:t>Often the answer was yes, they did. However over time, something </a:t>
            </a:r>
            <a:r>
              <a:rPr lang="en-US" dirty="0" smtClean="0"/>
              <a:t>changed that changed the police working relationship. Why </a:t>
            </a:r>
            <a:r>
              <a:rPr lang="en-US" dirty="0"/>
              <a:t>was it </a:t>
            </a:r>
            <a:r>
              <a:rPr lang="en-US" dirty="0" smtClean="0"/>
              <a:t>that we saw this change?</a:t>
            </a:r>
            <a:endParaRPr lang="en-US" dirty="0"/>
          </a:p>
          <a:p>
            <a:endParaRPr lang="en-US" b="1" dirty="0"/>
          </a:p>
          <a:p>
            <a:r>
              <a:rPr lang="en-US" b="1" dirty="0"/>
              <a:t>Why have officers been traditionally resistant to community policing</a:t>
            </a:r>
            <a:r>
              <a:rPr lang="en-US" dirty="0"/>
              <a:t>?	</a:t>
            </a:r>
          </a:p>
          <a:p>
            <a:endParaRPr lang="en-US" dirty="0"/>
          </a:p>
          <a:p>
            <a:r>
              <a:rPr lang="en-US" dirty="0"/>
              <a:t>When professionalism of policing became the focus of policing in the late 1920’s and into the 1930’s the idea was ingrained in law enforcement that it was our responsibility to “fight crime” and that we did not need </a:t>
            </a:r>
            <a:r>
              <a:rPr lang="en-US" dirty="0" smtClean="0"/>
              <a:t>to enlist the </a:t>
            </a:r>
            <a:r>
              <a:rPr lang="en-US" dirty="0"/>
              <a:t>help of the public. Law enforcement in this early period did not seek out the assistance of the public to help resolve crime, the attitude was not only we know best, but the public also began to have the attitude of “that is what we pay you for”, and in essence let the police take control of the crime fighting function. Their function was seen more to report crime and be a witness to a criminal action when needed by law enforcement.</a:t>
            </a:r>
          </a:p>
          <a:p>
            <a:r>
              <a:rPr lang="en-US" dirty="0"/>
              <a:t>Traditionally why has officers been resistant to community policing?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7</a:t>
            </a:fld>
            <a:endParaRPr lang="en-US" dirty="0"/>
          </a:p>
        </p:txBody>
      </p:sp>
    </p:spTree>
    <p:extLst>
      <p:ext uri="{BB962C8B-B14F-4D97-AF65-F5344CB8AC3E}">
        <p14:creationId xmlns:p14="http://schemas.microsoft.com/office/powerpoint/2010/main" val="298322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Typical crime problems changed, for example during the 1960’s demonstrations erupted and along with social upheaval drugs became a problem which the police could not deal with effectively. Just with these two examples law enforcement began to realize that perhaps they did not have all the answers, and that the public’s help was needed. Research </a:t>
            </a:r>
            <a:r>
              <a:rPr lang="en-US" dirty="0" smtClean="0"/>
              <a:t>was done and also commissions </a:t>
            </a:r>
            <a:r>
              <a:rPr lang="en-US" dirty="0"/>
              <a:t>were formed </a:t>
            </a:r>
            <a:r>
              <a:rPr lang="en-US" dirty="0" smtClean="0"/>
              <a:t>which </a:t>
            </a:r>
            <a:r>
              <a:rPr lang="en-US" dirty="0"/>
              <a:t>in essence bore this out, changes would need to be made.</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8</a:t>
            </a:fld>
            <a:endParaRPr lang="en-US" dirty="0"/>
          </a:p>
        </p:txBody>
      </p:sp>
    </p:spTree>
    <p:extLst>
      <p:ext uri="{BB962C8B-B14F-4D97-AF65-F5344CB8AC3E}">
        <p14:creationId xmlns:p14="http://schemas.microsoft.com/office/powerpoint/2010/main" val="2570883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r>
              <a:rPr lang="en-US" dirty="0"/>
              <a:t>It was fairly clear that it was time for law enforcement to change and engage with the community to resolve crime problems. It was clear law enforcement could not do it on their own, not only was crime more complex, but with more people to protect than ever before and with dwindling funds to spend on crime the public had to get involved. Attitudes had to change on both sides, and this has been a slow process to emerge, patience is needed we are not always as patient a society as perhaps we should be and live in a McDonalds world, we want it and want it now, but this cannot overshadow the overall goal to make our communities safer and crime free.</a:t>
            </a:r>
          </a:p>
          <a:p>
            <a:endParaRPr lang="en-US" dirty="0" smtClean="0"/>
          </a:p>
          <a:p>
            <a:pPr eaLnBrk="1" hangingPunct="1">
              <a:lnSpc>
                <a:spcPct val="90000"/>
              </a:lnSpc>
            </a:pPr>
            <a:r>
              <a:rPr lang="en-US" sz="2400" dirty="0" smtClean="0"/>
              <a:t>Why community policing?</a:t>
            </a:r>
          </a:p>
          <a:p>
            <a:pPr lvl="1" eaLnBrk="1" hangingPunct="1">
              <a:lnSpc>
                <a:spcPct val="90000"/>
              </a:lnSpc>
            </a:pPr>
            <a:r>
              <a:rPr lang="en-US" sz="2000" dirty="0" smtClean="0"/>
              <a:t>Citizen disenchantment with police/high crime rates</a:t>
            </a:r>
          </a:p>
          <a:p>
            <a:pPr lvl="1" eaLnBrk="1" hangingPunct="1">
              <a:lnSpc>
                <a:spcPct val="90000"/>
              </a:lnSpc>
            </a:pPr>
            <a:r>
              <a:rPr lang="en-US" sz="2000" dirty="0" smtClean="0"/>
              <a:t>Research showing that preventive patrol and the like did not work (Kansas City Study)</a:t>
            </a:r>
          </a:p>
          <a:p>
            <a:pPr lvl="1" eaLnBrk="1" hangingPunct="1">
              <a:lnSpc>
                <a:spcPct val="90000"/>
              </a:lnSpc>
            </a:pPr>
            <a:r>
              <a:rPr lang="en-US" sz="2000" dirty="0" smtClean="0"/>
              <a:t>Police frustrated with traditional crime-fighting role</a:t>
            </a:r>
          </a:p>
          <a:p>
            <a:pPr lvl="1" eaLnBrk="1" hangingPunct="1">
              <a:lnSpc>
                <a:spcPct val="90000"/>
              </a:lnSpc>
            </a:pPr>
            <a:r>
              <a:rPr lang="en-US" sz="2000" dirty="0" smtClean="0"/>
              <a:t>Isolation of police from citizens during the reform era</a:t>
            </a:r>
          </a:p>
          <a:p>
            <a:pPr lvl="1" eaLnBrk="1" hangingPunct="1">
              <a:lnSpc>
                <a:spcPct val="90000"/>
              </a:lnSpc>
            </a:pPr>
            <a:r>
              <a:rPr lang="en-US" sz="2000" dirty="0" smtClean="0"/>
              <a:t>Narrow crime fighting image (now service functions to)</a:t>
            </a:r>
          </a:p>
          <a:p>
            <a:pPr lvl="1" eaLnBrk="1" hangingPunct="1">
              <a:lnSpc>
                <a:spcPct val="90000"/>
              </a:lnSpc>
            </a:pPr>
            <a:r>
              <a:rPr lang="en-US" sz="2000" dirty="0" smtClean="0"/>
              <a:t>Over-reliance on bureaucratic structure  </a:t>
            </a:r>
          </a:p>
          <a:p>
            <a:pPr lvl="1" eaLnBrk="1" hangingPunct="1">
              <a:lnSpc>
                <a:spcPct val="90000"/>
              </a:lnSpc>
            </a:pPr>
            <a:r>
              <a:rPr lang="en-US" sz="2000" dirty="0" smtClean="0"/>
              <a:t>Over-reliance on high-tech gadgetry </a:t>
            </a:r>
          </a:p>
          <a:p>
            <a:pPr lvl="1" eaLnBrk="1" hangingPunct="1">
              <a:lnSpc>
                <a:spcPct val="90000"/>
              </a:lnSpc>
            </a:pPr>
            <a:r>
              <a:rPr lang="en-US" sz="2000" dirty="0" smtClean="0"/>
              <a:t>Insulation of police administration from community input</a:t>
            </a:r>
          </a:p>
          <a:p>
            <a:pPr lvl="1" eaLnBrk="1" hangingPunct="1">
              <a:lnSpc>
                <a:spcPct val="90000"/>
              </a:lnSpc>
            </a:pPr>
            <a:r>
              <a:rPr lang="en-US" sz="2000" dirty="0" smtClean="0"/>
              <a:t>Concern for human rights </a:t>
            </a:r>
          </a:p>
          <a:p>
            <a:endParaRPr lang="en-US" dirty="0"/>
          </a:p>
        </p:txBody>
      </p:sp>
      <p:sp>
        <p:nvSpPr>
          <p:cNvPr id="4" name="Slide Number Placeholder 3"/>
          <p:cNvSpPr>
            <a:spLocks noGrp="1"/>
          </p:cNvSpPr>
          <p:nvPr>
            <p:ph type="sldNum" sz="quarter" idx="10"/>
          </p:nvPr>
        </p:nvSpPr>
        <p:spPr/>
        <p:txBody>
          <a:bodyPr/>
          <a:lstStyle/>
          <a:p>
            <a:fld id="{547613F4-06E0-46BF-A2FF-1CDF8176116F}" type="slidenum">
              <a:rPr lang="en-US" smtClean="0"/>
              <a:pPr/>
              <a:t>9</a:t>
            </a:fld>
            <a:endParaRPr lang="en-US" dirty="0"/>
          </a:p>
        </p:txBody>
      </p:sp>
    </p:spTree>
    <p:extLst>
      <p:ext uri="{BB962C8B-B14F-4D97-AF65-F5344CB8AC3E}">
        <p14:creationId xmlns:p14="http://schemas.microsoft.com/office/powerpoint/2010/main" val="3978037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1441576" y="152400"/>
            <a:ext cx="7391400" cy="2003425"/>
          </a:xfrm>
        </p:spPr>
        <p:txBody>
          <a:bodyPr anchor="b"/>
          <a:lstStyle>
            <a:lvl1pPr algn="l">
              <a:defRPr b="1" baseline="0">
                <a:solidFill>
                  <a:srgbClr val="531E1D"/>
                </a:solidFill>
              </a:defRPr>
            </a:lvl1pPr>
          </a:lstStyle>
          <a:p>
            <a:r>
              <a:rPr lang="en-US" dirty="0" smtClean="0"/>
              <a:t>Presentation Name</a:t>
            </a:r>
            <a:endParaRPr lang="en-US" dirty="0"/>
          </a:p>
        </p:txBody>
      </p:sp>
      <p:sp>
        <p:nvSpPr>
          <p:cNvPr id="3" name="Subtitle 2"/>
          <p:cNvSpPr>
            <a:spLocks noGrp="1"/>
          </p:cNvSpPr>
          <p:nvPr>
            <p:ph type="subTitle" idx="1" hasCustomPrompt="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endParaRPr lang="en-US" dirty="0"/>
          </a:p>
        </p:txBody>
      </p:sp>
      <p:sp>
        <p:nvSpPr>
          <p:cNvPr id="8"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475954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41394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1704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4344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485658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19595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6271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7592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4749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67483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6137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userDrawn="1"/>
        </p:nvSpPr>
        <p:spPr>
          <a:xfrm>
            <a:off x="152400" y="6553199"/>
            <a:ext cx="1828800" cy="246221"/>
          </a:xfrm>
          <a:prstGeom prst="rect">
            <a:avLst/>
          </a:prstGeom>
          <a:noFill/>
        </p:spPr>
        <p:txBody>
          <a:bodyPr wrap="square" rtlCol="0">
            <a:spAutoFit/>
          </a:bodyPr>
          <a:lstStyle/>
          <a:p>
            <a:endParaRPr lang="en-US" sz="1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976386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rgbClr val="531E1D"/>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531E1D"/>
        </a:buClr>
        <a:buFont typeface="Wingdings" pitchFamily="2" charset="2"/>
        <a:buChar char="§"/>
        <a:defRPr sz="2800" kern="1200">
          <a:solidFill>
            <a:schemeClr val="tx1">
              <a:lumMod val="65000"/>
              <a:lumOff val="35000"/>
            </a:schemeClr>
          </a:solidFill>
          <a:latin typeface="Arial" pitchFamily="34" charset="0"/>
          <a:ea typeface="+mn-ea"/>
          <a:cs typeface="Arial" pitchFamily="34" charset="0"/>
        </a:defRPr>
      </a:lvl2pPr>
      <a:lvl3pPr marL="1143000" indent="-228600" algn="l" defTabSz="914400" rtl="0" eaLnBrk="1" latinLnBrk="0" hangingPunct="1">
        <a:spcBef>
          <a:spcPct val="20000"/>
        </a:spcBef>
        <a:buClr>
          <a:srgbClr val="531E1D"/>
        </a:buClr>
        <a:buFont typeface="Wingdings" pitchFamily="2" charset="2"/>
        <a:buChar char="§"/>
        <a:defRPr sz="2400" kern="1200">
          <a:solidFill>
            <a:schemeClr val="tx1">
              <a:lumMod val="65000"/>
              <a:lumOff val="35000"/>
            </a:schemeClr>
          </a:solidFill>
          <a:latin typeface="Arial" pitchFamily="34" charset="0"/>
          <a:ea typeface="+mn-ea"/>
          <a:cs typeface="Arial" pitchFamily="34" charset="0"/>
        </a:defRPr>
      </a:lvl3pPr>
      <a:lvl4pPr marL="16002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4pPr>
      <a:lvl5pPr marL="2057400" indent="-228600" algn="l" defTabSz="914400" rtl="0" eaLnBrk="1" latinLnBrk="0" hangingPunct="1">
        <a:spcBef>
          <a:spcPct val="20000"/>
        </a:spcBef>
        <a:buClr>
          <a:srgbClr val="531E1D"/>
        </a:buClr>
        <a:buFont typeface="Wingdings" pitchFamily="2" charset="2"/>
        <a:buChar char="§"/>
        <a:defRPr sz="2000" kern="1200">
          <a:solidFill>
            <a:schemeClr val="tx1">
              <a:lumMod val="65000"/>
              <a:lumOff val="3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ideo" Target="http://www.youtube.com/v/UAf23H2Dz7I?version=3&amp;hl=en_US" TargetMode="Externa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mtClean="0"/>
              <a:t>Community Policing and Problem Solving in the Campus Environment</a:t>
            </a:r>
            <a:endParaRPr lang="en-US" dirty="0"/>
          </a:p>
        </p:txBody>
      </p:sp>
      <p:sp>
        <p:nvSpPr>
          <p:cNvPr id="3" name="Subtitle 2"/>
          <p:cNvSpPr>
            <a:spLocks noGrp="1"/>
          </p:cNvSpPr>
          <p:nvPr>
            <p:ph type="subTitle" idx="1"/>
          </p:nvPr>
        </p:nvSpPr>
        <p:spPr/>
        <p:txBody>
          <a:bodyPr/>
          <a:lstStyle/>
          <a:p>
            <a:r>
              <a:rPr lang="en-US" dirty="0" smtClean="0"/>
              <a:t>James R Walker, Ph.D.</a:t>
            </a:r>
            <a:endParaRPr lang="en-US" dirty="0"/>
          </a:p>
        </p:txBody>
      </p:sp>
    </p:spTree>
    <p:extLst>
      <p:ext uri="{BB962C8B-B14F-4D97-AF65-F5344CB8AC3E}">
        <p14:creationId xmlns:p14="http://schemas.microsoft.com/office/powerpoint/2010/main" val="276831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the Communication Process in Community Policing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Active Listening. </a:t>
            </a:r>
          </a:p>
          <a:p>
            <a:pPr lvl="1"/>
            <a:r>
              <a:rPr lang="en-US" dirty="0" smtClean="0"/>
              <a:t>Take time to listen more and talk less. </a:t>
            </a:r>
          </a:p>
          <a:p>
            <a:r>
              <a:rPr lang="en-US" dirty="0" smtClean="0"/>
              <a:t>Recognize Communication and Cultural Barriers. </a:t>
            </a:r>
          </a:p>
          <a:p>
            <a:pPr lvl="1"/>
            <a:r>
              <a:rPr lang="en-US" dirty="0" smtClean="0"/>
              <a:t>Acquire cultural competency and sensitivity especially to subcultural communities and language.</a:t>
            </a:r>
          </a:p>
          <a:p>
            <a:r>
              <a:rPr lang="en-US" dirty="0" smtClean="0"/>
              <a:t>“Community Policing”</a:t>
            </a:r>
          </a:p>
          <a:p>
            <a:pPr lvl="1"/>
            <a:r>
              <a:rPr lang="en-US" dirty="0" smtClean="0"/>
              <a:t>Building trusting relationships with the community. Citizens and law enforcement coming together to resolve problems</a:t>
            </a:r>
            <a:endParaRPr lang="en-US" dirty="0"/>
          </a:p>
        </p:txBody>
      </p:sp>
    </p:spTree>
    <p:extLst>
      <p:ext uri="{BB962C8B-B14F-4D97-AF65-F5344CB8AC3E}">
        <p14:creationId xmlns:p14="http://schemas.microsoft.com/office/powerpoint/2010/main" val="3361178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Stakeholder?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person, group, or organization that has direct or indirect stake in an organization because it can affect or be affected by the organization's actions, objectives, and policies.</a:t>
            </a:r>
          </a:p>
          <a:p>
            <a:r>
              <a:rPr lang="en-US" dirty="0" smtClean="0"/>
              <a:t>Stakeholders have a vested interest in what happens in a specific environment, e.g. a school.</a:t>
            </a:r>
          </a:p>
          <a:p>
            <a:r>
              <a:rPr lang="en-US" dirty="0" smtClean="0"/>
              <a:t>Audience: Names a few stakeholders on your campus</a:t>
            </a:r>
          </a:p>
          <a:p>
            <a:pPr lvl="1"/>
            <a:r>
              <a:rPr lang="en-US" dirty="0" smtClean="0"/>
              <a:t>Resource: BusinessDictionary.com</a:t>
            </a:r>
          </a:p>
          <a:p>
            <a:endParaRPr lang="en-US" dirty="0"/>
          </a:p>
        </p:txBody>
      </p:sp>
    </p:spTree>
    <p:extLst>
      <p:ext uri="{BB962C8B-B14F-4D97-AF65-F5344CB8AC3E}">
        <p14:creationId xmlns:p14="http://schemas.microsoft.com/office/powerpoint/2010/main" val="3886678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Are Your Stakeholders?</a:t>
            </a:r>
            <a:endParaRPr lang="en-US" dirty="0"/>
          </a:p>
        </p:txBody>
      </p:sp>
      <p:sp>
        <p:nvSpPr>
          <p:cNvPr id="3" name="Content Placeholder 2"/>
          <p:cNvSpPr>
            <a:spLocks noGrp="1"/>
          </p:cNvSpPr>
          <p:nvPr>
            <p:ph idx="1"/>
          </p:nvPr>
        </p:nvSpPr>
        <p:spPr/>
        <p:txBody>
          <a:bodyPr/>
          <a:lstStyle/>
          <a:p>
            <a:r>
              <a:rPr lang="en-US" dirty="0" smtClean="0"/>
              <a:t>Staff people who work for the district. </a:t>
            </a:r>
          </a:p>
          <a:p>
            <a:pPr lvl="1"/>
            <a:r>
              <a:rPr lang="en-US" dirty="0" smtClean="0"/>
              <a:t>Take time to speak with these people, </a:t>
            </a:r>
          </a:p>
          <a:p>
            <a:pPr lvl="1"/>
            <a:r>
              <a:rPr lang="en-US" dirty="0" smtClean="0"/>
              <a:t>They can be your eyes and ears if they feel comfortable with you and trust you.</a:t>
            </a:r>
          </a:p>
          <a:p>
            <a:r>
              <a:rPr lang="en-US" dirty="0" smtClean="0"/>
              <a:t>Students. </a:t>
            </a:r>
          </a:p>
          <a:p>
            <a:pPr lvl="1"/>
            <a:r>
              <a:rPr lang="en-US" dirty="0" smtClean="0"/>
              <a:t>Make students feel they are part of solution, this leads to better relationships and assistance with crime prevention efforts on campus.</a:t>
            </a:r>
          </a:p>
        </p:txBody>
      </p:sp>
    </p:spTree>
    <p:extLst>
      <p:ext uri="{BB962C8B-B14F-4D97-AF65-F5344CB8AC3E}">
        <p14:creationId xmlns:p14="http://schemas.microsoft.com/office/powerpoint/2010/main" val="844261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Your Stakeholders? </a:t>
            </a:r>
            <a:endParaRPr lang="en-US" dirty="0"/>
          </a:p>
        </p:txBody>
      </p:sp>
      <p:sp>
        <p:nvSpPr>
          <p:cNvPr id="3" name="Content Placeholder 2"/>
          <p:cNvSpPr>
            <a:spLocks noGrp="1"/>
          </p:cNvSpPr>
          <p:nvPr>
            <p:ph idx="1"/>
          </p:nvPr>
        </p:nvSpPr>
        <p:spPr/>
        <p:txBody>
          <a:bodyPr/>
          <a:lstStyle/>
          <a:p>
            <a:r>
              <a:rPr lang="en-US" dirty="0" smtClean="0"/>
              <a:t>Parents</a:t>
            </a:r>
          </a:p>
          <a:p>
            <a:pPr lvl="1"/>
            <a:r>
              <a:rPr lang="en-US" dirty="0" smtClean="0"/>
              <a:t>Do not dismiss </a:t>
            </a:r>
            <a:br>
              <a:rPr lang="en-US" dirty="0" smtClean="0"/>
            </a:br>
            <a:r>
              <a:rPr lang="en-US" dirty="0" smtClean="0"/>
              <a:t>parents concerns. </a:t>
            </a:r>
            <a:br>
              <a:rPr lang="en-US" dirty="0" smtClean="0"/>
            </a:br>
            <a:r>
              <a:rPr lang="en-US" dirty="0" smtClean="0"/>
              <a:t>Take time out to </a:t>
            </a:r>
            <a:br>
              <a:rPr lang="en-US" dirty="0" smtClean="0"/>
            </a:br>
            <a:r>
              <a:rPr lang="en-US" dirty="0" smtClean="0"/>
              <a:t>listen.</a:t>
            </a:r>
          </a:p>
          <a:p>
            <a:r>
              <a:rPr lang="en-US" dirty="0" smtClean="0"/>
              <a:t>Service Providers </a:t>
            </a:r>
          </a:p>
          <a:p>
            <a:pPr lvl="1"/>
            <a:r>
              <a:rPr lang="en-US" dirty="0" smtClean="0"/>
              <a:t>Other people who </a:t>
            </a:r>
            <a:br>
              <a:rPr lang="en-US" dirty="0" smtClean="0"/>
            </a:br>
            <a:r>
              <a:rPr lang="en-US" dirty="0" smtClean="0"/>
              <a:t>come onto your campus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6072" y="1905000"/>
            <a:ext cx="4507928" cy="289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44261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smtClean="0"/>
              <a:t>Who Are Your Stakeholders? </a:t>
            </a:r>
            <a:endParaRPr lang="en-US" dirty="0"/>
          </a:p>
        </p:txBody>
      </p:sp>
      <p:sp>
        <p:nvSpPr>
          <p:cNvPr id="3" name="Content Placeholder 2"/>
          <p:cNvSpPr>
            <a:spLocks noGrp="1"/>
          </p:cNvSpPr>
          <p:nvPr>
            <p:ph idx="1"/>
          </p:nvPr>
        </p:nvSpPr>
        <p:spPr/>
        <p:txBody>
          <a:bodyPr/>
          <a:lstStyle/>
          <a:p>
            <a:r>
              <a:rPr lang="en-US" dirty="0" smtClean="0"/>
              <a:t>Other Community Partnerships</a:t>
            </a:r>
          </a:p>
          <a:p>
            <a:pPr lvl="1"/>
            <a:r>
              <a:rPr lang="en-US" dirty="0" smtClean="0"/>
              <a:t>Local businesses</a:t>
            </a:r>
          </a:p>
          <a:p>
            <a:pPr lvl="1"/>
            <a:r>
              <a:rPr lang="en-US" dirty="0" smtClean="0"/>
              <a:t>Courts, juvenile probation</a:t>
            </a:r>
          </a:p>
          <a:p>
            <a:pPr lvl="1"/>
            <a:r>
              <a:rPr lang="en-US" dirty="0" smtClean="0"/>
              <a:t>Houses of worship</a:t>
            </a:r>
          </a:p>
          <a:p>
            <a:pPr lvl="1"/>
            <a:r>
              <a:rPr lang="en-US" dirty="0" smtClean="0"/>
              <a:t>City, county, and state institutions</a:t>
            </a:r>
          </a:p>
          <a:p>
            <a:endParaRPr lang="en-US" dirty="0"/>
          </a:p>
        </p:txBody>
      </p:sp>
    </p:spTree>
    <p:extLst>
      <p:ext uri="{BB962C8B-B14F-4D97-AF65-F5344CB8AC3E}">
        <p14:creationId xmlns:p14="http://schemas.microsoft.com/office/powerpoint/2010/main" val="4150501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Active Community Involvement</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Importance</a:t>
            </a:r>
          </a:p>
          <a:p>
            <a:pPr lvl="1"/>
            <a:r>
              <a:rPr lang="en-US" dirty="0" smtClean="0"/>
              <a:t>Police and citizens can act in unison to modify conditions leading to criminal behavior. </a:t>
            </a:r>
            <a:br>
              <a:rPr lang="en-US" dirty="0" smtClean="0"/>
            </a:br>
            <a:endParaRPr lang="en-US" dirty="0" smtClean="0"/>
          </a:p>
          <a:p>
            <a:pPr lvl="1"/>
            <a:r>
              <a:rPr lang="en-US" dirty="0" smtClean="0"/>
              <a:t>Campus officers have an opportunity to make contact with the community or stakeholders.</a:t>
            </a:r>
            <a:br>
              <a:rPr lang="en-US" dirty="0" smtClean="0"/>
            </a:br>
            <a:endParaRPr lang="en-US" dirty="0" smtClean="0"/>
          </a:p>
          <a:p>
            <a:pPr lvl="1"/>
            <a:r>
              <a:rPr lang="en-US" dirty="0" smtClean="0"/>
              <a:t>Community meetings and other forums offer chances to air concerns and find ways to address them.</a:t>
            </a:r>
          </a:p>
          <a:p>
            <a:pPr lvl="1"/>
            <a:endParaRPr lang="en-US" dirty="0"/>
          </a:p>
        </p:txBody>
      </p:sp>
    </p:spTree>
    <p:extLst>
      <p:ext uri="{BB962C8B-B14F-4D97-AF65-F5344CB8AC3E}">
        <p14:creationId xmlns:p14="http://schemas.microsoft.com/office/powerpoint/2010/main" val="2322093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Building Trust</a:t>
            </a:r>
            <a:endParaRPr lang="en-US" dirty="0"/>
          </a:p>
        </p:txBody>
      </p:sp>
      <p:sp>
        <p:nvSpPr>
          <p:cNvPr id="3" name="Content Placeholder 2"/>
          <p:cNvSpPr>
            <a:spLocks noGrp="1"/>
          </p:cNvSpPr>
          <p:nvPr>
            <p:ph idx="1"/>
          </p:nvPr>
        </p:nvSpPr>
        <p:spPr/>
        <p:txBody>
          <a:bodyPr/>
          <a:lstStyle/>
          <a:p>
            <a:r>
              <a:rPr lang="en-US" smtClean="0"/>
              <a:t>Officers build trust via contacts with community/stakeholders. </a:t>
            </a:r>
            <a:br>
              <a:rPr lang="en-US" smtClean="0"/>
            </a:br>
            <a:endParaRPr lang="en-US" smtClean="0"/>
          </a:p>
          <a:p>
            <a:r>
              <a:rPr lang="en-US" smtClean="0"/>
              <a:t>Not all stakeholders trust the police</a:t>
            </a:r>
            <a:br>
              <a:rPr lang="en-US" smtClean="0"/>
            </a:br>
            <a:endParaRPr lang="en-US" smtClean="0"/>
          </a:p>
          <a:p>
            <a:r>
              <a:rPr lang="en-US" smtClean="0"/>
              <a:t>You represent your organization / department’s values, mission, and goals. </a:t>
            </a:r>
          </a:p>
          <a:p>
            <a:endParaRPr lang="en-US" dirty="0"/>
          </a:p>
        </p:txBody>
      </p:sp>
    </p:spTree>
    <p:extLst>
      <p:ext uri="{BB962C8B-B14F-4D97-AF65-F5344CB8AC3E}">
        <p14:creationId xmlns:p14="http://schemas.microsoft.com/office/powerpoint/2010/main" val="2765286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Shared Vision and </a:t>
            </a:r>
            <a:br>
              <a:rPr lang="en-US" smtClean="0"/>
            </a:br>
            <a:r>
              <a:rPr lang="en-US" smtClean="0"/>
              <a:t>Common Goals</a:t>
            </a:r>
            <a:endParaRPr lang="en-US" dirty="0"/>
          </a:p>
        </p:txBody>
      </p:sp>
      <p:sp>
        <p:nvSpPr>
          <p:cNvPr id="3" name="Content Placeholder 2"/>
          <p:cNvSpPr>
            <a:spLocks noGrp="1"/>
          </p:cNvSpPr>
          <p:nvPr>
            <p:ph idx="1"/>
          </p:nvPr>
        </p:nvSpPr>
        <p:spPr/>
        <p:txBody>
          <a:bodyPr>
            <a:normAutofit lnSpcReduction="10000"/>
          </a:bodyPr>
          <a:lstStyle/>
          <a:p>
            <a:r>
              <a:rPr lang="en-US" dirty="0" smtClean="0"/>
              <a:t>Most common contact: Providers in school environments e.g. staff, students, and other service providers</a:t>
            </a:r>
          </a:p>
          <a:p>
            <a:r>
              <a:rPr lang="en-US" dirty="0" smtClean="0"/>
              <a:t>Not all contacts have the same vision and goals. Can this be problematic?</a:t>
            </a:r>
          </a:p>
          <a:p>
            <a:r>
              <a:rPr lang="en-US" dirty="0" smtClean="0"/>
              <a:t>As acting department representative, you can help shape those values and goals, specifically those related to safety and security. </a:t>
            </a:r>
            <a:endParaRPr lang="en-US" dirty="0"/>
          </a:p>
        </p:txBody>
      </p:sp>
    </p:spTree>
    <p:extLst>
      <p:ext uri="{BB962C8B-B14F-4D97-AF65-F5344CB8AC3E}">
        <p14:creationId xmlns:p14="http://schemas.microsoft.com/office/powerpoint/2010/main" val="1690938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5-0</a:t>
            </a:r>
            <a:endParaRPr lang="en-US" dirty="0"/>
          </a:p>
        </p:txBody>
      </p:sp>
      <p:sp>
        <p:nvSpPr>
          <p:cNvPr id="3" name="Content Placeholder 2"/>
          <p:cNvSpPr>
            <a:spLocks noGrp="1"/>
          </p:cNvSpPr>
          <p:nvPr>
            <p:ph idx="1"/>
          </p:nvPr>
        </p:nvSpPr>
        <p:spPr>
          <a:xfrm>
            <a:off x="457200" y="1629922"/>
            <a:ext cx="8229600" cy="4496241"/>
          </a:xfrm>
        </p:spPr>
        <p:txBody>
          <a:bodyPr/>
          <a:lstStyle/>
          <a:p>
            <a:r>
              <a:rPr lang="en-US" dirty="0" smtClean="0"/>
              <a:t>Write down one test question about our topic.</a:t>
            </a:r>
          </a:p>
          <a:p>
            <a:r>
              <a:rPr lang="en-US" dirty="0" smtClean="0"/>
              <a:t>After cards are collected and shuffled audience members will pick a  card and answer the question.</a:t>
            </a:r>
          </a:p>
          <a:p>
            <a:r>
              <a:rPr lang="en-US" dirty="0" smtClean="0"/>
              <a:t>Group will decide if answer is correct.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2840" y="15089"/>
            <a:ext cx="2300968" cy="1585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Solving</a:t>
            </a:r>
            <a:endParaRPr lang="en-US" dirty="0"/>
          </a:p>
        </p:txBody>
      </p:sp>
      <p:sp>
        <p:nvSpPr>
          <p:cNvPr id="3" name="Content Placeholder 2"/>
          <p:cNvSpPr>
            <a:spLocks noGrp="1"/>
          </p:cNvSpPr>
          <p:nvPr>
            <p:ph idx="1"/>
          </p:nvPr>
        </p:nvSpPr>
        <p:spPr/>
        <p:txBody>
          <a:bodyPr>
            <a:normAutofit/>
          </a:bodyPr>
          <a:lstStyle/>
          <a:p>
            <a:r>
              <a:rPr lang="en-US" dirty="0" smtClean="0"/>
              <a:t>Police work is all about solving and resolving problems.</a:t>
            </a:r>
          </a:p>
          <a:p>
            <a:r>
              <a:rPr lang="en-US" dirty="0" smtClean="0"/>
              <a:t>A “problem” is:</a:t>
            </a:r>
          </a:p>
          <a:p>
            <a:pPr lvl="1"/>
            <a:r>
              <a:rPr lang="en-US" dirty="0" smtClean="0"/>
              <a:t>Any question or matter involving doubt, uncertainty, or difficulty. </a:t>
            </a:r>
          </a:p>
          <a:p>
            <a:pPr lvl="1"/>
            <a:r>
              <a:rPr lang="en-US" dirty="0" smtClean="0"/>
              <a:t> A question proposed for a solution or to facilitate a discussion. 			</a:t>
            </a:r>
          </a:p>
          <a:p>
            <a:endParaRPr lang="en-US" dirty="0" smtClean="0"/>
          </a:p>
          <a:p>
            <a:pPr lvl="1"/>
            <a:endParaRPr lang="en-US" dirty="0"/>
          </a:p>
        </p:txBody>
      </p:sp>
    </p:spTree>
    <p:extLst>
      <p:ext uri="{BB962C8B-B14F-4D97-AF65-F5344CB8AC3E}">
        <p14:creationId xmlns:p14="http://schemas.microsoft.com/office/powerpoint/2010/main" val="3899701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Briefly review community policing and discuss usefulness of community policing on campus</a:t>
            </a:r>
          </a:p>
          <a:p>
            <a:r>
              <a:rPr lang="en-US" dirty="0" smtClean="0"/>
              <a:t>Identify the various stakeholders in community policing efforts on campus.</a:t>
            </a:r>
          </a:p>
          <a:p>
            <a:r>
              <a:rPr lang="en-US" dirty="0" smtClean="0"/>
              <a:t>Exercises: Quiz 5-0 and group scenario exercises.</a:t>
            </a:r>
          </a:p>
          <a:p>
            <a:endParaRPr lang="en-US" dirty="0"/>
          </a:p>
        </p:txBody>
      </p:sp>
    </p:spTree>
    <p:extLst>
      <p:ext uri="{BB962C8B-B14F-4D97-AF65-F5344CB8AC3E}">
        <p14:creationId xmlns:p14="http://schemas.microsoft.com/office/powerpoint/2010/main" val="1328462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Law Enforcement Officer / Problem Solver</a:t>
            </a:r>
            <a:endParaRPr lang="en-US" dirty="0"/>
          </a:p>
        </p:txBody>
      </p:sp>
      <p:sp>
        <p:nvSpPr>
          <p:cNvPr id="3" name="Content Placeholder 2"/>
          <p:cNvSpPr>
            <a:spLocks noGrp="1"/>
          </p:cNvSpPr>
          <p:nvPr>
            <p:ph idx="1"/>
          </p:nvPr>
        </p:nvSpPr>
        <p:spPr/>
        <p:txBody>
          <a:bodyPr>
            <a:normAutofit/>
          </a:bodyPr>
          <a:lstStyle/>
          <a:p>
            <a:pPr>
              <a:buNone/>
            </a:pPr>
            <a:r>
              <a:rPr lang="en-US" dirty="0" smtClean="0"/>
              <a:t>Process of Problem Solving</a:t>
            </a:r>
          </a:p>
          <a:p>
            <a:r>
              <a:rPr lang="en-US" dirty="0" smtClean="0"/>
              <a:t>As a police officer you are asked to solve and resolve problems everyday. </a:t>
            </a:r>
          </a:p>
          <a:p>
            <a:r>
              <a:rPr lang="en-US" dirty="0" smtClean="0"/>
              <a:t>The process of “problem solving” drives all of the problems we are tasked with responding to, both at work and play.</a:t>
            </a:r>
          </a:p>
          <a:p>
            <a:r>
              <a:rPr lang="en-US" dirty="0" smtClean="0"/>
              <a:t>Example: </a:t>
            </a:r>
          </a:p>
          <a:p>
            <a:pPr lvl="1"/>
            <a:r>
              <a:rPr lang="en-US" dirty="0" smtClean="0"/>
              <a:t>Baseball player decision making</a:t>
            </a:r>
          </a:p>
          <a:p>
            <a:endParaRPr lang="en-US" dirty="0"/>
          </a:p>
        </p:txBody>
      </p:sp>
    </p:spTree>
    <p:extLst>
      <p:ext uri="{BB962C8B-B14F-4D97-AF65-F5344CB8AC3E}">
        <p14:creationId xmlns:p14="http://schemas.microsoft.com/office/powerpoint/2010/main" val="3861505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smtClean="0"/>
              <a:t>Law Enforcement Officer / Problem Solver</a:t>
            </a:r>
            <a:endParaRPr lang="en-US" dirty="0"/>
          </a:p>
        </p:txBody>
      </p:sp>
      <p:sp>
        <p:nvSpPr>
          <p:cNvPr id="3" name="Content Placeholder 2"/>
          <p:cNvSpPr>
            <a:spLocks noGrp="1"/>
          </p:cNvSpPr>
          <p:nvPr>
            <p:ph idx="1"/>
          </p:nvPr>
        </p:nvSpPr>
        <p:spPr/>
        <p:txBody>
          <a:bodyPr/>
          <a:lstStyle/>
          <a:p>
            <a:pPr>
              <a:buNone/>
            </a:pPr>
            <a:r>
              <a:rPr lang="en-US" dirty="0" smtClean="0"/>
              <a:t>Questions</a:t>
            </a:r>
          </a:p>
          <a:p>
            <a:r>
              <a:rPr lang="en-US" dirty="0" smtClean="0"/>
              <a:t>When is the last time you used problem solving on campus to resolve an issue?</a:t>
            </a:r>
          </a:p>
          <a:p>
            <a:r>
              <a:rPr lang="en-US" dirty="0" smtClean="0"/>
              <a:t>What steps did you take that are a part of the process we just reviewed?</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Solving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What makes problem solving difficult?</a:t>
            </a:r>
          </a:p>
          <a:p>
            <a:pPr>
              <a:buNone/>
            </a:pPr>
            <a:endParaRPr lang="en-US" dirty="0" smtClean="0"/>
          </a:p>
          <a:p>
            <a:r>
              <a:rPr lang="en-US" dirty="0" smtClean="0"/>
              <a:t>Old mindset of “we know best”…throwback to professionalism era of policing. </a:t>
            </a:r>
          </a:p>
          <a:p>
            <a:endParaRPr lang="en-US" dirty="0" smtClean="0"/>
          </a:p>
          <a:p>
            <a:r>
              <a:rPr lang="en-US" dirty="0" smtClean="0"/>
              <a:t>Lack of “buy-in” from everyone involved e.g. administration, patrol officers, and the public</a:t>
            </a:r>
          </a:p>
          <a:p>
            <a:endParaRPr lang="en-US" dirty="0" smtClean="0"/>
          </a:p>
          <a:p>
            <a:r>
              <a:rPr lang="en-US" dirty="0" smtClean="0"/>
              <a:t>Example: Failure of Houston PD Neighborhood Oriented Policing program, or “Nobody on Patrol” in the 1980’s</a:t>
            </a:r>
          </a:p>
          <a:p>
            <a:pPr lvl="1"/>
            <a:r>
              <a:rPr lang="en-US" dirty="0" smtClean="0"/>
              <a:t>Administration did not get the buy-in from the patrol officers and much of the lower level supervisory staff</a:t>
            </a:r>
          </a:p>
        </p:txBody>
      </p:sp>
    </p:spTree>
    <p:extLst>
      <p:ext uri="{BB962C8B-B14F-4D97-AF65-F5344CB8AC3E}">
        <p14:creationId xmlns:p14="http://schemas.microsoft.com/office/powerpoint/2010/main" val="441097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Solving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“Calls for service” loop </a:t>
            </a:r>
          </a:p>
          <a:p>
            <a:pPr lvl="1"/>
            <a:r>
              <a:rPr lang="en-US" dirty="0" smtClean="0"/>
              <a:t>Responding to the next call while an officer takes time out to resolve longstanding problems (e.g. street racing and public intoxication, loud music calls)</a:t>
            </a:r>
            <a:br>
              <a:rPr lang="en-US" dirty="0" smtClean="0"/>
            </a:br>
            <a:endParaRPr lang="en-US" dirty="0" smtClean="0"/>
          </a:p>
          <a:p>
            <a:r>
              <a:rPr lang="en-US" dirty="0" smtClean="0"/>
              <a:t>Problem solving is best used in cases where there are long standing problems. Getting the stakeholders involved when there is a long standing problem in the community that needs to be resolved. </a:t>
            </a:r>
          </a:p>
          <a:p>
            <a:endParaRPr lang="en-US" dirty="0" smtClean="0"/>
          </a:p>
        </p:txBody>
      </p:sp>
    </p:spTree>
    <p:extLst>
      <p:ext uri="{BB962C8B-B14F-4D97-AF65-F5344CB8AC3E}">
        <p14:creationId xmlns:p14="http://schemas.microsoft.com/office/powerpoint/2010/main" val="441097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Problem-Solving</a:t>
            </a:r>
            <a:endParaRPr lang="en-US" dirty="0"/>
          </a:p>
        </p:txBody>
      </p:sp>
      <p:sp>
        <p:nvSpPr>
          <p:cNvPr id="3" name="Content Placeholder 2"/>
          <p:cNvSpPr>
            <a:spLocks noGrp="1"/>
          </p:cNvSpPr>
          <p:nvPr>
            <p:ph idx="1"/>
          </p:nvPr>
        </p:nvSpPr>
        <p:spPr/>
        <p:txBody>
          <a:bodyPr/>
          <a:lstStyle/>
          <a:p>
            <a:pPr>
              <a:buNone/>
            </a:pPr>
            <a:r>
              <a:rPr lang="en-US" dirty="0" smtClean="0"/>
              <a:t>Mistakes often made in problem solving:</a:t>
            </a:r>
          </a:p>
          <a:p>
            <a:r>
              <a:rPr lang="en-US" dirty="0" smtClean="0"/>
              <a:t>Spending too much energy on unimportant details- or distractions </a:t>
            </a:r>
          </a:p>
          <a:p>
            <a:r>
              <a:rPr lang="en-US" dirty="0" smtClean="0"/>
              <a:t>Failing to resolve important issues</a:t>
            </a:r>
          </a:p>
          <a:p>
            <a:r>
              <a:rPr lang="en-US" dirty="0" smtClean="0"/>
              <a:t>Decision making under pressure</a:t>
            </a:r>
          </a:p>
          <a:p>
            <a:r>
              <a:rPr lang="en-US" dirty="0" smtClean="0"/>
              <a:t>Using unreliable sources of information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SARA Method</a:t>
            </a:r>
            <a:endParaRPr lang="en-US" dirty="0"/>
          </a:p>
        </p:txBody>
      </p:sp>
      <p:sp>
        <p:nvSpPr>
          <p:cNvPr id="3" name="Content Placeholder 2"/>
          <p:cNvSpPr>
            <a:spLocks noGrp="1"/>
          </p:cNvSpPr>
          <p:nvPr>
            <p:ph idx="1"/>
          </p:nvPr>
        </p:nvSpPr>
        <p:spPr/>
        <p:txBody>
          <a:bodyPr/>
          <a:lstStyle/>
          <a:p>
            <a:r>
              <a:rPr lang="en-US" smtClean="0"/>
              <a:t>SARA (scanning, analysis, response, and assessment)</a:t>
            </a:r>
          </a:p>
          <a:p>
            <a:r>
              <a:rPr lang="en-US" smtClean="0"/>
              <a:t>SARA is a problem-solving method that can be used to help resolve problems in an efficient, effective, and logical manner.</a:t>
            </a:r>
            <a:endParaRPr lang="en-US" dirty="0"/>
          </a:p>
        </p:txBody>
      </p:sp>
    </p:spTree>
    <p:extLst>
      <p:ext uri="{BB962C8B-B14F-4D97-AF65-F5344CB8AC3E}">
        <p14:creationId xmlns:p14="http://schemas.microsoft.com/office/powerpoint/2010/main" val="109132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Scanning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Scanning</a:t>
            </a:r>
            <a:r>
              <a:rPr lang="en-US" dirty="0" smtClean="0"/>
              <a:t>. A group of two or more incidents that are similar in one or more respects. Incidents can be similar in various ways:</a:t>
            </a:r>
          </a:p>
          <a:p>
            <a:pPr lvl="1"/>
            <a:r>
              <a:rPr lang="en-US" dirty="0" smtClean="0"/>
              <a:t>Behaviors</a:t>
            </a:r>
          </a:p>
          <a:p>
            <a:pPr lvl="1"/>
            <a:r>
              <a:rPr lang="en-US" dirty="0" smtClean="0"/>
              <a:t>Locations</a:t>
            </a:r>
          </a:p>
          <a:p>
            <a:pPr lvl="1"/>
            <a:r>
              <a:rPr lang="en-US" dirty="0" smtClean="0"/>
              <a:t>Persons</a:t>
            </a:r>
          </a:p>
          <a:p>
            <a:pPr lvl="1"/>
            <a:r>
              <a:rPr lang="en-US" dirty="0" smtClean="0"/>
              <a:t>Times</a:t>
            </a:r>
          </a:p>
          <a:p>
            <a:pPr lvl="1"/>
            <a:r>
              <a:rPr lang="en-US" dirty="0" smtClean="0"/>
              <a:t>Events</a:t>
            </a:r>
          </a:p>
          <a:p>
            <a:r>
              <a:rPr lang="en-US" b="1" dirty="0" smtClean="0"/>
              <a:t>Resources available to identify problems. </a:t>
            </a:r>
            <a:r>
              <a:rPr lang="en-US" dirty="0" smtClean="0"/>
              <a:t>Calls for service data, other governmental agencies, citizen complaints, surveys of citizens and businesses, and officer observations.</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320914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Analysis is the heart of problem solving</a:t>
            </a:r>
          </a:p>
          <a:p>
            <a:r>
              <a:rPr lang="en-US" dirty="0" smtClean="0"/>
              <a:t>Know what is causing the problem.</a:t>
            </a:r>
          </a:p>
          <a:p>
            <a:r>
              <a:rPr lang="en-US" dirty="0" smtClean="0"/>
              <a:t>How do you research a problem?</a:t>
            </a:r>
          </a:p>
          <a:p>
            <a:pPr lvl="1"/>
            <a:r>
              <a:rPr lang="en-US" dirty="0" smtClean="0"/>
              <a:t>Look on the Internet to see for a similar problem and see how that was handled (and if it was successful) </a:t>
            </a:r>
          </a:p>
          <a:p>
            <a:pPr lvl="1"/>
            <a:r>
              <a:rPr lang="en-US" dirty="0" smtClean="0"/>
              <a:t>Dig deep into available data such as calls for service and the other resources identified in the “scanning” phase. </a:t>
            </a:r>
          </a:p>
          <a:p>
            <a:pPr lvl="1"/>
            <a:r>
              <a:rPr lang="en-US" dirty="0" smtClean="0"/>
              <a:t>Look for causes and conditions of the problem. Examine what has been done before and why it has not been successful.</a:t>
            </a:r>
          </a:p>
          <a:p>
            <a:endParaRPr lang="en-US" dirty="0"/>
          </a:p>
        </p:txBody>
      </p:sp>
    </p:spTree>
    <p:extLst>
      <p:ext uri="{BB962C8B-B14F-4D97-AF65-F5344CB8AC3E}">
        <p14:creationId xmlns:p14="http://schemas.microsoft.com/office/powerpoint/2010/main" val="2904896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normAutofit lnSpcReduction="10000"/>
          </a:bodyPr>
          <a:lstStyle/>
          <a:p>
            <a:r>
              <a:rPr lang="en-US" smtClean="0"/>
              <a:t>Looks for opportunities to get “small wins’ under your belt.</a:t>
            </a:r>
          </a:p>
          <a:p>
            <a:r>
              <a:rPr lang="en-US" smtClean="0"/>
              <a:t>Some problems are long term and will take time to resolve. </a:t>
            </a:r>
          </a:p>
          <a:p>
            <a:r>
              <a:rPr lang="en-US" smtClean="0"/>
              <a:t>Use the problem analysis triangle. Three things needed for a crime to occur:</a:t>
            </a:r>
          </a:p>
          <a:p>
            <a:pPr lvl="2"/>
            <a:r>
              <a:rPr lang="en-US" smtClean="0"/>
              <a:t>Offender</a:t>
            </a:r>
          </a:p>
          <a:p>
            <a:pPr lvl="2"/>
            <a:r>
              <a:rPr lang="en-US" smtClean="0"/>
              <a:t>Victim</a:t>
            </a:r>
          </a:p>
          <a:p>
            <a:pPr lvl="2"/>
            <a:r>
              <a:rPr lang="en-US" smtClean="0"/>
              <a:t>Location</a:t>
            </a:r>
            <a:endParaRPr lang="en-US" dirty="0"/>
          </a:p>
        </p:txBody>
      </p:sp>
    </p:spTree>
    <p:extLst>
      <p:ext uri="{BB962C8B-B14F-4D97-AF65-F5344CB8AC3E}">
        <p14:creationId xmlns:p14="http://schemas.microsoft.com/office/powerpoint/2010/main" val="478163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mtClean="0"/>
              <a:t>Analysis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Role of third parties:</a:t>
            </a:r>
          </a:p>
          <a:p>
            <a:r>
              <a:rPr lang="en-US" dirty="0" smtClean="0"/>
              <a:t>Controllers</a:t>
            </a:r>
          </a:p>
          <a:p>
            <a:pPr lvl="1"/>
            <a:r>
              <a:rPr lang="en-US" dirty="0" smtClean="0"/>
              <a:t> People who act in the best interest of the offenders, e.g. parents, school staff, peers, and other governmental organizations.</a:t>
            </a:r>
          </a:p>
          <a:p>
            <a:r>
              <a:rPr lang="en-US" dirty="0" smtClean="0"/>
              <a:t>Guardians </a:t>
            </a:r>
          </a:p>
          <a:p>
            <a:pPr lvl="1"/>
            <a:r>
              <a:rPr lang="en-US" dirty="0" smtClean="0"/>
              <a:t>People that exercise control over each side of the triangle. </a:t>
            </a:r>
          </a:p>
          <a:p>
            <a:r>
              <a:rPr lang="en-US" dirty="0" smtClean="0"/>
              <a:t>Managers</a:t>
            </a:r>
          </a:p>
          <a:p>
            <a:pPr lvl="1"/>
            <a:r>
              <a:rPr lang="en-US" dirty="0" smtClean="0"/>
              <a:t>People who are responsible for the places that crimes may occur.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Department Community Policing?</a:t>
            </a:r>
            <a:endParaRPr lang="en-US" dirty="0"/>
          </a:p>
        </p:txBody>
      </p:sp>
      <p:sp>
        <p:nvSpPr>
          <p:cNvPr id="3" name="Content Placeholder 2"/>
          <p:cNvSpPr>
            <a:spLocks noGrp="1"/>
          </p:cNvSpPr>
          <p:nvPr>
            <p:ph idx="1"/>
          </p:nvPr>
        </p:nvSpPr>
        <p:spPr/>
        <p:txBody>
          <a:bodyPr/>
          <a:lstStyle/>
          <a:p>
            <a:r>
              <a:rPr lang="en-US" dirty="0" smtClean="0"/>
              <a:t>Write down what your department is doing that you consider to be community policing.</a:t>
            </a:r>
          </a:p>
          <a:p>
            <a:r>
              <a:rPr lang="en-US" dirty="0" smtClean="0"/>
              <a:t>Ex.- officers working program with the school to reduce truancy.</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918" y="4191000"/>
            <a:ext cx="66484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672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Response</a:t>
            </a:r>
            <a:endParaRPr lang="en-US" dirty="0"/>
          </a:p>
        </p:txBody>
      </p:sp>
      <p:sp>
        <p:nvSpPr>
          <p:cNvPr id="3" name="Content Placeholder 2"/>
          <p:cNvSpPr>
            <a:spLocks noGrp="1"/>
          </p:cNvSpPr>
          <p:nvPr>
            <p:ph idx="1"/>
          </p:nvPr>
        </p:nvSpPr>
        <p:spPr/>
        <p:txBody>
          <a:bodyPr/>
          <a:lstStyle/>
          <a:p>
            <a:r>
              <a:rPr lang="en-US" b="1" dirty="0" smtClean="0"/>
              <a:t>Response – </a:t>
            </a:r>
            <a:r>
              <a:rPr lang="en-US" dirty="0" smtClean="0"/>
              <a:t>Actual response after a problem has been defined and analyzed</a:t>
            </a:r>
          </a:p>
          <a:p>
            <a:pPr lvl="1"/>
            <a:r>
              <a:rPr lang="en-US" dirty="0" smtClean="0"/>
              <a:t>Link response to first two steps of SARA method. </a:t>
            </a:r>
          </a:p>
          <a:p>
            <a:pPr lvl="1"/>
            <a:r>
              <a:rPr lang="en-US" dirty="0" smtClean="0"/>
              <a:t>Focus on small wins, not quick fixes.</a:t>
            </a:r>
          </a:p>
          <a:p>
            <a:pPr lvl="1"/>
            <a:r>
              <a:rPr lang="en-US" dirty="0" smtClean="0"/>
              <a:t>Do not simply displace crime; provide a solution for long-term positive effects</a:t>
            </a:r>
          </a:p>
          <a:p>
            <a:pPr lvl="1"/>
            <a:r>
              <a:rPr lang="en-US" dirty="0" smtClean="0"/>
              <a:t>Focus on identifying those who can help you with the problem.</a:t>
            </a:r>
            <a:endParaRPr lang="en-US" dirty="0"/>
          </a:p>
        </p:txBody>
      </p:sp>
    </p:spTree>
    <p:extLst>
      <p:ext uri="{BB962C8B-B14F-4D97-AF65-F5344CB8AC3E}">
        <p14:creationId xmlns:p14="http://schemas.microsoft.com/office/powerpoint/2010/main" val="204506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Assessment</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Often gets left out. Why?</a:t>
            </a:r>
          </a:p>
          <a:p>
            <a:pPr lvl="1"/>
            <a:r>
              <a:rPr lang="en-US" smtClean="0"/>
              <a:t>The need to focus on other important issues </a:t>
            </a:r>
          </a:p>
          <a:p>
            <a:pPr lvl="1"/>
            <a:r>
              <a:rPr lang="en-US" smtClean="0"/>
              <a:t>Mindset is everyone should be able to see results of your efforts, so why take time to measure them.</a:t>
            </a:r>
          </a:p>
          <a:p>
            <a:r>
              <a:rPr lang="en-US" smtClean="0"/>
              <a:t>Remember: </a:t>
            </a:r>
          </a:p>
          <a:p>
            <a:pPr lvl="1"/>
            <a:r>
              <a:rPr lang="en-US" smtClean="0"/>
              <a:t>Measurement is also important if your efforts fail. </a:t>
            </a:r>
          </a:p>
          <a:p>
            <a:pPr lvl="1"/>
            <a:r>
              <a:rPr lang="en-US" smtClean="0"/>
              <a:t>Measurement provides foundation for retooling your response. </a:t>
            </a:r>
          </a:p>
          <a:p>
            <a:pPr lvl="1"/>
            <a:r>
              <a:rPr lang="en-US" smtClean="0"/>
              <a:t>If necessary, “try something else”.</a:t>
            </a:r>
            <a:endParaRPr lang="en-US" dirty="0"/>
          </a:p>
        </p:txBody>
      </p:sp>
    </p:spTree>
    <p:extLst>
      <p:ext uri="{BB962C8B-B14F-4D97-AF65-F5344CB8AC3E}">
        <p14:creationId xmlns:p14="http://schemas.microsoft.com/office/powerpoint/2010/main" val="6214494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Work Scenario</a:t>
            </a:r>
            <a:endParaRPr lang="en-US" dirty="0"/>
          </a:p>
        </p:txBody>
      </p:sp>
      <p:sp>
        <p:nvSpPr>
          <p:cNvPr id="3" name="Content Placeholder 2"/>
          <p:cNvSpPr>
            <a:spLocks noGrp="1"/>
          </p:cNvSpPr>
          <p:nvPr>
            <p:ph idx="1"/>
          </p:nvPr>
        </p:nvSpPr>
        <p:spPr/>
        <p:txBody>
          <a:bodyPr/>
          <a:lstStyle/>
          <a:p>
            <a:r>
              <a:rPr lang="en-US" dirty="0" smtClean="0"/>
              <a:t>Review handouts as a team.</a:t>
            </a:r>
          </a:p>
          <a:p>
            <a:r>
              <a:rPr lang="en-US" dirty="0" smtClean="0"/>
              <a:t>Record and discuss responses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657600"/>
            <a:ext cx="2757762" cy="133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3837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 “Community Thing”</a:t>
            </a:r>
            <a:endParaRPr lang="en-US" dirty="0"/>
          </a:p>
        </p:txBody>
      </p:sp>
      <p:pic>
        <p:nvPicPr>
          <p:cNvPr id="5" name="UAf23H2Dz7I?version=3&amp;hl=en_US"/>
          <p:cNvPicPr>
            <a:picLocks noGrp="1" noRot="1" noChangeAspect="1"/>
          </p:cNvPicPr>
          <p:nvPr>
            <p:ph idx="1"/>
            <a:videoFile r:link="rId1"/>
          </p:nvPr>
        </p:nvPicPr>
        <p:blipFill>
          <a:blip r:embed="rId4"/>
          <a:stretch>
            <a:fillRect/>
          </a:stretch>
        </p:blipFill>
        <p:spPr>
          <a:xfrm>
            <a:off x="685800" y="1447800"/>
            <a:ext cx="7391400" cy="4572000"/>
          </a:xfrm>
          <a:prstGeom prst="rect">
            <a:avLst/>
          </a:prstGeom>
        </p:spPr>
      </p:pic>
    </p:spTree>
    <p:extLst>
      <p:ext uri="{BB962C8B-B14F-4D97-AF65-F5344CB8AC3E}">
        <p14:creationId xmlns:p14="http://schemas.microsoft.com/office/powerpoint/2010/main" val="90308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85000" lnSpcReduction="10000"/>
          </a:bodyPr>
          <a:lstStyle/>
          <a:p>
            <a:r>
              <a:rPr lang="en-US" smtClean="0"/>
              <a:t>Businessdictionary.com. (2012, March 19). Retrieved from http://www.businessdictionary.com </a:t>
            </a:r>
          </a:p>
          <a:p>
            <a:r>
              <a:rPr lang="en-US" smtClean="0"/>
              <a:t>“Community oriented policing services- united states department of justice.” (2012, March 19). Retrieved from http://www.cops.usdoj.gov</a:t>
            </a:r>
          </a:p>
          <a:p>
            <a:r>
              <a:rPr lang="en-US" smtClean="0"/>
              <a:t>Dictionary.com. (2012, March 19). Retrieved from http://dictionary.reference.com </a:t>
            </a:r>
          </a:p>
          <a:p>
            <a:r>
              <a:rPr lang="en-US" smtClean="0"/>
              <a:t>Miller, L. S., &amp; Hess, K. M. (2008). Community policing: Partnerships for problem solving. (5th ed.). Belmont: CA: Thompson Higher Education.</a:t>
            </a:r>
          </a:p>
          <a:p>
            <a:endParaRPr lang="en-US" dirty="0"/>
          </a:p>
        </p:txBody>
      </p:sp>
    </p:spTree>
    <p:extLst>
      <p:ext uri="{BB962C8B-B14F-4D97-AF65-F5344CB8AC3E}">
        <p14:creationId xmlns:p14="http://schemas.microsoft.com/office/powerpoint/2010/main" val="28242831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fontScale="92500"/>
          </a:bodyPr>
          <a:lstStyle/>
          <a:p>
            <a:r>
              <a:rPr lang="en-US" dirty="0" smtClean="0"/>
              <a:t>Peak, K. J., &amp; </a:t>
            </a:r>
            <a:r>
              <a:rPr lang="en-US" dirty="0" err="1" smtClean="0"/>
              <a:t>Glensor</a:t>
            </a:r>
            <a:r>
              <a:rPr lang="en-US" dirty="0" smtClean="0"/>
              <a:t>, R. W. (2008). Community policing and problem solving. (5th ed.). Upper Saddle River: NJ: Pearson.</a:t>
            </a:r>
          </a:p>
          <a:p>
            <a:r>
              <a:rPr lang="en-US" dirty="0" err="1" smtClean="0"/>
              <a:t>Trojanowicz</a:t>
            </a:r>
            <a:r>
              <a:rPr lang="en-US" dirty="0" smtClean="0"/>
              <a:t>, R., &amp; </a:t>
            </a:r>
            <a:r>
              <a:rPr lang="en-US" dirty="0" err="1" smtClean="0"/>
              <a:t>Bucqueroux</a:t>
            </a:r>
            <a:r>
              <a:rPr lang="en-US" dirty="0" smtClean="0"/>
              <a:t>, B. (1998). Community policing: How to get started. (2nd ed.). Cincinnati: OH: Anderson Publishing.</a:t>
            </a:r>
          </a:p>
          <a:p>
            <a:r>
              <a:rPr lang="en-US" dirty="0"/>
              <a:t>http://www.umasd.org/13331098164824250/site/default.asp</a:t>
            </a:r>
          </a:p>
        </p:txBody>
      </p:sp>
    </p:spTree>
    <p:extLst>
      <p:ext uri="{BB962C8B-B14F-4D97-AF65-F5344CB8AC3E}">
        <p14:creationId xmlns:p14="http://schemas.microsoft.com/office/powerpoint/2010/main" val="3963934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Should Your Department be Doing to Promote Community Policing?</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Write </a:t>
            </a:r>
            <a:r>
              <a:rPr lang="en-US" dirty="0"/>
              <a:t>down what you think your department should be doing </a:t>
            </a:r>
            <a:r>
              <a:rPr lang="en-US" dirty="0" smtClean="0"/>
              <a:t>to further </a:t>
            </a:r>
            <a:r>
              <a:rPr lang="en-US" dirty="0"/>
              <a:t>community </a:t>
            </a:r>
            <a:r>
              <a:rPr lang="en-US" dirty="0" smtClean="0"/>
              <a:t>policing efforts. </a:t>
            </a:r>
          </a:p>
          <a:p>
            <a:r>
              <a:rPr lang="en-US" dirty="0" smtClean="0"/>
              <a:t>What would it take to implement such changes?</a:t>
            </a:r>
          </a:p>
          <a:p>
            <a:r>
              <a:rPr lang="en-US" dirty="0" smtClean="0"/>
              <a:t> What kind of constraints do you see to such a project?</a:t>
            </a:r>
          </a:p>
          <a:p>
            <a:r>
              <a:rPr lang="en-US" dirty="0" smtClean="0"/>
              <a:t>How would you then address those constraints?</a:t>
            </a:r>
            <a:endParaRPr lang="en-US" dirty="0"/>
          </a:p>
          <a:p>
            <a:endParaRPr lang="en-US" dirty="0"/>
          </a:p>
        </p:txBody>
      </p:sp>
    </p:spTree>
    <p:extLst>
      <p:ext uri="{BB962C8B-B14F-4D97-AF65-F5344CB8AC3E}">
        <p14:creationId xmlns:p14="http://schemas.microsoft.com/office/powerpoint/2010/main" val="2723986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Define</a:t>
            </a:r>
            <a:br>
              <a:rPr lang="en-US" dirty="0" smtClean="0"/>
            </a:br>
            <a:r>
              <a:rPr lang="en-US" dirty="0" smtClean="0"/>
              <a:t>Community Policing?</a:t>
            </a:r>
            <a:endParaRPr lang="en-US" dirty="0"/>
          </a:p>
        </p:txBody>
      </p:sp>
      <p:sp>
        <p:nvSpPr>
          <p:cNvPr id="3" name="Content Placeholder 2"/>
          <p:cNvSpPr>
            <a:spLocks noGrp="1"/>
          </p:cNvSpPr>
          <p:nvPr>
            <p:ph idx="1"/>
          </p:nvPr>
        </p:nvSpPr>
        <p:spPr/>
        <p:txBody>
          <a:bodyPr/>
          <a:lstStyle/>
          <a:p>
            <a:r>
              <a:rPr lang="en-US" smtClean="0"/>
              <a:t>“A philosophy that promotes organizational strategies, which support the systematic use of partnerships and problem-solving techniques, to proactively address the immediate conditions that give rise to public safety issues such as crime, social disorder, and fear of crime.” </a:t>
            </a:r>
          </a:p>
          <a:p>
            <a:pPr lvl="1"/>
            <a:r>
              <a:rPr lang="en-US" smtClean="0"/>
              <a:t>Resource: copps.com</a:t>
            </a:r>
            <a:endParaRPr lang="en-US" dirty="0" smtClean="0"/>
          </a:p>
        </p:txBody>
      </p:sp>
    </p:spTree>
    <p:extLst>
      <p:ext uri="{BB962C8B-B14F-4D97-AF65-F5344CB8AC3E}">
        <p14:creationId xmlns:p14="http://schemas.microsoft.com/office/powerpoint/2010/main" val="3406159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Relations and Community Policing</a:t>
            </a:r>
            <a:endParaRPr lang="en-US" dirty="0"/>
          </a:p>
        </p:txBody>
      </p:sp>
      <p:sp>
        <p:nvSpPr>
          <p:cNvPr id="3" name="Content Placeholder 2"/>
          <p:cNvSpPr>
            <a:spLocks noGrp="1"/>
          </p:cNvSpPr>
          <p:nvPr>
            <p:ph idx="1"/>
          </p:nvPr>
        </p:nvSpPr>
        <p:spPr/>
        <p:txBody>
          <a:bodyPr/>
          <a:lstStyle/>
          <a:p>
            <a:r>
              <a:rPr lang="en-US" dirty="0" smtClean="0"/>
              <a:t>Do you think that community policing and community relations are the same thing?</a:t>
            </a:r>
          </a:p>
          <a:p>
            <a:r>
              <a:rPr lang="en-US" dirty="0" smtClean="0"/>
              <a:t>What is the difference?</a:t>
            </a:r>
          </a:p>
          <a:p>
            <a:r>
              <a:rPr lang="en-US" dirty="0" smtClean="0"/>
              <a:t>Community relations and community policing CAN work in conjunction with each other, and in reality, should.</a:t>
            </a:r>
            <a:endParaRPr lang="en-US" dirty="0"/>
          </a:p>
        </p:txBody>
      </p:sp>
    </p:spTree>
    <p:extLst>
      <p:ext uri="{BB962C8B-B14F-4D97-AF65-F5344CB8AC3E}">
        <p14:creationId xmlns:p14="http://schemas.microsoft.com/office/powerpoint/2010/main" val="377329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Resistance to Community Policing</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Professionalism Era </a:t>
            </a:r>
            <a:r>
              <a:rPr lang="en-US" dirty="0" smtClean="0"/>
              <a:t/>
            </a:r>
            <a:br>
              <a:rPr lang="en-US" dirty="0" smtClean="0"/>
            </a:br>
            <a:r>
              <a:rPr lang="en-US" dirty="0" smtClean="0"/>
              <a:t>Began around 1920’s with efforts by such people as August </a:t>
            </a:r>
            <a:r>
              <a:rPr lang="en-US" dirty="0" err="1" smtClean="0"/>
              <a:t>Volmer</a:t>
            </a:r>
            <a:r>
              <a:rPr lang="en-US" dirty="0" smtClean="0"/>
              <a:t> and O.W. Wilson.</a:t>
            </a:r>
            <a:br>
              <a:rPr lang="en-US" dirty="0" smtClean="0"/>
            </a:br>
            <a:endParaRPr lang="en-US" dirty="0" smtClean="0"/>
          </a:p>
          <a:p>
            <a:r>
              <a:rPr lang="en-US" b="1" dirty="0" smtClean="0"/>
              <a:t>Law Enforcement Attitude </a:t>
            </a:r>
            <a:r>
              <a:rPr lang="en-US" dirty="0" smtClean="0"/>
              <a:t/>
            </a:r>
            <a:br>
              <a:rPr lang="en-US" dirty="0" smtClean="0"/>
            </a:br>
            <a:r>
              <a:rPr lang="en-US" dirty="0" smtClean="0"/>
              <a:t>The “professional” officer did not seek nor want help from the community.</a:t>
            </a:r>
            <a:br>
              <a:rPr lang="en-US" dirty="0" smtClean="0"/>
            </a:br>
            <a:endParaRPr lang="en-US" dirty="0" smtClean="0"/>
          </a:p>
          <a:p>
            <a:r>
              <a:rPr lang="en-US" b="1" dirty="0" smtClean="0"/>
              <a:t>Public Attitude </a:t>
            </a:r>
            <a:r>
              <a:rPr lang="en-US" dirty="0" smtClean="0"/>
              <a:t/>
            </a:r>
            <a:br>
              <a:rPr lang="en-US" dirty="0" smtClean="0"/>
            </a:br>
            <a:r>
              <a:rPr lang="en-US" dirty="0" smtClean="0"/>
              <a:t>The “we know best” attitude prevailed. The public went along with the idea of “that is what we pay you for,” which became synonymous with policing efforts. </a:t>
            </a:r>
            <a:endParaRPr lang="en-US" dirty="0"/>
          </a:p>
        </p:txBody>
      </p:sp>
    </p:spTree>
    <p:extLst>
      <p:ext uri="{BB962C8B-B14F-4D97-AF65-F5344CB8AC3E}">
        <p14:creationId xmlns:p14="http://schemas.microsoft.com/office/powerpoint/2010/main" val="3355937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“Professionalism” Didn’t Work</a:t>
            </a:r>
            <a:endParaRPr lang="en-US" dirty="0"/>
          </a:p>
        </p:txBody>
      </p:sp>
      <p:sp>
        <p:nvSpPr>
          <p:cNvPr id="3" name="Content Placeholder 2"/>
          <p:cNvSpPr>
            <a:spLocks noGrp="1"/>
          </p:cNvSpPr>
          <p:nvPr>
            <p:ph idx="1"/>
          </p:nvPr>
        </p:nvSpPr>
        <p:spPr/>
        <p:txBody>
          <a:bodyPr/>
          <a:lstStyle/>
          <a:p>
            <a:r>
              <a:rPr lang="en-US" dirty="0" smtClean="0"/>
              <a:t>Typical crime problems changed and gave way to more complex problems.</a:t>
            </a:r>
          </a:p>
          <a:p>
            <a:r>
              <a:rPr lang="en-US" dirty="0" smtClean="0"/>
              <a:t>Examples: </a:t>
            </a:r>
          </a:p>
          <a:p>
            <a:pPr lvl="1"/>
            <a:r>
              <a:rPr lang="en-US" dirty="0" smtClean="0"/>
              <a:t>The 1960’s saw huge unrest due to protests and the civil rights movement, police were unfamiliar with tactics for these type of events.</a:t>
            </a:r>
          </a:p>
          <a:p>
            <a:pPr lvl="1"/>
            <a:r>
              <a:rPr lang="en-US" dirty="0" smtClean="0"/>
              <a:t>Drug use became more prevalent.</a:t>
            </a:r>
            <a:endParaRPr lang="en-US" dirty="0"/>
          </a:p>
        </p:txBody>
      </p:sp>
    </p:spTree>
    <p:extLst>
      <p:ext uri="{BB962C8B-B14F-4D97-AF65-F5344CB8AC3E}">
        <p14:creationId xmlns:p14="http://schemas.microsoft.com/office/powerpoint/2010/main" val="2528792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 for Change</a:t>
            </a:r>
            <a:endParaRPr lang="en-US" dirty="0"/>
          </a:p>
        </p:txBody>
      </p:sp>
      <p:sp>
        <p:nvSpPr>
          <p:cNvPr id="3" name="Content Placeholder 2"/>
          <p:cNvSpPr>
            <a:spLocks noGrp="1"/>
          </p:cNvSpPr>
          <p:nvPr>
            <p:ph idx="1"/>
          </p:nvPr>
        </p:nvSpPr>
        <p:spPr/>
        <p:txBody>
          <a:bodyPr>
            <a:normAutofit/>
          </a:bodyPr>
          <a:lstStyle/>
          <a:p>
            <a:r>
              <a:rPr lang="en-US" dirty="0" smtClean="0"/>
              <a:t>It was time for law enforcement to change and engage with the community to resolve crime problems.</a:t>
            </a:r>
          </a:p>
          <a:p>
            <a:pPr lvl="1"/>
            <a:r>
              <a:rPr lang="en-US" dirty="0" smtClean="0"/>
              <a:t>Research and Commissions were formed.</a:t>
            </a:r>
          </a:p>
          <a:p>
            <a:pPr lvl="1"/>
            <a:r>
              <a:rPr lang="en-US" dirty="0" smtClean="0"/>
              <a:t>Need for Community Engagement: Not just a law enforcement problem</a:t>
            </a:r>
          </a:p>
          <a:p>
            <a:pPr lvl="1"/>
            <a:r>
              <a:rPr lang="en-US" dirty="0" smtClean="0"/>
              <a:t>Need for Change in Attitudes: Increased public involvement with law enforcement in “community policing”</a:t>
            </a:r>
          </a:p>
        </p:txBody>
      </p:sp>
    </p:spTree>
    <p:extLst>
      <p:ext uri="{BB962C8B-B14F-4D97-AF65-F5344CB8AC3E}">
        <p14:creationId xmlns:p14="http://schemas.microsoft.com/office/powerpoint/2010/main" val="3413391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4744</Words>
  <Application>Microsoft Office PowerPoint</Application>
  <PresentationFormat>On-screen Show (4:3)</PresentationFormat>
  <Paragraphs>368</Paragraphs>
  <Slides>35</Slides>
  <Notes>35</Notes>
  <HiddenSlides>0</HiddenSlides>
  <MMClips>1</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Community Policing and Problem Solving in the Campus Environment</vt:lpstr>
      <vt:lpstr>Objectives</vt:lpstr>
      <vt:lpstr>Is Your Department Community Policing?</vt:lpstr>
      <vt:lpstr>What Should Your Department be Doing to Promote Community Policing?</vt:lpstr>
      <vt:lpstr>Let’s Define Community Policing?</vt:lpstr>
      <vt:lpstr>Community Relations and Community Policing</vt:lpstr>
      <vt:lpstr>Resistance to Community Policing</vt:lpstr>
      <vt:lpstr>Why “Professionalism” Didn’t Work</vt:lpstr>
      <vt:lpstr>Time for Change</vt:lpstr>
      <vt:lpstr>Importance of the Communication Process in Community Policing</vt:lpstr>
      <vt:lpstr>What is a Stakeholder?</vt:lpstr>
      <vt:lpstr>Who Are Your Stakeholders?</vt:lpstr>
      <vt:lpstr>Who Are Your Stakeholders? </vt:lpstr>
      <vt:lpstr>Who Are Your Stakeholders? </vt:lpstr>
      <vt:lpstr>Active Community Involvement</vt:lpstr>
      <vt:lpstr>Building Trust</vt:lpstr>
      <vt:lpstr>Shared Vision and  Common Goals</vt:lpstr>
      <vt:lpstr>Quiz 5-0</vt:lpstr>
      <vt:lpstr>Problem Solving</vt:lpstr>
      <vt:lpstr>Law Enforcement Officer / Problem Solver</vt:lpstr>
      <vt:lpstr>Law Enforcement Officer / Problem Solver</vt:lpstr>
      <vt:lpstr>Problem Solving</vt:lpstr>
      <vt:lpstr>Problem Solving</vt:lpstr>
      <vt:lpstr>Problem-Solving</vt:lpstr>
      <vt:lpstr>The SARA Method</vt:lpstr>
      <vt:lpstr>Scanning</vt:lpstr>
      <vt:lpstr>Analysis</vt:lpstr>
      <vt:lpstr>Analysis</vt:lpstr>
      <vt:lpstr>Analysis</vt:lpstr>
      <vt:lpstr>Response</vt:lpstr>
      <vt:lpstr>Assessment</vt:lpstr>
      <vt:lpstr>Group Work Scenario</vt:lpstr>
      <vt:lpstr>Its’ a “Community Thing”</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143</cp:revision>
  <cp:lastPrinted>2012-06-21T19:17:00Z</cp:lastPrinted>
  <dcterms:created xsi:type="dcterms:W3CDTF">2012-02-07T16:56:31Z</dcterms:created>
  <dcterms:modified xsi:type="dcterms:W3CDTF">2013-07-22T23:30:01Z</dcterms:modified>
</cp:coreProperties>
</file>