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8" r:id="rId2"/>
    <p:sldId id="294" r:id="rId3"/>
    <p:sldId id="295" r:id="rId4"/>
    <p:sldId id="296" r:id="rId5"/>
    <p:sldId id="262" r:id="rId6"/>
    <p:sldId id="263" r:id="rId7"/>
    <p:sldId id="264" r:id="rId8"/>
    <p:sldId id="265" r:id="rId9"/>
    <p:sldId id="266" r:id="rId10"/>
    <p:sldId id="267" r:id="rId11"/>
    <p:sldId id="268" r:id="rId12"/>
    <p:sldId id="269" r:id="rId13"/>
    <p:sldId id="272" r:id="rId14"/>
    <p:sldId id="270" r:id="rId15"/>
    <p:sldId id="273" r:id="rId16"/>
    <p:sldId id="271" r:id="rId17"/>
    <p:sldId id="274" r:id="rId18"/>
    <p:sldId id="275" r:id="rId19"/>
    <p:sldId id="276" r:id="rId20"/>
    <p:sldId id="277" r:id="rId21"/>
    <p:sldId id="278" r:id="rId22"/>
    <p:sldId id="279" r:id="rId23"/>
    <p:sldId id="280" r:id="rId24"/>
    <p:sldId id="281" r:id="rId25"/>
    <p:sldId id="297"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1E1D"/>
    <a:srgbClr val="660033"/>
    <a:srgbClr val="FCE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6595" autoAdjust="0"/>
  </p:normalViewPr>
  <p:slideViewPr>
    <p:cSldViewPr>
      <p:cViewPr>
        <p:scale>
          <a:sx n="70" d="100"/>
          <a:sy n="70" d="100"/>
        </p:scale>
        <p:origin x="-1814" y="-41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E77030F-13A5-4FAE-B081-BE956AF9BD4E}" type="datetimeFigureOut">
              <a:rPr lang="en-US"/>
              <a:pPr>
                <a:defRPr/>
              </a:pPr>
              <a:t>7/22/2013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4F315FF-4583-4176-AEBB-746ED8722171}" type="slidenum">
              <a:rPr lang="en-US"/>
              <a:pPr>
                <a:defRPr/>
              </a:pPr>
              <a:t>‹#›</a:t>
            </a:fld>
            <a:endParaRPr lang="en-US"/>
          </a:p>
        </p:txBody>
      </p:sp>
    </p:spTree>
    <p:extLst>
      <p:ext uri="{BB962C8B-B14F-4D97-AF65-F5344CB8AC3E}">
        <p14:creationId xmlns:p14="http://schemas.microsoft.com/office/powerpoint/2010/main" val="3664737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3B1EFC-BD21-4CDF-827A-07E180CF2AD6}"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this section:</a:t>
            </a:r>
          </a:p>
          <a:p>
            <a:pPr marL="171450" indent="-171450" eaLnBrk="1" fontAlgn="auto" hangingPunct="1">
              <a:spcBef>
                <a:spcPts val="0"/>
              </a:spcBef>
              <a:spcAft>
                <a:spcPts val="0"/>
              </a:spcAft>
              <a:buFont typeface="Arial" pitchFamily="34" charset="0"/>
              <a:buChar char="•"/>
              <a:defRPr/>
            </a:pPr>
            <a:r>
              <a:rPr lang="en-US" dirty="0" smtClean="0"/>
              <a:t>“child” is a person 14 years of age or younger.</a:t>
            </a:r>
          </a:p>
          <a:p>
            <a:pPr marL="171450" indent="-171450" eaLnBrk="1" fontAlgn="auto" hangingPunct="1">
              <a:spcBef>
                <a:spcPts val="0"/>
              </a:spcBef>
              <a:spcAft>
                <a:spcPts val="0"/>
              </a:spcAft>
              <a:buFont typeface="Arial" pitchFamily="34" charset="0"/>
              <a:buChar char="•"/>
              <a:defRPr/>
            </a:pPr>
            <a:r>
              <a:rPr lang="en-US" dirty="0" smtClean="0"/>
              <a:t>“elderly individual” is a person 65 years of age or older.</a:t>
            </a:r>
          </a:p>
          <a:p>
            <a:pPr marL="171450" indent="-171450" eaLnBrk="1" fontAlgn="auto" hangingPunct="1">
              <a:spcBef>
                <a:spcPts val="0"/>
              </a:spcBef>
              <a:spcAft>
                <a:spcPts val="0"/>
              </a:spcAft>
              <a:buFont typeface="Arial" pitchFamily="34" charset="0"/>
              <a:buChar char="•"/>
              <a:defRPr/>
            </a:pPr>
            <a:r>
              <a:rPr lang="en-US" dirty="0" smtClean="0"/>
              <a:t>“disabled individual” is a person older than 14 years of age who by reason of age or physical or mental disease, defect, or injury is substantially unable to protect himself from harm or to provide food, shelter, or medical care for himself.</a:t>
            </a:r>
          </a:p>
          <a:p>
            <a:pPr eaLnBrk="1" fontAlgn="auto" hangingPunct="1">
              <a:spcBef>
                <a:spcPts val="0"/>
              </a:spcBef>
              <a:spcAft>
                <a:spcPts val="0"/>
              </a:spcAft>
              <a:defRPr/>
            </a:pPr>
            <a:endParaRPr lang="en-US" dirty="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AC9E68-E74B-42DB-9F9E-B16AC6A8087A}" type="slidenum">
              <a:rPr lang="en-US"/>
              <a:pPr fontAlgn="base">
                <a:spcBef>
                  <a:spcPct val="0"/>
                </a:spcBef>
                <a:spcAft>
                  <a:spcPct val="0"/>
                </a:spcAft>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 person commits an offense if the person takes or retains a child younger than 18 years of age:</a:t>
            </a:r>
          </a:p>
          <a:p>
            <a:pPr marL="685800" lvl="1" indent="-228600" eaLnBrk="1" fontAlgn="auto" hangingPunct="1">
              <a:spcBef>
                <a:spcPts val="0"/>
              </a:spcBef>
              <a:spcAft>
                <a:spcPts val="0"/>
              </a:spcAft>
              <a:buFont typeface="+mj-lt"/>
              <a:buAutoNum type="arabicPeriod"/>
              <a:defRPr/>
            </a:pPr>
            <a:r>
              <a:rPr lang="en-US" dirty="0" smtClean="0"/>
              <a:t>when the person knows that the person's taking or retention violates the express terms of a judgment or order, including a temporary order, of a court disposing of the child's custody;</a:t>
            </a:r>
          </a:p>
          <a:p>
            <a:pPr marL="685800" lvl="1" indent="-228600" eaLnBrk="1" fontAlgn="auto" hangingPunct="1">
              <a:spcBef>
                <a:spcPts val="0"/>
              </a:spcBef>
              <a:spcAft>
                <a:spcPts val="0"/>
              </a:spcAft>
              <a:buFont typeface="+mj-lt"/>
              <a:buAutoNum type="arabicPeriod"/>
              <a:defRPr/>
            </a:pPr>
            <a:r>
              <a:rPr lang="en-US" dirty="0" smtClean="0"/>
              <a:t>when the person  has not been awarded custody of the child by a court of competent jurisdiction, knows that a suit for divorce or a civil suit or application for habeas corpus to dispose of the child's custody has been filed, and takes the child out of the geographic area of the counties composing the judicial district if the court is a district court or the county if the court is a statutory county court, without the permission of the court and with the intent to deprive the court of authority over the child; or</a:t>
            </a:r>
          </a:p>
          <a:p>
            <a:pPr marL="685800" lvl="1" indent="-228600" eaLnBrk="1" fontAlgn="auto" hangingPunct="1">
              <a:spcBef>
                <a:spcPts val="0"/>
              </a:spcBef>
              <a:spcAft>
                <a:spcPts val="0"/>
              </a:spcAft>
              <a:buFont typeface="+mj-lt"/>
              <a:buAutoNum type="arabicPeriod"/>
              <a:defRPr/>
            </a:pPr>
            <a:r>
              <a:rPr lang="en-US" dirty="0" smtClean="0"/>
              <a:t>outside of the United States with the intent to deprive a person entitled to possession of or access to the child of that possession or access and without the permission of that person.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noncustodial parent commits an offense if, with the intent to interfere with the lawful custody of a child younger than 18 years, the noncustodial parent knowingly entices or persuades the child to leave the custody of the custodial parent, guardian, or person standing in the stead of the custodial parent or guardian of the child.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is a defense to prosecution under Subsection (a)(2) that the actor returned the child to the geographic area of the counties composing the judicial district if the court is a district court or the county if the court is a statutory county court, within three days after the date of the commission of the offense.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is an affirmative defense to prosecution under Subsection (a)(3) that:</a:t>
            </a:r>
          </a:p>
          <a:p>
            <a:pPr marL="685800" lvl="1" indent="-228600" eaLnBrk="1" fontAlgn="auto" hangingPunct="1">
              <a:spcBef>
                <a:spcPts val="0"/>
              </a:spcBef>
              <a:spcAft>
                <a:spcPts val="0"/>
              </a:spcAft>
              <a:buFont typeface="+mj-lt"/>
              <a:buAutoNum type="arabicPeriod"/>
              <a:defRPr/>
            </a:pPr>
            <a:r>
              <a:rPr lang="en-US" dirty="0" smtClean="0"/>
              <a:t>the taking or retention of the child was pursuant to a valid order providing for possession of or access to the child; or</a:t>
            </a:r>
          </a:p>
          <a:p>
            <a:pPr marL="685800" lvl="1" indent="-228600" eaLnBrk="1" fontAlgn="auto" hangingPunct="1">
              <a:spcBef>
                <a:spcPts val="0"/>
              </a:spcBef>
              <a:spcAft>
                <a:spcPts val="0"/>
              </a:spcAft>
              <a:buFont typeface="+mj-lt"/>
              <a:buAutoNum type="arabicPeriod"/>
              <a:defRPr/>
            </a:pPr>
            <a:r>
              <a:rPr lang="en-US" dirty="0" smtClean="0"/>
              <a:t>notwithstanding any violation of a valid order providing for possession of or access to the child, the actor's retention of the child was due only to circumstances beyond the actor's control and the actor promptly provided notice or made reasonable attempts to provide notice of those circumstances to the other person entitled to possession of or access to the child.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Subsection (a)(3) does not apply if, at the time of the offense, the person taking or retaining the child:</a:t>
            </a:r>
          </a:p>
          <a:p>
            <a:pPr marL="228600" indent="-228600" eaLnBrk="1" fontAlgn="auto" hangingPunct="1">
              <a:spcBef>
                <a:spcPts val="0"/>
              </a:spcBef>
              <a:spcAft>
                <a:spcPts val="0"/>
              </a:spcAft>
              <a:buFont typeface="+mj-lt"/>
              <a:buAutoNum type="arabicPeriod"/>
              <a:defRPr/>
            </a:pPr>
            <a:r>
              <a:rPr lang="en-US" dirty="0" smtClean="0"/>
              <a:t> was entitled to possession of or access to the child; and</a:t>
            </a:r>
          </a:p>
          <a:p>
            <a:pPr marL="228600" indent="-228600" eaLnBrk="1" fontAlgn="auto" hangingPunct="1">
              <a:spcBef>
                <a:spcPts val="0"/>
              </a:spcBef>
              <a:spcAft>
                <a:spcPts val="0"/>
              </a:spcAft>
              <a:buFont typeface="+mj-lt"/>
              <a:buAutoNum type="arabicPeriod"/>
              <a:defRPr/>
            </a:pPr>
            <a:r>
              <a:rPr lang="en-US" dirty="0" smtClean="0"/>
              <a:t>was fleeing the commission or attempted commission of family violence, as defined by Section 71.004, Family Code, against the child or the person.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 offense under this section is a state jail felony.</a:t>
            </a:r>
          </a:p>
          <a:p>
            <a:pPr eaLnBrk="1" fontAlgn="auto" hangingPunct="1">
              <a:spcBef>
                <a:spcPts val="0"/>
              </a:spcBef>
              <a:spcAft>
                <a:spcPts val="0"/>
              </a:spcAft>
              <a:defRPr/>
            </a:pPr>
            <a:endParaRPr lang="en-US" dirty="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B1E3B6-65E8-4E5F-9E7A-95DA59AAA8AD}" type="slidenum">
              <a:rPr lang="en-US"/>
              <a:pPr fontAlgn="base">
                <a:spcBef>
                  <a:spcPct val="0"/>
                </a:spcBef>
                <a:spcAft>
                  <a:spcPct val="0"/>
                </a:spcAft>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this section:</a:t>
            </a:r>
          </a:p>
          <a:p>
            <a:pPr marL="228600" indent="-228600" eaLnBrk="1" fontAlgn="auto" hangingPunct="1">
              <a:spcBef>
                <a:spcPts val="0"/>
              </a:spcBef>
              <a:spcAft>
                <a:spcPts val="0"/>
              </a:spcAft>
              <a:buFont typeface="+mj-lt"/>
              <a:buAutoNum type="arabicPeriod"/>
              <a:defRPr/>
            </a:pPr>
            <a:r>
              <a:rPr lang="en-US" dirty="0" smtClean="0"/>
              <a:t> "Minor" means:</a:t>
            </a:r>
          </a:p>
          <a:p>
            <a:pPr marL="685800" lvl="1" indent="-228600" eaLnBrk="1" fontAlgn="auto" hangingPunct="1">
              <a:spcBef>
                <a:spcPts val="0"/>
              </a:spcBef>
              <a:spcAft>
                <a:spcPts val="0"/>
              </a:spcAft>
              <a:buFont typeface="+mj-lt"/>
              <a:buAutoNum type="alphaLcParenR"/>
              <a:defRPr/>
            </a:pPr>
            <a:r>
              <a:rPr lang="en-US" dirty="0" smtClean="0"/>
              <a:t>an individual who represents himself or herself to be younger than 17 years of age; or</a:t>
            </a:r>
          </a:p>
          <a:p>
            <a:pPr marL="685800" lvl="1" indent="-228600" eaLnBrk="1" fontAlgn="auto" hangingPunct="1">
              <a:spcBef>
                <a:spcPts val="0"/>
              </a:spcBef>
              <a:spcAft>
                <a:spcPts val="0"/>
              </a:spcAft>
              <a:buFont typeface="+mj-lt"/>
              <a:buAutoNum type="alphaLcParenR"/>
              <a:defRPr/>
            </a:pPr>
            <a:r>
              <a:rPr lang="en-US" dirty="0" smtClean="0"/>
              <a:t> an individual whom the actor believes to be younger than 17 years of age.</a:t>
            </a:r>
          </a:p>
          <a:p>
            <a:pPr eaLnBrk="1" fontAlgn="auto" hangingPunct="1">
              <a:spcBef>
                <a:spcPts val="0"/>
              </a:spcBef>
              <a:spcAft>
                <a:spcPts val="0"/>
              </a:spcAft>
              <a:buFont typeface="+mj-lt"/>
              <a:buNone/>
              <a:defRPr/>
            </a:pPr>
            <a:endParaRPr lang="en-US" dirty="0" smtClean="0"/>
          </a:p>
          <a:p>
            <a:pPr eaLnBrk="1" fontAlgn="auto" hangingPunct="1">
              <a:spcBef>
                <a:spcPts val="0"/>
              </a:spcBef>
              <a:spcAft>
                <a:spcPts val="0"/>
              </a:spcAft>
              <a:defRPr/>
            </a:pPr>
            <a:r>
              <a:rPr lang="en-US" dirty="0" smtClean="0"/>
              <a:t>A person who is 17 years of age or older commits an offense if, with the intent to arouse or gratify the sexual desire of any person, the person, over the Internet, by electronic mail or text message or other electronic message service or system, or through a commercial online service, intentionally:</a:t>
            </a:r>
          </a:p>
          <a:p>
            <a:pPr marL="685800" lvl="1" indent="-228600" eaLnBrk="1" fontAlgn="auto" hangingPunct="1">
              <a:spcBef>
                <a:spcPts val="0"/>
              </a:spcBef>
              <a:spcAft>
                <a:spcPts val="0"/>
              </a:spcAft>
              <a:buFont typeface="+mj-lt"/>
              <a:buAutoNum type="arabicPeriod"/>
              <a:defRPr/>
            </a:pPr>
            <a:r>
              <a:rPr lang="en-US" dirty="0" smtClean="0"/>
              <a:t>communicates in a sexually explicit manner with a minor;  or</a:t>
            </a:r>
          </a:p>
          <a:p>
            <a:pPr marL="685800" lvl="1" indent="-228600" eaLnBrk="1" fontAlgn="auto" hangingPunct="1">
              <a:spcBef>
                <a:spcPts val="0"/>
              </a:spcBef>
              <a:spcAft>
                <a:spcPts val="0"/>
              </a:spcAft>
              <a:buFont typeface="+mj-lt"/>
              <a:buAutoNum type="arabicPeriod"/>
              <a:defRPr/>
            </a:pPr>
            <a:r>
              <a:rPr lang="en-US" dirty="0" smtClean="0"/>
              <a:t> distributes sexually explicit material to a minor.</a:t>
            </a:r>
          </a:p>
          <a:p>
            <a:pPr eaLnBrk="1" fontAlgn="auto" hangingPunct="1">
              <a:spcBef>
                <a:spcPts val="0"/>
              </a:spcBef>
              <a:spcAft>
                <a:spcPts val="0"/>
              </a:spcAft>
              <a:buFont typeface="+mj-lt"/>
              <a:buNone/>
              <a:defRPr/>
            </a:pPr>
            <a:endParaRPr lang="en-US" dirty="0" smtClean="0"/>
          </a:p>
          <a:p>
            <a:pPr eaLnBrk="1" fontAlgn="auto" hangingPunct="1">
              <a:spcBef>
                <a:spcPts val="0"/>
              </a:spcBef>
              <a:spcAft>
                <a:spcPts val="0"/>
              </a:spcAft>
              <a:buFont typeface="+mj-lt"/>
              <a:buNone/>
              <a:defRPr/>
            </a:pPr>
            <a:r>
              <a:rPr lang="en-US" dirty="0" smtClean="0"/>
              <a:t>A person commits an offense if the person, over the Internet, by electronic mail or text message or other electronic message service or system, or through a commercial online service, knowingly solicits a minor to meet another person, including the actor, with the intent that the minor will engage in sexual contact, sexual intercourse, or deviate sexual intercourse with the actor or another person.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is not a defense to prosecution under Subsection (c) that:</a:t>
            </a:r>
          </a:p>
          <a:p>
            <a:pPr eaLnBrk="1" fontAlgn="auto" hangingPunct="1">
              <a:spcBef>
                <a:spcPts val="0"/>
              </a:spcBef>
              <a:spcAft>
                <a:spcPts val="0"/>
              </a:spcAft>
              <a:defRPr/>
            </a:pPr>
            <a:r>
              <a:rPr lang="en-US" dirty="0" smtClean="0"/>
              <a:t>(1)  the meeting did not occur;</a:t>
            </a:r>
          </a:p>
          <a:p>
            <a:pPr eaLnBrk="1" fontAlgn="auto" hangingPunct="1">
              <a:spcBef>
                <a:spcPts val="0"/>
              </a:spcBef>
              <a:spcAft>
                <a:spcPts val="0"/>
              </a:spcAft>
              <a:defRPr/>
            </a:pPr>
            <a:r>
              <a:rPr lang="en-US" dirty="0" smtClean="0"/>
              <a:t>(2)  the actor did not intend for the meeting to occur; or</a:t>
            </a:r>
          </a:p>
          <a:p>
            <a:pPr eaLnBrk="1" fontAlgn="auto" hangingPunct="1">
              <a:spcBef>
                <a:spcPts val="0"/>
              </a:spcBef>
              <a:spcAft>
                <a:spcPts val="0"/>
              </a:spcAft>
              <a:defRPr/>
            </a:pPr>
            <a:r>
              <a:rPr lang="en-US" dirty="0" smtClean="0"/>
              <a:t>(3)  the actor was engaged in a fantasy at the time of commission of the offense.</a:t>
            </a:r>
          </a:p>
          <a:p>
            <a:pPr eaLnBrk="1" fontAlgn="auto" hangingPunct="1">
              <a:spcBef>
                <a:spcPts val="0"/>
              </a:spcBef>
              <a:spcAft>
                <a:spcPts val="0"/>
              </a:spcAft>
              <a:buFont typeface="+mj-lt"/>
              <a:buNone/>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2B61F-0777-4AD4-9149-F212AC59FEDB}" type="slidenum">
              <a:rPr lang="en-US"/>
              <a:pPr fontAlgn="base">
                <a:spcBef>
                  <a:spcPct val="0"/>
                </a:spcBef>
                <a:spcAft>
                  <a:spcPct val="0"/>
                </a:spcAft>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"Minor" means a person younger than 18 years of age</a:t>
            </a:r>
          </a:p>
          <a:p>
            <a:pPr eaLnBrk="1" hangingPunct="1">
              <a:spcBef>
                <a:spcPct val="0"/>
              </a:spcBef>
            </a:pPr>
            <a:endParaRPr lang="en-US" smtClean="0"/>
          </a:p>
          <a:p>
            <a:pPr eaLnBrk="1" hangingPunct="1">
              <a:spcBef>
                <a:spcPct val="0"/>
              </a:spcBef>
            </a:pPr>
            <a:r>
              <a:rPr lang="en-US" smtClean="0"/>
              <a:t>It is an affirmative defense to prosecution under this section that the visual material:</a:t>
            </a:r>
          </a:p>
          <a:p>
            <a:pPr marL="685800" lvl="1" indent="-228600" eaLnBrk="1" hangingPunct="1">
              <a:spcBef>
                <a:spcPct val="0"/>
              </a:spcBef>
              <a:buFont typeface="Calibri" pitchFamily="34" charset="0"/>
              <a:buAutoNum type="arabicPeriod"/>
            </a:pPr>
            <a:r>
              <a:rPr lang="en-US" smtClean="0"/>
              <a:t> depicted only the actor or another minor:</a:t>
            </a:r>
          </a:p>
          <a:p>
            <a:pPr marL="1143000" lvl="2" indent="-228600" eaLnBrk="1" hangingPunct="1">
              <a:spcBef>
                <a:spcPct val="0"/>
              </a:spcBef>
              <a:buFont typeface="Calibri" pitchFamily="34" charset="0"/>
              <a:buAutoNum type="alphaLcParenR"/>
            </a:pPr>
            <a:r>
              <a:rPr lang="en-US" smtClean="0"/>
              <a:t>who is not more than two years older or younger than the actor and with whom the actor had a dating relationship at the time of the offense; or</a:t>
            </a:r>
          </a:p>
          <a:p>
            <a:pPr marL="1143000" lvl="2" indent="-228600" eaLnBrk="1" hangingPunct="1">
              <a:spcBef>
                <a:spcPct val="0"/>
              </a:spcBef>
              <a:buFont typeface="Calibri" pitchFamily="34" charset="0"/>
              <a:buAutoNum type="alphaLcParenR"/>
            </a:pPr>
            <a:r>
              <a:rPr lang="en-US" smtClean="0"/>
              <a:t>who was the spouse of the actor at the time of the offense; and</a:t>
            </a:r>
          </a:p>
          <a:p>
            <a:pPr marL="685800" lvl="1" indent="-228600" eaLnBrk="1" hangingPunct="1">
              <a:spcBef>
                <a:spcPct val="0"/>
              </a:spcBef>
              <a:buFont typeface="Calibri" pitchFamily="34" charset="0"/>
              <a:buAutoNum type="arabicPeriod"/>
            </a:pPr>
            <a:r>
              <a:rPr lang="en-US" smtClean="0"/>
              <a:t>was promoted or received only to or from the actor and the other minor.</a:t>
            </a:r>
          </a:p>
          <a:p>
            <a:pPr eaLnBrk="1" hangingPunct="1">
              <a:spcBef>
                <a:spcPct val="0"/>
              </a:spcBef>
            </a:pPr>
            <a:endParaRPr lang="en-US" smtClean="0"/>
          </a:p>
          <a:p>
            <a:pPr eaLnBrk="1" hangingPunct="1">
              <a:spcBef>
                <a:spcPct val="0"/>
              </a:spcBef>
            </a:pPr>
            <a:r>
              <a:rPr lang="en-US" smtClean="0"/>
              <a:t>It is a defense to prosecution under Subsection (b)(2) that the actor:</a:t>
            </a:r>
          </a:p>
          <a:p>
            <a:pPr marL="685800" lvl="1" indent="-228600" eaLnBrk="1" hangingPunct="1">
              <a:spcBef>
                <a:spcPct val="0"/>
              </a:spcBef>
              <a:buFont typeface="Calibri" pitchFamily="34" charset="0"/>
              <a:buAutoNum type="arabicPeriod"/>
            </a:pPr>
            <a:r>
              <a:rPr lang="en-US" smtClean="0"/>
              <a:t> did not produce or solicit the visual material;</a:t>
            </a:r>
          </a:p>
          <a:p>
            <a:pPr marL="685800" lvl="1" indent="-228600" eaLnBrk="1" hangingPunct="1">
              <a:spcBef>
                <a:spcPct val="0"/>
              </a:spcBef>
              <a:buFont typeface="Calibri" pitchFamily="34" charset="0"/>
              <a:buAutoNum type="arabicPeriod"/>
            </a:pPr>
            <a:r>
              <a:rPr lang="en-US" smtClean="0"/>
              <a:t>possessed the visual material only after receiving the material from another minor; and</a:t>
            </a:r>
          </a:p>
          <a:p>
            <a:pPr marL="685800" lvl="1" indent="-228600" eaLnBrk="1" hangingPunct="1">
              <a:spcBef>
                <a:spcPct val="0"/>
              </a:spcBef>
              <a:buFont typeface="Calibri" pitchFamily="34" charset="0"/>
              <a:buAutoNum type="arabicPeriod"/>
            </a:pPr>
            <a:r>
              <a:rPr lang="en-US" smtClean="0"/>
              <a:t>destroyed the visual material within a reasonable amount of time after receiving the material from another minor.</a:t>
            </a:r>
          </a:p>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807BC7-6CB4-4AD3-8E77-AB78DC9E8C0A}" type="slidenum">
              <a:rPr lang="en-US"/>
              <a:pPr fontAlgn="base">
                <a:spcBef>
                  <a:spcPct val="0"/>
                </a:spcBef>
                <a:spcAft>
                  <a:spcPct val="0"/>
                </a:spcAft>
                <a:defRPr/>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…whether the school is public or private, unless pursuant to written regulations or written authorization of the institution</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35F751-EB4B-4BA6-964E-596E881E83B2}" type="slidenum">
              <a:rPr lang="en-US"/>
              <a:pPr fontAlgn="base">
                <a:spcBef>
                  <a:spcPct val="0"/>
                </a:spcBef>
                <a:spcAft>
                  <a:spcPct val="0"/>
                </a:spcAft>
                <a:defRPr/>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36C03D-8255-4B75-9DCC-279C369AD149}" type="slidenum">
              <a:rPr lang="en-US"/>
              <a:pPr fontAlgn="base">
                <a:spcBef>
                  <a:spcPct val="0"/>
                </a:spcBef>
                <a:spcAft>
                  <a:spcPct val="0"/>
                </a:spcAft>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B9969A-A49E-44CA-ABEA-F79C97E69EC9}" type="slidenum">
              <a:rPr lang="en-US"/>
              <a:pPr fontAlgn="base">
                <a:spcBef>
                  <a:spcPct val="0"/>
                </a:spcBef>
                <a:spcAft>
                  <a:spcPct val="0"/>
                </a:spcAft>
                <a:defRPr/>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…Or an elevator, enclosed theater or movie house, library, museum, hospital, transit system bus, or intrastate bus, as defined by Section 541.201, Transportation Code, plane, or train which is a public place.</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41097A-230C-4BAD-AFA8-705EFD88D243}" type="slidenum">
              <a:rPr lang="en-US"/>
              <a:pPr fontAlgn="base">
                <a:spcBef>
                  <a:spcPct val="0"/>
                </a:spcBef>
                <a:spcAft>
                  <a:spcPct val="0"/>
                </a:spcAft>
                <a:defRPr/>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murder, capital murder, arson, aggravated robbery, robbery, burglary, theft, aggravated kidnapping, kidnapping, aggravated assault, aggravated sexual assault, sexual assault, forgery, deadly conduct, assault punishable as a Class A misdemeanor, burglary of a motor vehicle, or unauthorized use of a motor vehicle;</a:t>
            </a:r>
          </a:p>
          <a:p>
            <a:pPr marL="171450" indent="-171450" eaLnBrk="1" hangingPunct="1">
              <a:spcBef>
                <a:spcPct val="0"/>
              </a:spcBef>
              <a:buFontTx/>
              <a:buChar char="•"/>
            </a:pPr>
            <a:r>
              <a:rPr lang="en-US" smtClean="0"/>
              <a:t>any gambling offense punishable as a Class A misdemeanor;</a:t>
            </a:r>
          </a:p>
          <a:p>
            <a:pPr marL="171450" indent="-171450" eaLnBrk="1" hangingPunct="1">
              <a:spcBef>
                <a:spcPct val="0"/>
              </a:spcBef>
              <a:buFontTx/>
              <a:buChar char="•"/>
            </a:pPr>
            <a:r>
              <a:rPr lang="en-US" smtClean="0"/>
              <a:t>promotion of prostitution, aggravated promotion of prostitution, or compelling prostitution;</a:t>
            </a:r>
          </a:p>
          <a:p>
            <a:pPr marL="171450" indent="-171450" eaLnBrk="1" hangingPunct="1">
              <a:spcBef>
                <a:spcPct val="0"/>
              </a:spcBef>
              <a:buFontTx/>
              <a:buChar char="•"/>
            </a:pPr>
            <a:r>
              <a:rPr lang="en-US" smtClean="0"/>
              <a:t>unlawful manufacture, transportation, repair, or sale of firearms or prohibited weapons;</a:t>
            </a:r>
          </a:p>
          <a:p>
            <a:pPr marL="171450" indent="-171450" eaLnBrk="1" hangingPunct="1">
              <a:spcBef>
                <a:spcPct val="0"/>
              </a:spcBef>
              <a:buFontTx/>
              <a:buChar char="•"/>
            </a:pPr>
            <a:r>
              <a:rPr lang="en-US" smtClean="0"/>
              <a:t>unlawful manufacture, delivery, dispensation, or distribution of a controlled substance or dangerous drug, or unlawful possession of a controlled substance or dangerous drug through forgery, fraud, misrepresentation, or deception;</a:t>
            </a:r>
          </a:p>
          <a:p>
            <a:pPr marL="171450" indent="-171450" eaLnBrk="1" hangingPunct="1">
              <a:spcBef>
                <a:spcPct val="0"/>
              </a:spcBef>
              <a:buFontTx/>
              <a:buChar char="•"/>
            </a:pPr>
            <a:r>
              <a:rPr lang="en-US" smtClean="0"/>
              <a:t>causing the unlawful delivery, dispensation, or distribution of a controlled substance or dangerous drug in violation of Subtitle B, Title 3, Occupations Code;</a:t>
            </a:r>
          </a:p>
          <a:p>
            <a:pPr marL="171450" indent="-171450" eaLnBrk="1" hangingPunct="1">
              <a:spcBef>
                <a:spcPct val="0"/>
              </a:spcBef>
              <a:buFontTx/>
              <a:buChar char="•"/>
            </a:pPr>
            <a:r>
              <a:rPr lang="en-US" smtClean="0"/>
              <a:t> any unlawful wholesale promotion or possession of any obscene material or obscene device with the intent to wholesale promote the same;</a:t>
            </a:r>
          </a:p>
          <a:p>
            <a:pPr marL="171450" indent="-171450" eaLnBrk="1" hangingPunct="1">
              <a:spcBef>
                <a:spcPct val="0"/>
              </a:spcBef>
              <a:buFontTx/>
              <a:buChar char="•"/>
            </a:pPr>
            <a:r>
              <a:rPr lang="en-US" smtClean="0"/>
              <a:t>any offense under Subchapter B, Chapter 43, depicting or involving conduct by or directed toward a child younger than 18 years of age;</a:t>
            </a:r>
          </a:p>
          <a:p>
            <a:pPr marL="171450" indent="-171450" eaLnBrk="1" hangingPunct="1">
              <a:spcBef>
                <a:spcPct val="0"/>
              </a:spcBef>
              <a:buFontTx/>
              <a:buChar char="•"/>
            </a:pPr>
            <a:r>
              <a:rPr lang="en-US" smtClean="0"/>
              <a:t>any felony offense under Chapter 32;</a:t>
            </a:r>
          </a:p>
          <a:p>
            <a:pPr marL="171450" indent="-171450" eaLnBrk="1" hangingPunct="1">
              <a:spcBef>
                <a:spcPct val="0"/>
              </a:spcBef>
              <a:buFontTx/>
              <a:buChar char="•"/>
            </a:pPr>
            <a:r>
              <a:rPr lang="en-US" smtClean="0"/>
              <a:t>any offense under Chapter 36;</a:t>
            </a:r>
          </a:p>
          <a:p>
            <a:pPr marL="171450" indent="-171450" eaLnBrk="1" hangingPunct="1">
              <a:spcBef>
                <a:spcPct val="0"/>
              </a:spcBef>
              <a:buFontTx/>
              <a:buChar char="•"/>
            </a:pPr>
            <a:r>
              <a:rPr lang="en-US" smtClean="0"/>
              <a:t>any offense under Chapter 34, 35, or 35A;</a:t>
            </a:r>
          </a:p>
          <a:p>
            <a:pPr marL="171450" indent="-171450" eaLnBrk="1" hangingPunct="1">
              <a:spcBef>
                <a:spcPct val="0"/>
              </a:spcBef>
              <a:buFontTx/>
              <a:buChar char="•"/>
            </a:pPr>
            <a:r>
              <a:rPr lang="en-US" smtClean="0"/>
              <a:t>any offense under Section 37.11(a);</a:t>
            </a:r>
          </a:p>
          <a:p>
            <a:pPr marL="171450" indent="-171450" eaLnBrk="1" hangingPunct="1">
              <a:spcBef>
                <a:spcPct val="0"/>
              </a:spcBef>
              <a:buFontTx/>
              <a:buChar char="•"/>
            </a:pPr>
            <a:r>
              <a:rPr lang="en-US" smtClean="0"/>
              <a:t>any offense under Chapter 20A;</a:t>
            </a:r>
          </a:p>
          <a:p>
            <a:pPr marL="171450" indent="-171450" eaLnBrk="1" hangingPunct="1">
              <a:spcBef>
                <a:spcPct val="0"/>
              </a:spcBef>
              <a:buFontTx/>
              <a:buChar char="•"/>
            </a:pPr>
            <a:r>
              <a:rPr lang="en-US" smtClean="0"/>
              <a:t>any offense under Section 37.10;</a:t>
            </a:r>
          </a:p>
          <a:p>
            <a:pPr marL="171450" indent="-171450" eaLnBrk="1" hangingPunct="1">
              <a:spcBef>
                <a:spcPct val="0"/>
              </a:spcBef>
              <a:buFontTx/>
              <a:buChar char="•"/>
            </a:pPr>
            <a:r>
              <a:rPr lang="en-US" smtClean="0"/>
              <a:t>any offense under Section 38.06, 38.07, 38.09, or 38.11;</a:t>
            </a:r>
          </a:p>
          <a:p>
            <a:pPr marL="171450" indent="-171450" eaLnBrk="1" hangingPunct="1">
              <a:spcBef>
                <a:spcPct val="0"/>
              </a:spcBef>
              <a:buFontTx/>
              <a:buChar char="•"/>
            </a:pPr>
            <a:r>
              <a:rPr lang="en-US" smtClean="0"/>
              <a:t>any offense under Section 42.10;</a:t>
            </a:r>
          </a:p>
          <a:p>
            <a:pPr marL="171450" indent="-171450" eaLnBrk="1" hangingPunct="1">
              <a:spcBef>
                <a:spcPct val="0"/>
              </a:spcBef>
              <a:buFontTx/>
              <a:buChar char="•"/>
            </a:pPr>
            <a:r>
              <a:rPr lang="en-US" smtClean="0"/>
              <a:t>any offense under Section 46.06(a)(1) or 46.14; or</a:t>
            </a:r>
          </a:p>
          <a:p>
            <a:pPr marL="171450" indent="-171450" eaLnBrk="1" hangingPunct="1">
              <a:spcBef>
                <a:spcPct val="0"/>
              </a:spcBef>
              <a:buFontTx/>
              <a:buChar char="•"/>
            </a:pPr>
            <a:r>
              <a:rPr lang="en-US" smtClean="0"/>
              <a:t>any offense classified as a felony under the Tax Code.</a:t>
            </a:r>
          </a:p>
          <a:p>
            <a:pPr marL="171450" indent="-171450" eaLnBrk="1" hangingPunct="1">
              <a:spcBef>
                <a:spcPct val="0"/>
              </a:spcBef>
              <a:buFontTx/>
              <a:buChar char="•"/>
            </a:pPr>
            <a:endParaRPr lang="en-US"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9BA4B3-B043-4627-BB55-BC74A2369577}" type="slidenum">
              <a:rPr lang="en-US"/>
              <a:pPr fontAlgn="base">
                <a:spcBef>
                  <a:spcPct val="0"/>
                </a:spcBef>
                <a:spcAft>
                  <a:spcPct val="0"/>
                </a:spcAft>
                <a:defRPr/>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 person commits an offense if, with intent to coerce, induce, or solicit a child to actively participate in the activities of a criminal street gang, the person:</a:t>
            </a:r>
          </a:p>
          <a:p>
            <a:pPr marL="228600" indent="-228600" eaLnBrk="1" fontAlgn="auto" hangingPunct="1">
              <a:spcBef>
                <a:spcPts val="0"/>
              </a:spcBef>
              <a:spcAft>
                <a:spcPts val="0"/>
              </a:spcAft>
              <a:buFont typeface="+mj-lt"/>
              <a:buAutoNum type="arabicPeriod"/>
              <a:defRPr/>
            </a:pPr>
            <a:r>
              <a:rPr lang="en-US" dirty="0" smtClean="0"/>
              <a:t> threatens the child or a member of the child's family with imminent bodily injury; or</a:t>
            </a:r>
          </a:p>
          <a:p>
            <a:pPr marL="228600" indent="-228600" eaLnBrk="1" fontAlgn="auto" hangingPunct="1">
              <a:spcBef>
                <a:spcPts val="0"/>
              </a:spcBef>
              <a:spcAft>
                <a:spcPts val="0"/>
              </a:spcAft>
              <a:buFont typeface="+mj-lt"/>
              <a:buAutoNum type="arabicPeriod"/>
              <a:defRPr/>
            </a:pPr>
            <a:r>
              <a:rPr lang="en-US" dirty="0" smtClean="0"/>
              <a:t> causes bodily injury to the child or a member of the child's family.</a:t>
            </a:r>
          </a:p>
          <a:p>
            <a:pPr eaLnBrk="1" fontAlgn="auto" hangingPunct="1">
              <a:spcBef>
                <a:spcPts val="0"/>
              </a:spcBef>
              <a:spcAft>
                <a:spcPts val="0"/>
              </a:spcAft>
              <a:defRPr/>
            </a:pPr>
            <a:endParaRPr lang="en-US" dirty="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11744B-F630-42C4-A54C-ECAFCE632243}" type="slidenum">
              <a:rPr lang="en-US"/>
              <a:pPr fontAlgn="base">
                <a:spcBef>
                  <a:spcPct val="0"/>
                </a:spcBef>
                <a:spcAft>
                  <a:spcPct val="0"/>
                </a:spcAft>
                <a:defRPr/>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085098-9652-4E26-ADC9-D5561DFBDCEE}"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F631E6-002C-431D-A625-44E5FF1CC62F}" type="slidenum">
              <a:rPr lang="en-US"/>
              <a:pPr fontAlgn="base">
                <a:spcBef>
                  <a:spcPct val="0"/>
                </a:spcBef>
                <a:spcAft>
                  <a:spcPct val="0"/>
                </a:spcAft>
                <a:defRPr/>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9EC97-855C-4E61-8FE5-937CD7D64B0D}" type="slidenum">
              <a:rPr lang="en-US"/>
              <a:pPr fontAlgn="base">
                <a:spcBef>
                  <a:spcPct val="0"/>
                </a:spcBef>
                <a:spcAft>
                  <a:spcPct val="0"/>
                </a:spcAft>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C8E3AE-19BE-4F87-A3A2-23EC91DACEF4}"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It is an affirmative defense to prosecution under this section if the actor:</a:t>
            </a:r>
          </a:p>
          <a:p>
            <a:pPr marL="171450" indent="-171450" eaLnBrk="1" fontAlgn="auto" hangingPunct="1">
              <a:spcBef>
                <a:spcPts val="0"/>
              </a:spcBef>
              <a:spcAft>
                <a:spcPts val="0"/>
              </a:spcAft>
              <a:buFont typeface="Arial" pitchFamily="34" charset="0"/>
              <a:buChar char="•"/>
              <a:defRPr/>
            </a:pPr>
            <a:r>
              <a:rPr lang="en-US" dirty="0" smtClean="0"/>
              <a:t>Was not more than five years older than the victim of the offense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34925D-8BBD-48F9-B953-C45520EB1488}" type="slidenum">
              <a:rPr lang="en-US"/>
              <a:pPr fontAlgn="base">
                <a:spcBef>
                  <a:spcPct val="0"/>
                </a:spcBef>
                <a:spcAft>
                  <a:spcPct val="0"/>
                </a:spcAft>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It is an affirmative defense to prosecution under this section that the actor:</a:t>
            </a:r>
          </a:p>
          <a:p>
            <a:pPr marL="228600" indent="-228600" eaLnBrk="1" fontAlgn="auto" hangingPunct="1">
              <a:spcBef>
                <a:spcPts val="0"/>
              </a:spcBef>
              <a:spcAft>
                <a:spcPts val="0"/>
              </a:spcAft>
              <a:buFont typeface="+mj-lt"/>
              <a:buAutoNum type="arabicPeriod"/>
              <a:defRPr/>
            </a:pPr>
            <a:r>
              <a:rPr lang="en-US" dirty="0" smtClean="0"/>
              <a:t>was not more than three years older than the victim and of the opposite sex;</a:t>
            </a:r>
          </a:p>
          <a:p>
            <a:pPr marL="228600" indent="-228600" eaLnBrk="1" fontAlgn="auto" hangingPunct="1">
              <a:spcBef>
                <a:spcPts val="0"/>
              </a:spcBef>
              <a:spcAft>
                <a:spcPts val="0"/>
              </a:spcAft>
              <a:buFont typeface="+mj-lt"/>
              <a:buAutoNum type="arabicPeriod"/>
              <a:defRPr/>
            </a:pPr>
            <a:r>
              <a:rPr lang="en-US" dirty="0" smtClean="0"/>
              <a:t>did not use duress, force, or a threat against the victim at the time of the offense; and</a:t>
            </a:r>
          </a:p>
          <a:p>
            <a:pPr marL="228600" indent="-228600" eaLnBrk="1" fontAlgn="auto" hangingPunct="1">
              <a:spcBef>
                <a:spcPts val="0"/>
              </a:spcBef>
              <a:spcAft>
                <a:spcPts val="0"/>
              </a:spcAft>
              <a:buFont typeface="+mj-lt"/>
              <a:buAutoNum type="arabicPeriod"/>
              <a:defRPr/>
            </a:pPr>
            <a:r>
              <a:rPr lang="en-US" dirty="0" smtClean="0"/>
              <a:t>at the time of the offense:</a:t>
            </a:r>
          </a:p>
          <a:p>
            <a:pPr marL="685800" lvl="1" indent="-228600" eaLnBrk="1" fontAlgn="auto" hangingPunct="1">
              <a:spcBef>
                <a:spcPts val="0"/>
              </a:spcBef>
              <a:spcAft>
                <a:spcPts val="0"/>
              </a:spcAft>
              <a:buFont typeface="+mj-lt"/>
              <a:buAutoNum type="alphaLcParenR"/>
              <a:defRPr/>
            </a:pPr>
            <a:r>
              <a:rPr lang="en-US" dirty="0" smtClean="0"/>
              <a:t> was not required under Chapter 62, Code of Criminal Procedure, to register for life as a sex offender; or</a:t>
            </a:r>
          </a:p>
          <a:p>
            <a:pPr marL="685800" lvl="1" indent="-228600" eaLnBrk="1" fontAlgn="auto" hangingPunct="1">
              <a:spcBef>
                <a:spcPts val="0"/>
              </a:spcBef>
              <a:spcAft>
                <a:spcPts val="0"/>
              </a:spcAft>
              <a:buFont typeface="+mj-lt"/>
              <a:buAutoNum type="alphaLcParenR"/>
              <a:defRPr/>
            </a:pPr>
            <a:r>
              <a:rPr lang="en-US" dirty="0" smtClean="0"/>
              <a:t>was not a person who under Chapter 62 had a reportable conviction or adjudication for an offense under this section.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is an affirmative defense to prosecution under this section that the actor was the spouse of the child at the time of the offense.</a:t>
            </a:r>
            <a:endParaRPr lang="en-US" dirty="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766A3A-5E06-472B-88F7-0E9BDFFEA1D3}" type="slidenum">
              <a:rPr lang="en-US"/>
              <a:pPr fontAlgn="base">
                <a:spcBef>
                  <a:spcPct val="0"/>
                </a:spcBef>
                <a:spcAft>
                  <a:spcPct val="0"/>
                </a:spcAft>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 employee of a public or private primary or secondary school commits an offense if the employee:</a:t>
            </a:r>
          </a:p>
          <a:p>
            <a:pPr marL="685800" lvl="1" indent="-228600" eaLnBrk="1" hangingPunct="1">
              <a:spcBef>
                <a:spcPct val="0"/>
              </a:spcBef>
              <a:buFont typeface="Calibri" pitchFamily="34" charset="0"/>
              <a:buAutoNum type="arabicPeriod"/>
            </a:pPr>
            <a:r>
              <a:rPr lang="en-US" smtClean="0"/>
              <a:t>engages in sexual contact, sexual intercourse, or deviate sexual intercourse with a person who is enrolled in a public or private primary or secondary school at which the employee works;</a:t>
            </a:r>
          </a:p>
          <a:p>
            <a:pPr marL="685800" lvl="1" indent="-228600" eaLnBrk="1" hangingPunct="1">
              <a:spcBef>
                <a:spcPct val="0"/>
              </a:spcBef>
              <a:buFont typeface="Calibri" pitchFamily="34" charset="0"/>
              <a:buAutoNum type="arabicPeriod"/>
            </a:pPr>
            <a:r>
              <a:rPr lang="en-US" smtClean="0"/>
              <a:t> holds a certificate or permit issued as provided by Subchapter B, Chapter 21, Education Code, or is a person who is required to be licensed by a state agency as provided by Section 21.003(b), Education Code, and engages in sexual contact, sexual intercourse, or deviate sexual intercourse with a person the employee knows is:</a:t>
            </a:r>
          </a:p>
          <a:p>
            <a:pPr marL="1143000" lvl="2" indent="-228600" eaLnBrk="1" hangingPunct="1">
              <a:spcBef>
                <a:spcPct val="0"/>
              </a:spcBef>
              <a:buFont typeface="Calibri" pitchFamily="34" charset="0"/>
              <a:buAutoNum type="alphaLcParenR"/>
            </a:pPr>
            <a:r>
              <a:rPr lang="en-US" smtClean="0"/>
              <a:t>enrolled in a public primary or secondary school in the same school district as the school at which the employee works; or</a:t>
            </a:r>
          </a:p>
          <a:p>
            <a:pPr marL="1143000" lvl="2" indent="-228600" eaLnBrk="1" hangingPunct="1">
              <a:spcBef>
                <a:spcPct val="0"/>
              </a:spcBef>
              <a:buFont typeface="Calibri" pitchFamily="34" charset="0"/>
              <a:buAutoNum type="alphaLcParenR"/>
            </a:pPr>
            <a:r>
              <a:rPr lang="en-US" smtClean="0"/>
              <a:t>a student participant in an educational activity that is sponsored by a school district or a public or private primary or secondary school, if:</a:t>
            </a:r>
          </a:p>
          <a:p>
            <a:pPr marL="1657350" lvl="3" indent="-285750" eaLnBrk="1" hangingPunct="1">
              <a:spcBef>
                <a:spcPct val="0"/>
              </a:spcBef>
              <a:buFont typeface="Calibri" pitchFamily="34" charset="0"/>
              <a:buAutoNum type="romanLcPeriod"/>
            </a:pPr>
            <a:r>
              <a:rPr lang="en-US" smtClean="0"/>
              <a:t>students enrolled in a public or private primary or secondary school are the primary participants in the activity; and</a:t>
            </a:r>
          </a:p>
          <a:p>
            <a:pPr marL="1657350" lvl="3" indent="-285750" eaLnBrk="1" hangingPunct="1">
              <a:spcBef>
                <a:spcPct val="0"/>
              </a:spcBef>
              <a:buFont typeface="Calibri" pitchFamily="34" charset="0"/>
              <a:buAutoNum type="romanLcPeriod"/>
            </a:pPr>
            <a:r>
              <a:rPr lang="en-US" smtClean="0"/>
              <a:t>the employee provides education services to those participants; or</a:t>
            </a:r>
          </a:p>
          <a:p>
            <a:pPr marL="685800" lvl="1" indent="-228600" eaLnBrk="1" hangingPunct="1">
              <a:spcBef>
                <a:spcPct val="0"/>
              </a:spcBef>
              <a:buFont typeface="Calibri" pitchFamily="34" charset="0"/>
              <a:buAutoNum type="arabicPeriod"/>
            </a:pPr>
            <a:r>
              <a:rPr lang="en-US" smtClean="0"/>
              <a:t>engages in conduct described by Section 33.021, with a person described by Subdivision (1), or a person the employee knows is a person described by Subdivision (2)(A) or (B), regardless of the age of that person.</a:t>
            </a:r>
          </a:p>
          <a:p>
            <a:pPr eaLnBrk="1" hangingPunct="1">
              <a:spcBef>
                <a:spcPct val="0"/>
              </a:spcBef>
              <a:buFont typeface="+mj-lt"/>
              <a:buNone/>
            </a:pPr>
            <a:r>
              <a:rPr lang="en-US" smtClean="0"/>
              <a:t>An offense under this section is a felony of the second degree.</a:t>
            </a:r>
          </a:p>
          <a:p>
            <a:pPr eaLnBrk="1" hangingPunct="1">
              <a:spcBef>
                <a:spcPct val="0"/>
              </a:spcBef>
            </a:pPr>
            <a:endParaRPr lang="en-US" smtClean="0"/>
          </a:p>
          <a:p>
            <a:pPr eaLnBrk="1" hangingPunct="1">
              <a:spcBef>
                <a:spcPct val="0"/>
              </a:spcBef>
            </a:pPr>
            <a:r>
              <a:rPr lang="en-US" smtClean="0"/>
              <a:t>It is an affirmative defense to prosecution under this section that:</a:t>
            </a:r>
          </a:p>
          <a:p>
            <a:pPr marL="685800" lvl="1" indent="-228600" eaLnBrk="1" hangingPunct="1">
              <a:spcBef>
                <a:spcPct val="0"/>
              </a:spcBef>
              <a:buFont typeface="Calibri" pitchFamily="34" charset="0"/>
              <a:buAutoNum type="arabicPeriod"/>
            </a:pPr>
            <a:r>
              <a:rPr lang="en-US" smtClean="0"/>
              <a:t> the actor was the spouse of the enrolled person at the time of the offense; or</a:t>
            </a:r>
          </a:p>
          <a:p>
            <a:pPr marL="685800" lvl="1" indent="-228600" eaLnBrk="1" hangingPunct="1">
              <a:spcBef>
                <a:spcPct val="0"/>
              </a:spcBef>
              <a:buFont typeface="Calibri" pitchFamily="34" charset="0"/>
              <a:buAutoNum type="arabicPeriod"/>
            </a:pPr>
            <a:r>
              <a:rPr lang="en-US" smtClean="0"/>
              <a:t> the actor was not more than three years older than the enrolled person and, at the time of the offense, the actor and the enrolled person were in a relationship that began before the actor's employment at a public or private primary or secondary school.</a:t>
            </a:r>
          </a:p>
          <a:p>
            <a:pPr eaLnBrk="1" hangingPunct="1">
              <a:spcBef>
                <a:spcPct val="0"/>
              </a:spcBef>
              <a:buFont typeface="+mj-lt"/>
              <a:buNone/>
            </a:pPr>
            <a:endParaRPr lang="en-US" smtClean="0"/>
          </a:p>
          <a:p>
            <a:pPr eaLnBrk="1" hangingPunct="1">
              <a:spcBef>
                <a:spcPct val="0"/>
              </a:spcBef>
              <a:buFont typeface="+mj-lt"/>
              <a:buNone/>
            </a:pPr>
            <a:r>
              <a:rPr lang="en-US" smtClean="0"/>
              <a:t>If conduct constituting an offense under this section also constitutes an offense under another section of this code, the actor may be prosecuted under either section or both sections.</a:t>
            </a:r>
          </a:p>
          <a:p>
            <a:pPr eaLnBrk="1" hangingPunct="1">
              <a:spcBef>
                <a:spcPct val="0"/>
              </a:spcBef>
            </a:pPr>
            <a:endParaRPr lang="en-US" smtClean="0"/>
          </a:p>
          <a:p>
            <a:pPr eaLnBrk="1" hangingPunct="1">
              <a:spcBef>
                <a:spcPct val="0"/>
              </a:spcBef>
            </a:pPr>
            <a:r>
              <a:rPr lang="en-US" smtClean="0"/>
              <a:t>The name of a person who is enrolled in a public or private primary or secondary school and involved in an improper relationship with an educator as provided by Subsection (a) may not be released to the public and is not public information under Chapter 552, Government Code.</a:t>
            </a:r>
          </a:p>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0D3938-0725-45DA-9E6F-555C02964492}" type="slidenum">
              <a:rPr lang="en-US"/>
              <a:pPr fontAlgn="base">
                <a:spcBef>
                  <a:spcPct val="0"/>
                </a:spcBef>
                <a:spcAft>
                  <a:spcPct val="0"/>
                </a:spcAft>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It’s a felony if committed against someone that the actor knows is a public servant while the public servant is lawfully discharging an official duty!</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C2B2FB-4E16-4C0A-A21E-CB46F98D5D39}" type="slidenum">
              <a:rPr lang="en-US"/>
              <a:pPr fontAlgn="base">
                <a:spcBef>
                  <a:spcPct val="0"/>
                </a:spcBef>
                <a:spcAft>
                  <a:spcPct val="0"/>
                </a:spcAft>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 22.021.  AGGRAVATED SEXUAL ASSAULT. </a:t>
            </a:r>
          </a:p>
          <a:p>
            <a:pPr eaLnBrk="1" hangingPunct="1">
              <a:spcBef>
                <a:spcPct val="0"/>
              </a:spcBef>
            </a:pPr>
            <a:r>
              <a:rPr lang="en-US" smtClean="0"/>
              <a:t>(a)  A person commits an offense:</a:t>
            </a:r>
          </a:p>
          <a:p>
            <a:pPr marL="685800" lvl="1" indent="-228600" eaLnBrk="1" hangingPunct="1">
              <a:spcBef>
                <a:spcPct val="0"/>
              </a:spcBef>
              <a:buFont typeface="Calibri" pitchFamily="34" charset="0"/>
              <a:buAutoNum type="arabicPeriod"/>
            </a:pPr>
            <a:r>
              <a:rPr lang="en-US" smtClean="0"/>
              <a:t>  if the person:</a:t>
            </a:r>
          </a:p>
          <a:p>
            <a:pPr marL="1143000" lvl="2" indent="-228600" eaLnBrk="1" hangingPunct="1">
              <a:spcBef>
                <a:spcPct val="0"/>
              </a:spcBef>
              <a:buFont typeface="Calibri" pitchFamily="34" charset="0"/>
              <a:buAutoNum type="alphaLcParenR"/>
            </a:pPr>
            <a:r>
              <a:rPr lang="en-US" smtClean="0"/>
              <a:t> intentionally or knowingly:</a:t>
            </a:r>
          </a:p>
          <a:p>
            <a:pPr marL="1657350" lvl="3" indent="-285750" eaLnBrk="1" hangingPunct="1">
              <a:spcBef>
                <a:spcPct val="0"/>
              </a:spcBef>
              <a:buFont typeface="Calibri" pitchFamily="34" charset="0"/>
              <a:buAutoNum type="romanLcPeriod"/>
            </a:pPr>
            <a:r>
              <a:rPr lang="en-US" smtClean="0"/>
              <a:t>causes the penetration of the anus or sexual organ of another person by any means, without that person's consent;</a:t>
            </a:r>
          </a:p>
          <a:p>
            <a:pPr marL="1657350" lvl="3" indent="-285750" eaLnBrk="1" hangingPunct="1">
              <a:spcBef>
                <a:spcPct val="0"/>
              </a:spcBef>
              <a:buFont typeface="Calibri" pitchFamily="34" charset="0"/>
              <a:buAutoNum type="romanLcPeriod"/>
            </a:pPr>
            <a:r>
              <a:rPr lang="en-US" smtClean="0"/>
              <a:t>causes the penetration of the mouth of another person by the sexual organ of the actor, without that person's consent; or</a:t>
            </a:r>
          </a:p>
          <a:p>
            <a:pPr marL="1657350" lvl="3" indent="-285750" eaLnBrk="1" hangingPunct="1">
              <a:spcBef>
                <a:spcPct val="0"/>
              </a:spcBef>
              <a:buFont typeface="Calibri" pitchFamily="34" charset="0"/>
              <a:buAutoNum type="romanLcPeriod"/>
            </a:pPr>
            <a:r>
              <a:rPr lang="en-US" smtClean="0"/>
              <a:t>causes the sexual organ of another person, without that person's consent, to contact or penetrate the mouth, anus, or sexual organ of another person, including the actor; or</a:t>
            </a:r>
          </a:p>
          <a:p>
            <a:pPr marL="1143000" lvl="2" indent="-228600" eaLnBrk="1" hangingPunct="1">
              <a:spcBef>
                <a:spcPct val="0"/>
              </a:spcBef>
              <a:buFont typeface="Calibri" pitchFamily="34" charset="0"/>
              <a:buAutoNum type="alphaLcParenR"/>
            </a:pPr>
            <a:r>
              <a:rPr lang="en-US" smtClean="0"/>
              <a:t> intentionally or knowingly:</a:t>
            </a:r>
          </a:p>
          <a:p>
            <a:pPr marL="1657350" lvl="3" indent="-285750" eaLnBrk="1" hangingPunct="1">
              <a:spcBef>
                <a:spcPct val="0"/>
              </a:spcBef>
              <a:buFont typeface="Calibri" pitchFamily="34" charset="0"/>
              <a:buAutoNum type="romanLcPeriod"/>
            </a:pPr>
            <a:r>
              <a:rPr lang="en-US" smtClean="0"/>
              <a:t>causes the penetration of the anus or sexual organ of a child by any means;</a:t>
            </a:r>
          </a:p>
          <a:p>
            <a:pPr marL="1657350" lvl="3" indent="-285750" eaLnBrk="1" hangingPunct="1">
              <a:spcBef>
                <a:spcPct val="0"/>
              </a:spcBef>
              <a:buFont typeface="Calibri" pitchFamily="34" charset="0"/>
              <a:buAutoNum type="romanLcPeriod"/>
            </a:pPr>
            <a:r>
              <a:rPr lang="en-US" smtClean="0"/>
              <a:t> causes the penetration of the mouth of a child by the sexual organ of the actor;</a:t>
            </a:r>
          </a:p>
          <a:p>
            <a:pPr marL="1657350" lvl="3" indent="-285750" eaLnBrk="1" hangingPunct="1">
              <a:spcBef>
                <a:spcPct val="0"/>
              </a:spcBef>
              <a:buFont typeface="Calibri" pitchFamily="34" charset="0"/>
              <a:buAutoNum type="romanLcPeriod"/>
            </a:pPr>
            <a:r>
              <a:rPr lang="en-US" smtClean="0"/>
              <a:t> causes the sexual organ of a child to contact or penetrate the mouth, anus, or sexual organ of another person, including the actor;</a:t>
            </a:r>
          </a:p>
          <a:p>
            <a:pPr marL="1657350" lvl="3" indent="-285750" eaLnBrk="1" hangingPunct="1">
              <a:spcBef>
                <a:spcPct val="0"/>
              </a:spcBef>
              <a:buFont typeface="Calibri" pitchFamily="34" charset="0"/>
              <a:buAutoNum type="romanLcPeriod"/>
            </a:pPr>
            <a:r>
              <a:rPr lang="en-US" smtClean="0"/>
              <a:t>causes the anus of a child to contact the mouth, anus, or sexual organ of another person, including the actor; or</a:t>
            </a:r>
          </a:p>
          <a:p>
            <a:pPr marL="1657350" lvl="3" indent="-285750" eaLnBrk="1" hangingPunct="1">
              <a:spcBef>
                <a:spcPct val="0"/>
              </a:spcBef>
              <a:buFont typeface="Calibri" pitchFamily="34" charset="0"/>
              <a:buAutoNum type="romanLcPeriod"/>
            </a:pPr>
            <a:r>
              <a:rPr lang="en-US" smtClean="0"/>
              <a:t> causes the mouth of a child to contact the anus or sexual organ of another person, including the actor; and</a:t>
            </a:r>
          </a:p>
          <a:p>
            <a:pPr marL="685800" lvl="1" indent="-228600" eaLnBrk="1" hangingPunct="1">
              <a:spcBef>
                <a:spcPct val="0"/>
              </a:spcBef>
              <a:buFont typeface="Calibri" pitchFamily="34" charset="0"/>
              <a:buAutoNum type="arabicPeriod"/>
            </a:pPr>
            <a:r>
              <a:rPr lang="en-US" smtClean="0"/>
              <a:t> if:</a:t>
            </a:r>
          </a:p>
          <a:p>
            <a:pPr marL="1143000" lvl="2" indent="-228600" eaLnBrk="1" hangingPunct="1">
              <a:spcBef>
                <a:spcPct val="0"/>
              </a:spcBef>
              <a:buFont typeface="Calibri" pitchFamily="34" charset="0"/>
              <a:buAutoNum type="alphaLcParenR"/>
            </a:pPr>
            <a:r>
              <a:rPr lang="en-US" smtClean="0"/>
              <a:t>the person:</a:t>
            </a:r>
          </a:p>
          <a:p>
            <a:pPr marL="1657350" lvl="3" indent="-285750" eaLnBrk="1" hangingPunct="1">
              <a:spcBef>
                <a:spcPct val="0"/>
              </a:spcBef>
              <a:buFont typeface="Calibri" pitchFamily="34" charset="0"/>
              <a:buAutoNum type="romanLcPeriod"/>
            </a:pPr>
            <a:r>
              <a:rPr lang="en-US" smtClean="0"/>
              <a:t> causes serious bodily injury or attempts to cause the death of the victim or another person in the course of the same criminal episode;</a:t>
            </a:r>
          </a:p>
          <a:p>
            <a:pPr marL="1657350" lvl="3" indent="-285750" eaLnBrk="1" hangingPunct="1">
              <a:spcBef>
                <a:spcPct val="0"/>
              </a:spcBef>
              <a:buFont typeface="Calibri" pitchFamily="34" charset="0"/>
              <a:buAutoNum type="romanLcPeriod"/>
            </a:pPr>
            <a:r>
              <a:rPr lang="en-US" smtClean="0"/>
              <a:t> by acts or words places the victim in fear that any person will become the victim of an offense under Section 20A.02(a)(3), (4), (7), or (8) or that death, serious bodily injury, or kidnapping will be imminently inflicted on any person;</a:t>
            </a:r>
          </a:p>
          <a:p>
            <a:pPr marL="1657350" lvl="3" indent="-285750" eaLnBrk="1" hangingPunct="1">
              <a:spcBef>
                <a:spcPct val="0"/>
              </a:spcBef>
              <a:buFont typeface="Calibri" pitchFamily="34" charset="0"/>
              <a:buAutoNum type="romanLcPeriod"/>
            </a:pPr>
            <a:r>
              <a:rPr lang="en-US" smtClean="0"/>
              <a:t> by acts or words occurring in the presence of the victim threatens to cause any person to become the victim of an offense under Section 20A.02(a)(3), (4), (7), or (8) or to cause the death, serious bodily injury, or kidnapping of any person;</a:t>
            </a:r>
          </a:p>
          <a:p>
            <a:pPr marL="1657350" lvl="3" indent="-285750" eaLnBrk="1" hangingPunct="1">
              <a:spcBef>
                <a:spcPct val="0"/>
              </a:spcBef>
              <a:buFont typeface="Calibri" pitchFamily="34" charset="0"/>
              <a:buAutoNum type="romanLcPeriod"/>
            </a:pPr>
            <a:r>
              <a:rPr lang="en-US" smtClean="0"/>
              <a:t>uses or exhibits a deadly weapon in the course of the same criminal episode;</a:t>
            </a:r>
          </a:p>
          <a:p>
            <a:pPr marL="1657350" lvl="3" indent="-285750" eaLnBrk="1" hangingPunct="1">
              <a:spcBef>
                <a:spcPct val="0"/>
              </a:spcBef>
              <a:buFont typeface="Calibri" pitchFamily="34" charset="0"/>
              <a:buAutoNum type="romanLcPeriod"/>
            </a:pPr>
            <a:r>
              <a:rPr lang="en-US" smtClean="0"/>
              <a:t>acts in concert with another who engages in conduct described by Subdivision (1) directed toward the same victim and occurring during the course of the same criminal episode; or</a:t>
            </a:r>
          </a:p>
          <a:p>
            <a:pPr marL="1657350" lvl="3" indent="-285750" eaLnBrk="1" hangingPunct="1">
              <a:spcBef>
                <a:spcPct val="0"/>
              </a:spcBef>
              <a:buFont typeface="Calibri" pitchFamily="34" charset="0"/>
              <a:buAutoNum type="romanLcPeriod"/>
            </a:pPr>
            <a:r>
              <a:rPr lang="en-US" smtClean="0"/>
              <a:t> administers or provides flunitrazepam, otherwise known as rohypnol, gamma hydroxybutyrate, or ketamine to the victim of the offense with the intent of facilitating the commission of the offense;</a:t>
            </a:r>
          </a:p>
          <a:p>
            <a:pPr marL="685800" lvl="1" indent="-228600" eaLnBrk="1" hangingPunct="1">
              <a:spcBef>
                <a:spcPct val="0"/>
              </a:spcBef>
              <a:buFont typeface="Calibri" pitchFamily="34" charset="0"/>
              <a:buAutoNum type="arabicPeriod"/>
            </a:pPr>
            <a:r>
              <a:rPr lang="en-US" smtClean="0"/>
              <a:t>the victim is younger than 14 years of age; or</a:t>
            </a:r>
          </a:p>
          <a:p>
            <a:pPr marL="685800" lvl="1" indent="-228600" eaLnBrk="1" hangingPunct="1">
              <a:spcBef>
                <a:spcPct val="0"/>
              </a:spcBef>
              <a:buFont typeface="Calibri" pitchFamily="34" charset="0"/>
              <a:buAutoNum type="arabicPeriod"/>
            </a:pPr>
            <a:r>
              <a:rPr lang="en-US" smtClean="0"/>
              <a:t> the victim is an elderly individual or a disabled individual.</a:t>
            </a:r>
          </a:p>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F60FC6-07DB-408D-9118-4889A6A05699}" type="slidenum">
              <a:rPr lang="en-US"/>
              <a:pPr fontAlgn="base">
                <a:spcBef>
                  <a:spcPct val="0"/>
                </a:spcBef>
                <a:spcAft>
                  <a:spcPct val="0"/>
                </a:spcAft>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mj-lt"/>
              <a:buNone/>
              <a:defRPr/>
            </a:pPr>
            <a:r>
              <a:rPr lang="en-US" dirty="0" smtClean="0"/>
              <a:t>(2)  intentionally or knowingly:</a:t>
            </a:r>
          </a:p>
          <a:p>
            <a:pPr marL="685800" lvl="1" indent="-228600" eaLnBrk="1" fontAlgn="auto" hangingPunct="1">
              <a:spcBef>
                <a:spcPts val="0"/>
              </a:spcBef>
              <a:spcAft>
                <a:spcPts val="0"/>
              </a:spcAft>
              <a:buFont typeface="+mj-lt"/>
              <a:buAutoNum type="alphaLcParenR"/>
              <a:defRPr/>
            </a:pPr>
            <a:r>
              <a:rPr lang="en-US" dirty="0" smtClean="0"/>
              <a:t>causes the penetration of the anus or sexual organ of a child by any means;</a:t>
            </a:r>
          </a:p>
          <a:p>
            <a:pPr marL="685800" lvl="1" indent="-228600" eaLnBrk="1" fontAlgn="auto" hangingPunct="1">
              <a:spcBef>
                <a:spcPts val="0"/>
              </a:spcBef>
              <a:spcAft>
                <a:spcPts val="0"/>
              </a:spcAft>
              <a:buFont typeface="+mj-lt"/>
              <a:buAutoNum type="alphaLcParenR"/>
              <a:defRPr/>
            </a:pPr>
            <a:r>
              <a:rPr lang="en-US" dirty="0" smtClean="0"/>
              <a:t>causes the penetration of the mouth of a child by the sexual organ of the actor;</a:t>
            </a:r>
          </a:p>
          <a:p>
            <a:pPr marL="685800" lvl="1" indent="-228600" eaLnBrk="1" fontAlgn="auto" hangingPunct="1">
              <a:spcBef>
                <a:spcPts val="0"/>
              </a:spcBef>
              <a:spcAft>
                <a:spcPts val="0"/>
              </a:spcAft>
              <a:buFont typeface="+mj-lt"/>
              <a:buAutoNum type="alphaLcParenR"/>
              <a:defRPr/>
            </a:pPr>
            <a:r>
              <a:rPr lang="en-US" dirty="0" smtClean="0"/>
              <a:t> causes the sexual organ of a child to contact or penetrate the mouth, anus, or sexual organ of another person, including the actor;</a:t>
            </a:r>
          </a:p>
          <a:p>
            <a:pPr marL="685800" lvl="1" indent="-228600" eaLnBrk="1" fontAlgn="auto" hangingPunct="1">
              <a:spcBef>
                <a:spcPts val="0"/>
              </a:spcBef>
              <a:spcAft>
                <a:spcPts val="0"/>
              </a:spcAft>
              <a:buFont typeface="+mj-lt"/>
              <a:buAutoNum type="alphaLcParenR"/>
              <a:defRPr/>
            </a:pPr>
            <a:r>
              <a:rPr lang="en-US" dirty="0" smtClean="0"/>
              <a:t> causes the anus of a child to contact the mouth, anus, or sexual organ of another person, including the actor; or</a:t>
            </a:r>
          </a:p>
          <a:p>
            <a:pPr marL="685800" lvl="1" indent="-228600" eaLnBrk="1" fontAlgn="auto" hangingPunct="1">
              <a:spcBef>
                <a:spcPts val="0"/>
              </a:spcBef>
              <a:spcAft>
                <a:spcPts val="0"/>
              </a:spcAft>
              <a:buFont typeface="+mj-lt"/>
              <a:buAutoNum type="alphaLcParenR"/>
              <a:defRPr/>
            </a:pPr>
            <a:r>
              <a:rPr lang="en-US" dirty="0" smtClean="0"/>
              <a:t> causes the mouth of a child to contact the anus or sexual organ of another person, including the actor.</a:t>
            </a:r>
          </a:p>
          <a:p>
            <a:pPr marL="228600" indent="-228600" eaLnBrk="1" fontAlgn="auto" hangingPunct="1">
              <a:spcBef>
                <a:spcPts val="0"/>
              </a:spcBef>
              <a:spcAft>
                <a:spcPts val="0"/>
              </a:spcAft>
              <a:buFont typeface="+mj-lt"/>
              <a:buAutoNum type="arabicPeriod"/>
              <a:defRPr/>
            </a:pPr>
            <a:endParaRPr lang="en-US" dirty="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4E39F3-C503-4ADA-94E9-A8A3D0BBFD64}" type="slidenum">
              <a:rPr lang="en-US"/>
              <a:pPr fontAlgn="base">
                <a:spcBef>
                  <a:spcPct val="0"/>
                </a:spcBef>
                <a:spcAft>
                  <a:spcPct val="0"/>
                </a:spcAft>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8"/>
          <p:cNvSpPr txBox="1"/>
          <p:nvPr userDrawn="1"/>
        </p:nvSpPr>
        <p:spPr>
          <a:xfrm>
            <a:off x="152400" y="6553200"/>
            <a:ext cx="1828800"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pitchFamily="34" charset="0"/>
                <a:cs typeface="Arial" pitchFamily="34" charset="0"/>
              </a:rPr>
              <a:t>Texas School Safety Center</a:t>
            </a:r>
          </a:p>
        </p:txBody>
      </p:sp>
      <p:sp>
        <p:nvSpPr>
          <p:cNvPr id="5" name="TextBox 9"/>
          <p:cNvSpPr txBox="1"/>
          <p:nvPr userDrawn="1"/>
        </p:nvSpPr>
        <p:spPr>
          <a:xfrm>
            <a:off x="7464425" y="6553200"/>
            <a:ext cx="1522413" cy="246063"/>
          </a:xfrm>
          <a:prstGeom prst="rect">
            <a:avLst/>
          </a:prstGeom>
          <a:noFill/>
        </p:spPr>
        <p:txBody>
          <a:bodyPr>
            <a:spAutoFit/>
          </a:bodyPr>
          <a:lstStyle/>
          <a:p>
            <a:pPr algn="r" fontAlgn="auto">
              <a:spcBef>
                <a:spcPts val="0"/>
              </a:spcBef>
              <a:spcAft>
                <a:spcPts val="0"/>
              </a:spcAft>
              <a:defRPr/>
            </a:pPr>
            <a:r>
              <a:rPr lang="en-US" sz="1000" dirty="0">
                <a:solidFill>
                  <a:schemeClr val="bg1"/>
                </a:solidFill>
                <a:latin typeface="Arial" pitchFamily="34" charset="0"/>
                <a:cs typeface="Arial" pitchFamily="34" charset="0"/>
              </a:rPr>
              <a:t>www.txssc.txstate.edu</a:t>
            </a:r>
          </a:p>
        </p:txBody>
      </p:sp>
      <p:sp>
        <p:nvSpPr>
          <p:cNvPr id="6"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userDrawn="1"/>
        </p:nvSpPr>
        <p:spPr>
          <a:xfrm>
            <a:off x="0" y="0"/>
            <a:ext cx="1219200" cy="68580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1441576" y="152400"/>
            <a:ext cx="7391400" cy="2003425"/>
          </a:xfrm>
        </p:spPr>
        <p:txBody>
          <a:bodyPr anchor="b"/>
          <a:lstStyle>
            <a:lvl1pPr algn="l">
              <a:defRPr b="1" baseline="0">
                <a:solidFill>
                  <a:srgbClr val="531E1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1576" y="2362200"/>
            <a:ext cx="7391400" cy="53340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userDrawn="1"/>
        </p:nvSpPr>
        <p:spPr>
          <a:xfrm>
            <a:off x="0" y="6553200"/>
            <a:ext cx="9144000" cy="3048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0" y="0"/>
            <a:ext cx="9144000" cy="762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rgbClr val="531E1D"/>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531E1D"/>
          </a:solidFill>
          <a:latin typeface="Arial" charset="0"/>
          <a:cs typeface="Arial" charset="0"/>
        </a:defRPr>
      </a:lvl2pPr>
      <a:lvl3pPr algn="ctr" rtl="0" eaLnBrk="0" fontAlgn="base" hangingPunct="0">
        <a:spcBef>
          <a:spcPct val="0"/>
        </a:spcBef>
        <a:spcAft>
          <a:spcPct val="0"/>
        </a:spcAft>
        <a:defRPr sz="4400">
          <a:solidFill>
            <a:srgbClr val="531E1D"/>
          </a:solidFill>
          <a:latin typeface="Arial" charset="0"/>
          <a:cs typeface="Arial" charset="0"/>
        </a:defRPr>
      </a:lvl3pPr>
      <a:lvl4pPr algn="ctr" rtl="0" eaLnBrk="0" fontAlgn="base" hangingPunct="0">
        <a:spcBef>
          <a:spcPct val="0"/>
        </a:spcBef>
        <a:spcAft>
          <a:spcPct val="0"/>
        </a:spcAft>
        <a:defRPr sz="4400">
          <a:solidFill>
            <a:srgbClr val="531E1D"/>
          </a:solidFill>
          <a:latin typeface="Arial" charset="0"/>
          <a:cs typeface="Arial" charset="0"/>
        </a:defRPr>
      </a:lvl4pPr>
      <a:lvl5pPr algn="ctr" rtl="0" eaLnBrk="0" fontAlgn="base" hangingPunct="0">
        <a:spcBef>
          <a:spcPct val="0"/>
        </a:spcBef>
        <a:spcAft>
          <a:spcPct val="0"/>
        </a:spcAft>
        <a:defRPr sz="4400">
          <a:solidFill>
            <a:srgbClr val="531E1D"/>
          </a:solidFill>
          <a:latin typeface="Arial" charset="0"/>
          <a:cs typeface="Arial" charset="0"/>
        </a:defRPr>
      </a:lvl5pPr>
      <a:lvl6pPr marL="457200" algn="ctr" rtl="0" fontAlgn="base">
        <a:spcBef>
          <a:spcPct val="0"/>
        </a:spcBef>
        <a:spcAft>
          <a:spcPct val="0"/>
        </a:spcAft>
        <a:defRPr sz="4400">
          <a:solidFill>
            <a:srgbClr val="531E1D"/>
          </a:solidFill>
          <a:latin typeface="Arial" charset="0"/>
          <a:cs typeface="Arial" charset="0"/>
        </a:defRPr>
      </a:lvl6pPr>
      <a:lvl7pPr marL="914400" algn="ctr" rtl="0" fontAlgn="base">
        <a:spcBef>
          <a:spcPct val="0"/>
        </a:spcBef>
        <a:spcAft>
          <a:spcPct val="0"/>
        </a:spcAft>
        <a:defRPr sz="4400">
          <a:solidFill>
            <a:srgbClr val="531E1D"/>
          </a:solidFill>
          <a:latin typeface="Arial" charset="0"/>
          <a:cs typeface="Arial" charset="0"/>
        </a:defRPr>
      </a:lvl7pPr>
      <a:lvl8pPr marL="1371600" algn="ctr" rtl="0" fontAlgn="base">
        <a:spcBef>
          <a:spcPct val="0"/>
        </a:spcBef>
        <a:spcAft>
          <a:spcPct val="0"/>
        </a:spcAft>
        <a:defRPr sz="4400">
          <a:solidFill>
            <a:srgbClr val="531E1D"/>
          </a:solidFill>
          <a:latin typeface="Arial" charset="0"/>
          <a:cs typeface="Arial" charset="0"/>
        </a:defRPr>
      </a:lvl8pPr>
      <a:lvl9pPr marL="1828800" algn="ctr" rtl="0" fontAlgn="base">
        <a:spcBef>
          <a:spcPct val="0"/>
        </a:spcBef>
        <a:spcAft>
          <a:spcPct val="0"/>
        </a:spcAft>
        <a:defRPr sz="4400">
          <a:solidFill>
            <a:srgbClr val="531E1D"/>
          </a:solidFill>
          <a:latin typeface="Arial" charset="0"/>
          <a:cs typeface="Arial" charset="0"/>
        </a:defRPr>
      </a:lvl9pPr>
    </p:titleStyle>
    <p:bodyStyle>
      <a:lvl1pPr marL="342900" indent="-342900" algn="l" rtl="0" eaLnBrk="0" fontAlgn="base" hangingPunct="0">
        <a:spcBef>
          <a:spcPct val="20000"/>
        </a:spcBef>
        <a:spcAft>
          <a:spcPct val="0"/>
        </a:spcAft>
        <a:buClr>
          <a:srgbClr val="531E1D"/>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531E1D"/>
        </a:buClr>
        <a:buFont typeface="Wingdings" pitchFamily="2" charset="2"/>
        <a:buChar char="§"/>
        <a:defRPr sz="2800"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531E1D"/>
        </a:buClr>
        <a:buFont typeface="Wingdings" pitchFamily="2" charset="2"/>
        <a:buChar char="§"/>
        <a:defRPr sz="24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531E1D"/>
        </a:buClr>
        <a:buFont typeface="Wingdings" pitchFamily="2" charset="2"/>
        <a:buChar char="§"/>
        <a:defRPr sz="20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531E1D"/>
        </a:buClr>
        <a:buFont typeface="Wingdings" pitchFamily="2" charset="2"/>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thumb/6/6c/Walther_P99_9x19mm.png/300px-Walther_P99_9x19mm.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imgres?imgurl=http://3.bp.blogspot.com/-07OTQmJuCxw/TtoXn0b7ZeI/AAAAAAAABos/0Vuz-D61_oE/s1600/1.jpg&amp;imgrefurl=http://worldofnewelectronics123.blogspot.com/2012/01/laser-pointer.html&amp;usg=__UnJfGyAkmVWxDh3O2SCD54Pr2SE=&amp;h=338&amp;w=450&amp;sz=159&amp;hl=en&amp;start=16&amp;zoom=1&amp;tbnid=NytN__1_hCwChM:&amp;tbnh=95&amp;tbnw=127&amp;ei=Oko5UL6pJoerrQHwo4DADA&amp;prev=/search?q=laser+pointer&amp;hl=en&amp;safe=active&amp;gbv=2&amp;tbm=isch&amp;itbs=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hyperlink" Target="http://www.google.com/imgres?imgurl=http://static.ddmcdn.com/gif/german-machine-gun.jpg&amp;imgrefurl=http://science.howstuffworks.com/machine-gun.htm&amp;usg=__oYmL9H-0WcUJ4NvAEDybreHMJ-U=&amp;h=230&amp;w=400&amp;sz=14&amp;hl=en&amp;start=2&amp;zoom=1&amp;tbnid=4Fnat2h-nkzN3M:&amp;tbnh=71&amp;tbnw=124&amp;ei=H0s5UM-QLoHYqgG_u4D4Ag&amp;prev=/search?q=machine+gun&amp;hl=en&amp;safe=active&amp;gbv=2&amp;tbm=isch&amp;itbs=1" TargetMode="External"/><Relationship Id="rId7" Type="http://schemas.openxmlformats.org/officeDocument/2006/relationships/image" Target="../media/image31.wmf"/><Relationship Id="rId12"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hyperlink" Target="http://www.google.com/imgres?imgurl=http://www.mmastickers.com/images/brass-knuckles-spikes-sticker-508.jpg&amp;imgrefurl=http://www.mmastickers.com/index.php?main_page=product_info&amp;cPath=1&amp;products_id=5&amp;usg=__f7uIEix__dtCjLoMy1wjQGS4T-8=&amp;h=350&amp;w=450&amp;sz=17&amp;hl=en&amp;start=3&amp;zoom=1&amp;tbnid=RJN2_k-vSFc0lM:&amp;tbnh=99&amp;tbnw=127&amp;ei=O0s5UOCkLsfdqgGisYEQ&amp;prev=/search?q=brass+knuckles&amp;hl=en&amp;safe=active&amp;gbv=2&amp;tbm=isch&amp;itbs=1" TargetMode="External"/><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imgres?imgurl=http://socialproblemsucd.wikispaces.com/file/view/gang20members.jpg/86097997/gang20members.jpg&amp;imgrefurl=http://socialproblemsucd.wikispaces.com/Gang+Violence&amp;usg=___GCYkyoTFaHwpNGbJ2aDiDokn64=&amp;h=354&amp;w=492&amp;sz=90&amp;hl=en&amp;start=1&amp;zoom=1&amp;tbnid=GqlfzzjttefJbM:&amp;tbnh=94&amp;tbnw=130&amp;ei=cks5UOaPHMPqrAGfh4D4Bg&amp;prev=/search?q=gang&amp;hl=en&amp;safe=active&amp;gbv=2&amp;tbm=isch&amp;itbs=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ctrTitle"/>
          </p:nvPr>
        </p:nvSpPr>
        <p:spPr>
          <a:xfrm>
            <a:off x="1441450" y="152400"/>
            <a:ext cx="7391400" cy="2003425"/>
          </a:xfrm>
        </p:spPr>
        <p:txBody>
          <a:bodyPr/>
          <a:lstStyle/>
          <a:p>
            <a:pPr eaLnBrk="1" hangingPunct="1"/>
            <a:r>
              <a:rPr lang="en-US" smtClean="0">
                <a:latin typeface="Arial" charset="0"/>
                <a:cs typeface="Arial" charset="0"/>
              </a:rPr>
              <a:t>Texas Penal Code</a:t>
            </a:r>
          </a:p>
        </p:txBody>
      </p:sp>
      <p:pic>
        <p:nvPicPr>
          <p:cNvPr id="14339" name="Picture 2"/>
          <p:cNvPicPr>
            <a:picLocks noChangeAspect="1" noChangeArrowheads="1"/>
          </p:cNvPicPr>
          <p:nvPr/>
        </p:nvPicPr>
        <p:blipFill>
          <a:blip r:embed="rId2"/>
          <a:srcRect/>
          <a:stretch>
            <a:fillRect/>
          </a:stretch>
        </p:blipFill>
        <p:spPr bwMode="auto">
          <a:xfrm>
            <a:off x="3733800" y="2438400"/>
            <a:ext cx="3276600" cy="3276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Indecency with a Child</a:t>
            </a:r>
            <a:br>
              <a:rPr lang="en-US" dirty="0" smtClean="0"/>
            </a:br>
            <a:r>
              <a:rPr lang="en-US" dirty="0" smtClean="0"/>
              <a:t>PC – 21.</a:t>
            </a:r>
            <a:endParaRPr lang="en-US" dirty="0"/>
          </a:p>
        </p:txBody>
      </p:sp>
      <p:sp>
        <p:nvSpPr>
          <p:cNvPr id="3" name="Content Placeholder 2"/>
          <p:cNvSpPr>
            <a:spLocks noGrp="1"/>
          </p:cNvSpPr>
          <p:nvPr>
            <p:ph idx="1"/>
          </p:nvPr>
        </p:nvSpPr>
        <p:spPr>
          <a:xfrm>
            <a:off x="457200" y="1600200"/>
            <a:ext cx="6934200" cy="4525963"/>
          </a:xfrm>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A person commits an offense if, with a child younger than 17 years of age, the person:</a:t>
            </a:r>
          </a:p>
          <a:p>
            <a:pPr lvl="1" eaLnBrk="1" fontAlgn="auto" hangingPunct="1">
              <a:spcAft>
                <a:spcPts val="0"/>
              </a:spcAft>
              <a:defRPr/>
            </a:pPr>
            <a:r>
              <a:rPr lang="en-US" dirty="0" smtClean="0"/>
              <a:t>Engages in sexual contact with the child or causes the child to engage in sexual conduct; or</a:t>
            </a:r>
          </a:p>
          <a:p>
            <a:pPr lvl="1" eaLnBrk="1" fontAlgn="auto" hangingPunct="1">
              <a:spcAft>
                <a:spcPts val="0"/>
              </a:spcAft>
              <a:defRPr/>
            </a:pPr>
            <a:r>
              <a:rPr lang="en-US" dirty="0" smtClean="0"/>
              <a:t>With an intent to arouse or gratify the sexual desire of any person:</a:t>
            </a:r>
          </a:p>
          <a:p>
            <a:pPr lvl="2" eaLnBrk="1" fontAlgn="auto" hangingPunct="1">
              <a:spcAft>
                <a:spcPts val="0"/>
              </a:spcAft>
              <a:defRPr/>
            </a:pPr>
            <a:r>
              <a:rPr lang="en-US" dirty="0" smtClean="0"/>
              <a:t>Exposes the person’s anus or any part of the person’s genitals, knowing the child is present; or</a:t>
            </a:r>
          </a:p>
          <a:p>
            <a:pPr lvl="2" eaLnBrk="1" fontAlgn="auto" hangingPunct="1">
              <a:spcAft>
                <a:spcPts val="0"/>
              </a:spcAft>
              <a:defRPr/>
            </a:pPr>
            <a:r>
              <a:rPr lang="en-US" dirty="0" smtClean="0"/>
              <a:t>Causes the child to expose the child’s anus or any part of the child’s genitals.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Improper </a:t>
            </a:r>
            <a:r>
              <a:rPr lang="en-US" dirty="0"/>
              <a:t>Relationship Between Educator and </a:t>
            </a:r>
            <a:r>
              <a:rPr lang="en-US" dirty="0" smtClean="0"/>
              <a:t>Student  - PC 21.12</a:t>
            </a:r>
            <a:endParaRPr lang="en-US" dirty="0"/>
          </a:p>
        </p:txBody>
      </p:sp>
      <p:sp>
        <p:nvSpPr>
          <p:cNvPr id="29698"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An employee of a public or private primary or secondary school commits an offense if the employee engages in sexual contact, sexual intercourse, or deviate sexual intercourse with a person who is enrolled where the employee works</a:t>
            </a:r>
          </a:p>
        </p:txBody>
      </p:sp>
      <p:pic>
        <p:nvPicPr>
          <p:cNvPr id="29699" name="Picture 4" descr="MC900415498[1]"/>
          <p:cNvPicPr>
            <a:picLocks noChangeAspect="1" noChangeArrowheads="1"/>
          </p:cNvPicPr>
          <p:nvPr/>
        </p:nvPicPr>
        <p:blipFill>
          <a:blip r:embed="rId3"/>
          <a:srcRect/>
          <a:stretch>
            <a:fillRect/>
          </a:stretch>
        </p:blipFill>
        <p:spPr bwMode="auto">
          <a:xfrm>
            <a:off x="6096000" y="4343400"/>
            <a:ext cx="2373313" cy="1909763"/>
          </a:xfrm>
          <a:prstGeom prst="rect">
            <a:avLst/>
          </a:prstGeom>
          <a:noFill/>
          <a:ln w="9525">
            <a:noFill/>
            <a:miter lim="800000"/>
            <a:headEnd/>
            <a:tailEnd/>
          </a:ln>
        </p:spPr>
      </p:pic>
      <p:pic>
        <p:nvPicPr>
          <p:cNvPr id="29700" name="Picture 8" descr="MM900046562[1]"/>
          <p:cNvPicPr>
            <a:picLocks noChangeAspect="1" noChangeArrowheads="1" noCrop="1"/>
          </p:cNvPicPr>
          <p:nvPr/>
        </p:nvPicPr>
        <p:blipFill>
          <a:blip r:embed="rId4"/>
          <a:srcRect/>
          <a:stretch>
            <a:fillRect/>
          </a:stretch>
        </p:blipFill>
        <p:spPr bwMode="auto">
          <a:xfrm>
            <a:off x="3200400" y="4995863"/>
            <a:ext cx="2438400" cy="1176337"/>
          </a:xfrm>
          <a:prstGeom prst="rect">
            <a:avLst/>
          </a:prstGeom>
          <a:noFill/>
          <a:ln w="9525">
            <a:noFill/>
            <a:miter lim="800000"/>
            <a:headEnd/>
            <a:tailEnd/>
          </a:ln>
        </p:spPr>
      </p:pic>
      <p:pic>
        <p:nvPicPr>
          <p:cNvPr id="29701" name="Picture 9" descr="MC900198457[1]"/>
          <p:cNvPicPr>
            <a:picLocks noChangeAspect="1" noChangeArrowheads="1"/>
          </p:cNvPicPr>
          <p:nvPr/>
        </p:nvPicPr>
        <p:blipFill>
          <a:blip r:embed="rId5"/>
          <a:srcRect/>
          <a:stretch>
            <a:fillRect/>
          </a:stretch>
        </p:blipFill>
        <p:spPr bwMode="auto">
          <a:xfrm>
            <a:off x="762000" y="4572000"/>
            <a:ext cx="1622425" cy="186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Assault </a:t>
            </a:r>
            <a:br>
              <a:rPr lang="en-US" dirty="0" smtClean="0"/>
            </a:br>
            <a:r>
              <a:rPr lang="en-US" dirty="0" smtClean="0"/>
              <a:t>PC – 22.01 (a)(1)</a:t>
            </a:r>
            <a:endParaRPr lang="en-US" dirty="0"/>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Wingdings" pitchFamily="2" charset="2"/>
              <a:buNone/>
              <a:defRPr/>
            </a:pPr>
            <a:r>
              <a:rPr lang="en-US" dirty="0" smtClean="0"/>
              <a:t>A person commits an offense if the person</a:t>
            </a:r>
          </a:p>
          <a:p>
            <a:pPr lvl="1" eaLnBrk="1" fontAlgn="auto" hangingPunct="1">
              <a:spcAft>
                <a:spcPts val="0"/>
              </a:spcAft>
              <a:defRPr/>
            </a:pPr>
            <a:r>
              <a:rPr lang="en-US" sz="2400" dirty="0" smtClean="0"/>
              <a:t>Intentionally, knowingly, or recklessly causes bodily injury to another;</a:t>
            </a:r>
          </a:p>
          <a:p>
            <a:pPr lvl="1" eaLnBrk="1" fontAlgn="auto" hangingPunct="1">
              <a:spcAft>
                <a:spcPts val="0"/>
              </a:spcAft>
              <a:defRPr/>
            </a:pPr>
            <a:r>
              <a:rPr lang="en-US" sz="2400" dirty="0" smtClean="0"/>
              <a:t>Intentionally or knowingly threatens another with imminent bodily injury;</a:t>
            </a:r>
          </a:p>
          <a:p>
            <a:pPr lvl="1" eaLnBrk="1" fontAlgn="auto" hangingPunct="1">
              <a:spcAft>
                <a:spcPts val="0"/>
              </a:spcAft>
              <a:defRPr/>
            </a:pPr>
            <a:r>
              <a:rPr lang="en-US" sz="2400" dirty="0" smtClean="0"/>
              <a:t>Intentionally or knowingly causes physical contact with another when the person knows or should reasonably believe the other will regard the contact as offensive or provocative </a:t>
            </a:r>
          </a:p>
          <a:p>
            <a:pPr lvl="1" eaLnBrk="1" fontAlgn="auto" hangingPunct="1">
              <a:spcAft>
                <a:spcPts val="0"/>
              </a:spcAft>
              <a:defRPr/>
            </a:pPr>
            <a:r>
              <a:rPr lang="en-US" sz="2400" dirty="0" smtClean="0"/>
              <a:t>It’s a </a:t>
            </a:r>
            <a:r>
              <a:rPr lang="en-US" sz="2400" b="1" dirty="0" smtClean="0">
                <a:effectLst>
                  <a:outerShdw blurRad="38100" dist="38100" dir="2700000" algn="tl">
                    <a:srgbClr val="000000">
                      <a:alpha val="43137"/>
                    </a:srgbClr>
                  </a:outerShdw>
                </a:effectLst>
              </a:rPr>
              <a:t>felony</a:t>
            </a:r>
            <a:r>
              <a:rPr lang="en-US" sz="2400" dirty="0" smtClean="0"/>
              <a:t> if committed against someone that the actor knows is a public servant while the public servant is lawfully discharging an official duty!</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Aggravated Assault</a:t>
            </a:r>
            <a:br>
              <a:rPr lang="en-US" dirty="0" smtClean="0"/>
            </a:br>
            <a:r>
              <a:rPr lang="en-US" dirty="0" smtClean="0"/>
              <a:t>PC – 22.02 (a)(1)</a:t>
            </a:r>
            <a:endParaRPr lang="en-US" dirty="0"/>
          </a:p>
        </p:txBody>
      </p:sp>
      <p:sp>
        <p:nvSpPr>
          <p:cNvPr id="33794"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A person commits an offense if the person commits an assault and the person:</a:t>
            </a:r>
          </a:p>
          <a:p>
            <a:pPr lvl="1" eaLnBrk="1" hangingPunct="1"/>
            <a:r>
              <a:rPr lang="en-US" smtClean="0">
                <a:solidFill>
                  <a:srgbClr val="595959"/>
                </a:solidFill>
                <a:latin typeface="Arial" charset="0"/>
                <a:cs typeface="Arial" charset="0"/>
              </a:rPr>
              <a:t>Causes </a:t>
            </a:r>
            <a:r>
              <a:rPr lang="en-US" i="1" u="sng" smtClean="0">
                <a:solidFill>
                  <a:srgbClr val="595959"/>
                </a:solidFill>
                <a:latin typeface="Arial" charset="0"/>
                <a:cs typeface="Arial" charset="0"/>
              </a:rPr>
              <a:t>serious</a:t>
            </a:r>
            <a:r>
              <a:rPr lang="en-US" smtClean="0">
                <a:solidFill>
                  <a:srgbClr val="595959"/>
                </a:solidFill>
                <a:latin typeface="Arial" charset="0"/>
                <a:cs typeface="Arial" charset="0"/>
              </a:rPr>
              <a:t> bodily injury to another; or</a:t>
            </a:r>
          </a:p>
          <a:p>
            <a:pPr lvl="1" eaLnBrk="1" hangingPunct="1"/>
            <a:r>
              <a:rPr lang="en-US" smtClean="0">
                <a:solidFill>
                  <a:srgbClr val="595959"/>
                </a:solidFill>
                <a:latin typeface="Arial" charset="0"/>
                <a:cs typeface="Arial" charset="0"/>
              </a:rPr>
              <a:t>Uses or exhibits a deadly weapon during the commission of the assault.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Sexual Assault</a:t>
            </a:r>
            <a:br>
              <a:rPr lang="en-US" dirty="0" smtClean="0"/>
            </a:br>
            <a:r>
              <a:rPr lang="en-US" dirty="0" smtClean="0"/>
              <a:t>PC 22.011 (a)(1)</a:t>
            </a:r>
            <a:endParaRPr lang="en-US"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A person commits an offense if the person:</a:t>
            </a:r>
          </a:p>
          <a:p>
            <a:pPr eaLnBrk="1" fontAlgn="auto" hangingPunct="1">
              <a:spcAft>
                <a:spcPts val="0"/>
              </a:spcAft>
              <a:defRPr/>
            </a:pPr>
            <a:r>
              <a:rPr lang="en-US" dirty="0" smtClean="0"/>
              <a:t>Intentionally or knowingly:</a:t>
            </a:r>
          </a:p>
          <a:p>
            <a:pPr lvl="1" eaLnBrk="1" fontAlgn="auto" hangingPunct="1">
              <a:spcAft>
                <a:spcPts val="0"/>
              </a:spcAft>
              <a:defRPr/>
            </a:pPr>
            <a:r>
              <a:rPr lang="en-US" dirty="0" smtClean="0"/>
              <a:t>Causes the penetration of the anus or sexual organ of another person by any means, without that person’s consent;</a:t>
            </a:r>
          </a:p>
          <a:p>
            <a:pPr lvl="1" eaLnBrk="1" fontAlgn="auto" hangingPunct="1">
              <a:spcAft>
                <a:spcPts val="0"/>
              </a:spcAft>
              <a:defRPr/>
            </a:pPr>
            <a:r>
              <a:rPr lang="en-US" dirty="0" smtClean="0"/>
              <a:t>Causes the penetration of the mouth of another person by the sexual organ of the actor, without that person’s consent; or</a:t>
            </a:r>
          </a:p>
          <a:p>
            <a:pPr lvl="1" eaLnBrk="1" fontAlgn="auto" hangingPunct="1">
              <a:spcAft>
                <a:spcPts val="0"/>
              </a:spcAft>
              <a:defRPr/>
            </a:pPr>
            <a:r>
              <a:rPr lang="en-US" dirty="0" smtClean="0"/>
              <a:t>Causes the sexual organ of another person, without that person’s consent, to contact or penetrate the mouth, anus, or sexual organ of another person, including the actor…</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Aggravated Sexual Assault</a:t>
            </a:r>
            <a:br>
              <a:rPr lang="en-US" dirty="0" smtClean="0"/>
            </a:br>
            <a:r>
              <a:rPr lang="en-US" dirty="0" smtClean="0"/>
              <a:t>PC 22.021</a:t>
            </a: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Font typeface="Wingdings" pitchFamily="2" charset="2"/>
              <a:buNone/>
              <a:defRPr/>
            </a:pPr>
            <a:r>
              <a:rPr lang="en-US" sz="2500" smtClean="0">
                <a:latin typeface="Arial" charset="0"/>
                <a:cs typeface="Arial" charset="0"/>
              </a:rPr>
              <a:t>Sexual assault </a:t>
            </a:r>
            <a:r>
              <a:rPr lang="en-US" sz="2500" b="1" smtClean="0">
                <a:effectLst>
                  <a:outerShdw blurRad="38100" dist="38100" dir="2700000" algn="tl">
                    <a:srgbClr val="C0C0C0"/>
                  </a:outerShdw>
                </a:effectLst>
                <a:latin typeface="Arial" charset="0"/>
                <a:cs typeface="Arial" charset="0"/>
              </a:rPr>
              <a:t>PLUS</a:t>
            </a:r>
            <a:r>
              <a:rPr lang="en-US" sz="2500" smtClean="0">
                <a:latin typeface="Arial" charset="0"/>
                <a:cs typeface="Arial" charset="0"/>
              </a:rPr>
              <a:t>:</a:t>
            </a:r>
          </a:p>
          <a:p>
            <a:pPr marL="0" indent="0" eaLnBrk="1" hangingPunct="1">
              <a:lnSpc>
                <a:spcPct val="80000"/>
              </a:lnSpc>
              <a:defRPr/>
            </a:pPr>
            <a:r>
              <a:rPr lang="en-US" sz="2200" smtClean="0">
                <a:latin typeface="Arial" charset="0"/>
                <a:cs typeface="Arial" charset="0"/>
              </a:rPr>
              <a:t>Causes serious bodily injury or attempts to cause the death of the victim or another person in the course of the same criminal episode;</a:t>
            </a:r>
          </a:p>
          <a:p>
            <a:pPr marL="0" indent="0" eaLnBrk="1" hangingPunct="1">
              <a:lnSpc>
                <a:spcPct val="80000"/>
              </a:lnSpc>
              <a:defRPr/>
            </a:pPr>
            <a:r>
              <a:rPr lang="en-US" sz="2200" smtClean="0">
                <a:latin typeface="Arial" charset="0"/>
                <a:cs typeface="Arial" charset="0"/>
              </a:rPr>
              <a:t>By acts or words places the victim in fear of (several crimes);</a:t>
            </a:r>
          </a:p>
          <a:p>
            <a:pPr marL="0" indent="0" eaLnBrk="1" hangingPunct="1">
              <a:lnSpc>
                <a:spcPct val="80000"/>
              </a:lnSpc>
              <a:defRPr/>
            </a:pPr>
            <a:r>
              <a:rPr lang="en-US" sz="2200" smtClean="0">
                <a:latin typeface="Arial" charset="0"/>
                <a:cs typeface="Arial" charset="0"/>
              </a:rPr>
              <a:t>Uses or exhibits a deadly weapon in the course of the same criminal episode; </a:t>
            </a:r>
          </a:p>
          <a:p>
            <a:pPr marL="0" indent="0" eaLnBrk="1" hangingPunct="1">
              <a:lnSpc>
                <a:spcPct val="80000"/>
              </a:lnSpc>
              <a:defRPr/>
            </a:pPr>
            <a:r>
              <a:rPr lang="en-US" sz="2200" smtClean="0">
                <a:latin typeface="Arial" charset="0"/>
                <a:cs typeface="Arial" charset="0"/>
              </a:rPr>
              <a:t>Administers rohypnol or ketamine to the victim with intent of facilitating the commission of the offense</a:t>
            </a:r>
          </a:p>
          <a:p>
            <a:pPr marL="0" indent="0" eaLnBrk="1" hangingPunct="1">
              <a:lnSpc>
                <a:spcPct val="80000"/>
              </a:lnSpc>
              <a:defRPr/>
            </a:pPr>
            <a:r>
              <a:rPr lang="en-US" sz="2200" smtClean="0">
                <a:latin typeface="Arial" charset="0"/>
                <a:cs typeface="Arial" charset="0"/>
              </a:rPr>
              <a:t>The victim of the sexual assault is younger than 14</a:t>
            </a:r>
          </a:p>
          <a:p>
            <a:pPr marL="0" indent="0" eaLnBrk="1" hangingPunct="1">
              <a:lnSpc>
                <a:spcPct val="80000"/>
              </a:lnSpc>
              <a:defRPr/>
            </a:pPr>
            <a:r>
              <a:rPr lang="en-US" sz="2200" smtClean="0">
                <a:latin typeface="Arial" charset="0"/>
                <a:cs typeface="Arial" charset="0"/>
              </a:rPr>
              <a:t>The victim of the sexual assault is elderly or disabled</a:t>
            </a:r>
          </a:p>
          <a:p>
            <a:pPr marL="0" indent="0" eaLnBrk="1" hangingPunct="1">
              <a:lnSpc>
                <a:spcPct val="80000"/>
              </a:lnSpc>
              <a:defRPr/>
            </a:pPr>
            <a:endParaRPr lang="en-US" sz="2200" smtClean="0">
              <a:latin typeface="Arial" charset="0"/>
              <a:cs typeface="Arial" charset="0"/>
            </a:endParaRPr>
          </a:p>
        </p:txBody>
      </p:sp>
      <p:pic>
        <p:nvPicPr>
          <p:cNvPr id="35843" name="Picture 7" descr="See full size image">
            <a:hlinkClick r:id="rId3"/>
          </p:cNvPr>
          <p:cNvPicPr>
            <a:picLocks noChangeAspect="1" noChangeArrowheads="1"/>
          </p:cNvPicPr>
          <p:nvPr/>
        </p:nvPicPr>
        <p:blipFill>
          <a:blip r:embed="rId4"/>
          <a:srcRect/>
          <a:stretch>
            <a:fillRect/>
          </a:stretch>
        </p:blipFill>
        <p:spPr bwMode="auto">
          <a:xfrm rot="-1331988">
            <a:off x="809625" y="5268913"/>
            <a:ext cx="1371600" cy="1044575"/>
          </a:xfrm>
          <a:prstGeom prst="rect">
            <a:avLst/>
          </a:prstGeom>
          <a:noFill/>
          <a:ln w="9525">
            <a:noFill/>
            <a:miter lim="800000"/>
            <a:headEnd/>
            <a:tailEnd/>
          </a:ln>
        </p:spPr>
      </p:pic>
      <p:pic>
        <p:nvPicPr>
          <p:cNvPr id="35844" name="Picture 8" descr="MP900174928[1]"/>
          <p:cNvPicPr>
            <a:picLocks noChangeAspect="1" noChangeArrowheads="1"/>
          </p:cNvPicPr>
          <p:nvPr/>
        </p:nvPicPr>
        <p:blipFill>
          <a:blip r:embed="rId5"/>
          <a:srcRect/>
          <a:stretch>
            <a:fillRect/>
          </a:stretch>
        </p:blipFill>
        <p:spPr bwMode="auto">
          <a:xfrm>
            <a:off x="3962400" y="5257800"/>
            <a:ext cx="1676400" cy="1117600"/>
          </a:xfrm>
          <a:prstGeom prst="rect">
            <a:avLst/>
          </a:prstGeom>
          <a:noFill/>
          <a:ln w="9525">
            <a:noFill/>
            <a:miter lim="800000"/>
            <a:headEnd/>
            <a:tailEnd/>
          </a:ln>
        </p:spPr>
      </p:pic>
      <p:pic>
        <p:nvPicPr>
          <p:cNvPr id="35845" name="Picture 9" descr="MC900027820[1]"/>
          <p:cNvPicPr>
            <a:picLocks noChangeAspect="1" noChangeArrowheads="1"/>
          </p:cNvPicPr>
          <p:nvPr/>
        </p:nvPicPr>
        <p:blipFill>
          <a:blip r:embed="rId6"/>
          <a:srcRect/>
          <a:stretch>
            <a:fillRect/>
          </a:stretch>
        </p:blipFill>
        <p:spPr bwMode="auto">
          <a:xfrm>
            <a:off x="7315200" y="4876800"/>
            <a:ext cx="1524000" cy="148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latin typeface="Arial" charset="0"/>
                <a:cs typeface="Arial" charset="0"/>
              </a:rPr>
              <a:t>Sexual Assault</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Wingdings" pitchFamily="2" charset="2"/>
              <a:buNone/>
              <a:defRPr/>
            </a:pPr>
            <a:r>
              <a:rPr lang="en-US" dirty="0" smtClean="0"/>
              <a:t>The penetration of the anus or sexual organ of a </a:t>
            </a:r>
            <a:r>
              <a:rPr lang="en-US" b="1" dirty="0" smtClean="0"/>
              <a:t>child </a:t>
            </a:r>
            <a:r>
              <a:rPr lang="en-US" i="1" dirty="0" smtClean="0"/>
              <a:t>by any means</a:t>
            </a:r>
            <a:r>
              <a:rPr lang="en-US" dirty="0" smtClean="0"/>
              <a:t> is a sexual assault, regardless of consent.  </a:t>
            </a:r>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r>
              <a:rPr lang="en-US" dirty="0" smtClean="0"/>
              <a:t>A child under the age of 17 </a:t>
            </a:r>
            <a:r>
              <a:rPr lang="en-US" b="1" u="sng" dirty="0" smtClean="0">
                <a:effectLst>
                  <a:outerShdw blurRad="38100" dist="38100" dir="2700000" algn="tl">
                    <a:srgbClr val="000000">
                      <a:alpha val="43137"/>
                    </a:srgbClr>
                  </a:outerShdw>
                </a:effectLst>
              </a:rPr>
              <a:t>CANNOT </a:t>
            </a:r>
            <a:r>
              <a:rPr lang="en-US" dirty="0" smtClean="0"/>
              <a:t>consent to sex.</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Injury to a Child, Elderly Individual, or Disabled Individual PC – 22.04</a:t>
            </a:r>
            <a:endParaRPr lang="en-US" dirty="0"/>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Wingdings" pitchFamily="2" charset="2"/>
              <a:buNone/>
              <a:defRPr/>
            </a:pPr>
            <a:r>
              <a:rPr lang="en-US" dirty="0" smtClean="0"/>
              <a:t>Intentionally, knowingly, recklessly, or with criminal negligence, causes to a child, elderly individual, or disabled individual:</a:t>
            </a:r>
          </a:p>
          <a:p>
            <a:pPr lvl="1" eaLnBrk="1" fontAlgn="auto" hangingPunct="1">
              <a:spcAft>
                <a:spcPts val="0"/>
              </a:spcAft>
              <a:defRPr/>
            </a:pPr>
            <a:r>
              <a:rPr lang="en-US" dirty="0" smtClean="0"/>
              <a:t>Serious bodily injury;</a:t>
            </a:r>
          </a:p>
          <a:p>
            <a:pPr lvl="1" eaLnBrk="1" fontAlgn="auto" hangingPunct="1">
              <a:spcAft>
                <a:spcPts val="0"/>
              </a:spcAft>
              <a:defRPr/>
            </a:pPr>
            <a:r>
              <a:rPr lang="en-US" dirty="0" smtClean="0"/>
              <a:t>Serious mental deficiency, impairment, or injury; or</a:t>
            </a:r>
          </a:p>
          <a:p>
            <a:pPr lvl="1" eaLnBrk="1" fontAlgn="auto" hangingPunct="1">
              <a:spcAft>
                <a:spcPts val="0"/>
              </a:spcAft>
              <a:defRPr/>
            </a:pPr>
            <a:r>
              <a:rPr lang="en-US" dirty="0" smtClean="0"/>
              <a:t>Bodily injury </a:t>
            </a:r>
          </a:p>
          <a:p>
            <a:pPr lvl="1" eaLnBrk="1" fontAlgn="auto" hangingPunct="1">
              <a:spcAft>
                <a:spcPts val="0"/>
              </a:spcAft>
              <a:defRPr/>
            </a:pPr>
            <a:r>
              <a:rPr lang="en-US" dirty="0" smtClean="0"/>
              <a:t>Child – person 14 years of age or younger </a:t>
            </a:r>
          </a:p>
          <a:p>
            <a:pPr lvl="1" eaLnBrk="1" fontAlgn="auto" hangingPunct="1">
              <a:spcAft>
                <a:spcPts val="0"/>
              </a:spcAft>
              <a:defRPr/>
            </a:pPr>
            <a:r>
              <a:rPr lang="en-US" dirty="0" smtClean="0"/>
              <a:t>Elderly individual- someone 65 or older</a:t>
            </a:r>
            <a:endParaRPr lang="en-US" dirty="0"/>
          </a:p>
        </p:txBody>
      </p:sp>
      <p:pic>
        <p:nvPicPr>
          <p:cNvPr id="39940" name="Picture 4" descr="ANd9GcTe5NPM7oDT3iAdhSpzeLx1NQLvrSsnAugzX884ugm0CeF_uY1jsQ"/>
          <p:cNvPicPr>
            <a:picLocks noChangeAspect="1" noChangeArrowheads="1"/>
          </p:cNvPicPr>
          <p:nvPr/>
        </p:nvPicPr>
        <p:blipFill>
          <a:blip r:embed="rId3"/>
          <a:srcRect/>
          <a:stretch>
            <a:fillRect/>
          </a:stretch>
        </p:blipFill>
        <p:spPr bwMode="auto">
          <a:xfrm>
            <a:off x="7696200" y="5257800"/>
            <a:ext cx="1066800" cy="11049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latin typeface="Arial" charset="0"/>
                <a:cs typeface="Arial" charset="0"/>
              </a:rPr>
              <a:t>Terroristic Threat PC – 22. +</a:t>
            </a:r>
          </a:p>
        </p:txBody>
      </p:sp>
      <p:sp>
        <p:nvSpPr>
          <p:cNvPr id="3" name="Content Placeholder 2"/>
          <p:cNvSpPr>
            <a:spLocks noGrp="1"/>
          </p:cNvSpPr>
          <p:nvPr>
            <p:ph idx="1"/>
          </p:nvPr>
        </p:nvSpPr>
        <p:spPr>
          <a:xfrm>
            <a:off x="457200" y="1371600"/>
            <a:ext cx="8229600" cy="5105400"/>
          </a:xfrm>
        </p:spPr>
        <p:txBody>
          <a:bodyPr rtlCol="0">
            <a:normAutofit fontScale="77500" lnSpcReduction="20000"/>
          </a:bodyPr>
          <a:lstStyle/>
          <a:p>
            <a:pPr marL="0" indent="0" eaLnBrk="1" fontAlgn="auto" hangingPunct="1">
              <a:spcAft>
                <a:spcPts val="0"/>
              </a:spcAft>
              <a:buFont typeface="Wingdings" pitchFamily="2" charset="2"/>
              <a:buNone/>
              <a:defRPr/>
            </a:pPr>
            <a:r>
              <a:rPr lang="en-US" dirty="0" smtClean="0"/>
              <a:t>Threatening to commit any offense involving violence to any person or property with an intent to:</a:t>
            </a:r>
          </a:p>
          <a:p>
            <a:pPr lvl="1" eaLnBrk="1" fontAlgn="auto" hangingPunct="1">
              <a:spcAft>
                <a:spcPts val="0"/>
              </a:spcAft>
              <a:defRPr/>
            </a:pPr>
            <a:r>
              <a:rPr lang="en-US" dirty="0" smtClean="0"/>
              <a:t>Cause a reaction of any type to his threat by an official or volunteer agency organized to deal with emergencies; </a:t>
            </a:r>
          </a:p>
          <a:p>
            <a:pPr lvl="1" eaLnBrk="1" fontAlgn="auto" hangingPunct="1">
              <a:spcAft>
                <a:spcPts val="0"/>
              </a:spcAft>
              <a:defRPr/>
            </a:pPr>
            <a:r>
              <a:rPr lang="en-US" dirty="0" smtClean="0"/>
              <a:t>Place any person in fear of imminent serious bodily injury; </a:t>
            </a:r>
          </a:p>
          <a:p>
            <a:pPr lvl="1" eaLnBrk="1" fontAlgn="auto" hangingPunct="1">
              <a:spcAft>
                <a:spcPts val="0"/>
              </a:spcAft>
              <a:defRPr/>
            </a:pPr>
            <a:r>
              <a:rPr lang="en-US" dirty="0" smtClean="0"/>
              <a:t>Prevent or interrupt the occupation or use of a building, room, place of assembly, place to which the public has access, etc.;</a:t>
            </a:r>
          </a:p>
          <a:p>
            <a:pPr lvl="1" eaLnBrk="1" fontAlgn="auto" hangingPunct="1">
              <a:spcAft>
                <a:spcPts val="0"/>
              </a:spcAft>
              <a:defRPr/>
            </a:pPr>
            <a:r>
              <a:rPr lang="en-US" dirty="0" smtClean="0"/>
              <a:t>Cause impairment or interruption of public communications, public transportation, public water, gas or power supply or other public service; </a:t>
            </a:r>
          </a:p>
          <a:p>
            <a:pPr lvl="1" eaLnBrk="1" fontAlgn="auto" hangingPunct="1">
              <a:spcAft>
                <a:spcPts val="0"/>
              </a:spcAft>
              <a:defRPr/>
            </a:pPr>
            <a:r>
              <a:rPr lang="en-US" dirty="0" smtClean="0"/>
              <a:t>Place the public or a substantial group of the public in fear of serious bodily injury; or</a:t>
            </a:r>
          </a:p>
          <a:p>
            <a:pPr lvl="1" eaLnBrk="1" fontAlgn="auto" hangingPunct="1">
              <a:spcAft>
                <a:spcPts val="0"/>
              </a:spcAft>
              <a:defRPr/>
            </a:pPr>
            <a:r>
              <a:rPr lang="en-US" dirty="0" smtClean="0"/>
              <a:t>Influence the conduct or activities of a branch or agency of the federal government, the state, or a political subdivision of the state.</a:t>
            </a:r>
          </a:p>
          <a:p>
            <a:pPr lvl="1"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Interference with Child Custody</a:t>
            </a:r>
            <a:br>
              <a:rPr lang="en-US" dirty="0" smtClean="0"/>
            </a:br>
            <a:r>
              <a:rPr lang="en-US" dirty="0" smtClean="0"/>
              <a:t>PC – 25.03</a:t>
            </a:r>
            <a:endParaRPr lang="en-US" dirty="0"/>
          </a:p>
        </p:txBody>
      </p:sp>
      <p:sp>
        <p:nvSpPr>
          <p:cNvPr id="43010" name="Content Placeholder 2"/>
          <p:cNvSpPr>
            <a:spLocks noGrp="1"/>
          </p:cNvSpPr>
          <p:nvPr>
            <p:ph idx="1"/>
          </p:nvPr>
        </p:nvSpPr>
        <p:spPr/>
        <p:txBody>
          <a:bodyPr/>
          <a:lstStyle/>
          <a:p>
            <a:pPr marL="0" indent="0" eaLnBrk="1" hangingPunct="1">
              <a:buFont typeface="Wingdings" pitchFamily="2" charset="2"/>
              <a:buNone/>
            </a:pPr>
            <a:r>
              <a:rPr lang="en-US" sz="2400" smtClean="0">
                <a:latin typeface="Arial" charset="0"/>
                <a:cs typeface="Arial" charset="0"/>
              </a:rPr>
              <a:t>Taking or retraining a child younger than 18 years of age:</a:t>
            </a:r>
          </a:p>
          <a:p>
            <a:pPr lvl="1" eaLnBrk="1" hangingPunct="1"/>
            <a:r>
              <a:rPr lang="en-US" sz="2400" smtClean="0">
                <a:solidFill>
                  <a:srgbClr val="595959"/>
                </a:solidFill>
                <a:latin typeface="Arial" charset="0"/>
                <a:cs typeface="Arial" charset="0"/>
              </a:rPr>
              <a:t>When the person knows that the taking or retention violates the express terms of a judgment or order…</a:t>
            </a:r>
          </a:p>
          <a:p>
            <a:pPr lvl="1" eaLnBrk="1" hangingPunct="1"/>
            <a:r>
              <a:rPr lang="en-US" sz="2400" smtClean="0">
                <a:solidFill>
                  <a:srgbClr val="595959"/>
                </a:solidFill>
                <a:latin typeface="Arial" charset="0"/>
                <a:cs typeface="Arial" charset="0"/>
              </a:rPr>
              <a:t>When the person has not been awarded custody of the child, knows that a custody suit is pending, and takes the child without permission with intent to deprive the court authority over the child;</a:t>
            </a:r>
          </a:p>
          <a:p>
            <a:pPr lvl="1" eaLnBrk="1" hangingPunct="1"/>
            <a:r>
              <a:rPr lang="en-US" sz="2400" smtClean="0">
                <a:solidFill>
                  <a:srgbClr val="595959"/>
                </a:solidFill>
                <a:latin typeface="Arial" charset="0"/>
                <a:cs typeface="Arial" charset="0"/>
              </a:rPr>
              <a:t>Outside the US with intent to deprive a person entitled to possession or access</a:t>
            </a:r>
          </a:p>
          <a:p>
            <a:pPr lvl="1" eaLnBrk="1" hangingPunct="1"/>
            <a:r>
              <a:rPr lang="en-US" sz="2400" smtClean="0">
                <a:solidFill>
                  <a:srgbClr val="595959"/>
                </a:solidFill>
                <a:latin typeface="Arial" charset="0"/>
                <a:cs typeface="Arial" charset="0"/>
              </a:rPr>
              <a:t>Make sure you have an original, raised seal, document from the proper court.</a:t>
            </a:r>
          </a:p>
          <a:p>
            <a:pPr lvl="1" eaLnBrk="1" hangingPunct="1"/>
            <a:endParaRPr lang="en-US" sz="2400" smtClean="0">
              <a:solidFill>
                <a:srgbClr val="595959"/>
              </a:solidFill>
              <a:latin typeface="Arial" charset="0"/>
              <a:cs typeface="Arial" charset="0"/>
            </a:endParaRPr>
          </a:p>
        </p:txBody>
      </p:sp>
      <p:pic>
        <p:nvPicPr>
          <p:cNvPr id="43011" name="Picture 4" descr="MC900150663[1]"/>
          <p:cNvPicPr>
            <a:picLocks noChangeAspect="1" noChangeArrowheads="1"/>
          </p:cNvPicPr>
          <p:nvPr/>
        </p:nvPicPr>
        <p:blipFill>
          <a:blip r:embed="rId3"/>
          <a:srcRect/>
          <a:stretch>
            <a:fillRect/>
          </a:stretch>
        </p:blipFill>
        <p:spPr bwMode="auto">
          <a:xfrm>
            <a:off x="7391400" y="4876800"/>
            <a:ext cx="1217613" cy="136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latin typeface="Arial" charset="0"/>
                <a:cs typeface="Arial" charset="0"/>
              </a:rPr>
              <a:t>Terminal Objective</a:t>
            </a:r>
          </a:p>
        </p:txBody>
      </p:sp>
      <p:sp>
        <p:nvSpPr>
          <p:cNvPr id="15362"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Upon completion of this module, the participant will be knowledgeable about the sections of the Texas Penal Code that would be most applicable in a school environment.  </a:t>
            </a:r>
          </a:p>
        </p:txBody>
      </p:sp>
      <p:pic>
        <p:nvPicPr>
          <p:cNvPr id="15365" name="Picture 5" descr="ANd9GcR2ospu_Vx3D9HvffJcaXLe9KzK6ELrdwejOFELHEpmmscRYu3fTA"/>
          <p:cNvPicPr>
            <a:picLocks noChangeAspect="1" noChangeArrowheads="1"/>
          </p:cNvPicPr>
          <p:nvPr/>
        </p:nvPicPr>
        <p:blipFill>
          <a:blip r:embed="rId3"/>
          <a:srcRect/>
          <a:stretch>
            <a:fillRect/>
          </a:stretch>
        </p:blipFill>
        <p:spPr bwMode="auto">
          <a:xfrm>
            <a:off x="3429000" y="3962400"/>
            <a:ext cx="1981200" cy="23050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latin typeface="Arial" charset="0"/>
                <a:cs typeface="Arial" charset="0"/>
              </a:rPr>
              <a:t>Arson PC – 28.02</a:t>
            </a:r>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Starting a fire, regardless of whether the fire continues after ignition, or causes an explosion with intent to destroy or damage:</a:t>
            </a:r>
          </a:p>
          <a:p>
            <a:pPr lvl="1" eaLnBrk="1" fontAlgn="auto" hangingPunct="1">
              <a:spcAft>
                <a:spcPts val="0"/>
              </a:spcAft>
              <a:defRPr/>
            </a:pPr>
            <a:r>
              <a:rPr lang="en-US" dirty="0" smtClean="0"/>
              <a:t>Any vegetation, fence, or structure on open-space land;</a:t>
            </a:r>
          </a:p>
          <a:p>
            <a:pPr lvl="1" eaLnBrk="1" fontAlgn="auto" hangingPunct="1">
              <a:spcAft>
                <a:spcPts val="0"/>
              </a:spcAft>
              <a:defRPr/>
            </a:pPr>
            <a:r>
              <a:rPr lang="en-US" dirty="0" smtClean="0"/>
              <a:t>Any building, habitation, or vehicle </a:t>
            </a:r>
          </a:p>
          <a:p>
            <a:pPr lvl="2" eaLnBrk="1" fontAlgn="auto" hangingPunct="1">
              <a:spcAft>
                <a:spcPts val="0"/>
              </a:spcAft>
              <a:defRPr/>
            </a:pPr>
            <a:r>
              <a:rPr lang="en-US" dirty="0" smtClean="0"/>
              <a:t>knowing it is within the city or town limits, insured against damage or destruction, subject to a mortgage or security interest, located on another’s property; or </a:t>
            </a:r>
          </a:p>
          <a:p>
            <a:pPr lvl="2" eaLnBrk="1" fontAlgn="auto" hangingPunct="1">
              <a:spcAft>
                <a:spcPts val="0"/>
              </a:spcAft>
              <a:defRPr/>
            </a:pPr>
            <a:r>
              <a:rPr lang="en-US" dirty="0" smtClean="0"/>
              <a:t>reckless about whether it will endanger the life of an individual or the safety of the property of another </a:t>
            </a:r>
          </a:p>
          <a:p>
            <a:pPr lvl="2" eaLnBrk="1" fontAlgn="auto" hangingPunct="1">
              <a:spcAft>
                <a:spcPts val="0"/>
              </a:spcAft>
              <a:defRPr/>
            </a:pPr>
            <a:r>
              <a:rPr lang="en-US" dirty="0" smtClean="0"/>
              <a:t>Most common fires in schools are in trash cans.</a:t>
            </a:r>
            <a:endParaRPr lang="en-US" dirty="0"/>
          </a:p>
        </p:txBody>
      </p:sp>
      <p:pic>
        <p:nvPicPr>
          <p:cNvPr id="45059" name="Picture 5" descr="MC900432615[1]"/>
          <p:cNvPicPr>
            <a:picLocks noChangeAspect="1" noChangeArrowheads="1"/>
          </p:cNvPicPr>
          <p:nvPr/>
        </p:nvPicPr>
        <p:blipFill>
          <a:blip r:embed="rId2"/>
          <a:srcRect/>
          <a:stretch>
            <a:fillRect/>
          </a:stretch>
        </p:blipFill>
        <p:spPr bwMode="auto">
          <a:xfrm>
            <a:off x="990600" y="381000"/>
            <a:ext cx="1066800" cy="1066800"/>
          </a:xfrm>
          <a:prstGeom prst="rect">
            <a:avLst/>
          </a:prstGeom>
          <a:noFill/>
          <a:ln w="9525">
            <a:noFill/>
            <a:miter lim="800000"/>
            <a:headEnd/>
            <a:tailEnd/>
          </a:ln>
        </p:spPr>
      </p:pic>
      <p:pic>
        <p:nvPicPr>
          <p:cNvPr id="45060" name="Picture 8" descr="MP900309341[1]"/>
          <p:cNvPicPr>
            <a:picLocks noChangeAspect="1" noChangeArrowheads="1"/>
          </p:cNvPicPr>
          <p:nvPr/>
        </p:nvPicPr>
        <p:blipFill>
          <a:blip r:embed="rId3"/>
          <a:srcRect/>
          <a:stretch>
            <a:fillRect/>
          </a:stretch>
        </p:blipFill>
        <p:spPr bwMode="auto">
          <a:xfrm>
            <a:off x="7315200" y="381000"/>
            <a:ext cx="74136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latin typeface="Arial" charset="0"/>
                <a:cs typeface="Arial" charset="0"/>
              </a:rPr>
              <a:t>Criminal Mischief PC - 28.03</a:t>
            </a:r>
          </a:p>
        </p:txBody>
      </p:sp>
      <p:sp>
        <p:nvSpPr>
          <p:cNvPr id="3" name="Content Placeholder 2"/>
          <p:cNvSpPr>
            <a:spLocks noGrp="1"/>
          </p:cNvSpPr>
          <p:nvPr>
            <p:ph idx="1"/>
          </p:nvPr>
        </p:nvSpPr>
        <p:spPr/>
        <p:txBody>
          <a:bodyPr rtlCol="0">
            <a:normAutofit fontScale="92500"/>
          </a:bodyPr>
          <a:lstStyle/>
          <a:p>
            <a:pPr marL="0" indent="0" eaLnBrk="1" fontAlgn="auto" hangingPunct="1">
              <a:spcAft>
                <a:spcPts val="0"/>
              </a:spcAft>
              <a:buFont typeface="Wingdings" pitchFamily="2" charset="2"/>
              <a:buNone/>
              <a:defRPr/>
            </a:pPr>
            <a:r>
              <a:rPr lang="en-US" dirty="0" smtClean="0"/>
              <a:t>If, without the effective consent of the owner, intentionally </a:t>
            </a:r>
            <a:r>
              <a:rPr lang="en-US" dirty="0"/>
              <a:t>or knowingly </a:t>
            </a:r>
            <a:r>
              <a:rPr lang="en-US" dirty="0" smtClean="0"/>
              <a:t>:</a:t>
            </a:r>
          </a:p>
          <a:p>
            <a:pPr lvl="1" eaLnBrk="1" fontAlgn="auto" hangingPunct="1">
              <a:spcAft>
                <a:spcPts val="0"/>
              </a:spcAft>
              <a:defRPr/>
            </a:pPr>
            <a:r>
              <a:rPr lang="en-US" dirty="0" smtClean="0"/>
              <a:t>damages or destroys the tangible property of the owner;</a:t>
            </a:r>
          </a:p>
          <a:p>
            <a:pPr lvl="1" eaLnBrk="1" fontAlgn="auto" hangingPunct="1">
              <a:spcAft>
                <a:spcPts val="0"/>
              </a:spcAft>
              <a:defRPr/>
            </a:pPr>
            <a:r>
              <a:rPr lang="en-US" dirty="0" smtClean="0"/>
              <a:t>Tampers with the tangible property of the owner and causes pecuniary loss or substantial inconvenience to the owner or a third person; or</a:t>
            </a:r>
          </a:p>
          <a:p>
            <a:pPr lvl="1" eaLnBrk="1" fontAlgn="auto" hangingPunct="1">
              <a:spcAft>
                <a:spcPts val="0"/>
              </a:spcAft>
              <a:defRPr/>
            </a:pPr>
            <a:r>
              <a:rPr lang="en-US" dirty="0" smtClean="0"/>
              <a:t>Makes markings, including inscriptions, slogans, drawings, or paintings, on the tangible property of the owner.</a:t>
            </a:r>
          </a:p>
          <a:p>
            <a:pPr lvl="1" eaLnBrk="1" fontAlgn="auto" hangingPunct="1">
              <a:spcAft>
                <a:spcPts val="0"/>
              </a:spcAft>
              <a:defRPr/>
            </a:pPr>
            <a:endParaRPr lang="en-US" dirty="0"/>
          </a:p>
        </p:txBody>
      </p:sp>
      <p:pic>
        <p:nvPicPr>
          <p:cNvPr id="46083" name="Picture 8" descr="MP900403527[1]"/>
          <p:cNvPicPr>
            <a:picLocks noChangeAspect="1" noChangeArrowheads="1"/>
          </p:cNvPicPr>
          <p:nvPr/>
        </p:nvPicPr>
        <p:blipFill>
          <a:blip r:embed="rId2"/>
          <a:srcRect/>
          <a:stretch>
            <a:fillRect/>
          </a:stretch>
        </p:blipFill>
        <p:spPr bwMode="auto">
          <a:xfrm>
            <a:off x="3459163" y="5557838"/>
            <a:ext cx="2560637" cy="91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33400" y="228600"/>
            <a:ext cx="8229600" cy="1143000"/>
          </a:xfrm>
        </p:spPr>
        <p:txBody>
          <a:bodyPr/>
          <a:lstStyle/>
          <a:p>
            <a:pPr eaLnBrk="1" hangingPunct="1"/>
            <a:r>
              <a:rPr lang="en-US" smtClean="0">
                <a:latin typeface="Arial" charset="0"/>
                <a:cs typeface="Arial" charset="0"/>
              </a:rPr>
              <a:t>Graffiti  PC – 28.08</a:t>
            </a:r>
          </a:p>
        </p:txBody>
      </p:sp>
      <p:sp>
        <p:nvSpPr>
          <p:cNvPr id="47106"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If, without the effective consent of the owner, the person intentionally or knowingly makes markings, including inscriptions, slogans, drawings, or paintings, on the tangible property of the owner with:</a:t>
            </a:r>
          </a:p>
          <a:p>
            <a:pPr lvl="1" eaLnBrk="1" hangingPunct="1"/>
            <a:r>
              <a:rPr lang="en-US" smtClean="0">
                <a:solidFill>
                  <a:srgbClr val="595959"/>
                </a:solidFill>
                <a:latin typeface="Arial" charset="0"/>
                <a:cs typeface="Arial" charset="0"/>
              </a:rPr>
              <a:t>Paint;</a:t>
            </a:r>
          </a:p>
          <a:p>
            <a:pPr lvl="1" eaLnBrk="1" hangingPunct="1"/>
            <a:r>
              <a:rPr lang="en-US" smtClean="0">
                <a:solidFill>
                  <a:srgbClr val="595959"/>
                </a:solidFill>
                <a:latin typeface="Arial" charset="0"/>
                <a:cs typeface="Arial" charset="0"/>
              </a:rPr>
              <a:t>An indelible marker; or</a:t>
            </a:r>
          </a:p>
          <a:p>
            <a:pPr lvl="1" eaLnBrk="1" hangingPunct="1"/>
            <a:r>
              <a:rPr lang="en-US" smtClean="0">
                <a:solidFill>
                  <a:srgbClr val="595959"/>
                </a:solidFill>
                <a:latin typeface="Arial" charset="0"/>
                <a:cs typeface="Arial" charset="0"/>
              </a:rPr>
              <a:t>An etching or engraving device</a:t>
            </a:r>
          </a:p>
        </p:txBody>
      </p:sp>
      <p:pic>
        <p:nvPicPr>
          <p:cNvPr id="47109" name="Picture 5" descr="ANd9GcT85G183fpE6ezGSeRszyR-9cLjkmGG7x4TaXvcFhf7W6oJO5FO"/>
          <p:cNvPicPr>
            <a:picLocks noChangeAspect="1" noChangeArrowheads="1"/>
          </p:cNvPicPr>
          <p:nvPr/>
        </p:nvPicPr>
        <p:blipFill>
          <a:blip r:embed="rId2"/>
          <a:srcRect/>
          <a:stretch>
            <a:fillRect/>
          </a:stretch>
        </p:blipFill>
        <p:spPr bwMode="auto">
          <a:xfrm>
            <a:off x="6781800" y="4876800"/>
            <a:ext cx="2076450" cy="1570038"/>
          </a:xfrm>
          <a:prstGeom prst="rect">
            <a:avLst/>
          </a:prstGeom>
          <a:noFill/>
        </p:spPr>
      </p:pic>
      <p:pic>
        <p:nvPicPr>
          <p:cNvPr id="47111" name="Picture 7" descr="ANd9GcS0D9MVwDTkYqordHQNvChJSDPzjY8TyociVh_JjMzTW328EeLXjV3yMI8t"/>
          <p:cNvPicPr>
            <a:picLocks noChangeAspect="1" noChangeArrowheads="1"/>
          </p:cNvPicPr>
          <p:nvPr/>
        </p:nvPicPr>
        <p:blipFill>
          <a:blip r:embed="rId3"/>
          <a:srcRect/>
          <a:stretch>
            <a:fillRect/>
          </a:stretch>
        </p:blipFill>
        <p:spPr bwMode="auto">
          <a:xfrm>
            <a:off x="7543800" y="3276600"/>
            <a:ext cx="965200" cy="1219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Online Solicitation of a Minor</a:t>
            </a:r>
            <a:br>
              <a:rPr lang="en-US" dirty="0" smtClean="0"/>
            </a:br>
            <a:r>
              <a:rPr lang="en-US" dirty="0" smtClean="0"/>
              <a:t>PC – 33.02</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Communicates via internet, by email, </a:t>
            </a:r>
            <a:r>
              <a:rPr lang="en-US" b="1" u="sng" dirty="0" smtClean="0">
                <a:effectLst>
                  <a:outerShdw blurRad="38100" dist="38100" dir="2700000" algn="tl">
                    <a:srgbClr val="000000">
                      <a:alpha val="43137"/>
                    </a:srgbClr>
                  </a:outerShdw>
                </a:effectLst>
              </a:rPr>
              <a:t>text message</a:t>
            </a:r>
            <a:r>
              <a:rPr lang="en-US" dirty="0" smtClean="0"/>
              <a:t>, or other message service</a:t>
            </a:r>
          </a:p>
          <a:p>
            <a:pPr eaLnBrk="1" fontAlgn="auto" hangingPunct="1">
              <a:spcAft>
                <a:spcPts val="0"/>
              </a:spcAft>
              <a:defRPr/>
            </a:pPr>
            <a:r>
              <a:rPr lang="en-US" dirty="0" smtClean="0"/>
              <a:t>17 years or older and intentionally communicates in a sexually explicit manner with a minor, or distributes sexually explicit material to a minor</a:t>
            </a:r>
          </a:p>
          <a:p>
            <a:pPr eaLnBrk="1" fontAlgn="auto" hangingPunct="1">
              <a:spcAft>
                <a:spcPts val="0"/>
              </a:spcAft>
              <a:defRPr/>
            </a:pPr>
            <a:r>
              <a:rPr lang="en-US" dirty="0" smtClean="0"/>
              <a:t>Knowingly solicits a minor to meet another person with the intent that the minor will engage in sexual contact/intercourse</a:t>
            </a:r>
            <a:endParaRPr lang="en-US" dirty="0"/>
          </a:p>
        </p:txBody>
      </p:sp>
      <p:pic>
        <p:nvPicPr>
          <p:cNvPr id="48131" name="Picture 2" descr="C:\Program Files (x86)\Microsoft Office\MEDIA\CAGCAT10\j0300520.gif"/>
          <p:cNvPicPr>
            <a:picLocks noChangeAspect="1" noChangeArrowheads="1" noCrop="1"/>
          </p:cNvPicPr>
          <p:nvPr/>
        </p:nvPicPr>
        <p:blipFill>
          <a:blip r:embed="rId3"/>
          <a:srcRect/>
          <a:stretch>
            <a:fillRect/>
          </a:stretch>
        </p:blipFill>
        <p:spPr bwMode="auto">
          <a:xfrm>
            <a:off x="7329488" y="2705100"/>
            <a:ext cx="1533525" cy="131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Disorderly Conduct  PC – 42.01 +</a:t>
            </a:r>
            <a:endParaRPr lang="en-US"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A person commits an offense if he intentionally or knowingly:</a:t>
            </a:r>
          </a:p>
          <a:p>
            <a:pPr lvl="1" eaLnBrk="1" fontAlgn="auto" hangingPunct="1">
              <a:spcAft>
                <a:spcPts val="0"/>
              </a:spcAft>
              <a:defRPr/>
            </a:pPr>
            <a:r>
              <a:rPr lang="en-US" sz="2000" dirty="0" smtClean="0"/>
              <a:t>Uses abusive, indecent, profane, or vulgar language in a public place, and the language by its very utterance tends to incite an immediate breach of the peace; (a)(1)</a:t>
            </a:r>
          </a:p>
          <a:p>
            <a:pPr lvl="1" eaLnBrk="1" fontAlgn="auto" hangingPunct="1">
              <a:spcAft>
                <a:spcPts val="0"/>
              </a:spcAft>
              <a:defRPr/>
            </a:pPr>
            <a:r>
              <a:rPr lang="en-US" sz="2000" dirty="0" smtClean="0"/>
              <a:t>Makes an offensive gesture or display in a public place, and the gesture or display tends to incite an immediate breach of the</a:t>
            </a:r>
          </a:p>
          <a:p>
            <a:pPr marL="457200" lvl="1" indent="0" eaLnBrk="1" fontAlgn="auto" hangingPunct="1">
              <a:spcAft>
                <a:spcPts val="0"/>
              </a:spcAft>
              <a:buFont typeface="Wingdings" pitchFamily="2" charset="2"/>
              <a:buNone/>
              <a:defRPr/>
            </a:pPr>
            <a:r>
              <a:rPr lang="en-US" sz="2000" dirty="0"/>
              <a:t> </a:t>
            </a:r>
            <a:r>
              <a:rPr lang="en-US" sz="2000" dirty="0" smtClean="0"/>
              <a:t>   peace; (a)(2)</a:t>
            </a:r>
          </a:p>
          <a:p>
            <a:pPr lvl="1" eaLnBrk="1" fontAlgn="auto" hangingPunct="1">
              <a:spcAft>
                <a:spcPts val="0"/>
              </a:spcAft>
              <a:defRPr/>
            </a:pPr>
            <a:r>
              <a:rPr lang="en-US" sz="2000" dirty="0" smtClean="0"/>
              <a:t>Creates, by chemical means, a noxious and unreasonable odor in a public place; (a)(3) </a:t>
            </a:r>
          </a:p>
          <a:p>
            <a:pPr lvl="1" eaLnBrk="1" fontAlgn="auto" hangingPunct="1">
              <a:spcAft>
                <a:spcPts val="0"/>
              </a:spcAft>
              <a:defRPr/>
            </a:pPr>
            <a:r>
              <a:rPr lang="en-US" sz="2000" dirty="0"/>
              <a:t>Abuses or threatens a person in a public place in an obviously offensive manner</a:t>
            </a:r>
            <a:r>
              <a:rPr lang="en-US" sz="2000" dirty="0" smtClean="0"/>
              <a:t>; (a)(4)</a:t>
            </a:r>
            <a:endParaRPr lang="en-US" sz="2000" dirty="0"/>
          </a:p>
          <a:p>
            <a:pPr lvl="1" eaLnBrk="1" fontAlgn="auto" hangingPunct="1">
              <a:spcAft>
                <a:spcPts val="0"/>
              </a:spcAft>
              <a:defRPr/>
            </a:pPr>
            <a:r>
              <a:rPr lang="en-US" sz="2000" dirty="0"/>
              <a:t>Makes unreasonable noise in a public place, or in or near a private residence that he has no right to occupy</a:t>
            </a:r>
            <a:r>
              <a:rPr lang="en-US" sz="2000" dirty="0" smtClean="0"/>
              <a:t>;  (a)(5)</a:t>
            </a:r>
            <a:endParaRPr lang="en-US" sz="2000" dirty="0"/>
          </a:p>
          <a:p>
            <a:pPr lvl="1" eaLnBrk="1" fontAlgn="auto" hangingPunct="1">
              <a:spcAft>
                <a:spcPts val="0"/>
              </a:spcAft>
              <a:defRPr/>
            </a:pPr>
            <a:r>
              <a:rPr lang="en-US" sz="2000" dirty="0"/>
              <a:t>Fights with another in a public place</a:t>
            </a:r>
            <a:r>
              <a:rPr lang="en-US" sz="2000" dirty="0" smtClean="0"/>
              <a:t>;  (a)(6)</a:t>
            </a:r>
            <a:endParaRPr lang="en-US" sz="2000" dirty="0"/>
          </a:p>
          <a:p>
            <a:pPr lvl="1" eaLnBrk="1" fontAlgn="auto" hangingPunct="1">
              <a:spcAft>
                <a:spcPts val="0"/>
              </a:spcAft>
              <a:defRPr/>
            </a:pP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33400" y="533400"/>
            <a:ext cx="8229600" cy="1325563"/>
          </a:xfrm>
        </p:spPr>
        <p:txBody>
          <a:bodyPr/>
          <a:lstStyle/>
          <a:p>
            <a:pPr eaLnBrk="1" hangingPunct="1"/>
            <a:r>
              <a:rPr lang="en-US" sz="4000" smtClean="0">
                <a:latin typeface="Arial" charset="0"/>
                <a:cs typeface="Arial" charset="0"/>
              </a:rPr>
              <a:t>Disorderly Conduct </a:t>
            </a:r>
            <a:br>
              <a:rPr lang="en-US" sz="4000" smtClean="0">
                <a:latin typeface="Arial" charset="0"/>
                <a:cs typeface="Arial" charset="0"/>
              </a:rPr>
            </a:br>
            <a:r>
              <a:rPr lang="en-US" sz="4000" smtClean="0">
                <a:latin typeface="Arial" charset="0"/>
                <a:cs typeface="Arial" charset="0"/>
              </a:rPr>
              <a:t>PC – 42.01 (f)</a:t>
            </a:r>
            <a:br>
              <a:rPr lang="en-US" sz="4000" smtClean="0">
                <a:latin typeface="Arial" charset="0"/>
                <a:cs typeface="Arial" charset="0"/>
              </a:rPr>
            </a:br>
            <a:endParaRPr lang="en-US" sz="4000" smtClean="0">
              <a:latin typeface="Arial" charset="0"/>
              <a:cs typeface="Arial" charset="0"/>
            </a:endParaRPr>
          </a:p>
        </p:txBody>
      </p:sp>
      <p:sp>
        <p:nvSpPr>
          <p:cNvPr id="5" name="Content Placeholder 4"/>
          <p:cNvSpPr>
            <a:spLocks noGrp="1"/>
          </p:cNvSpPr>
          <p:nvPr>
            <p:ph idx="1"/>
          </p:nvPr>
        </p:nvSpPr>
        <p:spPr>
          <a:xfrm>
            <a:off x="457200" y="1600200"/>
            <a:ext cx="6781800" cy="4297363"/>
          </a:xfrm>
        </p:spPr>
        <p:txBody>
          <a:bodyPr rtlCol="0">
            <a:normAutofit/>
          </a:bodyPr>
          <a:lstStyle/>
          <a:p>
            <a:pPr eaLnBrk="1" fontAlgn="auto" hangingPunct="1">
              <a:spcAft>
                <a:spcPts val="0"/>
              </a:spcAft>
              <a:defRPr/>
            </a:pPr>
            <a:r>
              <a:rPr lang="en-US" dirty="0" smtClean="0"/>
              <a:t>Subsections (a)(1), (2), (3), (5), and (6) </a:t>
            </a:r>
            <a:r>
              <a:rPr lang="en-US" b="1" u="sng" dirty="0" smtClean="0">
                <a:effectLst>
                  <a:outerShdw blurRad="38100" dist="38100" dir="2700000" algn="tl">
                    <a:srgbClr val="000000">
                      <a:alpha val="43137"/>
                    </a:srgbClr>
                  </a:outerShdw>
                </a:effectLst>
              </a:rPr>
              <a:t>do not</a:t>
            </a:r>
            <a:r>
              <a:rPr lang="en-US" dirty="0" smtClean="0"/>
              <a:t> apply to a person who, at the time the person engaged in conduct prohibited under the applicable subdivision, was a student in the </a:t>
            </a:r>
            <a:r>
              <a:rPr lang="en-US" b="1" u="sng" dirty="0" smtClean="0">
                <a:effectLst>
                  <a:outerShdw blurRad="38100" dist="38100" dir="2700000" algn="tl">
                    <a:srgbClr val="000000">
                      <a:alpha val="43137"/>
                    </a:srgbClr>
                  </a:outerShdw>
                </a:effectLst>
              </a:rPr>
              <a:t>sixth grade level</a:t>
            </a:r>
            <a:r>
              <a:rPr lang="en-US" dirty="0" smtClean="0"/>
              <a:t>, and the prohibited conduct occurred at a public school campus during regular school hours.</a:t>
            </a:r>
            <a:endParaRPr lang="en-US" dirty="0"/>
          </a:p>
        </p:txBody>
      </p:sp>
      <p:sp>
        <p:nvSpPr>
          <p:cNvPr id="51203" name="TextBox 2"/>
          <p:cNvSpPr txBox="1">
            <a:spLocks noChangeArrowheads="1"/>
          </p:cNvSpPr>
          <p:nvPr/>
        </p:nvSpPr>
        <p:spPr bwMode="auto">
          <a:xfrm>
            <a:off x="1371600" y="2286000"/>
            <a:ext cx="65532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51204" name="Picture 6" descr="MC900232130[1]"/>
          <p:cNvPicPr>
            <a:picLocks noChangeAspect="1" noChangeArrowheads="1"/>
          </p:cNvPicPr>
          <p:nvPr/>
        </p:nvPicPr>
        <p:blipFill>
          <a:blip r:embed="rId2"/>
          <a:srcRect/>
          <a:stretch>
            <a:fillRect/>
          </a:stretch>
        </p:blipFill>
        <p:spPr bwMode="auto">
          <a:xfrm>
            <a:off x="6934200" y="2286000"/>
            <a:ext cx="185420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False Alarm or Report</a:t>
            </a:r>
            <a:br>
              <a:rPr lang="en-US" dirty="0" smtClean="0"/>
            </a:br>
            <a:r>
              <a:rPr lang="en-US" dirty="0" smtClean="0"/>
              <a:t>PC – 42.064</a:t>
            </a:r>
            <a:endParaRPr lang="en-US"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Knowingly initiating, communicating, or circulating a report of a present, past, or future bombing, fire, offense, or other emergency that he knows is false or baseless and that would ordinarily:</a:t>
            </a:r>
          </a:p>
          <a:p>
            <a:pPr lvl="1" eaLnBrk="1" fontAlgn="auto" hangingPunct="1">
              <a:spcAft>
                <a:spcPts val="0"/>
              </a:spcAft>
              <a:defRPr/>
            </a:pPr>
            <a:r>
              <a:rPr lang="en-US" dirty="0" smtClean="0"/>
              <a:t>Cause action by an official or volunteer agency designed to deal with emergencies;</a:t>
            </a:r>
          </a:p>
          <a:p>
            <a:pPr lvl="1" eaLnBrk="1" fontAlgn="auto" hangingPunct="1">
              <a:spcAft>
                <a:spcPts val="0"/>
              </a:spcAft>
              <a:defRPr/>
            </a:pPr>
            <a:r>
              <a:rPr lang="en-US" dirty="0" smtClean="0"/>
              <a:t>Place a person in fear of imminent serious bodily injury; or</a:t>
            </a:r>
          </a:p>
          <a:p>
            <a:pPr lvl="1" eaLnBrk="1" fontAlgn="auto" hangingPunct="1">
              <a:spcAft>
                <a:spcPts val="0"/>
              </a:spcAft>
              <a:defRPr/>
            </a:pPr>
            <a:r>
              <a:rPr lang="en-US" dirty="0" smtClean="0"/>
              <a:t>Prevent or interrupt the occupation of a building, room, place of assembly, place to which the public has access, or mode of conveyance</a:t>
            </a:r>
            <a:endParaRPr lang="en-US" dirty="0"/>
          </a:p>
        </p:txBody>
      </p:sp>
      <p:pic>
        <p:nvPicPr>
          <p:cNvPr id="52227" name="Picture 4" descr="MP900314277[1]"/>
          <p:cNvPicPr>
            <a:picLocks noChangeAspect="1" noChangeArrowheads="1"/>
          </p:cNvPicPr>
          <p:nvPr/>
        </p:nvPicPr>
        <p:blipFill>
          <a:blip r:embed="rId2"/>
          <a:srcRect/>
          <a:stretch>
            <a:fillRect/>
          </a:stretch>
        </p:blipFill>
        <p:spPr bwMode="auto">
          <a:xfrm>
            <a:off x="7391400" y="381000"/>
            <a:ext cx="13239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Use of Laser Pointers</a:t>
            </a:r>
            <a:br>
              <a:rPr lang="en-US" dirty="0" smtClean="0"/>
            </a:br>
            <a:r>
              <a:rPr lang="en-US" dirty="0" smtClean="0"/>
              <a:t>PC – 42.41</a:t>
            </a:r>
            <a:endParaRPr lang="en-US" dirty="0"/>
          </a:p>
        </p:txBody>
      </p:sp>
      <p:sp>
        <p:nvSpPr>
          <p:cNvPr id="53250"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Knowingly directing a light from a laser pointer at a uniformed safety officer, including a peace officer, security guard, firefighter, emergency medical service worker, or other uniformed municipal, state, or federal officer.  </a:t>
            </a:r>
          </a:p>
        </p:txBody>
      </p:sp>
      <p:pic>
        <p:nvPicPr>
          <p:cNvPr id="53251" name="Picture 4" descr="ANd9GcTxBiSDt3z4RY00rkkImmsJGnQpMHCzOZZaqqfhPq8mOiVSnDuy0oUIGA">
            <a:hlinkClick r:id="rId2"/>
          </p:cNvPr>
          <p:cNvPicPr>
            <a:picLocks noChangeAspect="1" noChangeArrowheads="1"/>
          </p:cNvPicPr>
          <p:nvPr/>
        </p:nvPicPr>
        <p:blipFill>
          <a:blip r:embed="rId3"/>
          <a:srcRect/>
          <a:stretch>
            <a:fillRect/>
          </a:stretch>
        </p:blipFill>
        <p:spPr bwMode="auto">
          <a:xfrm>
            <a:off x="4419600" y="4419600"/>
            <a:ext cx="2286000" cy="170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81000" y="381000"/>
            <a:ext cx="8229600" cy="1143000"/>
          </a:xfrm>
        </p:spPr>
        <p:txBody>
          <a:bodyPr/>
          <a:lstStyle/>
          <a:p>
            <a:pPr eaLnBrk="1" hangingPunct="1"/>
            <a:r>
              <a:rPr lang="en-US" sz="3200" smtClean="0">
                <a:latin typeface="Arial" charset="0"/>
                <a:cs typeface="Arial" charset="0"/>
              </a:rPr>
              <a:t>Electronic Transmission of Certain Visual Material Depicting a Minor PC – 43.261</a:t>
            </a:r>
          </a:p>
        </p:txBody>
      </p:sp>
      <p:sp>
        <p:nvSpPr>
          <p:cNvPr id="3" name="Content Placeholder 2"/>
          <p:cNvSpPr>
            <a:spLocks noGrp="1"/>
          </p:cNvSpPr>
          <p:nvPr>
            <p:ph idx="1"/>
          </p:nvPr>
        </p:nvSpPr>
        <p:spPr/>
        <p:txBody>
          <a:bodyPr>
            <a:normAutofit/>
          </a:bodyPr>
          <a:lstStyle/>
          <a:p>
            <a:pPr marL="0" indent="0" eaLnBrk="1" hangingPunct="1">
              <a:buFont typeface="Wingdings" pitchFamily="2" charset="2"/>
              <a:buNone/>
              <a:defRPr/>
            </a:pPr>
            <a:r>
              <a:rPr lang="en-US" sz="2200" smtClean="0">
                <a:latin typeface="Arial" charset="0"/>
                <a:cs typeface="Arial" charset="0"/>
              </a:rPr>
              <a:t>A person </a:t>
            </a:r>
            <a:r>
              <a:rPr lang="en-US" sz="2200" b="1" smtClean="0">
                <a:latin typeface="Arial" charset="0"/>
                <a:cs typeface="Arial" charset="0"/>
              </a:rPr>
              <a:t>who is a minor</a:t>
            </a:r>
            <a:r>
              <a:rPr lang="en-US" sz="2200" smtClean="0">
                <a:latin typeface="Arial" charset="0"/>
                <a:cs typeface="Arial" charset="0"/>
              </a:rPr>
              <a:t> commits an offense if the person intentionally or knowingly:</a:t>
            </a:r>
          </a:p>
          <a:p>
            <a:pPr lvl="1" eaLnBrk="1" hangingPunct="1">
              <a:defRPr/>
            </a:pPr>
            <a:r>
              <a:rPr lang="en-US" sz="2200" smtClean="0">
                <a:solidFill>
                  <a:srgbClr val="595959"/>
                </a:solidFill>
                <a:latin typeface="Arial" charset="0"/>
                <a:cs typeface="Arial" charset="0"/>
              </a:rPr>
              <a:t>By electronic means promotes to another minor (younger than 18 of age)  visual material depicting a minor, including the actor, engaging in sexual conduct; or</a:t>
            </a:r>
          </a:p>
          <a:p>
            <a:pPr lvl="1" eaLnBrk="1" hangingPunct="1">
              <a:defRPr/>
            </a:pPr>
            <a:r>
              <a:rPr lang="en-US" sz="2200" smtClean="0">
                <a:solidFill>
                  <a:srgbClr val="595959"/>
                </a:solidFill>
                <a:latin typeface="Arial" charset="0"/>
                <a:cs typeface="Arial" charset="0"/>
              </a:rPr>
              <a:t>Possesses in an electronic format visual material depicting another minor engaging in sexual conduct </a:t>
            </a:r>
          </a:p>
          <a:p>
            <a:pPr marL="0" indent="0" eaLnBrk="1" hangingPunct="1">
              <a:buFont typeface="Wingdings" pitchFamily="2" charset="2"/>
              <a:buNone/>
              <a:defRPr/>
            </a:pPr>
            <a:r>
              <a:rPr lang="en-US" sz="2200" smtClean="0">
                <a:latin typeface="Arial" charset="0"/>
                <a:cs typeface="Arial" charset="0"/>
              </a:rPr>
              <a:t>if the actor produced the material or knows that another minor produced the material.</a:t>
            </a:r>
          </a:p>
          <a:p>
            <a:pPr lvl="1" eaLnBrk="1" hangingPunct="1">
              <a:defRPr/>
            </a:pPr>
            <a:r>
              <a:rPr lang="en-US" sz="2200" b="1" smtClean="0">
                <a:solidFill>
                  <a:srgbClr val="595959"/>
                </a:solidFill>
                <a:effectLst>
                  <a:outerShdw blurRad="38100" dist="38100" dir="2700000" algn="tl">
                    <a:srgbClr val="C0C0C0"/>
                  </a:outerShdw>
                </a:effectLst>
                <a:latin typeface="Arial" charset="0"/>
                <a:cs typeface="Arial" charset="0"/>
              </a:rPr>
              <a:t>BOTH  “Sender” and “Receiver” are at fault.</a:t>
            </a:r>
          </a:p>
        </p:txBody>
      </p:sp>
      <p:pic>
        <p:nvPicPr>
          <p:cNvPr id="54275" name="Picture 5" descr="MP900422352[1]"/>
          <p:cNvPicPr>
            <a:picLocks noChangeAspect="1" noChangeArrowheads="1"/>
          </p:cNvPicPr>
          <p:nvPr/>
        </p:nvPicPr>
        <p:blipFill>
          <a:blip r:embed="rId3"/>
          <a:srcRect/>
          <a:stretch>
            <a:fillRect/>
          </a:stretch>
        </p:blipFill>
        <p:spPr bwMode="auto">
          <a:xfrm>
            <a:off x="4114800" y="5486400"/>
            <a:ext cx="1447800" cy="98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Places Weapons Prohibited </a:t>
            </a:r>
            <a:br>
              <a:rPr lang="en-US" dirty="0" smtClean="0"/>
            </a:br>
            <a:r>
              <a:rPr lang="en-US" dirty="0" smtClean="0"/>
              <a:t>PC – 46.03</a:t>
            </a:r>
            <a:endParaRPr lang="en-US" dirty="0"/>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spcAft>
                <a:spcPts val="0"/>
              </a:spcAft>
              <a:buFont typeface="Wingdings" pitchFamily="2" charset="2"/>
              <a:buNone/>
              <a:defRPr/>
            </a:pPr>
            <a:r>
              <a:rPr lang="en-US" dirty="0" smtClean="0"/>
              <a:t>A person commits an offense if the person intentionally, knowingly, or recklessly possesses or goes with a firearm, illegal knife, club, or prohibited weapon </a:t>
            </a:r>
          </a:p>
          <a:p>
            <a:pPr lvl="1" eaLnBrk="1" fontAlgn="auto" hangingPunct="1">
              <a:spcAft>
                <a:spcPts val="0"/>
              </a:spcAft>
              <a:defRPr/>
            </a:pPr>
            <a:r>
              <a:rPr lang="en-US" dirty="0" smtClean="0"/>
              <a:t>on the physical premises of a school or educational institution</a:t>
            </a:r>
          </a:p>
          <a:p>
            <a:pPr lvl="1" eaLnBrk="1" fontAlgn="auto" hangingPunct="1">
              <a:spcAft>
                <a:spcPts val="0"/>
              </a:spcAft>
              <a:defRPr/>
            </a:pPr>
            <a:r>
              <a:rPr lang="en-US" dirty="0" smtClean="0"/>
              <a:t>any grounds or building on which an activity sponsored by a school or educational institution is being conducted</a:t>
            </a:r>
          </a:p>
          <a:p>
            <a:pPr lvl="1" eaLnBrk="1" fontAlgn="auto" hangingPunct="1">
              <a:spcAft>
                <a:spcPts val="0"/>
              </a:spcAft>
              <a:defRPr/>
            </a:pPr>
            <a:r>
              <a:rPr lang="en-US" dirty="0" smtClean="0"/>
              <a:t>a passenger transportation vehicle of a school or educational institution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latin typeface="Arial" charset="0"/>
                <a:cs typeface="Arial" charset="0"/>
              </a:rPr>
              <a:t>Enabling Objective</a:t>
            </a:r>
          </a:p>
        </p:txBody>
      </p:sp>
      <p:sp>
        <p:nvSpPr>
          <p:cNvPr id="17410" name="Content Placeholder 2"/>
          <p:cNvSpPr>
            <a:spLocks noGrp="1"/>
          </p:cNvSpPr>
          <p:nvPr>
            <p:ph idx="1"/>
          </p:nvPr>
        </p:nvSpPr>
        <p:spPr>
          <a:xfrm>
            <a:off x="381000" y="1295400"/>
            <a:ext cx="8229600" cy="5029200"/>
          </a:xfrm>
        </p:spPr>
        <p:txBody>
          <a:bodyPr/>
          <a:lstStyle/>
          <a:p>
            <a:pPr eaLnBrk="1" hangingPunct="1"/>
            <a:r>
              <a:rPr lang="en-US" sz="2400" smtClean="0">
                <a:latin typeface="Arial" charset="0"/>
                <a:cs typeface="Arial" charset="0"/>
              </a:rPr>
              <a:t>Identify a “public place.”</a:t>
            </a:r>
          </a:p>
          <a:p>
            <a:pPr eaLnBrk="1" hangingPunct="1"/>
            <a:r>
              <a:rPr lang="en-US" sz="2400" smtClean="0">
                <a:latin typeface="Arial" charset="0"/>
                <a:cs typeface="Arial" charset="0"/>
              </a:rPr>
              <a:t>Explain the offense of continuous sexual abuse of young child or children.</a:t>
            </a:r>
          </a:p>
          <a:p>
            <a:pPr eaLnBrk="1" hangingPunct="1"/>
            <a:r>
              <a:rPr lang="en-US" sz="2400" smtClean="0">
                <a:latin typeface="Arial" charset="0"/>
                <a:cs typeface="Arial" charset="0"/>
              </a:rPr>
              <a:t>Explain the offense of public lewdness.</a:t>
            </a:r>
          </a:p>
          <a:p>
            <a:pPr eaLnBrk="1" hangingPunct="1"/>
            <a:r>
              <a:rPr lang="en-US" sz="2400" smtClean="0">
                <a:latin typeface="Arial" charset="0"/>
                <a:cs typeface="Arial" charset="0"/>
              </a:rPr>
              <a:t>Explain the offense of indecent exposure and indecency with a child.</a:t>
            </a:r>
          </a:p>
          <a:p>
            <a:pPr eaLnBrk="1" hangingPunct="1"/>
            <a:r>
              <a:rPr lang="en-US" sz="2400" smtClean="0">
                <a:latin typeface="Arial" charset="0"/>
                <a:cs typeface="Arial" charset="0"/>
              </a:rPr>
              <a:t>Explain the offense of improper relationship between educator and student.</a:t>
            </a:r>
          </a:p>
          <a:p>
            <a:pPr eaLnBrk="1" hangingPunct="1"/>
            <a:r>
              <a:rPr lang="en-US" sz="2400" smtClean="0">
                <a:latin typeface="Arial" charset="0"/>
                <a:cs typeface="Arial" charset="0"/>
              </a:rPr>
              <a:t>Explain the offense of assault and aggravated assault.</a:t>
            </a:r>
          </a:p>
          <a:p>
            <a:pPr eaLnBrk="1" hangingPunct="1"/>
            <a:r>
              <a:rPr lang="en-US" sz="2400" smtClean="0">
                <a:latin typeface="Arial" charset="0"/>
                <a:cs typeface="Arial" charset="0"/>
              </a:rPr>
              <a:t>Explain the offense of sexual assault and aggravated sexual assault.</a:t>
            </a:r>
          </a:p>
          <a:p>
            <a:pPr eaLnBrk="1" hangingPunct="1"/>
            <a:r>
              <a:rPr lang="en-US" sz="2400" smtClean="0">
                <a:latin typeface="Arial" charset="0"/>
                <a:cs typeface="Arial" charset="0"/>
              </a:rPr>
              <a:t>Explain the offense of injury to a child.</a:t>
            </a:r>
          </a:p>
          <a:p>
            <a:pPr eaLnBrk="1" hangingPunct="1"/>
            <a:endParaRPr lang="en-US" sz="2400" smtClean="0">
              <a:latin typeface="Arial" charset="0"/>
              <a:cs typeface="Arial" charset="0"/>
            </a:endParaRPr>
          </a:p>
          <a:p>
            <a:pPr eaLnBrk="1" hangingPunct="1"/>
            <a:endParaRPr lang="en-US"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Prohibited Weapons  PC – 46.11</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explosive weapon</a:t>
            </a:r>
          </a:p>
          <a:p>
            <a:pPr eaLnBrk="1" fontAlgn="auto" hangingPunct="1">
              <a:spcAft>
                <a:spcPts val="0"/>
              </a:spcAft>
              <a:defRPr/>
            </a:pPr>
            <a:r>
              <a:rPr lang="en-US" dirty="0" smtClean="0"/>
              <a:t>machine gun</a:t>
            </a:r>
          </a:p>
          <a:p>
            <a:pPr eaLnBrk="1" fontAlgn="auto" hangingPunct="1">
              <a:spcAft>
                <a:spcPts val="0"/>
              </a:spcAft>
              <a:defRPr/>
            </a:pPr>
            <a:r>
              <a:rPr lang="en-US" dirty="0" smtClean="0"/>
              <a:t>short-barrel firearm</a:t>
            </a:r>
          </a:p>
          <a:p>
            <a:pPr eaLnBrk="1" fontAlgn="auto" hangingPunct="1">
              <a:spcAft>
                <a:spcPts val="0"/>
              </a:spcAft>
              <a:defRPr/>
            </a:pPr>
            <a:r>
              <a:rPr lang="en-US" dirty="0"/>
              <a:t>f</a:t>
            </a:r>
            <a:r>
              <a:rPr lang="en-US" dirty="0" smtClean="0"/>
              <a:t>irearm silencer</a:t>
            </a:r>
          </a:p>
          <a:p>
            <a:pPr eaLnBrk="1" fontAlgn="auto" hangingPunct="1">
              <a:spcAft>
                <a:spcPts val="0"/>
              </a:spcAft>
              <a:defRPr/>
            </a:pPr>
            <a:r>
              <a:rPr lang="en-US" dirty="0" smtClean="0"/>
              <a:t>switchblade knife</a:t>
            </a:r>
          </a:p>
          <a:p>
            <a:pPr eaLnBrk="1" fontAlgn="auto" hangingPunct="1">
              <a:spcAft>
                <a:spcPts val="0"/>
              </a:spcAft>
              <a:defRPr/>
            </a:pPr>
            <a:r>
              <a:rPr lang="en-US" dirty="0" smtClean="0"/>
              <a:t>knuckles</a:t>
            </a:r>
          </a:p>
          <a:p>
            <a:pPr eaLnBrk="1" fontAlgn="auto" hangingPunct="1">
              <a:spcAft>
                <a:spcPts val="0"/>
              </a:spcAft>
              <a:defRPr/>
            </a:pPr>
            <a:r>
              <a:rPr lang="en-US" dirty="0" smtClean="0"/>
              <a:t>armor-piercing ammunition</a:t>
            </a:r>
          </a:p>
          <a:p>
            <a:pPr eaLnBrk="1" fontAlgn="auto" hangingPunct="1">
              <a:spcAft>
                <a:spcPts val="0"/>
              </a:spcAft>
              <a:defRPr/>
            </a:pPr>
            <a:r>
              <a:rPr lang="en-US" dirty="0" smtClean="0"/>
              <a:t>chemical dispensing device</a:t>
            </a:r>
          </a:p>
          <a:p>
            <a:pPr eaLnBrk="1" fontAlgn="auto" hangingPunct="1">
              <a:spcAft>
                <a:spcPts val="0"/>
              </a:spcAft>
              <a:defRPr/>
            </a:pPr>
            <a:r>
              <a:rPr lang="en-US" dirty="0" smtClean="0"/>
              <a:t>zip gun</a:t>
            </a:r>
          </a:p>
          <a:p>
            <a:pPr eaLnBrk="1" fontAlgn="auto" hangingPunct="1">
              <a:spcAft>
                <a:spcPts val="0"/>
              </a:spcAft>
              <a:defRPr/>
            </a:pPr>
            <a:r>
              <a:rPr lang="en-US" dirty="0" smtClean="0"/>
              <a:t>tire deflation device</a:t>
            </a:r>
            <a:endParaRPr lang="en-US" dirty="0"/>
          </a:p>
        </p:txBody>
      </p:sp>
      <p:pic>
        <p:nvPicPr>
          <p:cNvPr id="58372" name="Picture 8" descr="ANd9GcS1FjWnoVoe_vXjVZMN9Iw5BlzhZc-O_4Lew6rudwLzYkDn1okQUij_C9Y">
            <a:hlinkClick r:id="rId3"/>
          </p:cNvPr>
          <p:cNvPicPr>
            <a:picLocks noChangeAspect="1" noChangeArrowheads="1"/>
          </p:cNvPicPr>
          <p:nvPr/>
        </p:nvPicPr>
        <p:blipFill>
          <a:blip r:embed="rId4"/>
          <a:srcRect/>
          <a:stretch>
            <a:fillRect/>
          </a:stretch>
        </p:blipFill>
        <p:spPr bwMode="auto">
          <a:xfrm>
            <a:off x="6553200" y="3886200"/>
            <a:ext cx="1676400" cy="960438"/>
          </a:xfrm>
          <a:prstGeom prst="rect">
            <a:avLst/>
          </a:prstGeom>
          <a:noFill/>
          <a:ln w="9525">
            <a:noFill/>
            <a:miter lim="800000"/>
            <a:headEnd/>
            <a:tailEnd/>
          </a:ln>
        </p:spPr>
      </p:pic>
      <p:pic>
        <p:nvPicPr>
          <p:cNvPr id="58373" name="Picture 10" descr="ANd9GcQPyo6tlsNxzrztJ1Uirbu445opXmTC9tI_Ez8HLyhhpxlOLi6erA8C9g">
            <a:hlinkClick r:id="rId5"/>
          </p:cNvPr>
          <p:cNvPicPr>
            <a:picLocks noChangeAspect="1" noChangeArrowheads="1"/>
          </p:cNvPicPr>
          <p:nvPr/>
        </p:nvPicPr>
        <p:blipFill>
          <a:blip r:embed="rId6"/>
          <a:srcRect/>
          <a:stretch>
            <a:fillRect/>
          </a:stretch>
        </p:blipFill>
        <p:spPr bwMode="auto">
          <a:xfrm>
            <a:off x="3962400" y="5486400"/>
            <a:ext cx="1209675" cy="942975"/>
          </a:xfrm>
          <a:prstGeom prst="rect">
            <a:avLst/>
          </a:prstGeom>
          <a:noFill/>
          <a:ln w="9525">
            <a:noFill/>
            <a:miter lim="800000"/>
            <a:headEnd/>
            <a:tailEnd/>
          </a:ln>
        </p:spPr>
      </p:pic>
      <p:pic>
        <p:nvPicPr>
          <p:cNvPr id="58375" name="Picture 7" descr="MC900183216[1]"/>
          <p:cNvPicPr>
            <a:picLocks noChangeAspect="1" noChangeArrowheads="1"/>
          </p:cNvPicPr>
          <p:nvPr/>
        </p:nvPicPr>
        <p:blipFill>
          <a:blip r:embed="rId7"/>
          <a:srcRect/>
          <a:stretch>
            <a:fillRect/>
          </a:stretch>
        </p:blipFill>
        <p:spPr bwMode="auto">
          <a:xfrm>
            <a:off x="4724400" y="1752600"/>
            <a:ext cx="1393825" cy="996950"/>
          </a:xfrm>
          <a:prstGeom prst="rect">
            <a:avLst/>
          </a:prstGeom>
          <a:noFill/>
        </p:spPr>
      </p:pic>
      <p:pic>
        <p:nvPicPr>
          <p:cNvPr id="58376" name="Picture 8" descr="MC900290080[1]"/>
          <p:cNvPicPr>
            <a:picLocks noChangeAspect="1" noChangeArrowheads="1"/>
          </p:cNvPicPr>
          <p:nvPr/>
        </p:nvPicPr>
        <p:blipFill>
          <a:blip r:embed="rId8"/>
          <a:srcRect/>
          <a:stretch>
            <a:fillRect/>
          </a:stretch>
        </p:blipFill>
        <p:spPr bwMode="auto">
          <a:xfrm>
            <a:off x="5334000" y="3048000"/>
            <a:ext cx="825500" cy="776288"/>
          </a:xfrm>
          <a:prstGeom prst="rect">
            <a:avLst/>
          </a:prstGeom>
          <a:noFill/>
        </p:spPr>
      </p:pic>
      <p:pic>
        <p:nvPicPr>
          <p:cNvPr id="58378" name="Picture 10" descr="switchblade-knife-black"/>
          <p:cNvPicPr>
            <a:picLocks noChangeAspect="1" noChangeArrowheads="1"/>
          </p:cNvPicPr>
          <p:nvPr/>
        </p:nvPicPr>
        <p:blipFill>
          <a:blip r:embed="rId9"/>
          <a:srcRect/>
          <a:stretch>
            <a:fillRect/>
          </a:stretch>
        </p:blipFill>
        <p:spPr bwMode="auto">
          <a:xfrm>
            <a:off x="7086600" y="1524000"/>
            <a:ext cx="1520825" cy="1520825"/>
          </a:xfrm>
          <a:prstGeom prst="rect">
            <a:avLst/>
          </a:prstGeom>
          <a:noFill/>
        </p:spPr>
      </p:pic>
      <p:pic>
        <p:nvPicPr>
          <p:cNvPr id="58381" name="Picture 13" descr="California-Ammo-Permit-Fee"/>
          <p:cNvPicPr>
            <a:picLocks noChangeAspect="1" noChangeArrowheads="1"/>
          </p:cNvPicPr>
          <p:nvPr/>
        </p:nvPicPr>
        <p:blipFill>
          <a:blip r:embed="rId10"/>
          <a:srcRect/>
          <a:stretch>
            <a:fillRect/>
          </a:stretch>
        </p:blipFill>
        <p:spPr bwMode="auto">
          <a:xfrm>
            <a:off x="7391400" y="5334000"/>
            <a:ext cx="1371600" cy="931863"/>
          </a:xfrm>
          <a:prstGeom prst="rect">
            <a:avLst/>
          </a:prstGeom>
          <a:noFill/>
        </p:spPr>
      </p:pic>
      <p:pic>
        <p:nvPicPr>
          <p:cNvPr id="58383" name="Picture 15" descr="ANd9GcS4D8Fh4omM_0KEzM_XjVT3_aB-Rf6qCQzyBoCEHTnJHq6tu52kXA"/>
          <p:cNvPicPr>
            <a:picLocks noChangeAspect="1" noChangeArrowheads="1"/>
          </p:cNvPicPr>
          <p:nvPr/>
        </p:nvPicPr>
        <p:blipFill>
          <a:blip r:embed="rId11"/>
          <a:srcRect/>
          <a:stretch>
            <a:fillRect/>
          </a:stretch>
        </p:blipFill>
        <p:spPr bwMode="auto">
          <a:xfrm>
            <a:off x="5105400" y="4572000"/>
            <a:ext cx="1447800" cy="1447800"/>
          </a:xfrm>
          <a:prstGeom prst="rect">
            <a:avLst/>
          </a:prstGeom>
          <a:noFill/>
        </p:spPr>
      </p:pic>
      <p:pic>
        <p:nvPicPr>
          <p:cNvPr id="58385" name="Picture 17" descr="ANd9GcTbnfjX9ZuF2xxt9vZ2GUq-HIbNF1u4q1_S6jXJCcf85KdPrnM2"/>
          <p:cNvPicPr>
            <a:picLocks noChangeAspect="1" noChangeArrowheads="1"/>
          </p:cNvPicPr>
          <p:nvPr/>
        </p:nvPicPr>
        <p:blipFill>
          <a:blip r:embed="rId12"/>
          <a:srcRect/>
          <a:stretch>
            <a:fillRect/>
          </a:stretch>
        </p:blipFill>
        <p:spPr bwMode="auto">
          <a:xfrm>
            <a:off x="6400800" y="1447800"/>
            <a:ext cx="914400" cy="7889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rtlCol="0">
            <a:normAutofit fontScale="90000"/>
          </a:bodyPr>
          <a:lstStyle/>
          <a:p>
            <a:pPr eaLnBrk="1" fontAlgn="auto" hangingPunct="1">
              <a:spcAft>
                <a:spcPts val="0"/>
              </a:spcAft>
              <a:defRPr/>
            </a:pPr>
            <a:r>
              <a:rPr lang="en-US" dirty="0" smtClean="0"/>
              <a:t>Penalty If Offense Committed Within Weapon-Free School Zone </a:t>
            </a:r>
            <a:br>
              <a:rPr lang="en-US" dirty="0" smtClean="0"/>
            </a:br>
            <a:r>
              <a:rPr lang="en-US" dirty="0" smtClean="0"/>
              <a:t>PC – 46.11</a:t>
            </a:r>
            <a:endParaRPr lang="en-US" dirty="0"/>
          </a:p>
        </p:txBody>
      </p:sp>
      <p:sp>
        <p:nvSpPr>
          <p:cNvPr id="3" name="Content Placeholder 2"/>
          <p:cNvSpPr>
            <a:spLocks noGrp="1"/>
          </p:cNvSpPr>
          <p:nvPr>
            <p:ph idx="1"/>
          </p:nvPr>
        </p:nvSpPr>
        <p:spPr>
          <a:xfrm>
            <a:off x="457200" y="2133600"/>
            <a:ext cx="8229600" cy="4343400"/>
          </a:xfrm>
        </p:spPr>
        <p:txBody>
          <a:bodyPr rtlCol="0">
            <a:normAutofit lnSpcReduction="10000"/>
          </a:bodyPr>
          <a:lstStyle/>
          <a:p>
            <a:pPr marL="0" indent="0" eaLnBrk="1" fontAlgn="auto" hangingPunct="1">
              <a:spcAft>
                <a:spcPts val="0"/>
              </a:spcAft>
              <a:buFont typeface="Wingdings" pitchFamily="2" charset="2"/>
              <a:buNone/>
              <a:defRPr/>
            </a:pPr>
            <a:r>
              <a:rPr lang="en-US" sz="2800" dirty="0" smtClean="0"/>
              <a:t>The punishment prescribed is increased to the next highest category of offense if it is shown beyond a reasonable doubt on the trial of the offense that the actor committed the offense in a place that the actor knew was:</a:t>
            </a:r>
          </a:p>
          <a:p>
            <a:pPr lvl="1" eaLnBrk="1" fontAlgn="auto" hangingPunct="1">
              <a:spcAft>
                <a:spcPts val="0"/>
              </a:spcAft>
              <a:defRPr/>
            </a:pPr>
            <a:r>
              <a:rPr lang="en-US" dirty="0" smtClean="0"/>
              <a:t>Within 300 feet of the premises of a school ; or</a:t>
            </a:r>
          </a:p>
          <a:p>
            <a:pPr lvl="1" eaLnBrk="1" fontAlgn="auto" hangingPunct="1">
              <a:spcAft>
                <a:spcPts val="0"/>
              </a:spcAft>
              <a:defRPr/>
            </a:pPr>
            <a:r>
              <a:rPr lang="en-US" dirty="0" smtClean="0"/>
              <a:t>On premises where:</a:t>
            </a:r>
          </a:p>
          <a:p>
            <a:pPr lvl="2" eaLnBrk="1" fontAlgn="auto" hangingPunct="1">
              <a:spcAft>
                <a:spcPts val="0"/>
              </a:spcAft>
              <a:defRPr/>
            </a:pPr>
            <a:r>
              <a:rPr lang="en-US" dirty="0" smtClean="0"/>
              <a:t>An official school function is taking place; or</a:t>
            </a:r>
          </a:p>
          <a:p>
            <a:pPr lvl="2" eaLnBrk="1" fontAlgn="auto" hangingPunct="1">
              <a:spcAft>
                <a:spcPts val="0"/>
              </a:spcAft>
              <a:defRPr/>
            </a:pPr>
            <a:r>
              <a:rPr lang="en-US" dirty="0" smtClean="0"/>
              <a:t>An event sponsored or sanctioned by the UIL</a:t>
            </a:r>
            <a:endParaRPr lang="en-US" dirty="0"/>
          </a:p>
        </p:txBody>
      </p:sp>
      <p:pic>
        <p:nvPicPr>
          <p:cNvPr id="60422" name="Picture 6" descr="ANd9GcSTzWBYGRQ5Owc_0ePB-0Yin53tcnelopRcLJUPPP_21vGTeEcR"/>
          <p:cNvPicPr>
            <a:picLocks noChangeAspect="1" noChangeArrowheads="1"/>
          </p:cNvPicPr>
          <p:nvPr/>
        </p:nvPicPr>
        <p:blipFill>
          <a:blip r:embed="rId3"/>
          <a:srcRect/>
          <a:stretch>
            <a:fillRect/>
          </a:stretch>
        </p:blipFill>
        <p:spPr bwMode="auto">
          <a:xfrm>
            <a:off x="7772400" y="4572000"/>
            <a:ext cx="990600" cy="990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274638"/>
            <a:ext cx="8229600" cy="1477962"/>
          </a:xfrm>
        </p:spPr>
        <p:txBody>
          <a:bodyPr/>
          <a:lstStyle/>
          <a:p>
            <a:pPr eaLnBrk="1" hangingPunct="1"/>
            <a:r>
              <a:rPr lang="en-US" smtClean="0">
                <a:latin typeface="Arial" charset="0"/>
                <a:cs typeface="Arial" charset="0"/>
              </a:rPr>
              <a:t>Smoking Tobacco </a:t>
            </a:r>
            <a:br>
              <a:rPr lang="en-US" smtClean="0">
                <a:latin typeface="Arial" charset="0"/>
                <a:cs typeface="Arial" charset="0"/>
              </a:rPr>
            </a:br>
            <a:r>
              <a:rPr lang="en-US" smtClean="0">
                <a:latin typeface="Arial" charset="0"/>
                <a:cs typeface="Arial" charset="0"/>
              </a:rPr>
              <a:t> PC – 48.01</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Wingdings" pitchFamily="2" charset="2"/>
              <a:buNone/>
              <a:defRPr/>
            </a:pPr>
            <a:r>
              <a:rPr lang="en-US" dirty="0" smtClean="0"/>
              <a:t>A person commits an offense if he is in possession of a burning tobacco product or smokes tobacco in a facility of public primary or secondary school. </a:t>
            </a:r>
          </a:p>
          <a:p>
            <a:pPr marL="0" indent="0" eaLnBrk="1" fontAlgn="auto" hangingPunct="1">
              <a:spcAft>
                <a:spcPts val="0"/>
              </a:spcAft>
              <a:buFont typeface="Wingdings" pitchFamily="2" charset="2"/>
              <a:buNone/>
              <a:defRPr/>
            </a:pPr>
            <a:r>
              <a:rPr lang="en-US" dirty="0" smtClean="0"/>
              <a:t>Health and Safety Code 161.262 – Persons under the age of 18 </a:t>
            </a:r>
            <a:r>
              <a:rPr lang="en-US" b="1" u="sng" dirty="0" smtClean="0">
                <a:effectLst>
                  <a:outerShdw blurRad="38100" dist="38100" dir="2700000" algn="tl">
                    <a:srgbClr val="000000">
                      <a:alpha val="43137"/>
                    </a:srgbClr>
                  </a:outerShdw>
                </a:effectLst>
              </a:rPr>
              <a:t>may not </a:t>
            </a:r>
            <a:r>
              <a:rPr lang="en-US" dirty="0" smtClean="0"/>
              <a:t>purchase a tobacco product.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z="4000" smtClean="0">
                <a:latin typeface="Arial" charset="0"/>
                <a:cs typeface="Arial" charset="0"/>
              </a:rPr>
              <a:t>Engaging in Organized </a:t>
            </a:r>
            <a:br>
              <a:rPr lang="en-US" sz="4000" smtClean="0">
                <a:latin typeface="Arial" charset="0"/>
                <a:cs typeface="Arial" charset="0"/>
              </a:rPr>
            </a:br>
            <a:r>
              <a:rPr lang="en-US" sz="4000" smtClean="0">
                <a:latin typeface="Arial" charset="0"/>
                <a:cs typeface="Arial" charset="0"/>
              </a:rPr>
              <a:t>Criminal Activity  PC – 71.02</a:t>
            </a:r>
          </a:p>
        </p:txBody>
      </p:sp>
      <p:sp>
        <p:nvSpPr>
          <p:cNvPr id="64514"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A person commits an offense if, with the intent to establish, maintain, or participate in a combination or in the profits of a combination or as a member of a criminal street gang, the person commits or conspires to commit one or more of several crimes.</a:t>
            </a:r>
          </a:p>
        </p:txBody>
      </p:sp>
      <p:pic>
        <p:nvPicPr>
          <p:cNvPr id="64515" name="Picture 4" descr="ANd9GcRO36x6sZsw5xvTvYJSzX3S2uUsokCu8gpCk0O8sdoVdK4R7JeSz1j5CEg">
            <a:hlinkClick r:id="rId3"/>
          </p:cNvPr>
          <p:cNvPicPr>
            <a:picLocks noChangeAspect="1" noChangeArrowheads="1"/>
          </p:cNvPicPr>
          <p:nvPr/>
        </p:nvPicPr>
        <p:blipFill>
          <a:blip r:embed="rId4"/>
          <a:srcRect/>
          <a:stretch>
            <a:fillRect/>
          </a:stretch>
        </p:blipFill>
        <p:spPr bwMode="auto">
          <a:xfrm>
            <a:off x="3505200" y="4648200"/>
            <a:ext cx="2438400" cy="176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Criminal Street Gangs</a:t>
            </a:r>
            <a:br>
              <a:rPr lang="en-US" dirty="0" smtClean="0"/>
            </a:br>
            <a:r>
              <a:rPr lang="en-US" dirty="0" smtClean="0"/>
              <a:t>PC – 71.022</a:t>
            </a:r>
            <a:endParaRPr lang="en-US" dirty="0"/>
          </a:p>
        </p:txBody>
      </p:sp>
      <p:sp>
        <p:nvSpPr>
          <p:cNvPr id="66562"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Knowingly causing, enabling, encouraging, recruiting, or soliciting another person to become a member of a criminal street gang which, as a condition of initiation, admission, membership, or continued membership, requires the commission of any conduct which constitutes an offense punishable as a Class A misdemeanor or felony.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latin typeface="Arial" charset="0"/>
                <a:cs typeface="Arial" charset="0"/>
              </a:rPr>
              <a:t>Gang-Free Zones  PC – 71.028</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Increases the punishment prescribed for some offenses to the next highest category of offense if the actor is 17 years of age or older and it is shown beyond a reasonable doubt that the actor committed the offense at a location that was in, on, or within 1,000 </a:t>
            </a:r>
            <a:r>
              <a:rPr lang="en-US" dirty="0" err="1" smtClean="0"/>
              <a:t>ft</a:t>
            </a:r>
            <a:r>
              <a:rPr lang="en-US" dirty="0" smtClean="0"/>
              <a:t> of :</a:t>
            </a:r>
          </a:p>
          <a:p>
            <a:pPr lvl="1" eaLnBrk="1" fontAlgn="auto" hangingPunct="1">
              <a:spcAft>
                <a:spcPts val="0"/>
              </a:spcAft>
              <a:defRPr/>
            </a:pPr>
            <a:r>
              <a:rPr lang="en-US" dirty="0" smtClean="0"/>
              <a:t>any real property owned, rented or leased by a school or school board</a:t>
            </a:r>
          </a:p>
          <a:p>
            <a:pPr lvl="1" eaLnBrk="1" fontAlgn="auto" hangingPunct="1">
              <a:spcAft>
                <a:spcPts val="0"/>
              </a:spcAft>
              <a:defRPr/>
            </a:pPr>
            <a:r>
              <a:rPr lang="en-US" dirty="0" smtClean="0"/>
              <a:t>Premises owned, rented, or leased by an institution of higher education</a:t>
            </a:r>
          </a:p>
          <a:p>
            <a:pPr lvl="1" eaLnBrk="1" fontAlgn="auto" hangingPunct="1">
              <a:spcAft>
                <a:spcPts val="0"/>
              </a:spcAft>
              <a:defRPr/>
            </a:pPr>
            <a:r>
              <a:rPr lang="en-US" dirty="0" smtClean="0"/>
              <a:t>Playground</a:t>
            </a:r>
          </a:p>
          <a:p>
            <a:pPr eaLnBrk="1" fontAlgn="auto" hangingPunct="1">
              <a:spcAft>
                <a:spcPts val="0"/>
              </a:spcAft>
              <a:defRPr/>
            </a:pPr>
            <a:r>
              <a:rPr lang="en-US" dirty="0" smtClean="0"/>
              <a:t>Or on a school bus</a:t>
            </a:r>
          </a:p>
        </p:txBody>
      </p:sp>
      <p:sp>
        <p:nvSpPr>
          <p:cNvPr id="68612" name="AutoShape 4" descr="2Q=="/>
          <p:cNvSpPr>
            <a:spLocks noChangeAspect="1" noChangeArrowheads="1"/>
          </p:cNvSpPr>
          <p:nvPr/>
        </p:nvSpPr>
        <p:spPr bwMode="auto">
          <a:xfrm>
            <a:off x="0" y="0"/>
            <a:ext cx="304800" cy="304800"/>
          </a:xfrm>
          <a:prstGeom prst="rect">
            <a:avLst/>
          </a:prstGeom>
          <a:noFill/>
        </p:spPr>
        <p:txBody>
          <a:bodyPr/>
          <a:lstStyle/>
          <a:p>
            <a:endParaRPr lang="en-US"/>
          </a:p>
        </p:txBody>
      </p:sp>
      <p:sp>
        <p:nvSpPr>
          <p:cNvPr id="68614" name="AutoShape 6" descr="2Q=="/>
          <p:cNvSpPr>
            <a:spLocks noChangeAspect="1" noChangeArrowheads="1"/>
          </p:cNvSpPr>
          <p:nvPr/>
        </p:nvSpPr>
        <p:spPr bwMode="auto">
          <a:xfrm>
            <a:off x="0" y="0"/>
            <a:ext cx="304800" cy="304800"/>
          </a:xfrm>
          <a:prstGeom prst="rect">
            <a:avLst/>
          </a:prstGeom>
          <a:noFill/>
        </p:spPr>
        <p:txBody>
          <a:bodyPr/>
          <a:lstStyle/>
          <a:p>
            <a:endParaRPr lang="en-US"/>
          </a:p>
        </p:txBody>
      </p:sp>
      <p:sp>
        <p:nvSpPr>
          <p:cNvPr id="68616" name="AutoShape 8" descr="2Q=="/>
          <p:cNvSpPr>
            <a:spLocks noChangeAspect="1" noChangeArrowheads="1"/>
          </p:cNvSpPr>
          <p:nvPr/>
        </p:nvSpPr>
        <p:spPr bwMode="auto">
          <a:xfrm>
            <a:off x="0" y="0"/>
            <a:ext cx="2143125" cy="2143125"/>
          </a:xfrm>
          <a:prstGeom prst="rect">
            <a:avLst/>
          </a:prstGeom>
          <a:noFill/>
        </p:spPr>
        <p:txBody>
          <a:bodyPr/>
          <a:lstStyle/>
          <a:p>
            <a:endParaRPr lang="en-US"/>
          </a:p>
        </p:txBody>
      </p:sp>
      <p:sp>
        <p:nvSpPr>
          <p:cNvPr id="68618" name="AutoShape 10" descr="2Q=="/>
          <p:cNvSpPr>
            <a:spLocks noChangeAspect="1" noChangeArrowheads="1"/>
          </p:cNvSpPr>
          <p:nvPr/>
        </p:nvSpPr>
        <p:spPr bwMode="auto">
          <a:xfrm>
            <a:off x="0" y="0"/>
            <a:ext cx="2143125" cy="2143125"/>
          </a:xfrm>
          <a:prstGeom prst="rect">
            <a:avLst/>
          </a:prstGeom>
          <a:noFill/>
        </p:spPr>
        <p:txBody>
          <a:bodyPr/>
          <a:lstStyle/>
          <a:p>
            <a:endParaRPr lang="en-US"/>
          </a:p>
        </p:txBody>
      </p:sp>
      <p:sp>
        <p:nvSpPr>
          <p:cNvPr id="68620" name="AutoShape 12" descr="Z"/>
          <p:cNvSpPr>
            <a:spLocks noChangeAspect="1" noChangeArrowheads="1"/>
          </p:cNvSpPr>
          <p:nvPr/>
        </p:nvSpPr>
        <p:spPr bwMode="auto">
          <a:xfrm>
            <a:off x="0" y="0"/>
            <a:ext cx="1143000" cy="1143000"/>
          </a:xfrm>
          <a:prstGeom prst="rect">
            <a:avLst/>
          </a:prstGeom>
          <a:noFill/>
        </p:spPr>
        <p:txBody>
          <a:bodyPr/>
          <a:lstStyle/>
          <a:p>
            <a:endParaRPr lang="en-US"/>
          </a:p>
        </p:txBody>
      </p:sp>
      <p:sp>
        <p:nvSpPr>
          <p:cNvPr id="68622" name="AutoShape 14" descr="Z"/>
          <p:cNvSpPr>
            <a:spLocks noChangeAspect="1" noChangeArrowheads="1"/>
          </p:cNvSpPr>
          <p:nvPr/>
        </p:nvSpPr>
        <p:spPr bwMode="auto">
          <a:xfrm>
            <a:off x="0" y="0"/>
            <a:ext cx="1143000" cy="1143000"/>
          </a:xfrm>
          <a:prstGeom prst="rect">
            <a:avLst/>
          </a:prstGeom>
          <a:noFill/>
        </p:spPr>
        <p:txBody>
          <a:bodyPr/>
          <a:lstStyle/>
          <a:p>
            <a:endParaRPr lang="en-US"/>
          </a:p>
        </p:txBody>
      </p:sp>
      <p:sp>
        <p:nvSpPr>
          <p:cNvPr id="68624" name="AutoShape 16" descr="Z"/>
          <p:cNvSpPr>
            <a:spLocks noChangeAspect="1" noChangeArrowheads="1"/>
          </p:cNvSpPr>
          <p:nvPr/>
        </p:nvSpPr>
        <p:spPr bwMode="auto">
          <a:xfrm>
            <a:off x="0" y="0"/>
            <a:ext cx="1143000" cy="1143000"/>
          </a:xfrm>
          <a:prstGeom prst="rect">
            <a:avLst/>
          </a:prstGeom>
          <a:noFill/>
        </p:spPr>
        <p:txBody>
          <a:bodyPr/>
          <a:lstStyle/>
          <a:p>
            <a:endParaRPr lang="en-US"/>
          </a:p>
        </p:txBody>
      </p:sp>
      <p:sp>
        <p:nvSpPr>
          <p:cNvPr id="68626" name="AutoShape 18" descr="Z"/>
          <p:cNvSpPr>
            <a:spLocks noChangeAspect="1" noChangeArrowheads="1"/>
          </p:cNvSpPr>
          <p:nvPr/>
        </p:nvSpPr>
        <p:spPr bwMode="auto">
          <a:xfrm>
            <a:off x="0" y="0"/>
            <a:ext cx="1143000" cy="1143000"/>
          </a:xfrm>
          <a:prstGeom prst="rect">
            <a:avLst/>
          </a:prstGeom>
          <a:noFill/>
        </p:spPr>
        <p:txBody>
          <a:bodyPr/>
          <a:lstStyle/>
          <a:p>
            <a:endParaRPr lang="en-US"/>
          </a:p>
        </p:txBody>
      </p:sp>
      <p:pic>
        <p:nvPicPr>
          <p:cNvPr id="68628" name="Picture 20" descr="PKE-14483_150"/>
          <p:cNvPicPr>
            <a:picLocks noChangeAspect="1" noChangeArrowheads="1"/>
          </p:cNvPicPr>
          <p:nvPr/>
        </p:nvPicPr>
        <p:blipFill>
          <a:blip r:embed="rId3"/>
          <a:srcRect/>
          <a:stretch>
            <a:fillRect/>
          </a:stretch>
        </p:blipFill>
        <p:spPr bwMode="auto">
          <a:xfrm>
            <a:off x="6324600" y="4800600"/>
            <a:ext cx="1428750" cy="14287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latin typeface="Arial" charset="0"/>
                <a:cs typeface="Arial" charset="0"/>
              </a:rPr>
              <a:t>References</a:t>
            </a:r>
          </a:p>
        </p:txBody>
      </p:sp>
      <p:sp>
        <p:nvSpPr>
          <p:cNvPr id="70658" name="Content Placeholder 2"/>
          <p:cNvSpPr>
            <a:spLocks noGrp="1"/>
          </p:cNvSpPr>
          <p:nvPr>
            <p:ph idx="1"/>
          </p:nvPr>
        </p:nvSpPr>
        <p:spPr/>
        <p:txBody>
          <a:bodyPr/>
          <a:lstStyle/>
          <a:p>
            <a:pPr eaLnBrk="1" hangingPunct="1"/>
            <a:r>
              <a:rPr lang="en-US" smtClean="0">
                <a:latin typeface="Arial" charset="0"/>
                <a:cs typeface="Arial" charset="0"/>
              </a:rPr>
              <a:t>Texas Penal Code</a:t>
            </a:r>
          </a:p>
        </p:txBody>
      </p:sp>
      <p:pic>
        <p:nvPicPr>
          <p:cNvPr id="70660" name="Picture 2"/>
          <p:cNvPicPr>
            <a:picLocks noChangeAspect="1" noChangeArrowheads="1"/>
          </p:cNvPicPr>
          <p:nvPr/>
        </p:nvPicPr>
        <p:blipFill>
          <a:blip r:embed="rId3"/>
          <a:srcRect/>
          <a:stretch>
            <a:fillRect/>
          </a:stretch>
        </p:blipFill>
        <p:spPr bwMode="auto">
          <a:xfrm>
            <a:off x="2971800" y="2209800"/>
            <a:ext cx="3395663" cy="363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74638"/>
            <a:ext cx="8229600" cy="868362"/>
          </a:xfrm>
        </p:spPr>
        <p:txBody>
          <a:bodyPr/>
          <a:lstStyle/>
          <a:p>
            <a:pPr eaLnBrk="1" hangingPunct="1"/>
            <a:r>
              <a:rPr lang="en-US" smtClean="0">
                <a:latin typeface="Arial" charset="0"/>
                <a:cs typeface="Arial" charset="0"/>
              </a:rPr>
              <a:t>Enabling Objective</a:t>
            </a:r>
          </a:p>
        </p:txBody>
      </p:sp>
      <p:sp>
        <p:nvSpPr>
          <p:cNvPr id="19458" name="Content Placeholder 2"/>
          <p:cNvSpPr>
            <a:spLocks noGrp="1"/>
          </p:cNvSpPr>
          <p:nvPr>
            <p:ph idx="1"/>
          </p:nvPr>
        </p:nvSpPr>
        <p:spPr>
          <a:xfrm>
            <a:off x="304800" y="1017588"/>
            <a:ext cx="8229600" cy="5715000"/>
          </a:xfrm>
        </p:spPr>
        <p:txBody>
          <a:bodyPr/>
          <a:lstStyle/>
          <a:p>
            <a:pPr eaLnBrk="1" hangingPunct="1"/>
            <a:r>
              <a:rPr lang="en-US" sz="2400" smtClean="0">
                <a:latin typeface="Arial" charset="0"/>
                <a:cs typeface="Arial" charset="0"/>
              </a:rPr>
              <a:t>Explain the offense of terroristic threat.</a:t>
            </a:r>
          </a:p>
          <a:p>
            <a:pPr eaLnBrk="1" hangingPunct="1"/>
            <a:r>
              <a:rPr lang="en-US" sz="2400" smtClean="0">
                <a:latin typeface="Arial" charset="0"/>
                <a:cs typeface="Arial" charset="0"/>
              </a:rPr>
              <a:t>Explain the offense of interference with child custody.</a:t>
            </a:r>
          </a:p>
          <a:p>
            <a:pPr eaLnBrk="1" hangingPunct="1"/>
            <a:r>
              <a:rPr lang="en-US" sz="2400" smtClean="0">
                <a:latin typeface="Arial" charset="0"/>
                <a:cs typeface="Arial" charset="0"/>
              </a:rPr>
              <a:t>Explain the offense of arson.</a:t>
            </a:r>
          </a:p>
          <a:p>
            <a:pPr eaLnBrk="1" hangingPunct="1"/>
            <a:r>
              <a:rPr lang="en-US" sz="2400" smtClean="0">
                <a:latin typeface="Arial" charset="0"/>
                <a:cs typeface="Arial" charset="0"/>
              </a:rPr>
              <a:t>Explain the offense of criminal mischief.</a:t>
            </a:r>
          </a:p>
          <a:p>
            <a:pPr eaLnBrk="1" hangingPunct="1"/>
            <a:r>
              <a:rPr lang="en-US" sz="2400" smtClean="0">
                <a:latin typeface="Arial" charset="0"/>
                <a:cs typeface="Arial" charset="0"/>
              </a:rPr>
              <a:t>Explain the offense of graffiti.  </a:t>
            </a:r>
          </a:p>
          <a:p>
            <a:pPr eaLnBrk="1" hangingPunct="1"/>
            <a:r>
              <a:rPr lang="en-US" sz="2400" smtClean="0">
                <a:latin typeface="Arial" charset="0"/>
                <a:cs typeface="Arial" charset="0"/>
              </a:rPr>
              <a:t>Explain the offense of disorderly conduct.</a:t>
            </a:r>
          </a:p>
          <a:p>
            <a:pPr eaLnBrk="1" hangingPunct="1"/>
            <a:r>
              <a:rPr lang="en-US" sz="2400" smtClean="0">
                <a:latin typeface="Arial" charset="0"/>
                <a:cs typeface="Arial" charset="0"/>
              </a:rPr>
              <a:t>Explain the offense of false alarm or report.</a:t>
            </a:r>
          </a:p>
          <a:p>
            <a:pPr eaLnBrk="1" hangingPunct="1"/>
            <a:r>
              <a:rPr lang="en-US" sz="2400" smtClean="0">
                <a:latin typeface="Arial" charset="0"/>
                <a:cs typeface="Arial" charset="0"/>
              </a:rPr>
              <a:t>Explain the offense of use of a laser pointer.</a:t>
            </a:r>
          </a:p>
          <a:p>
            <a:pPr eaLnBrk="1" hangingPunct="1"/>
            <a:r>
              <a:rPr lang="en-US" sz="2400" smtClean="0">
                <a:latin typeface="Arial" charset="0"/>
                <a:cs typeface="Arial" charset="0"/>
              </a:rPr>
              <a:t>Identify places where weapons are prohibited and what constitutes a prohibited weapon.</a:t>
            </a:r>
          </a:p>
          <a:p>
            <a:pPr eaLnBrk="1" hangingPunct="1"/>
            <a:r>
              <a:rPr lang="en-US" sz="2400" smtClean="0">
                <a:latin typeface="Arial" charset="0"/>
                <a:cs typeface="Arial" charset="0"/>
              </a:rPr>
              <a:t>Identify places where tobacco use is prohibited.</a:t>
            </a:r>
          </a:p>
          <a:p>
            <a:pPr eaLnBrk="1" hangingPunct="1"/>
            <a:r>
              <a:rPr lang="en-US" sz="2400" smtClean="0">
                <a:latin typeface="Arial" charset="0"/>
                <a:cs typeface="Arial" charset="0"/>
              </a:rPr>
              <a:t>Explain the offense engaging in organized criminal activity.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latin typeface="Arial" charset="0"/>
                <a:cs typeface="Arial" charset="0"/>
              </a:rPr>
              <a:t>Texas Penal Code</a:t>
            </a:r>
          </a:p>
        </p:txBody>
      </p:sp>
      <p:sp>
        <p:nvSpPr>
          <p:cNvPr id="21506" name="Content Placeholder 2"/>
          <p:cNvSpPr>
            <a:spLocks noGrp="1"/>
          </p:cNvSpPr>
          <p:nvPr>
            <p:ph idx="1"/>
          </p:nvPr>
        </p:nvSpPr>
        <p:spPr/>
        <p:txBody>
          <a:bodyPr/>
          <a:lstStyle/>
          <a:p>
            <a:pPr marL="0" indent="0" eaLnBrk="1" hangingPunct="1">
              <a:lnSpc>
                <a:spcPct val="90000"/>
              </a:lnSpc>
              <a:buFont typeface="Wingdings" pitchFamily="2" charset="2"/>
              <a:buNone/>
            </a:pPr>
            <a:r>
              <a:rPr lang="en-US" sz="2800" smtClean="0">
                <a:latin typeface="Arial" charset="0"/>
                <a:cs typeface="Arial" charset="0"/>
              </a:rPr>
              <a:t>This presentation assumes that you have a basic understanding of the Penal Code, including classification of offenses, culpable mental states, etc.  </a:t>
            </a:r>
          </a:p>
          <a:p>
            <a:pPr marL="0" indent="0" eaLnBrk="1" hangingPunct="1">
              <a:lnSpc>
                <a:spcPct val="90000"/>
              </a:lnSpc>
              <a:buFont typeface="Wingdings" pitchFamily="2" charset="2"/>
              <a:buNone/>
            </a:pPr>
            <a:r>
              <a:rPr lang="en-US" sz="2800" smtClean="0">
                <a:latin typeface="Arial" charset="0"/>
                <a:cs typeface="Arial" charset="0"/>
              </a:rPr>
              <a:t>The purpose of this presentation is merely to give a refresher of offenses commonly seen in a school campus setting or while dealing with juveniles.  </a:t>
            </a:r>
          </a:p>
        </p:txBody>
      </p:sp>
      <p:pic>
        <p:nvPicPr>
          <p:cNvPr id="21507" name="Picture 5" descr="MC900283365[1]"/>
          <p:cNvPicPr>
            <a:picLocks noChangeAspect="1" noChangeArrowheads="1"/>
          </p:cNvPicPr>
          <p:nvPr/>
        </p:nvPicPr>
        <p:blipFill>
          <a:blip r:embed="rId2"/>
          <a:srcRect/>
          <a:stretch>
            <a:fillRect/>
          </a:stretch>
        </p:blipFill>
        <p:spPr bwMode="auto">
          <a:xfrm>
            <a:off x="3505200" y="4649788"/>
            <a:ext cx="1812925" cy="182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latin typeface="Arial" charset="0"/>
                <a:cs typeface="Arial" charset="0"/>
              </a:rPr>
              <a:t>Public Place</a:t>
            </a:r>
          </a:p>
        </p:txBody>
      </p:sp>
      <p:sp>
        <p:nvSpPr>
          <p:cNvPr id="22530"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§1.07(40) – “Public place” means any place to which the public or a substantial group of the public has access and includes…the common areas of schools. </a:t>
            </a:r>
          </a:p>
        </p:txBody>
      </p:sp>
      <p:pic>
        <p:nvPicPr>
          <p:cNvPr id="22531" name="Picture 17" descr="MP900401478[1]"/>
          <p:cNvPicPr>
            <a:picLocks noChangeAspect="1" noChangeArrowheads="1"/>
          </p:cNvPicPr>
          <p:nvPr/>
        </p:nvPicPr>
        <p:blipFill>
          <a:blip r:embed="rId2"/>
          <a:srcRect/>
          <a:stretch>
            <a:fillRect/>
          </a:stretch>
        </p:blipFill>
        <p:spPr bwMode="auto">
          <a:xfrm>
            <a:off x="5105400" y="4064000"/>
            <a:ext cx="3276600" cy="2184400"/>
          </a:xfrm>
          <a:prstGeom prst="rect">
            <a:avLst/>
          </a:prstGeom>
          <a:noFill/>
          <a:ln w="9525">
            <a:noFill/>
            <a:miter lim="800000"/>
            <a:headEnd/>
            <a:tailEnd/>
          </a:ln>
        </p:spPr>
      </p:pic>
      <p:pic>
        <p:nvPicPr>
          <p:cNvPr id="22532" name="Picture 19" descr="MP900439453[1]"/>
          <p:cNvPicPr>
            <a:picLocks noChangeAspect="1" noChangeArrowheads="1"/>
          </p:cNvPicPr>
          <p:nvPr/>
        </p:nvPicPr>
        <p:blipFill>
          <a:blip r:embed="rId3"/>
          <a:srcRect/>
          <a:stretch>
            <a:fillRect/>
          </a:stretch>
        </p:blipFill>
        <p:spPr bwMode="auto">
          <a:xfrm>
            <a:off x="838200" y="4010025"/>
            <a:ext cx="3352800"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Continuous Sexual Abuse of Young Child or </a:t>
            </a:r>
            <a:r>
              <a:rPr lang="en-US" dirty="0" smtClean="0"/>
              <a:t>Children – PC 21.02</a:t>
            </a:r>
            <a:endParaRPr lang="en-US" dirty="0"/>
          </a:p>
        </p:txBody>
      </p:sp>
      <p:sp>
        <p:nvSpPr>
          <p:cNvPr id="23554" name="Content Placeholder 2"/>
          <p:cNvSpPr>
            <a:spLocks noGrp="1"/>
          </p:cNvSpPr>
          <p:nvPr>
            <p:ph idx="1"/>
          </p:nvPr>
        </p:nvSpPr>
        <p:spPr/>
        <p:txBody>
          <a:bodyPr/>
          <a:lstStyle/>
          <a:p>
            <a:pPr lvl="1" eaLnBrk="1" hangingPunct="1"/>
            <a:r>
              <a:rPr lang="en-US" smtClean="0">
                <a:solidFill>
                  <a:srgbClr val="595959"/>
                </a:solidFill>
                <a:latin typeface="Arial" charset="0"/>
                <a:cs typeface="Arial" charset="0"/>
              </a:rPr>
              <a:t>during a period that is more than 30 or more days in duration, the person commits two or more acts of sexual abuse, regardless of whether the acts of sexual abuse are committed against one or more victims; and</a:t>
            </a:r>
          </a:p>
          <a:p>
            <a:pPr lvl="1" eaLnBrk="1" hangingPunct="1"/>
            <a:r>
              <a:rPr lang="en-US" smtClean="0">
                <a:solidFill>
                  <a:srgbClr val="595959"/>
                </a:solidFill>
                <a:latin typeface="Arial" charset="0"/>
                <a:cs typeface="Arial" charset="0"/>
              </a:rPr>
              <a:t>At the time of the commission of each of the acts of sexual abuse, the actor is 17 years of age or older and the victim is a child younger than 14 years of age.</a:t>
            </a:r>
          </a:p>
        </p:txBody>
      </p:sp>
      <p:pic>
        <p:nvPicPr>
          <p:cNvPr id="23555" name="Picture 4" descr="MC900432664[1]"/>
          <p:cNvPicPr>
            <a:picLocks noChangeAspect="1" noChangeArrowheads="1"/>
          </p:cNvPicPr>
          <p:nvPr/>
        </p:nvPicPr>
        <p:blipFill>
          <a:blip r:embed="rId3"/>
          <a:srcRect/>
          <a:stretch>
            <a:fillRect/>
          </a:stretch>
        </p:blipFill>
        <p:spPr bwMode="auto">
          <a:xfrm>
            <a:off x="5638800" y="5105400"/>
            <a:ext cx="19812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latin typeface="Arial" charset="0"/>
                <a:cs typeface="Arial" charset="0"/>
              </a:rPr>
              <a:t>Public Lewdness – PC 21.07</a:t>
            </a:r>
          </a:p>
        </p:txBody>
      </p:sp>
      <p:sp>
        <p:nvSpPr>
          <p:cNvPr id="3" name="Content Placeholder 2"/>
          <p:cNvSpPr>
            <a:spLocks noGrp="1"/>
          </p:cNvSpPr>
          <p:nvPr>
            <p:ph idx="1"/>
          </p:nvPr>
        </p:nvSpPr>
        <p:spPr>
          <a:xfrm>
            <a:off x="457200" y="1600200"/>
            <a:ext cx="5867400" cy="4525963"/>
          </a:xfrm>
        </p:spPr>
        <p:txBody>
          <a:bodyPr rtlCol="0">
            <a:normAutofit fontScale="85000" lnSpcReduction="20000"/>
          </a:bodyPr>
          <a:lstStyle/>
          <a:p>
            <a:pPr marL="0" indent="0" eaLnBrk="1" fontAlgn="auto" hangingPunct="1">
              <a:spcAft>
                <a:spcPts val="0"/>
              </a:spcAft>
              <a:buFont typeface="Wingdings" pitchFamily="2" charset="2"/>
              <a:buNone/>
              <a:defRPr/>
            </a:pPr>
            <a:r>
              <a:rPr lang="en-US" dirty="0" smtClean="0"/>
              <a:t>A person commits an offense if he knowingly engages in any of the following acts </a:t>
            </a:r>
            <a:r>
              <a:rPr lang="en-US" i="1" dirty="0" smtClean="0"/>
              <a:t>in a public place</a:t>
            </a:r>
            <a:r>
              <a:rPr lang="en-US" dirty="0" smtClean="0"/>
              <a:t> or, if not in a public place, he is reckless about whether another is present who will be offended or alarmed by his:</a:t>
            </a:r>
          </a:p>
          <a:p>
            <a:pPr eaLnBrk="1" fontAlgn="auto" hangingPunct="1">
              <a:spcAft>
                <a:spcPts val="0"/>
              </a:spcAft>
              <a:defRPr/>
            </a:pPr>
            <a:r>
              <a:rPr lang="en-US" dirty="0" smtClean="0"/>
              <a:t>Act of sexual intercourse</a:t>
            </a:r>
          </a:p>
          <a:p>
            <a:pPr eaLnBrk="1" fontAlgn="auto" hangingPunct="1">
              <a:spcAft>
                <a:spcPts val="0"/>
              </a:spcAft>
              <a:defRPr/>
            </a:pPr>
            <a:r>
              <a:rPr lang="en-US" dirty="0" smtClean="0"/>
              <a:t>Act of deviate sexual intercourse</a:t>
            </a:r>
          </a:p>
          <a:p>
            <a:pPr eaLnBrk="1" fontAlgn="auto" hangingPunct="1">
              <a:spcAft>
                <a:spcPts val="0"/>
              </a:spcAft>
              <a:defRPr/>
            </a:pPr>
            <a:r>
              <a:rPr lang="en-US" dirty="0" smtClean="0"/>
              <a:t>Act of sexual contact</a:t>
            </a:r>
          </a:p>
          <a:p>
            <a:pPr eaLnBrk="1" fontAlgn="auto" hangingPunct="1">
              <a:spcAft>
                <a:spcPts val="0"/>
              </a:spcAft>
              <a:defRPr/>
            </a:pPr>
            <a:r>
              <a:rPr lang="en-US" dirty="0" smtClean="0"/>
              <a:t>Act involving contact between the person’s mouth or genitals and the anus or genitals of an animal or fowl</a:t>
            </a:r>
            <a:endParaRPr lang="en-US" dirty="0"/>
          </a:p>
        </p:txBody>
      </p:sp>
      <p:sp>
        <p:nvSpPr>
          <p:cNvPr id="25605" name="AutoShape 5"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25607" name="AutoShape 7"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25609" name="AutoShape 9" descr="2Q=="/>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25611" name="Picture 11" descr="ANd9GcQ9RnsKh7RHBlBEt0tsmSUEZJtd9LoA_gxOdiYbol5J2fQmdo01"/>
          <p:cNvPicPr>
            <a:picLocks noChangeAspect="1" noChangeArrowheads="1"/>
          </p:cNvPicPr>
          <p:nvPr/>
        </p:nvPicPr>
        <p:blipFill>
          <a:blip r:embed="rId2"/>
          <a:srcRect/>
          <a:stretch>
            <a:fillRect/>
          </a:stretch>
        </p:blipFill>
        <p:spPr bwMode="auto">
          <a:xfrm>
            <a:off x="6705600" y="2514600"/>
            <a:ext cx="1676400" cy="236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latin typeface="Arial" charset="0"/>
                <a:cs typeface="Arial" charset="0"/>
              </a:rPr>
              <a:t>Indecent Exposure PC- 21.08</a:t>
            </a:r>
          </a:p>
        </p:txBody>
      </p:sp>
      <p:sp>
        <p:nvSpPr>
          <p:cNvPr id="26626" name="Content Placeholder 2"/>
          <p:cNvSpPr>
            <a:spLocks noGrp="1"/>
          </p:cNvSpPr>
          <p:nvPr>
            <p:ph idx="1"/>
          </p:nvPr>
        </p:nvSpPr>
        <p:spPr>
          <a:xfrm>
            <a:off x="457200" y="1600200"/>
            <a:ext cx="8229600" cy="4876800"/>
          </a:xfrm>
        </p:spPr>
        <p:txBody>
          <a:bodyPr/>
          <a:lstStyle/>
          <a:p>
            <a:pPr marL="0" indent="0" eaLnBrk="1" hangingPunct="1">
              <a:buFont typeface="Wingdings" pitchFamily="2" charset="2"/>
              <a:buNone/>
            </a:pPr>
            <a:r>
              <a:rPr lang="en-US" smtClean="0">
                <a:latin typeface="Arial" charset="0"/>
                <a:cs typeface="Arial" charset="0"/>
              </a:rPr>
              <a:t>A person commits an offense if he exposes his anus or any part of his genitals with intent to arouse or gratify the sexual desires of any person, and he is reckless about whether another person is present who will be offended or alarmed by his act.</a:t>
            </a:r>
          </a:p>
        </p:txBody>
      </p:sp>
      <p:pic>
        <p:nvPicPr>
          <p:cNvPr id="26628" name="Picture 6" descr="MP900422603[1]"/>
          <p:cNvPicPr>
            <a:picLocks noChangeAspect="1" noChangeArrowheads="1"/>
          </p:cNvPicPr>
          <p:nvPr/>
        </p:nvPicPr>
        <p:blipFill>
          <a:blip r:embed="rId2"/>
          <a:srcRect/>
          <a:stretch>
            <a:fillRect/>
          </a:stretch>
        </p:blipFill>
        <p:spPr bwMode="auto">
          <a:xfrm>
            <a:off x="6400800" y="4800600"/>
            <a:ext cx="2133600" cy="1447800"/>
          </a:xfrm>
          <a:prstGeom prst="rect">
            <a:avLst/>
          </a:prstGeom>
          <a:noFill/>
          <a:ln w="9525">
            <a:noFill/>
            <a:miter lim="800000"/>
            <a:headEnd/>
            <a:tailEnd/>
          </a:ln>
        </p:spPr>
      </p:pic>
      <p:sp>
        <p:nvSpPr>
          <p:cNvPr id="26630" name="AutoShape 6" descr="9k="/>
          <p:cNvSpPr>
            <a:spLocks noChangeAspect="1" noChangeArrowheads="1"/>
          </p:cNvSpPr>
          <p:nvPr/>
        </p:nvSpPr>
        <p:spPr bwMode="auto">
          <a:xfrm>
            <a:off x="0" y="0"/>
            <a:ext cx="2047875" cy="2228850"/>
          </a:xfrm>
          <a:prstGeom prst="rect">
            <a:avLst/>
          </a:prstGeom>
          <a:noFill/>
        </p:spPr>
        <p:txBody>
          <a:bodyPr/>
          <a:lstStyle/>
          <a:p>
            <a:endParaRPr lang="en-US"/>
          </a:p>
        </p:txBody>
      </p:sp>
      <p:pic>
        <p:nvPicPr>
          <p:cNvPr id="26634" name="Picture 10" descr="ANd9GcQPmgkSbhcfkxFTSPZBLsHLCQqL_GZ5LkGBAi18KK9zVJ6HR4exJzhb_slaow"/>
          <p:cNvPicPr>
            <a:picLocks noChangeAspect="1" noChangeArrowheads="1"/>
          </p:cNvPicPr>
          <p:nvPr/>
        </p:nvPicPr>
        <p:blipFill>
          <a:blip r:embed="rId3"/>
          <a:srcRect/>
          <a:stretch>
            <a:fillRect/>
          </a:stretch>
        </p:blipFill>
        <p:spPr bwMode="auto">
          <a:xfrm>
            <a:off x="3962400" y="4495800"/>
            <a:ext cx="1819275" cy="1981200"/>
          </a:xfrm>
          <a:prstGeom prst="rect">
            <a:avLst/>
          </a:prstGeom>
          <a:noFill/>
        </p:spPr>
      </p:pic>
      <p:sp>
        <p:nvSpPr>
          <p:cNvPr id="26638" name="AutoShape 14" descr="Z"/>
          <p:cNvSpPr>
            <a:spLocks noChangeAspect="1" noChangeArrowheads="1"/>
          </p:cNvSpPr>
          <p:nvPr/>
        </p:nvSpPr>
        <p:spPr bwMode="auto">
          <a:xfrm>
            <a:off x="0" y="0"/>
            <a:ext cx="2466975" cy="1847850"/>
          </a:xfrm>
          <a:prstGeom prst="rect">
            <a:avLst/>
          </a:prstGeom>
          <a:noFill/>
        </p:spPr>
        <p:txBody>
          <a:bodyPr/>
          <a:lstStyle/>
          <a:p>
            <a:endParaRPr lang="en-US"/>
          </a:p>
        </p:txBody>
      </p:sp>
      <p:sp>
        <p:nvSpPr>
          <p:cNvPr id="26640" name="AutoShape 16" descr="Z"/>
          <p:cNvSpPr>
            <a:spLocks noChangeAspect="1" noChangeArrowheads="1"/>
          </p:cNvSpPr>
          <p:nvPr/>
        </p:nvSpPr>
        <p:spPr bwMode="auto">
          <a:xfrm>
            <a:off x="0" y="0"/>
            <a:ext cx="2466975" cy="1847850"/>
          </a:xfrm>
          <a:prstGeom prst="rect">
            <a:avLst/>
          </a:prstGeom>
          <a:noFill/>
        </p:spPr>
        <p:txBody>
          <a:bodyPr/>
          <a:lstStyle/>
          <a:p>
            <a:endParaRPr lang="en-US"/>
          </a:p>
        </p:txBody>
      </p:sp>
      <p:sp>
        <p:nvSpPr>
          <p:cNvPr id="26642" name="AutoShape 18" descr="Z"/>
          <p:cNvSpPr>
            <a:spLocks noChangeAspect="1" noChangeArrowheads="1"/>
          </p:cNvSpPr>
          <p:nvPr/>
        </p:nvSpPr>
        <p:spPr bwMode="auto">
          <a:xfrm>
            <a:off x="3338513" y="2505075"/>
            <a:ext cx="2466975" cy="1847850"/>
          </a:xfrm>
          <a:prstGeom prst="rect">
            <a:avLst/>
          </a:prstGeom>
          <a:noFill/>
        </p:spPr>
        <p:txBody>
          <a:bodyPr/>
          <a:lstStyle/>
          <a:p>
            <a:endParaRPr lang="en-US"/>
          </a:p>
        </p:txBody>
      </p:sp>
      <p:sp>
        <p:nvSpPr>
          <p:cNvPr id="26644" name="AutoShape 20" descr="Z"/>
          <p:cNvSpPr>
            <a:spLocks noChangeAspect="1" noChangeArrowheads="1"/>
          </p:cNvSpPr>
          <p:nvPr/>
        </p:nvSpPr>
        <p:spPr bwMode="auto">
          <a:xfrm>
            <a:off x="0" y="0"/>
            <a:ext cx="2466975" cy="1847850"/>
          </a:xfrm>
          <a:prstGeom prst="rect">
            <a:avLst/>
          </a:prstGeom>
          <a:noFill/>
        </p:spPr>
        <p:txBody>
          <a:bodyPr/>
          <a:lstStyle/>
          <a:p>
            <a:endParaRPr lang="en-US"/>
          </a:p>
        </p:txBody>
      </p:sp>
      <p:sp>
        <p:nvSpPr>
          <p:cNvPr id="26646" name="AutoShape 22" descr="Z"/>
          <p:cNvSpPr>
            <a:spLocks noChangeAspect="1" noChangeArrowheads="1"/>
          </p:cNvSpPr>
          <p:nvPr/>
        </p:nvSpPr>
        <p:spPr bwMode="auto">
          <a:xfrm>
            <a:off x="0" y="0"/>
            <a:ext cx="2466975" cy="1847850"/>
          </a:xfrm>
          <a:prstGeom prst="rect">
            <a:avLst/>
          </a:prstGeom>
          <a:noFill/>
        </p:spPr>
        <p:txBody>
          <a:bodyPr/>
          <a:lstStyle/>
          <a:p>
            <a:endParaRPr lang="en-US"/>
          </a:p>
        </p:txBody>
      </p:sp>
      <p:pic>
        <p:nvPicPr>
          <p:cNvPr id="26648" name="Picture 24" descr="ANd9GcT1PCi9TuXMC-wHv85x-E8M6NlrpO03jLqYdcFrcC65hvZOUL6giQ"/>
          <p:cNvPicPr>
            <a:picLocks noChangeAspect="1" noChangeArrowheads="1"/>
          </p:cNvPicPr>
          <p:nvPr/>
        </p:nvPicPr>
        <p:blipFill>
          <a:blip r:embed="rId4"/>
          <a:srcRect/>
          <a:stretch>
            <a:fillRect/>
          </a:stretch>
        </p:blipFill>
        <p:spPr bwMode="auto">
          <a:xfrm>
            <a:off x="762000" y="4572000"/>
            <a:ext cx="2466975" cy="18478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3141</Words>
  <Application>Microsoft Office PowerPoint</Application>
  <PresentationFormat>On-screen Show (4:3)</PresentationFormat>
  <Paragraphs>330</Paragraphs>
  <Slides>36</Slides>
  <Notes>21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Texas Penal Code</vt:lpstr>
      <vt:lpstr>Terminal Objective</vt:lpstr>
      <vt:lpstr>Enabling Objective</vt:lpstr>
      <vt:lpstr>Enabling Objective</vt:lpstr>
      <vt:lpstr>Texas Penal Code</vt:lpstr>
      <vt:lpstr>Public Place</vt:lpstr>
      <vt:lpstr>Continuous Sexual Abuse of Young Child or Children – PC 21.02</vt:lpstr>
      <vt:lpstr>Public Lewdness – PC 21.07</vt:lpstr>
      <vt:lpstr>Indecent Exposure PC- 21.08</vt:lpstr>
      <vt:lpstr>Indecency with a Child PC – 21.</vt:lpstr>
      <vt:lpstr>Improper Relationship Between Educator and Student  - PC 21.12</vt:lpstr>
      <vt:lpstr>Assault  PC – 22.01 (a)(1)</vt:lpstr>
      <vt:lpstr>Aggravated Assault PC – 22.02 (a)(1)</vt:lpstr>
      <vt:lpstr>Sexual Assault PC 22.011 (a)(1)</vt:lpstr>
      <vt:lpstr>Aggravated Sexual Assault PC 22.021</vt:lpstr>
      <vt:lpstr>Sexual Assault</vt:lpstr>
      <vt:lpstr>Injury to a Child, Elderly Individual, or Disabled Individual PC – 22.04</vt:lpstr>
      <vt:lpstr>Terroristic Threat PC – 22. +</vt:lpstr>
      <vt:lpstr>Interference with Child Custody PC – 25.03</vt:lpstr>
      <vt:lpstr>Arson PC – 28.02</vt:lpstr>
      <vt:lpstr>Criminal Mischief PC - 28.03</vt:lpstr>
      <vt:lpstr>Graffiti  PC – 28.08</vt:lpstr>
      <vt:lpstr>Online Solicitation of a Minor PC – 33.02</vt:lpstr>
      <vt:lpstr>Disorderly Conduct  PC – 42.01 +</vt:lpstr>
      <vt:lpstr>Disorderly Conduct  PC – 42.01 (f) </vt:lpstr>
      <vt:lpstr>False Alarm or Report PC – 42.064</vt:lpstr>
      <vt:lpstr>Use of Laser Pointers PC – 42.41</vt:lpstr>
      <vt:lpstr>Electronic Transmission of Certain Visual Material Depicting a Minor PC – 43.261</vt:lpstr>
      <vt:lpstr>Places Weapons Prohibited  PC – 46.03</vt:lpstr>
      <vt:lpstr>Prohibited Weapons  PC – 46.11</vt:lpstr>
      <vt:lpstr>Penalty If Offense Committed Within Weapon-Free School Zone  PC – 46.11</vt:lpstr>
      <vt:lpstr>Smoking Tobacco   PC – 48.01</vt:lpstr>
      <vt:lpstr>Engaging in Organized  Criminal Activity  PC – 71.02</vt:lpstr>
      <vt:lpstr>Criminal Street Gangs PC – 71.022</vt:lpstr>
      <vt:lpstr>Gang-Free Zones  PC – 71.028</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 Andrus</dc:creator>
  <cp:lastModifiedBy>Rick</cp:lastModifiedBy>
  <cp:revision>66</cp:revision>
  <dcterms:created xsi:type="dcterms:W3CDTF">2012-02-07T16:56:31Z</dcterms:created>
  <dcterms:modified xsi:type="dcterms:W3CDTF">2013-07-22T22:29:39Z</dcterms:modified>
</cp:coreProperties>
</file>