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13" r:id="rId3"/>
    <p:sldId id="258" r:id="rId4"/>
    <p:sldId id="259" r:id="rId5"/>
    <p:sldId id="286" r:id="rId6"/>
    <p:sldId id="257" r:id="rId7"/>
    <p:sldId id="260" r:id="rId8"/>
    <p:sldId id="261" r:id="rId9"/>
    <p:sldId id="310" r:id="rId10"/>
    <p:sldId id="269" r:id="rId11"/>
    <p:sldId id="303" r:id="rId12"/>
    <p:sldId id="302" r:id="rId13"/>
    <p:sldId id="301" r:id="rId14"/>
    <p:sldId id="264" r:id="rId15"/>
    <p:sldId id="266" r:id="rId16"/>
    <p:sldId id="267" r:id="rId17"/>
    <p:sldId id="300" r:id="rId18"/>
    <p:sldId id="262" r:id="rId19"/>
    <p:sldId id="263" r:id="rId20"/>
    <p:sldId id="268" r:id="rId21"/>
    <p:sldId id="271" r:id="rId22"/>
    <p:sldId id="272" r:id="rId23"/>
    <p:sldId id="278" r:id="rId24"/>
    <p:sldId id="273" r:id="rId25"/>
    <p:sldId id="274" r:id="rId26"/>
    <p:sldId id="275" r:id="rId27"/>
    <p:sldId id="279" r:id="rId28"/>
    <p:sldId id="276" r:id="rId29"/>
    <p:sldId id="312" r:id="rId30"/>
    <p:sldId id="280" r:id="rId31"/>
    <p:sldId id="305" r:id="rId32"/>
    <p:sldId id="308" r:id="rId33"/>
    <p:sldId id="306" r:id="rId34"/>
    <p:sldId id="283" r:id="rId35"/>
    <p:sldId id="307" r:id="rId36"/>
    <p:sldId id="284" r:id="rId37"/>
    <p:sldId id="281" r:id="rId38"/>
    <p:sldId id="282" r:id="rId39"/>
    <p:sldId id="304" r:id="rId40"/>
    <p:sldId id="285" r:id="rId41"/>
    <p:sldId id="287" r:id="rId42"/>
    <p:sldId id="288" r:id="rId43"/>
    <p:sldId id="289" r:id="rId44"/>
    <p:sldId id="290" r:id="rId45"/>
    <p:sldId id="291" r:id="rId46"/>
    <p:sldId id="292" r:id="rId47"/>
    <p:sldId id="293" r:id="rId48"/>
    <p:sldId id="294" r:id="rId49"/>
    <p:sldId id="296" r:id="rId50"/>
    <p:sldId id="297" r:id="rId51"/>
    <p:sldId id="298" r:id="rId52"/>
    <p:sldId id="299" r:id="rId53"/>
    <p:sldId id="314"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E1D"/>
    <a:srgbClr val="660033"/>
    <a:srgbClr val="FCE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8" autoAdjust="0"/>
  </p:normalViewPr>
  <p:slideViewPr>
    <p:cSldViewPr>
      <p:cViewPr varScale="1">
        <p:scale>
          <a:sx n="83" d="100"/>
          <a:sy n="83" d="100"/>
        </p:scale>
        <p:origin x="-142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FDDE3F-B7C0-4EF8-957D-20BE68AFAC7D}" type="datetimeFigureOut">
              <a:rPr lang="en-US"/>
              <a:pPr>
                <a:defRPr/>
              </a:pPr>
              <a:t>7/22/2013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D52747D-5BB2-4E3E-B871-B24B4BD45904}" type="slidenum">
              <a:rPr lang="en-US"/>
              <a:pPr>
                <a:defRPr/>
              </a:pPr>
              <a:t>‹#›</a:t>
            </a:fld>
            <a:endParaRPr lang="en-US" dirty="0"/>
          </a:p>
        </p:txBody>
      </p:sp>
    </p:spTree>
    <p:extLst>
      <p:ext uri="{BB962C8B-B14F-4D97-AF65-F5344CB8AC3E}">
        <p14:creationId xmlns:p14="http://schemas.microsoft.com/office/powerpoint/2010/main" val="3269671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FB34B-06BF-4F9F-BB49-1319A797B919}" type="slidenum">
              <a:rPr lang="en-US"/>
              <a:pPr fontAlgn="base">
                <a:spcBef>
                  <a:spcPct val="0"/>
                </a:spcBef>
                <a:spcAft>
                  <a:spcPct val="0"/>
                </a:spcAft>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principal is required to choose one person from the school’s professional staff to serve as a member of the school’s placement review committee, while the campus faculty must choose two teachers to serve as members and one alternate.  The teacher refusing to readmit the student may not serve on the committee.  </a:t>
            </a:r>
          </a:p>
          <a:p>
            <a:pPr eaLnBrk="1" hangingPunct="1">
              <a:spcBef>
                <a:spcPct val="0"/>
              </a:spcBef>
            </a:pPr>
            <a:endParaRPr lang="en-US" smtClean="0"/>
          </a:p>
          <a:p>
            <a:pPr eaLnBrk="1" hangingPunct="1">
              <a:spcBef>
                <a:spcPct val="0"/>
              </a:spcBef>
            </a:pPr>
            <a:r>
              <a:rPr lang="en-US" smtClean="0"/>
              <a:t>The committee’s placement determination regarding a student with a disability who receives special education services is subject to special rules.</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D732F-ACBC-42E9-80D7-AD17DFA4DD78}" type="slidenum">
              <a:rPr lang="en-US"/>
              <a:pPr fontAlgn="base">
                <a:spcBef>
                  <a:spcPct val="0"/>
                </a:spcBef>
                <a:spcAft>
                  <a:spcPct val="0"/>
                </a:spcAft>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B6BBB-5A66-477D-AA43-A0E79AB8BEAE}" type="slidenum">
              <a:rPr lang="en-US"/>
              <a:pPr fontAlgn="base">
                <a:spcBef>
                  <a:spcPct val="0"/>
                </a:spcBef>
                <a:spcAft>
                  <a:spcPct val="0"/>
                </a:spcAft>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Texas Penal Code § 42.06. FALSE ALARM OR REPORT. </a:t>
            </a:r>
          </a:p>
          <a:p>
            <a:pPr marL="228600" indent="-228600" eaLnBrk="1" fontAlgn="auto" hangingPunct="1">
              <a:spcBef>
                <a:spcPts val="0"/>
              </a:spcBef>
              <a:spcAft>
                <a:spcPts val="0"/>
              </a:spcAft>
              <a:buFontTx/>
              <a:buAutoNum type="alphaLcParenBoth"/>
              <a:defRPr/>
            </a:pPr>
            <a:r>
              <a:rPr lang="en-US" dirty="0" smtClean="0"/>
              <a:t>A person commits an offense if he </a:t>
            </a:r>
            <a:r>
              <a:rPr lang="en-US" b="1" dirty="0" smtClean="0"/>
              <a:t>knowingly initiates, communicates or circulates a report of a present, past, or future bombing, fire, offense, or other emergency that he knows is false or baseless </a:t>
            </a:r>
            <a:r>
              <a:rPr lang="en-US" dirty="0" smtClean="0"/>
              <a:t>and that would ordinarily: </a:t>
            </a:r>
          </a:p>
          <a:p>
            <a:pPr marL="685800" lvl="1" indent="-228600" eaLnBrk="1" fontAlgn="auto" hangingPunct="1">
              <a:spcBef>
                <a:spcPts val="0"/>
              </a:spcBef>
              <a:spcAft>
                <a:spcPts val="0"/>
              </a:spcAft>
              <a:buFont typeface="+mj-lt"/>
              <a:buAutoNum type="arabicPeriod"/>
              <a:defRPr/>
            </a:pPr>
            <a:r>
              <a:rPr lang="en-US" dirty="0" smtClean="0"/>
              <a:t>cause action by an official or volunteer agency organized to deal with emergencies; </a:t>
            </a:r>
          </a:p>
          <a:p>
            <a:pPr marL="685800" lvl="1" indent="-228600" eaLnBrk="1" fontAlgn="auto" hangingPunct="1">
              <a:spcBef>
                <a:spcPts val="0"/>
              </a:spcBef>
              <a:spcAft>
                <a:spcPts val="0"/>
              </a:spcAft>
              <a:buFont typeface="+mj-lt"/>
              <a:buAutoNum type="arabicPeriod"/>
              <a:defRPr/>
            </a:pPr>
            <a:r>
              <a:rPr lang="en-US" dirty="0" smtClean="0"/>
              <a:t>place a person in fear of imminent serious bodily injury; or </a:t>
            </a:r>
          </a:p>
          <a:p>
            <a:pPr marL="685800" lvl="1" indent="-228600" eaLnBrk="1" fontAlgn="auto" hangingPunct="1">
              <a:spcBef>
                <a:spcPts val="0"/>
              </a:spcBef>
              <a:spcAft>
                <a:spcPts val="0"/>
              </a:spcAft>
              <a:buFont typeface="+mj-lt"/>
              <a:buAutoNum type="arabicPeriod"/>
              <a:defRPr/>
            </a:pPr>
            <a:r>
              <a:rPr lang="en-US" dirty="0" smtClean="0"/>
              <a:t>prevent or interrupt the occupation of a building, room, place of assembly, place to which the public has access, or aircraft, automobile, or other mode of conveyance. </a:t>
            </a:r>
          </a:p>
          <a:p>
            <a:pPr eaLnBrk="1" fontAlgn="auto" hangingPunct="1">
              <a:spcBef>
                <a:spcPts val="0"/>
              </a:spcBef>
              <a:spcAft>
                <a:spcPts val="0"/>
              </a:spcAft>
              <a:buFont typeface="+mj-lt"/>
              <a:buNone/>
              <a:defRPr/>
            </a:pPr>
            <a:r>
              <a:rPr lang="en-US" dirty="0" smtClean="0"/>
              <a:t>(b) An offense under this section is a Class A misdemeanor unless the false report is of an emergency </a:t>
            </a:r>
            <a:r>
              <a:rPr lang="en-US" b="1" dirty="0" smtClean="0"/>
              <a:t>involving a public primary or secondary school</a:t>
            </a:r>
            <a:r>
              <a:rPr lang="en-US" dirty="0" smtClean="0"/>
              <a:t>, public communications, public transportation, public water, gas, or power supply or other public service, in which event the offense is a </a:t>
            </a:r>
            <a:r>
              <a:rPr lang="en-US" b="1" dirty="0" smtClean="0"/>
              <a:t>state jail felony</a:t>
            </a:r>
            <a:r>
              <a:rPr lang="en-US" dirty="0" smtClean="0"/>
              <a:t>.</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buFont typeface="+mj-lt"/>
              <a:buNone/>
              <a:defRPr/>
            </a:pPr>
            <a:r>
              <a:rPr lang="en-US" dirty="0" smtClean="0"/>
              <a:t>Texas Penal Code § 22.07. TERRORISTIC THREAT. </a:t>
            </a:r>
          </a:p>
          <a:p>
            <a:pPr marL="228600" indent="-228600" eaLnBrk="1" fontAlgn="auto" hangingPunct="1">
              <a:spcBef>
                <a:spcPts val="0"/>
              </a:spcBef>
              <a:spcAft>
                <a:spcPts val="0"/>
              </a:spcAft>
              <a:buFont typeface="+mj-lt"/>
              <a:buAutoNum type="alphaLcParenBoth"/>
              <a:defRPr/>
            </a:pPr>
            <a:r>
              <a:rPr lang="en-US" dirty="0" smtClean="0"/>
              <a:t>A person commits an offense if he threatens to commit any offense involving violence to any person or property with intent to: </a:t>
            </a:r>
          </a:p>
          <a:p>
            <a:pPr marL="685800" lvl="1" indent="-228600" eaLnBrk="1" fontAlgn="auto" hangingPunct="1">
              <a:spcBef>
                <a:spcPts val="0"/>
              </a:spcBef>
              <a:spcAft>
                <a:spcPts val="0"/>
              </a:spcAft>
              <a:buFont typeface="+mj-lt"/>
              <a:buAutoNum type="arabicPeriod"/>
              <a:defRPr/>
            </a:pPr>
            <a:r>
              <a:rPr lang="en-US" dirty="0" smtClean="0"/>
              <a:t>cause a reaction of any type to his threat by an official or volunteer agency organized to deal with emergencies; </a:t>
            </a:r>
          </a:p>
          <a:p>
            <a:pPr marL="685800" lvl="1" indent="-228600" eaLnBrk="1" fontAlgn="auto" hangingPunct="1">
              <a:spcBef>
                <a:spcPts val="0"/>
              </a:spcBef>
              <a:spcAft>
                <a:spcPts val="0"/>
              </a:spcAft>
              <a:buFont typeface="+mj-lt"/>
              <a:buAutoNum type="arabicPeriod"/>
              <a:defRPr/>
            </a:pPr>
            <a:r>
              <a:rPr lang="en-US" dirty="0" smtClean="0"/>
              <a:t>place any person in fear of imminent serious bodily injury; </a:t>
            </a:r>
          </a:p>
          <a:p>
            <a:pPr marL="685800" lvl="1" indent="-228600" eaLnBrk="1" fontAlgn="auto" hangingPunct="1">
              <a:spcBef>
                <a:spcPts val="0"/>
              </a:spcBef>
              <a:spcAft>
                <a:spcPts val="0"/>
              </a:spcAft>
              <a:buFont typeface="+mj-lt"/>
              <a:buAutoNum type="arabicPeriod"/>
              <a:defRPr/>
            </a:pPr>
            <a:r>
              <a:rPr lang="en-US" dirty="0" smtClean="0"/>
              <a:t>prevent or interrupt the occupation or use of a building, room, place of assembly, place to which the public has access, place of employment or occupation, aircraft, automobile, or other form of conveyance, or other public place; </a:t>
            </a:r>
          </a:p>
          <a:p>
            <a:pPr marL="685800" lvl="1" indent="-228600" eaLnBrk="1" fontAlgn="auto" hangingPunct="1">
              <a:spcBef>
                <a:spcPts val="0"/>
              </a:spcBef>
              <a:spcAft>
                <a:spcPts val="0"/>
              </a:spcAft>
              <a:buFont typeface="+mj-lt"/>
              <a:buAutoNum type="arabicPeriod"/>
              <a:defRPr/>
            </a:pPr>
            <a:r>
              <a:rPr lang="en-US" dirty="0" smtClean="0"/>
              <a:t>cause impairment or interruption of public communications, public transportation, public water, gas, or power supply or other public service; </a:t>
            </a:r>
          </a:p>
          <a:p>
            <a:pPr marL="685800" lvl="1" indent="-228600" eaLnBrk="1" fontAlgn="auto" hangingPunct="1">
              <a:spcBef>
                <a:spcPts val="0"/>
              </a:spcBef>
              <a:spcAft>
                <a:spcPts val="0"/>
              </a:spcAft>
              <a:buFont typeface="+mj-lt"/>
              <a:buAutoNum type="arabicPeriod"/>
              <a:defRPr/>
            </a:pPr>
            <a:r>
              <a:rPr lang="en-US" dirty="0" smtClean="0"/>
              <a:t>place the public or a substantial group of the public in fear of serious bodily injury; or </a:t>
            </a:r>
          </a:p>
          <a:p>
            <a:pPr marL="228600" indent="-228600" eaLnBrk="1" fontAlgn="auto" hangingPunct="1">
              <a:spcBef>
                <a:spcPts val="0"/>
              </a:spcBef>
              <a:spcAft>
                <a:spcPts val="0"/>
              </a:spcAft>
              <a:buFont typeface="+mj-lt"/>
              <a:buAutoNum type="alphaLcParenBoth"/>
              <a:defRPr/>
            </a:pPr>
            <a:r>
              <a:rPr lang="en-US" dirty="0" smtClean="0"/>
              <a:t>influence the conduct or activities of a branch or agency of the federal government, the state, or a political subdivision of the state. </a:t>
            </a:r>
          </a:p>
          <a:p>
            <a:pPr marL="228600" indent="-228600" eaLnBrk="1" fontAlgn="auto" hangingPunct="1">
              <a:spcBef>
                <a:spcPts val="0"/>
              </a:spcBef>
              <a:spcAft>
                <a:spcPts val="0"/>
              </a:spcAft>
              <a:buFont typeface="+mj-lt"/>
              <a:buAutoNum type="alphaLcParenBoth"/>
              <a:defRPr/>
            </a:pPr>
            <a:r>
              <a:rPr lang="en-US" dirty="0" smtClean="0"/>
              <a:t>An offense under Subsection (a)(1) is a Class B misdemeanor. (c) An offense under Subsection (a)(2) is a Class B misdemeanor, except that the offense is a Class A misdemeanor if the offense: </a:t>
            </a:r>
          </a:p>
          <a:p>
            <a:pPr marL="685800" lvl="1" indent="-228600" eaLnBrk="1" fontAlgn="auto" hangingPunct="1">
              <a:spcBef>
                <a:spcPts val="0"/>
              </a:spcBef>
              <a:spcAft>
                <a:spcPts val="0"/>
              </a:spcAft>
              <a:buFont typeface="+mj-lt"/>
              <a:buAutoNum type="arabicPeriod"/>
              <a:defRPr/>
            </a:pPr>
            <a:r>
              <a:rPr lang="en-US" dirty="0" smtClean="0"/>
              <a:t>is committed against a member of the person's family or household or otherwise constitutes family violence; or </a:t>
            </a:r>
          </a:p>
          <a:p>
            <a:pPr marL="685800" lvl="1" indent="-228600" eaLnBrk="1" fontAlgn="auto" hangingPunct="1">
              <a:spcBef>
                <a:spcPts val="0"/>
              </a:spcBef>
              <a:spcAft>
                <a:spcPts val="0"/>
              </a:spcAft>
              <a:buFont typeface="+mj-lt"/>
              <a:buAutoNum type="arabicPeriod"/>
              <a:defRPr/>
            </a:pPr>
            <a:r>
              <a:rPr lang="en-US" dirty="0" smtClean="0"/>
              <a:t>is committed against a public servant. </a:t>
            </a:r>
            <a:endParaRPr lang="en-US" dirty="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E2C3C-9FCF-4483-9170-7C323A1EAAEC}" type="slidenum">
              <a:rPr lang="en-US"/>
              <a:pPr fontAlgn="base">
                <a:spcBef>
                  <a:spcPct val="0"/>
                </a:spcBef>
                <a:spcAft>
                  <a:spcPct val="0"/>
                </a:spcAft>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Abusable volatile chemical:  See Health &amp; Safety Code Sections 485.031 through 485.034</a:t>
            </a:r>
          </a:p>
          <a:p>
            <a:pPr eaLnBrk="1" hangingPunct="1">
              <a:spcBef>
                <a:spcPct val="0"/>
              </a:spcBef>
            </a:pPr>
            <a:endParaRPr lang="en-US" smtClean="0"/>
          </a:p>
          <a:p>
            <a:pPr eaLnBrk="1" hangingPunct="1">
              <a:spcBef>
                <a:spcPct val="0"/>
              </a:spcBef>
            </a:pPr>
            <a:r>
              <a:rPr lang="en-US" smtClean="0"/>
              <a:t>PUBLIC LEWDNESS:  Sec. 21.08.  INDECENT EXPOSURE. </a:t>
            </a:r>
          </a:p>
          <a:p>
            <a:pPr marL="685800" lvl="1" indent="-228600" eaLnBrk="1" hangingPunct="1">
              <a:spcBef>
                <a:spcPct val="0"/>
              </a:spcBef>
              <a:buFont typeface="Calibri" pitchFamily="34" charset="0"/>
              <a:buAutoNum type="alphaLcParenR"/>
            </a:pPr>
            <a:r>
              <a:rPr lang="en-US" smtClean="0"/>
              <a:t>A person commits an offense if he exposes his anus or any part of his genitals with intent to arouse or gratify the sexual desire of any person, and he is reckless about whether another is present who will be offended or alarmed by his act.</a:t>
            </a:r>
          </a:p>
          <a:p>
            <a:pPr marL="685800" lvl="1" indent="-228600" eaLnBrk="1" hangingPunct="1">
              <a:spcBef>
                <a:spcPct val="0"/>
              </a:spcBef>
              <a:buFont typeface="Calibri" pitchFamily="34" charset="0"/>
              <a:buAutoNum type="alphaLcParenR"/>
            </a:pPr>
            <a:r>
              <a:rPr lang="en-US" smtClean="0"/>
              <a:t>An offense under this section is a Class B misdemeanor.</a:t>
            </a:r>
          </a:p>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901C7-2979-4EAA-B127-A400E671341C}" type="slidenum">
              <a:rPr lang="en-US"/>
              <a:pPr fontAlgn="base">
                <a:spcBef>
                  <a:spcPct val="0"/>
                </a:spcBef>
                <a:spcAft>
                  <a:spcPct val="0"/>
                </a:spcAft>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F8299-DC79-4E8C-96E1-1197E9571B05}" type="slidenum">
              <a:rPr lang="en-US"/>
              <a:pPr fontAlgn="base">
                <a:spcBef>
                  <a:spcPct val="0"/>
                </a:spcBef>
                <a:spcAft>
                  <a:spcPct val="0"/>
                </a:spcAft>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Sec. 37.304.  PLACEMENT OF REGISTERED SEX OFFENDER WHO IS UNDER COURT SUPERVISION. </a:t>
            </a:r>
          </a:p>
          <a:p>
            <a:pPr eaLnBrk="1" hangingPunct="1">
              <a:spcBef>
                <a:spcPct val="0"/>
              </a:spcBef>
            </a:pPr>
            <a:r>
              <a:rPr lang="en-US" smtClean="0"/>
              <a:t>(a) A school district shall place a student to whom this subchapter applies and who is under any form of court supervision, including probation, 	community supervision, or parole, in the appropriate alternative education program as provided by Section 37.309 for at least one 	semester.</a:t>
            </a:r>
          </a:p>
          <a:p>
            <a:pPr eaLnBrk="1" hangingPunct="1">
              <a:spcBef>
                <a:spcPct val="0"/>
              </a:spcBef>
            </a:pPr>
            <a:r>
              <a:rPr lang="en-US" smtClean="0"/>
              <a:t>(b)  If a student transfers to another school district during the student's mandatory placement in an alternative education program under 	Subsection (a), the district to which the student transfers may:</a:t>
            </a:r>
          </a:p>
          <a:p>
            <a:pPr marL="685800" lvl="1" indent="-228600" eaLnBrk="1" hangingPunct="1">
              <a:spcBef>
                <a:spcPct val="0"/>
              </a:spcBef>
              <a:buFont typeface="Calibri" pitchFamily="34" charset="0"/>
              <a:buAutoNum type="arabicPeriod"/>
            </a:pPr>
            <a:r>
              <a:rPr lang="en-US" smtClean="0"/>
              <a:t>require the student to complete an additional semester in the appropriate alternative education program without conducting a review of the student's placement for that semester under Section 37.306; or</a:t>
            </a:r>
          </a:p>
          <a:p>
            <a:pPr marL="685800" lvl="1" indent="-228600" eaLnBrk="1" hangingPunct="1">
              <a:spcBef>
                <a:spcPct val="0"/>
              </a:spcBef>
              <a:buFont typeface="Calibri" pitchFamily="34" charset="0"/>
              <a:buAutoNum type="arabicPeriod"/>
            </a:pPr>
            <a:r>
              <a:rPr lang="en-US" smtClean="0"/>
              <a:t>count any time spent by the student in an alternative education program in the district from which the student transfers toward the mandatory placement requirement under Subsection (a).</a:t>
            </a:r>
          </a:p>
          <a:p>
            <a:pPr eaLnBrk="1" hangingPunct="1">
              <a:spcBef>
                <a:spcPct val="0"/>
              </a:spcBef>
            </a:pPr>
            <a:endParaRPr lang="en-US" smtClean="0"/>
          </a:p>
          <a:p>
            <a:pPr eaLnBrk="1" hangingPunct="1">
              <a:spcBef>
                <a:spcPct val="0"/>
              </a:spcBef>
            </a:pPr>
            <a:r>
              <a:rPr lang="en-US" b="1" smtClean="0"/>
              <a:t>Sec. 37.305.  PLACEMENT OF REGISTERED SEX OFFENDER WHO IS NOT UNDER COURT SUPERVISION. </a:t>
            </a:r>
          </a:p>
          <a:p>
            <a:pPr eaLnBrk="1" hangingPunct="1">
              <a:spcBef>
                <a:spcPct val="0"/>
              </a:spcBef>
            </a:pPr>
            <a:r>
              <a:rPr lang="en-US" smtClean="0"/>
              <a:t>A school district may place a student to whom this subchapter applies and who is not under any form of court supervision in the appropriate alternative education program as provided by Section 37.309 for one semester or in the regular classroom.  The district may not place the student in the regular classroom if the district board of trustees determines that the student's presence in the regular classroom:</a:t>
            </a:r>
          </a:p>
          <a:p>
            <a:pPr eaLnBrk="1" hangingPunct="1">
              <a:spcBef>
                <a:spcPct val="0"/>
              </a:spcBef>
            </a:pPr>
            <a:r>
              <a:rPr lang="en-US" smtClean="0"/>
              <a:t>(1)  threatens the safety of other students or teachers;</a:t>
            </a:r>
          </a:p>
          <a:p>
            <a:pPr eaLnBrk="1" hangingPunct="1">
              <a:spcBef>
                <a:spcPct val="0"/>
              </a:spcBef>
            </a:pPr>
            <a:r>
              <a:rPr lang="en-US" smtClean="0"/>
              <a:t>(2)  will be detrimental to the educational process; or</a:t>
            </a:r>
          </a:p>
          <a:p>
            <a:pPr eaLnBrk="1" hangingPunct="1">
              <a:spcBef>
                <a:spcPct val="0"/>
              </a:spcBef>
            </a:pPr>
            <a:r>
              <a:rPr lang="en-US" smtClean="0"/>
              <a:t>(3)  is not in the best interests of the district's students.</a:t>
            </a:r>
          </a:p>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4071CF-E6E0-4BB2-AAED-D8635B27C404}" type="slidenum">
              <a:rPr lang="en-US"/>
              <a:pPr fontAlgn="base">
                <a:spcBef>
                  <a:spcPct val="0"/>
                </a:spcBef>
                <a:spcAft>
                  <a:spcPct val="0"/>
                </a:spcAft>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 student with a disability who receives special education services may not be confined in a locked box, locked closet, or other specially designed locked space as either a discipline management practice or behavior management technique.  </a:t>
            </a:r>
          </a:p>
          <a:p>
            <a:pPr marL="171450" indent="-171450" eaLnBrk="1" fontAlgn="auto" hangingPunct="1">
              <a:spcBef>
                <a:spcPts val="0"/>
              </a:spcBef>
              <a:spcAft>
                <a:spcPts val="0"/>
              </a:spcAft>
              <a:buFont typeface="Arial" pitchFamily="34" charset="0"/>
              <a:buChar char="•"/>
              <a:defRPr/>
            </a:pPr>
            <a:r>
              <a:rPr lang="en-US" dirty="0" smtClean="0"/>
              <a:t>“Restraint” – means the use of physical force or a mechanical device to significantly restrict the free movement of all or a portion of a student’s body</a:t>
            </a:r>
          </a:p>
          <a:p>
            <a:pPr marL="171450" indent="-171450" eaLnBrk="1" fontAlgn="auto" hangingPunct="1">
              <a:spcBef>
                <a:spcPts val="0"/>
              </a:spcBef>
              <a:spcAft>
                <a:spcPts val="0"/>
              </a:spcAft>
              <a:buFont typeface="Arial" pitchFamily="34" charset="0"/>
              <a:buChar char="•"/>
              <a:defRPr/>
            </a:pPr>
            <a:r>
              <a:rPr lang="en-US" dirty="0" smtClean="0"/>
              <a:t>“Seclusion” – means a behavior management technique in which a student is confined in a locked box, locked closet, or locked room that (a) is designed to solely seclude a person; and (b) contains less than 50 square feet of space</a:t>
            </a:r>
          </a:p>
          <a:p>
            <a:pPr marL="171450" indent="-171450" eaLnBrk="1" fontAlgn="auto" hangingPunct="1">
              <a:spcBef>
                <a:spcPts val="0"/>
              </a:spcBef>
              <a:spcAft>
                <a:spcPts val="0"/>
              </a:spcAft>
              <a:buFont typeface="Arial" pitchFamily="34" charset="0"/>
              <a:buChar char="•"/>
              <a:defRPr/>
            </a:pPr>
            <a:r>
              <a:rPr lang="en-US" dirty="0" smtClean="0"/>
              <a:t>“Time-out” – means a behavior management technique in which, to provide a student with an opportunity to regain self-control, the student is separated from other students for a limited period in a setting (a) that is not locked; and (b) from which the exit is not physically blocked by furniture, a closed door held shut from the outside, or another inanimate object.</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This section and any rules or procedures adopted under this section do not apply to:</a:t>
            </a:r>
          </a:p>
          <a:p>
            <a:pPr marL="685800" lvl="1" indent="-228600" eaLnBrk="1" fontAlgn="auto" hangingPunct="1">
              <a:spcBef>
                <a:spcPts val="0"/>
              </a:spcBef>
              <a:spcAft>
                <a:spcPts val="0"/>
              </a:spcAft>
              <a:buFont typeface="+mj-lt"/>
              <a:buAutoNum type="arabicPeriod"/>
              <a:defRPr/>
            </a:pPr>
            <a:r>
              <a:rPr lang="en-US" dirty="0" smtClean="0"/>
              <a:t>a peace officer performing law enforcement duties, except as provided by Subsection (i);</a:t>
            </a:r>
          </a:p>
          <a:p>
            <a:pPr marL="685800" lvl="1" indent="-228600" eaLnBrk="1" fontAlgn="auto" hangingPunct="1">
              <a:spcBef>
                <a:spcPts val="0"/>
              </a:spcBef>
              <a:spcAft>
                <a:spcPts val="0"/>
              </a:spcAft>
              <a:buFont typeface="+mj-lt"/>
              <a:buAutoNum type="arabicPeriod"/>
              <a:defRPr/>
            </a:pPr>
            <a:r>
              <a:rPr lang="en-US" dirty="0" smtClean="0"/>
              <a:t> juvenile probation, detention, or corrections personnel; or</a:t>
            </a:r>
          </a:p>
          <a:p>
            <a:pPr marL="685800" lvl="1" indent="-228600" eaLnBrk="1" fontAlgn="auto" hangingPunct="1">
              <a:spcBef>
                <a:spcPts val="0"/>
              </a:spcBef>
              <a:spcAft>
                <a:spcPts val="0"/>
              </a:spcAft>
              <a:buFont typeface="+mj-lt"/>
              <a:buAutoNum type="arabicPeriod"/>
              <a:defRPr/>
            </a:pPr>
            <a:r>
              <a:rPr lang="en-US" dirty="0" smtClean="0"/>
              <a:t>an educational services provider with whom a student is placed by a judicial authority, unless the services are provided in an educational program of a school district.</a:t>
            </a:r>
          </a:p>
          <a:p>
            <a:pPr eaLnBrk="1" fontAlgn="auto" hangingPunct="1">
              <a:spcBef>
                <a:spcPts val="0"/>
              </a:spcBef>
              <a:spcAft>
                <a:spcPts val="0"/>
              </a:spcAft>
              <a:defRPr/>
            </a:pPr>
            <a:r>
              <a:rPr lang="en-US" dirty="0" smtClean="0"/>
              <a:t>This section and any rules or procedures adopted under this section apply to a peace officer only if the peace officer:</a:t>
            </a:r>
          </a:p>
          <a:p>
            <a:pPr marL="685800" lvl="1" indent="-228600" eaLnBrk="1" fontAlgn="auto" hangingPunct="1">
              <a:spcBef>
                <a:spcPts val="0"/>
              </a:spcBef>
              <a:spcAft>
                <a:spcPts val="0"/>
              </a:spcAft>
              <a:buFont typeface="+mj-lt"/>
              <a:buAutoNum type="arabicPeriod"/>
              <a:defRPr/>
            </a:pPr>
            <a:r>
              <a:rPr lang="en-US" dirty="0" smtClean="0"/>
              <a:t>is employed or commissioned by a school district; or</a:t>
            </a:r>
          </a:p>
          <a:p>
            <a:pPr marL="685800" lvl="1" indent="-228600" eaLnBrk="1" fontAlgn="auto" hangingPunct="1">
              <a:spcBef>
                <a:spcPts val="0"/>
              </a:spcBef>
              <a:spcAft>
                <a:spcPts val="0"/>
              </a:spcAft>
              <a:buFont typeface="+mj-lt"/>
              <a:buAutoNum type="arabicPeriod"/>
              <a:defRPr/>
            </a:pPr>
            <a:r>
              <a:rPr lang="en-US" dirty="0" smtClean="0"/>
              <a:t> provides, as a school resource officer, a regular police presence on a school district campus under a memorandum of understanding between the district and a local law enforcement agency.</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buFont typeface="+mj-lt"/>
              <a:buNone/>
              <a:defRPr/>
            </a:pPr>
            <a:r>
              <a:rPr lang="en-US" dirty="0" smtClean="0"/>
              <a:t>A school district shall report electronically to the agency, in accordance with standards provided by commissioner rule, information relating to the use of restraint by a peace officer performing law enforcement duties on school property or during a school-sponsored or school-related activity.  A report submitted under this subsection must be consistent with the requirements adopted by commissioner rule for reporting the use of restraint involving students with disabilities.</a:t>
            </a:r>
          </a:p>
          <a:p>
            <a:pPr eaLnBrk="1" fontAlgn="auto" hangingPunct="1">
              <a:spcBef>
                <a:spcPts val="0"/>
              </a:spcBef>
              <a:spcAft>
                <a:spcPts val="0"/>
              </a:spcAft>
              <a:defRPr/>
            </a:pPr>
            <a:endParaRPr lang="en-US" dirty="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C7C63A-116D-407C-9260-0E3AC10B2281}" type="slidenum">
              <a:rPr lang="en-US"/>
              <a:pPr fontAlgn="base">
                <a:spcBef>
                  <a:spcPct val="0"/>
                </a:spcBef>
                <a:spcAft>
                  <a:spcPct val="0"/>
                </a:spcAft>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In-school suspension is considered a discipline management technique and does not have the same three-day limitation as out-of-school suspension.  Nevertheless, in-school suspension could constitute a substantive due process violation when the suspension lasts for a longer period of time and results in a marked learning disadvantage for suspended students.  </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EB354B-0B5F-4D15-948E-003E2508BC7B}" type="slidenum">
              <a:rPr lang="en-US"/>
              <a:pPr fontAlgn="base">
                <a:spcBef>
                  <a:spcPct val="0"/>
                </a:spcBef>
                <a:spcAft>
                  <a:spcPct val="0"/>
                </a:spcAft>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t>
            </a:r>
            <a:r>
              <a:rPr lang="en-US" i="1" dirty="0" smtClean="0"/>
              <a:t>with a few exceptions</a:t>
            </a:r>
            <a:r>
              <a:rPr lang="en-US" dirty="0" smtClean="0"/>
              <a:t>) A student shall be expelled from a school if the student, on school property or while attending a school-sponsored or school-related activity on or off of school property:</a:t>
            </a:r>
          </a:p>
          <a:p>
            <a:pPr eaLnBrk="1" fontAlgn="auto" hangingPunct="1">
              <a:spcBef>
                <a:spcPts val="0"/>
              </a:spcBef>
              <a:spcAft>
                <a:spcPts val="0"/>
              </a:spcAft>
              <a:defRPr/>
            </a:pPr>
            <a:r>
              <a:rPr lang="en-US" dirty="0" smtClean="0"/>
              <a:t>(1)  uses, exhibits, or possesses:</a:t>
            </a:r>
          </a:p>
          <a:p>
            <a:pPr marL="685800" lvl="1" indent="-228600" eaLnBrk="1" fontAlgn="auto" hangingPunct="1">
              <a:spcBef>
                <a:spcPts val="0"/>
              </a:spcBef>
              <a:spcAft>
                <a:spcPts val="0"/>
              </a:spcAft>
              <a:buFont typeface="+mj-lt"/>
              <a:buAutoNum type="alphaLcParenR"/>
              <a:defRPr/>
            </a:pPr>
            <a:r>
              <a:rPr lang="en-US" dirty="0" smtClean="0"/>
              <a:t> a firearm;</a:t>
            </a:r>
          </a:p>
          <a:p>
            <a:pPr marL="685800" lvl="1" indent="-228600" eaLnBrk="1" fontAlgn="auto" hangingPunct="1">
              <a:spcBef>
                <a:spcPts val="0"/>
              </a:spcBef>
              <a:spcAft>
                <a:spcPts val="0"/>
              </a:spcAft>
              <a:buFont typeface="+mj-lt"/>
              <a:buAutoNum type="alphaLcParenR"/>
              <a:defRPr/>
            </a:pPr>
            <a:r>
              <a:rPr lang="en-US" dirty="0" smtClean="0"/>
              <a:t>an illegal knife;</a:t>
            </a:r>
          </a:p>
          <a:p>
            <a:pPr marL="685800" lvl="1" indent="-228600" eaLnBrk="1" fontAlgn="auto" hangingPunct="1">
              <a:spcBef>
                <a:spcPts val="0"/>
              </a:spcBef>
              <a:spcAft>
                <a:spcPts val="0"/>
              </a:spcAft>
              <a:buFont typeface="+mj-lt"/>
              <a:buAutoNum type="alphaLcParenR"/>
              <a:defRPr/>
            </a:pPr>
            <a:r>
              <a:rPr lang="en-US" dirty="0" smtClean="0"/>
              <a:t>a club; or</a:t>
            </a:r>
          </a:p>
          <a:p>
            <a:pPr marL="685800" lvl="1" indent="-228600" eaLnBrk="1" fontAlgn="auto" hangingPunct="1">
              <a:spcBef>
                <a:spcPts val="0"/>
              </a:spcBef>
              <a:spcAft>
                <a:spcPts val="0"/>
              </a:spcAft>
              <a:buFont typeface="+mj-lt"/>
              <a:buAutoNum type="alphaLcParenR"/>
              <a:defRPr/>
            </a:pPr>
            <a:r>
              <a:rPr lang="en-US" dirty="0" smtClean="0"/>
              <a:t>a prohibited weapon;</a:t>
            </a:r>
          </a:p>
          <a:p>
            <a:pPr eaLnBrk="1" fontAlgn="auto" hangingPunct="1">
              <a:spcBef>
                <a:spcPts val="0"/>
              </a:spcBef>
              <a:spcAft>
                <a:spcPts val="0"/>
              </a:spcAft>
              <a:defRPr/>
            </a:pPr>
            <a:r>
              <a:rPr lang="en-US" dirty="0" smtClean="0"/>
              <a:t>(2)  engages in conduct that contains the elements of the offense of:</a:t>
            </a:r>
          </a:p>
          <a:p>
            <a:pPr marL="685800" lvl="1" indent="-228600" eaLnBrk="1" fontAlgn="auto" hangingPunct="1">
              <a:spcBef>
                <a:spcPts val="0"/>
              </a:spcBef>
              <a:spcAft>
                <a:spcPts val="0"/>
              </a:spcAft>
              <a:buFont typeface="+mj-lt"/>
              <a:buAutoNum type="alphaLcParenR"/>
              <a:defRPr/>
            </a:pPr>
            <a:r>
              <a:rPr lang="en-US" dirty="0" smtClean="0"/>
              <a:t>aggravated assault, sexual assault, or aggravated sexual assault;</a:t>
            </a:r>
          </a:p>
          <a:p>
            <a:pPr marL="685800" lvl="1" indent="-228600" eaLnBrk="1" fontAlgn="auto" hangingPunct="1">
              <a:spcBef>
                <a:spcPts val="0"/>
              </a:spcBef>
              <a:spcAft>
                <a:spcPts val="0"/>
              </a:spcAft>
              <a:buFont typeface="+mj-lt"/>
              <a:buAutoNum type="alphaLcParenR"/>
              <a:defRPr/>
            </a:pPr>
            <a:r>
              <a:rPr lang="en-US" dirty="0" smtClean="0"/>
              <a:t> arson;</a:t>
            </a:r>
          </a:p>
          <a:p>
            <a:pPr marL="685800" lvl="1" indent="-228600" eaLnBrk="1" fontAlgn="auto" hangingPunct="1">
              <a:spcBef>
                <a:spcPts val="0"/>
              </a:spcBef>
              <a:spcAft>
                <a:spcPts val="0"/>
              </a:spcAft>
              <a:buFont typeface="+mj-lt"/>
              <a:buAutoNum type="alphaLcParenR"/>
              <a:defRPr/>
            </a:pPr>
            <a:r>
              <a:rPr lang="en-US" dirty="0" smtClean="0"/>
              <a:t>murder, capital murder, or criminal attempt to commit murder or capital murder;</a:t>
            </a:r>
          </a:p>
          <a:p>
            <a:pPr marL="685800" lvl="1" indent="-228600" eaLnBrk="1" fontAlgn="auto" hangingPunct="1">
              <a:spcBef>
                <a:spcPts val="0"/>
              </a:spcBef>
              <a:spcAft>
                <a:spcPts val="0"/>
              </a:spcAft>
              <a:buFont typeface="+mj-lt"/>
              <a:buAutoNum type="alphaLcParenR"/>
              <a:defRPr/>
            </a:pPr>
            <a:r>
              <a:rPr lang="en-US" dirty="0" smtClean="0"/>
              <a:t>indecency with a child;</a:t>
            </a:r>
          </a:p>
          <a:p>
            <a:pPr marL="685800" lvl="1" indent="-228600" eaLnBrk="1" fontAlgn="auto" hangingPunct="1">
              <a:spcBef>
                <a:spcPts val="0"/>
              </a:spcBef>
              <a:spcAft>
                <a:spcPts val="0"/>
              </a:spcAft>
              <a:buFont typeface="+mj-lt"/>
              <a:buAutoNum type="alphaLcParenR"/>
              <a:defRPr/>
            </a:pPr>
            <a:r>
              <a:rPr lang="en-US" dirty="0" smtClean="0"/>
              <a:t> aggravated kidnapping;</a:t>
            </a:r>
          </a:p>
          <a:p>
            <a:pPr marL="685800" lvl="1" indent="-228600" eaLnBrk="1" fontAlgn="auto" hangingPunct="1">
              <a:spcBef>
                <a:spcPts val="0"/>
              </a:spcBef>
              <a:spcAft>
                <a:spcPts val="0"/>
              </a:spcAft>
              <a:buFont typeface="+mj-lt"/>
              <a:buAutoNum type="alphaLcParenR"/>
              <a:defRPr/>
            </a:pPr>
            <a:r>
              <a:rPr lang="en-US" dirty="0" smtClean="0"/>
              <a:t>aggravated robbery;</a:t>
            </a:r>
          </a:p>
          <a:p>
            <a:pPr marL="685800" lvl="1" indent="-228600" eaLnBrk="1" fontAlgn="auto" hangingPunct="1">
              <a:spcBef>
                <a:spcPts val="0"/>
              </a:spcBef>
              <a:spcAft>
                <a:spcPts val="0"/>
              </a:spcAft>
              <a:buFont typeface="+mj-lt"/>
              <a:buAutoNum type="alphaLcParenR"/>
              <a:defRPr/>
            </a:pPr>
            <a:r>
              <a:rPr lang="en-US" dirty="0" smtClean="0"/>
              <a:t> manslaughter;</a:t>
            </a:r>
          </a:p>
          <a:p>
            <a:pPr marL="685800" lvl="1" indent="-228600" eaLnBrk="1" fontAlgn="auto" hangingPunct="1">
              <a:spcBef>
                <a:spcPts val="0"/>
              </a:spcBef>
              <a:spcAft>
                <a:spcPts val="0"/>
              </a:spcAft>
              <a:buFont typeface="+mj-lt"/>
              <a:buAutoNum type="alphaLcParenR"/>
              <a:defRPr/>
            </a:pPr>
            <a:r>
              <a:rPr lang="en-US" dirty="0" smtClean="0"/>
              <a:t>criminally negligent homicide; or</a:t>
            </a:r>
          </a:p>
          <a:p>
            <a:pPr marL="685800" lvl="1" indent="-228600" eaLnBrk="1" fontAlgn="auto" hangingPunct="1">
              <a:spcBef>
                <a:spcPts val="0"/>
              </a:spcBef>
              <a:spcAft>
                <a:spcPts val="0"/>
              </a:spcAft>
              <a:buFont typeface="+mj-lt"/>
              <a:buAutoNum type="alphaLcParenR"/>
              <a:defRPr/>
            </a:pPr>
            <a:r>
              <a:rPr lang="en-US" dirty="0" smtClean="0"/>
              <a:t>continuous sexual abuse of young child or children;</a:t>
            </a:r>
          </a:p>
          <a:p>
            <a:pPr lvl="1"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defRPr/>
            </a:pPr>
            <a:r>
              <a:rPr lang="en-US" dirty="0" smtClean="0"/>
              <a:t>A student may be expelled if the student:</a:t>
            </a:r>
          </a:p>
          <a:p>
            <a:pPr eaLnBrk="1" fontAlgn="auto" hangingPunct="1">
              <a:spcBef>
                <a:spcPts val="0"/>
              </a:spcBef>
              <a:spcAft>
                <a:spcPts val="0"/>
              </a:spcAft>
              <a:buFont typeface="+mj-lt"/>
              <a:buNone/>
              <a:defRPr/>
            </a:pPr>
            <a:r>
              <a:rPr lang="en-US" dirty="0" smtClean="0"/>
              <a:t>(1) engages in conduct involving a public school that contains the elements of the offense of false alarm or report, or terroristic threat</a:t>
            </a:r>
          </a:p>
          <a:p>
            <a:pPr eaLnBrk="1" fontAlgn="auto" hangingPunct="1">
              <a:spcBef>
                <a:spcPts val="0"/>
              </a:spcBef>
              <a:spcAft>
                <a:spcPts val="0"/>
              </a:spcAft>
              <a:defRPr/>
            </a:pPr>
            <a:r>
              <a:rPr lang="en-US" dirty="0" smtClean="0"/>
              <a:t>(2)  while on or within 300 feet of school property, as measured from any point on the school's real property boundary line, or while attending a 	school-sponsored or school-related activity on or off of school property:</a:t>
            </a:r>
          </a:p>
          <a:p>
            <a:pPr marL="685800" lvl="1" indent="-228600" eaLnBrk="1" fontAlgn="auto" hangingPunct="1">
              <a:spcBef>
                <a:spcPts val="0"/>
              </a:spcBef>
              <a:spcAft>
                <a:spcPts val="0"/>
              </a:spcAft>
              <a:buFont typeface="+mj-lt"/>
              <a:buAutoNum type="alphaLcParenR"/>
              <a:defRPr/>
            </a:pPr>
            <a:r>
              <a:rPr lang="en-US" dirty="0" smtClean="0"/>
              <a:t> sells, gives, or delivers to another person or possesses, uses, or is under the influence of any amount of:</a:t>
            </a:r>
          </a:p>
          <a:p>
            <a:pPr marL="1200150" lvl="2" indent="-285750" eaLnBrk="1" fontAlgn="auto" hangingPunct="1">
              <a:spcBef>
                <a:spcPts val="0"/>
              </a:spcBef>
              <a:spcAft>
                <a:spcPts val="0"/>
              </a:spcAft>
              <a:buFont typeface="+mj-lt"/>
              <a:buAutoNum type="romanLcPeriod"/>
              <a:defRPr/>
            </a:pPr>
            <a:r>
              <a:rPr lang="en-US" dirty="0" smtClean="0"/>
              <a:t>marihuana or a controlled substance;</a:t>
            </a:r>
          </a:p>
          <a:p>
            <a:pPr marL="1200150" lvl="2" indent="-285750" eaLnBrk="1" fontAlgn="auto" hangingPunct="1">
              <a:spcBef>
                <a:spcPts val="0"/>
              </a:spcBef>
              <a:spcAft>
                <a:spcPts val="0"/>
              </a:spcAft>
              <a:buFont typeface="+mj-lt"/>
              <a:buAutoNum type="romanLcPeriod"/>
              <a:defRPr/>
            </a:pPr>
            <a:r>
              <a:rPr lang="en-US" dirty="0" smtClean="0"/>
              <a:t> a dangerous drug; or</a:t>
            </a:r>
          </a:p>
          <a:p>
            <a:pPr marL="1200150" lvl="2" indent="-285750" eaLnBrk="1" fontAlgn="auto" hangingPunct="1">
              <a:spcBef>
                <a:spcPts val="0"/>
              </a:spcBef>
              <a:spcAft>
                <a:spcPts val="0"/>
              </a:spcAft>
              <a:buFont typeface="+mj-lt"/>
              <a:buAutoNum type="romanLcPeriod"/>
              <a:defRPr/>
            </a:pPr>
            <a:r>
              <a:rPr lang="en-US" dirty="0" smtClean="0"/>
              <a:t>an alcoholic beverage;</a:t>
            </a:r>
          </a:p>
          <a:p>
            <a:pPr marL="685800" lvl="1" indent="-228600" eaLnBrk="1" fontAlgn="auto" hangingPunct="1">
              <a:spcBef>
                <a:spcPts val="0"/>
              </a:spcBef>
              <a:spcAft>
                <a:spcPts val="0"/>
              </a:spcAft>
              <a:buFont typeface="+mj-lt"/>
              <a:buAutoNum type="alphaLcParenR"/>
              <a:defRPr/>
            </a:pPr>
            <a:r>
              <a:rPr lang="en-US" dirty="0" smtClean="0"/>
              <a:t>engages in conduct that contains the elements of an offense relating to an </a:t>
            </a:r>
            <a:r>
              <a:rPr lang="en-US" dirty="0" err="1" smtClean="0"/>
              <a:t>abusable</a:t>
            </a:r>
            <a:r>
              <a:rPr lang="en-US" dirty="0" smtClean="0"/>
              <a:t> volatile chemical;</a:t>
            </a:r>
          </a:p>
          <a:p>
            <a:pPr marL="685800" lvl="1" indent="-228600" eaLnBrk="1" fontAlgn="auto" hangingPunct="1">
              <a:spcBef>
                <a:spcPts val="0"/>
              </a:spcBef>
              <a:spcAft>
                <a:spcPts val="0"/>
              </a:spcAft>
              <a:buFont typeface="+mj-lt"/>
              <a:buAutoNum type="alphaLcParenR"/>
              <a:defRPr/>
            </a:pPr>
            <a:r>
              <a:rPr lang="en-US" dirty="0" smtClean="0"/>
              <a:t>engages in conduct that contains the elements of an offense under Section 22.01(a)(1), Penal Code, against a school district employee or a volunteer as defined by Section 22.053; or</a:t>
            </a:r>
          </a:p>
          <a:p>
            <a:pPr marL="685800" lvl="1" indent="-228600" eaLnBrk="1" fontAlgn="auto" hangingPunct="1">
              <a:spcBef>
                <a:spcPts val="0"/>
              </a:spcBef>
              <a:spcAft>
                <a:spcPts val="0"/>
              </a:spcAft>
              <a:buFont typeface="+mj-lt"/>
              <a:buAutoNum type="alphaLcParenR"/>
              <a:defRPr/>
            </a:pPr>
            <a:r>
              <a:rPr lang="en-US" dirty="0" smtClean="0"/>
              <a:t>engages in conduct that contains the elements of the offense of deadly conduct under Section 22.05, Penal Code;</a:t>
            </a:r>
          </a:p>
          <a:p>
            <a:pPr eaLnBrk="1" fontAlgn="auto" hangingPunct="1">
              <a:spcBef>
                <a:spcPts val="0"/>
              </a:spcBef>
              <a:spcAft>
                <a:spcPts val="0"/>
              </a:spcAft>
              <a:defRPr/>
            </a:pPr>
            <a:r>
              <a:rPr lang="en-US" dirty="0" smtClean="0"/>
              <a:t>(3)  subject to Subsection (d), while within 300 feet of school property, as measured from any point on the school's real property boundary line:</a:t>
            </a:r>
          </a:p>
          <a:p>
            <a:pPr marL="685800" lvl="1" indent="-228600" eaLnBrk="1" fontAlgn="auto" hangingPunct="1">
              <a:spcBef>
                <a:spcPts val="0"/>
              </a:spcBef>
              <a:spcAft>
                <a:spcPts val="0"/>
              </a:spcAft>
              <a:buFont typeface="+mj-lt"/>
              <a:buAutoNum type="alphaLcParenR"/>
              <a:defRPr/>
            </a:pPr>
            <a:r>
              <a:rPr lang="en-US" dirty="0" smtClean="0"/>
              <a:t>engages in conduct specified by Subsection (a); or</a:t>
            </a:r>
          </a:p>
          <a:p>
            <a:pPr marL="685800" lvl="1" indent="-228600" eaLnBrk="1" fontAlgn="auto" hangingPunct="1">
              <a:spcBef>
                <a:spcPts val="0"/>
              </a:spcBef>
              <a:spcAft>
                <a:spcPts val="0"/>
              </a:spcAft>
              <a:buFont typeface="+mj-lt"/>
              <a:buAutoNum type="alphaLcParenR"/>
              <a:defRPr/>
            </a:pPr>
            <a:r>
              <a:rPr lang="en-US" dirty="0" smtClean="0"/>
              <a:t>possesses a firearm, as defined by 18 U.S.C. Section 921;</a:t>
            </a:r>
          </a:p>
          <a:p>
            <a:pPr eaLnBrk="1" fontAlgn="auto" hangingPunct="1">
              <a:spcBef>
                <a:spcPts val="0"/>
              </a:spcBef>
              <a:spcAft>
                <a:spcPts val="0"/>
              </a:spcAft>
              <a:defRPr/>
            </a:pPr>
            <a:r>
              <a:rPr lang="en-US" dirty="0" smtClean="0"/>
              <a:t>(4)  engages in conduct that contains the elements of any offense listed in Subsection (a)(2)(A) or (C) or the offense of aggravated robbery 	under Section 29.03, Penal Code, against another student, without regard to whether the conduct occurs on or off of school 	property or while attending a school-sponsored or school-related activity on or off of school property; or</a:t>
            </a:r>
          </a:p>
          <a:p>
            <a:pPr eaLnBrk="1" fontAlgn="auto" hangingPunct="1">
              <a:spcBef>
                <a:spcPts val="0"/>
              </a:spcBef>
              <a:spcAft>
                <a:spcPts val="0"/>
              </a:spcAft>
              <a:defRPr/>
            </a:pPr>
            <a:r>
              <a:rPr lang="en-US" dirty="0" smtClean="0"/>
              <a:t>(5)  engages in conduct that contains the elements of the offense of breach of computer security under Section 33.02, Penal Code, if:</a:t>
            </a:r>
          </a:p>
          <a:p>
            <a:pPr marL="685800" lvl="1" indent="-228600" eaLnBrk="1" fontAlgn="auto" hangingPunct="1">
              <a:spcBef>
                <a:spcPts val="0"/>
              </a:spcBef>
              <a:spcAft>
                <a:spcPts val="0"/>
              </a:spcAft>
              <a:buFont typeface="+mj-lt"/>
              <a:buAutoNum type="alphaLcParenR"/>
              <a:defRPr/>
            </a:pPr>
            <a:r>
              <a:rPr lang="en-US" dirty="0" smtClean="0"/>
              <a:t>the conduct involves accessing a computer, computer network, or computer system owned by or operated on behalf of a school district; and</a:t>
            </a:r>
          </a:p>
          <a:p>
            <a:pPr marL="685800" lvl="1" indent="-228600" eaLnBrk="1" fontAlgn="auto" hangingPunct="1">
              <a:spcBef>
                <a:spcPts val="0"/>
              </a:spcBef>
              <a:spcAft>
                <a:spcPts val="0"/>
              </a:spcAft>
              <a:buFont typeface="+mj-lt"/>
              <a:buAutoNum type="alphaLcParenR"/>
              <a:defRPr/>
            </a:pPr>
            <a:r>
              <a:rPr lang="en-US" dirty="0" smtClean="0"/>
              <a:t>the student knowingly:</a:t>
            </a:r>
          </a:p>
          <a:p>
            <a:pPr marL="1200150" lvl="2" indent="-285750" eaLnBrk="1" fontAlgn="auto" hangingPunct="1">
              <a:spcBef>
                <a:spcPts val="0"/>
              </a:spcBef>
              <a:spcAft>
                <a:spcPts val="0"/>
              </a:spcAft>
              <a:buFont typeface="+mj-lt"/>
              <a:buAutoNum type="romanLcPeriod"/>
              <a:defRPr/>
            </a:pPr>
            <a:r>
              <a:rPr lang="en-US" dirty="0" smtClean="0"/>
              <a:t> alters, damages, or deletes school district property or information; or</a:t>
            </a:r>
          </a:p>
          <a:p>
            <a:pPr marL="1200150" lvl="2" indent="-285750" eaLnBrk="1" fontAlgn="auto" hangingPunct="1">
              <a:spcBef>
                <a:spcPts val="0"/>
              </a:spcBef>
              <a:spcAft>
                <a:spcPts val="0"/>
              </a:spcAft>
              <a:buFont typeface="+mj-lt"/>
              <a:buAutoNum type="romanLcPeriod"/>
              <a:defRPr/>
            </a:pPr>
            <a:r>
              <a:rPr lang="en-US" dirty="0" smtClean="0"/>
              <a:t>commits a breach of any other computer, computer network, or computer system.</a:t>
            </a:r>
          </a:p>
          <a:p>
            <a:pPr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buFont typeface="+mj-lt"/>
              <a:buNone/>
              <a:defRPr/>
            </a:pPr>
            <a:r>
              <a:rPr lang="en-US" dirty="0" smtClean="0"/>
              <a:t>A student may be expelled if the student, while placed in a disciplinary alternative education program, engages in documented serious misbehavior while on the program campus despite documented behavioral interventions.  For purposes of this subsection, "serious misbehavior" means:</a:t>
            </a:r>
          </a:p>
          <a:p>
            <a:pPr marL="228600" indent="-228600" eaLnBrk="1" fontAlgn="auto" hangingPunct="1">
              <a:spcBef>
                <a:spcPts val="0"/>
              </a:spcBef>
              <a:spcAft>
                <a:spcPts val="0"/>
              </a:spcAft>
              <a:buFont typeface="+mj-lt"/>
              <a:buAutoNum type="arabicPeriod"/>
              <a:defRPr/>
            </a:pPr>
            <a:r>
              <a:rPr lang="en-US" dirty="0" smtClean="0"/>
              <a:t>deliberate violent behavior that poses a direct threat to the health or safety of others;</a:t>
            </a:r>
          </a:p>
          <a:p>
            <a:pPr marL="228600" indent="-228600" eaLnBrk="1" fontAlgn="auto" hangingPunct="1">
              <a:spcBef>
                <a:spcPts val="0"/>
              </a:spcBef>
              <a:spcAft>
                <a:spcPts val="0"/>
              </a:spcAft>
              <a:buFont typeface="+mj-lt"/>
              <a:buAutoNum type="arabicPeriod"/>
              <a:defRPr/>
            </a:pPr>
            <a:r>
              <a:rPr lang="en-US" dirty="0" smtClean="0"/>
              <a:t>extortion, meaning the gaining of money or other property by force or threat;</a:t>
            </a:r>
          </a:p>
          <a:p>
            <a:pPr marL="228600" indent="-228600" eaLnBrk="1" fontAlgn="auto" hangingPunct="1">
              <a:spcBef>
                <a:spcPts val="0"/>
              </a:spcBef>
              <a:spcAft>
                <a:spcPts val="0"/>
              </a:spcAft>
              <a:buFont typeface="+mj-lt"/>
              <a:buAutoNum type="arabicPeriod"/>
              <a:defRPr/>
            </a:pPr>
            <a:r>
              <a:rPr lang="en-US" dirty="0" smtClean="0"/>
              <a:t>conduct that constitutes coercion, as defined by Section 1.07, Penal Code; or</a:t>
            </a:r>
          </a:p>
          <a:p>
            <a:pPr marL="228600" indent="-228600" eaLnBrk="1" fontAlgn="auto" hangingPunct="1">
              <a:spcBef>
                <a:spcPts val="0"/>
              </a:spcBef>
              <a:spcAft>
                <a:spcPts val="0"/>
              </a:spcAft>
              <a:buFont typeface="+mj-lt"/>
              <a:buAutoNum type="arabicPeriod"/>
              <a:defRPr/>
            </a:pPr>
            <a:r>
              <a:rPr lang="en-US" dirty="0" smtClean="0"/>
              <a:t>conduct that constitutes the offense of:</a:t>
            </a:r>
          </a:p>
          <a:p>
            <a:pPr marL="685800" lvl="1" indent="-228600" eaLnBrk="1" fontAlgn="auto" hangingPunct="1">
              <a:spcBef>
                <a:spcPts val="0"/>
              </a:spcBef>
              <a:spcAft>
                <a:spcPts val="0"/>
              </a:spcAft>
              <a:buFont typeface="+mj-lt"/>
              <a:buAutoNum type="alphaLcParenR"/>
              <a:defRPr/>
            </a:pPr>
            <a:r>
              <a:rPr lang="en-US" dirty="0" smtClean="0"/>
              <a:t>public lewdness under Section 21.07, Penal Code;</a:t>
            </a:r>
          </a:p>
          <a:p>
            <a:pPr marL="685800" lvl="1" indent="-228600" eaLnBrk="1" fontAlgn="auto" hangingPunct="1">
              <a:spcBef>
                <a:spcPts val="0"/>
              </a:spcBef>
              <a:spcAft>
                <a:spcPts val="0"/>
              </a:spcAft>
              <a:buFont typeface="+mj-lt"/>
              <a:buAutoNum type="alphaLcParenR"/>
              <a:defRPr/>
            </a:pPr>
            <a:r>
              <a:rPr lang="en-US" dirty="0" smtClean="0"/>
              <a:t>indecent exposure under Section 21.08, Penal Code;</a:t>
            </a:r>
          </a:p>
          <a:p>
            <a:pPr marL="685800" lvl="1" indent="-228600" eaLnBrk="1" fontAlgn="auto" hangingPunct="1">
              <a:spcBef>
                <a:spcPts val="0"/>
              </a:spcBef>
              <a:spcAft>
                <a:spcPts val="0"/>
              </a:spcAft>
              <a:buFont typeface="+mj-lt"/>
              <a:buAutoNum type="alphaLcParenR"/>
              <a:defRPr/>
            </a:pPr>
            <a:r>
              <a:rPr lang="en-US" dirty="0" smtClean="0"/>
              <a:t>criminal mischief under Section 28.03, Penal Code;</a:t>
            </a:r>
          </a:p>
          <a:p>
            <a:pPr marL="685800" lvl="1" indent="-228600" eaLnBrk="1" fontAlgn="auto" hangingPunct="1">
              <a:spcBef>
                <a:spcPts val="0"/>
              </a:spcBef>
              <a:spcAft>
                <a:spcPts val="0"/>
              </a:spcAft>
              <a:buFont typeface="+mj-lt"/>
              <a:buAutoNum type="alphaLcParenR"/>
              <a:defRPr/>
            </a:pPr>
            <a:r>
              <a:rPr lang="en-US" dirty="0" smtClean="0"/>
              <a:t>personal hazing under Section 37.152; or</a:t>
            </a:r>
          </a:p>
          <a:p>
            <a:pPr marL="685800" lvl="1" indent="-228600" eaLnBrk="1" fontAlgn="auto" hangingPunct="1">
              <a:spcBef>
                <a:spcPts val="0"/>
              </a:spcBef>
              <a:spcAft>
                <a:spcPts val="0"/>
              </a:spcAft>
              <a:buFont typeface="+mj-lt"/>
              <a:buAutoNum type="alphaLcParenR"/>
              <a:defRPr/>
            </a:pPr>
            <a:r>
              <a:rPr lang="en-US" dirty="0" smtClean="0"/>
              <a:t>harassment under Section 42.07(a)(1), Penal Code, of a student or district employee.</a:t>
            </a:r>
          </a:p>
          <a:p>
            <a:pPr lvl="1" eaLnBrk="1" fontAlgn="auto" hangingPunct="1">
              <a:spcBef>
                <a:spcPts val="0"/>
              </a:spcBef>
              <a:spcAft>
                <a:spcPts val="0"/>
              </a:spcAft>
              <a:buFont typeface="+mj-lt"/>
              <a:buNone/>
              <a:defRPr/>
            </a:pPr>
            <a:endParaRPr lang="en-US" dirty="0" smtClean="0"/>
          </a:p>
          <a:p>
            <a:pPr eaLnBrk="1" fontAlgn="auto" hangingPunct="1">
              <a:spcBef>
                <a:spcPts val="0"/>
              </a:spcBef>
              <a:spcAft>
                <a:spcPts val="0"/>
              </a:spcAft>
              <a:defRPr/>
            </a:pPr>
            <a:r>
              <a:rPr lang="en-US" dirty="0" smtClean="0"/>
              <a:t>A student shall be expelled if the student engages in conduct that contains the elements of any offense listed in Subsection (a), and may be expelled if the student engages in conduct that contains the elements of any offense listed in Subsection (b)(2)(C), against any employee or volunteer in retaliation for or as a result of the person's employment or association with a school district, without regard to whether the conduct occurs on or off of school property or while attending a school-sponsored or school-related activity on or off of school property.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accordance with 20 U.S.C. Section 7151, a local educational agency, including a school district, home-rule school district, or open-enrollment charter school, shall expel a student who brings a firearm, as defined by 18 U.S.C. Section 921, to school. The student must be expelled from the student's regular campus for a period of at least one year, except that:</a:t>
            </a:r>
          </a:p>
          <a:p>
            <a:pPr marL="685800" lvl="1" indent="-228600" eaLnBrk="1" fontAlgn="auto" hangingPunct="1">
              <a:spcBef>
                <a:spcPts val="0"/>
              </a:spcBef>
              <a:spcAft>
                <a:spcPts val="0"/>
              </a:spcAft>
              <a:buFont typeface="+mj-lt"/>
              <a:buAutoNum type="arabicPeriod"/>
              <a:defRPr/>
            </a:pPr>
            <a:r>
              <a:rPr lang="en-US" dirty="0" smtClean="0"/>
              <a:t>the superintendent or other chief administrative officer of the school district or of the other local educational agency, as defined by 20 U. S.C. Section 7801, may modify the length of the expulsion in the case of an individual student;</a:t>
            </a:r>
          </a:p>
          <a:p>
            <a:pPr marL="685800" lvl="1" indent="-228600" eaLnBrk="1" fontAlgn="auto" hangingPunct="1">
              <a:spcBef>
                <a:spcPts val="0"/>
              </a:spcBef>
              <a:spcAft>
                <a:spcPts val="0"/>
              </a:spcAft>
              <a:buFont typeface="+mj-lt"/>
              <a:buAutoNum type="arabicPeriod"/>
              <a:defRPr/>
            </a:pPr>
            <a:r>
              <a:rPr lang="en-US" dirty="0" smtClean="0"/>
              <a:t>the district or other local educational agency shall provide educational services to an expelled student in a disciplinary alternative education program as provided by Section 37.008 if the student is younger than 10 years of age on the date of expulsion; and</a:t>
            </a:r>
          </a:p>
          <a:p>
            <a:pPr marL="685800" lvl="1" indent="-228600" eaLnBrk="1" fontAlgn="auto" hangingPunct="1">
              <a:spcBef>
                <a:spcPts val="0"/>
              </a:spcBef>
              <a:spcAft>
                <a:spcPts val="0"/>
              </a:spcAft>
              <a:buFont typeface="+mj-lt"/>
              <a:buAutoNum type="arabicPeriod"/>
              <a:defRPr/>
            </a:pPr>
            <a:r>
              <a:rPr lang="en-US" dirty="0" smtClean="0"/>
              <a:t>the district or other local educational agency may provide educational services to an expelled student who is 10 years of age or older in a disciplinary alternative education program as provided in Section 37.008.</a:t>
            </a:r>
            <a:endParaRPr lang="en-US" dirty="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C2228-97FF-47BA-8BF3-CCFE7D91350D}" type="slidenum">
              <a:rPr lang="en-US"/>
              <a:pPr fontAlgn="base">
                <a:spcBef>
                  <a:spcPct val="0"/>
                </a:spcBef>
                <a:spcAft>
                  <a:spcPct val="0"/>
                </a:spcAft>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D92CF1-B26C-45DA-93C2-D650F202C2D3}" type="slidenum">
              <a:rPr lang="en-US"/>
              <a:pPr fontAlgn="base">
                <a:spcBef>
                  <a:spcPct val="0"/>
                </a:spcBef>
                <a:spcAft>
                  <a:spcPct val="0"/>
                </a:spcAft>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Student Code of Conduct MUST:</a:t>
            </a:r>
            <a:endParaRPr lang="en-US" u="sng" smtClean="0"/>
          </a:p>
          <a:p>
            <a:pPr lvl="1" eaLnBrk="1" hangingPunct="1">
              <a:spcBef>
                <a:spcPct val="0"/>
              </a:spcBef>
            </a:pPr>
            <a:r>
              <a:rPr lang="en-US" smtClean="0"/>
              <a:t>Specify circumstances under which a student </a:t>
            </a:r>
            <a:r>
              <a:rPr lang="en-US" b="1" smtClean="0"/>
              <a:t>may</a:t>
            </a:r>
            <a:r>
              <a:rPr lang="en-US" smtClean="0"/>
              <a:t> be removed from a classroom</a:t>
            </a:r>
          </a:p>
          <a:p>
            <a:pPr lvl="1" eaLnBrk="1" hangingPunct="1">
              <a:spcBef>
                <a:spcPct val="0"/>
              </a:spcBef>
            </a:pPr>
            <a:r>
              <a:rPr lang="en-US" smtClean="0"/>
              <a:t>Specify conditions that </a:t>
            </a:r>
            <a:r>
              <a:rPr lang="en-US" b="1" smtClean="0"/>
              <a:t>authorize</a:t>
            </a:r>
            <a:r>
              <a:rPr lang="en-US" smtClean="0"/>
              <a:t> an administrator to transfer a student to a disciplinary alternative education program</a:t>
            </a:r>
          </a:p>
          <a:p>
            <a:pPr lvl="1" eaLnBrk="1" hangingPunct="1">
              <a:spcBef>
                <a:spcPct val="0"/>
              </a:spcBef>
            </a:pPr>
            <a:r>
              <a:rPr lang="en-US" smtClean="0"/>
              <a:t>Outline conditions under which a student </a:t>
            </a:r>
            <a:r>
              <a:rPr lang="en-US" b="1" smtClean="0"/>
              <a:t>may</a:t>
            </a:r>
            <a:r>
              <a:rPr lang="en-US" smtClean="0"/>
              <a:t> be suspended </a:t>
            </a:r>
          </a:p>
          <a:p>
            <a:pPr lvl="1" eaLnBrk="1" hangingPunct="1">
              <a:spcBef>
                <a:spcPct val="0"/>
              </a:spcBef>
            </a:pPr>
            <a:r>
              <a:rPr lang="en-US" smtClean="0"/>
              <a:t>Specify consideration will be given as a factor concerning suspension, removal, expulsion, juvenile justice program… </a:t>
            </a:r>
          </a:p>
          <a:p>
            <a:pPr lvl="1" eaLnBrk="1" hangingPunct="1">
              <a:spcBef>
                <a:spcPct val="0"/>
              </a:spcBef>
            </a:pPr>
            <a:r>
              <a:rPr lang="en-US" smtClean="0"/>
              <a:t>	* self defense</a:t>
            </a:r>
          </a:p>
          <a:p>
            <a:pPr lvl="1" eaLnBrk="1" hangingPunct="1">
              <a:spcBef>
                <a:spcPct val="0"/>
              </a:spcBef>
            </a:pPr>
            <a:r>
              <a:rPr lang="en-US" smtClean="0"/>
              <a:t>	* intent or lack of intent at the time the student engaged in the conduct</a:t>
            </a:r>
          </a:p>
          <a:p>
            <a:pPr lvl="1" eaLnBrk="1" hangingPunct="1">
              <a:spcBef>
                <a:spcPct val="0"/>
              </a:spcBef>
            </a:pPr>
            <a:r>
              <a:rPr lang="en-US" smtClean="0"/>
              <a:t>	* a student’s disciplinary history</a:t>
            </a:r>
          </a:p>
          <a:p>
            <a:pPr lvl="1" eaLnBrk="1" hangingPunct="1">
              <a:spcBef>
                <a:spcPct val="0"/>
              </a:spcBef>
            </a:pPr>
            <a:r>
              <a:rPr lang="en-US" smtClean="0"/>
              <a:t>	* a disability that substantially impairs a student’s capacity to appreciate the wrongfulness of the student’s conduct</a:t>
            </a:r>
          </a:p>
          <a:p>
            <a:pPr lvl="1" eaLnBrk="1" hangingPunct="1">
              <a:spcBef>
                <a:spcPct val="0"/>
              </a:spcBef>
            </a:pPr>
            <a:r>
              <a:rPr lang="en-US" smtClean="0"/>
              <a:t>Provide guidelines for setting the length of a term of:</a:t>
            </a:r>
          </a:p>
          <a:p>
            <a:pPr lvl="1" eaLnBrk="1" hangingPunct="1">
              <a:spcBef>
                <a:spcPct val="0"/>
              </a:spcBef>
            </a:pPr>
            <a:r>
              <a:rPr lang="en-US" smtClean="0"/>
              <a:t>	* removal</a:t>
            </a:r>
          </a:p>
          <a:p>
            <a:pPr lvl="1" eaLnBrk="1" hangingPunct="1">
              <a:spcBef>
                <a:spcPct val="0"/>
              </a:spcBef>
            </a:pPr>
            <a:r>
              <a:rPr lang="en-US" smtClean="0"/>
              <a:t>	* expulsion </a:t>
            </a:r>
          </a:p>
          <a:p>
            <a:pPr lvl="1" eaLnBrk="1" hangingPunct="1">
              <a:spcBef>
                <a:spcPct val="0"/>
              </a:spcBef>
            </a:pPr>
            <a:r>
              <a:rPr lang="en-US" smtClean="0"/>
              <a:t>Address the notification of a student’s parent or guardian of a violation of the SCC that results in suspension, removal, expulsion</a:t>
            </a:r>
          </a:p>
          <a:p>
            <a:pPr lvl="1" eaLnBrk="1" hangingPunct="1">
              <a:spcBef>
                <a:spcPct val="0"/>
              </a:spcBef>
            </a:pPr>
            <a:r>
              <a:rPr lang="en-US" smtClean="0"/>
              <a:t>Prohibit bullying, harassment, and making hit lists</a:t>
            </a:r>
          </a:p>
          <a:p>
            <a:pPr lvl="1" eaLnBrk="1" hangingPunct="1">
              <a:spcBef>
                <a:spcPct val="0"/>
              </a:spcBef>
            </a:pPr>
            <a:r>
              <a:rPr lang="en-US" smtClean="0"/>
              <a:t>Provide methods/options for</a:t>
            </a:r>
          </a:p>
          <a:p>
            <a:pPr lvl="1" eaLnBrk="1" hangingPunct="1">
              <a:spcBef>
                <a:spcPct val="0"/>
              </a:spcBef>
            </a:pPr>
            <a:r>
              <a:rPr lang="en-US" smtClean="0"/>
              <a:t>	* managing students in the classroom and on school grounds</a:t>
            </a:r>
          </a:p>
          <a:p>
            <a:pPr lvl="1" eaLnBrk="1" hangingPunct="1">
              <a:spcBef>
                <a:spcPct val="0"/>
              </a:spcBef>
            </a:pPr>
            <a:r>
              <a:rPr lang="en-US" smtClean="0"/>
              <a:t>	* disciplining students</a:t>
            </a:r>
          </a:p>
          <a:p>
            <a:pPr lvl="1" eaLnBrk="1" hangingPunct="1">
              <a:spcBef>
                <a:spcPct val="0"/>
              </a:spcBef>
            </a:pPr>
            <a:r>
              <a:rPr lang="en-US" smtClean="0"/>
              <a:t>	* preventing and intervening in student discipline problems</a:t>
            </a:r>
          </a:p>
          <a:p>
            <a:pPr lvl="1" eaLnBrk="1" hangingPunct="1">
              <a:spcBef>
                <a:spcPct val="0"/>
              </a:spcBef>
            </a:pPr>
            <a:endParaRPr lang="en-US" smtClean="0"/>
          </a:p>
          <a:p>
            <a:pPr lvl="1" eaLnBrk="1" hangingPunct="1">
              <a:spcBef>
                <a:spcPct val="0"/>
              </a:spcBef>
            </a:pPr>
            <a:endParaRPr lang="en-US" smtClean="0"/>
          </a:p>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0012A-788C-4069-8CB0-8D0AC3F85D3C}" type="slidenum">
              <a:rPr lang="en-US"/>
              <a:pPr fontAlgn="base">
                <a:spcBef>
                  <a:spcPct val="0"/>
                </a:spcBef>
                <a:spcAft>
                  <a:spcPct val="0"/>
                </a:spcAft>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subchapter does not prevent the principal or the principal's designee from ordering the immediate expulsion of a student if the principal or the principal's designee reasonably believes that action is necessary to protect persons or property from imminent harm.</a:t>
            </a:r>
          </a:p>
          <a:p>
            <a:pPr eaLnBrk="1" hangingPunct="1">
              <a:spcBef>
                <a:spcPct val="0"/>
              </a:spcBef>
            </a:pPr>
            <a:endParaRPr lang="en-US" smtClean="0"/>
          </a:p>
          <a:p>
            <a:pPr eaLnBrk="1" hangingPunct="1">
              <a:spcBef>
                <a:spcPct val="0"/>
              </a:spcBef>
            </a:pPr>
            <a:r>
              <a:rPr lang="en-US" b="1" smtClean="0"/>
              <a:t>At the time of an emergency placement or expulsion, the student shall be given oral notice of the reason for the action</a:t>
            </a:r>
            <a:r>
              <a:rPr lang="en-US" smtClean="0"/>
              <a:t>. The reason must be a reason for which placement in a disciplinary alternative education program or expulsion may be made on a nonemergency basis. Within a reasonable time after the emergency placement or expulsion, but not later than the 10th day after the date of the placement or expulsion, the student shall be accorded the appropriate due process as required under Section 37.009. If the student subject to the emergency placement or expulsion is a student with disabilities who receives special education services, the emergency placement or expulsion is subject to federal law and regulations and must be consistent with the consequences that would apply under this subchapter to a student without a disability.</a:t>
            </a:r>
          </a:p>
          <a:p>
            <a:pPr eaLnBrk="1" hangingPunct="1">
              <a:spcBef>
                <a:spcPct val="0"/>
              </a:spcBef>
            </a:pPr>
            <a:endParaRPr lang="en-US" smtClean="0"/>
          </a:p>
          <a:p>
            <a:pPr eaLnBrk="1" hangingPunct="1">
              <a:spcBef>
                <a:spcPct val="0"/>
              </a:spcBef>
            </a:pPr>
            <a:r>
              <a:rPr lang="en-US" smtClean="0"/>
              <a:t>A principal or principal's designee is not liable in civil damages for an emergency placement under this section.</a:t>
            </a:r>
          </a:p>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30FDA4-9EE5-44C7-9DB7-F57C36B55DFB}" type="slidenum">
              <a:rPr lang="en-US"/>
              <a:pPr fontAlgn="base">
                <a:spcBef>
                  <a:spcPct val="0"/>
                </a:spcBef>
                <a:spcAft>
                  <a:spcPct val="0"/>
                </a:spcAft>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At the conference, the student is entitled to written or oral notice of the reasons for the removal, an explanation of the basis for the removal, and an opportunity to respond to the reasons for the removal. The student may not be returned to the regular classroom pending the conference. Following the conference, and whether or not each requested person is in attendance after valid attempts to require the person's attendance, the principal shall order the placement of the student for a period consistent with the student code of conduct. </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6F88DD-7111-4EB7-8690-6E984A7D3913}" type="slidenum">
              <a:rPr lang="en-US"/>
              <a:pPr fontAlgn="base">
                <a:spcBef>
                  <a:spcPct val="0"/>
                </a:spcBef>
                <a:spcAft>
                  <a:spcPct val="0"/>
                </a:spcAft>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 county that operates a program under Section 37.011, an expelled student shall to the extent provided by law or by the memorandum of understanding immediately attend the educational program from the date of expulsion, except that in a county with a population greater than 125,000, every expelled student who is not detained or receiving treatment under an order of the juvenile court must be enrolled in an educational program.</a:t>
            </a:r>
          </a:p>
          <a:p>
            <a:pPr eaLnBrk="1" hangingPunct="1">
              <a:spcBef>
                <a:spcPct val="0"/>
              </a:spcBef>
            </a:pPr>
            <a:endParaRPr lang="en-US" smtClean="0"/>
          </a:p>
          <a:p>
            <a:pPr eaLnBrk="1" hangingPunct="1">
              <a:spcBef>
                <a:spcPct val="0"/>
              </a:spcBef>
            </a:pPr>
            <a:r>
              <a:rPr lang="en-US" smtClean="0"/>
              <a:t>If a student is expelled under Section 37.007(c), the board or its designee shall refer the student to the authorized officer of the juvenile court for appropriate proceedings under Title 3, Family Code.</a:t>
            </a:r>
          </a:p>
          <a:p>
            <a:pPr eaLnBrk="1" hangingPunct="1">
              <a:spcBef>
                <a:spcPct val="0"/>
              </a:spcBef>
            </a:pPr>
            <a:endParaRPr lang="en-US" smtClean="0"/>
          </a:p>
          <a:p>
            <a:pPr eaLnBrk="1" hangingPunct="1">
              <a:spcBef>
                <a:spcPct val="0"/>
              </a:spcBef>
            </a:pPr>
            <a:r>
              <a:rPr lang="en-US" smtClean="0"/>
              <a:t>Unless the juvenile board for the county in which the district's central administrative office is located has entered into a memorandum of understanding with the district's board of trustees concerning the juvenile probation department's role in supervising and providing other support services for students in disciplinary alternative education programs, a court may not order a student expelled under Section 37.007 to attend a regular classroom, a regular campus, or a school district disciplinary alternative education program as a condition of probation.</a:t>
            </a:r>
          </a:p>
          <a:p>
            <a:pPr eaLnBrk="1" hangingPunct="1">
              <a:spcBef>
                <a:spcPct val="0"/>
              </a:spcBef>
            </a:pPr>
            <a:endParaRPr lang="en-US" smtClean="0"/>
          </a:p>
          <a:p>
            <a:pPr eaLnBrk="1" hangingPunct="1">
              <a:spcBef>
                <a:spcPct val="0"/>
              </a:spcBef>
            </a:pPr>
            <a:r>
              <a:rPr lang="en-US" smtClean="0"/>
              <a:t>Unless the juvenile board for the county in which the district's central administrative office is located has entered into a memorandum of understanding as described by Subsection (c), if a court orders a student to attend a disciplinary alternative education program as a condition of probation once during a school year and the student is referred to juvenile court again during that school year, the juvenile court may not order the student to attend a disciplinary alternative education program in a district without the district's consent until the student has successfully completed any sentencing requirements the court imposes.assroom, a regular campus, or a school district disciplinary alternative education program as a condition of probation.</a:t>
            </a:r>
          </a:p>
          <a:p>
            <a:pPr eaLnBrk="1" hangingPunct="1">
              <a:spcBef>
                <a:spcPct val="0"/>
              </a:spcBef>
            </a:pPr>
            <a:endParaRPr lang="en-US" smtClean="0"/>
          </a:p>
          <a:p>
            <a:pPr eaLnBrk="1" hangingPunct="1">
              <a:spcBef>
                <a:spcPct val="0"/>
              </a:spcBef>
            </a:pPr>
            <a:r>
              <a:rPr lang="en-US" smtClean="0"/>
              <a:t> Any placement in a disciplinary alternative education program by a court under this section must prohibit the student from attending or participating in school-sponsored or school-related activities.</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E44A3A-27A8-4E14-8911-07504103C025}" type="slidenum">
              <a:rPr lang="en-US"/>
              <a:pPr fontAlgn="base">
                <a:spcBef>
                  <a:spcPct val="0"/>
                </a:spcBef>
                <a:spcAft>
                  <a:spcPct val="0"/>
                </a:spcAft>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juvenile board of the county enters into a memorandum of understanding with each school district in the county that outlines the responsibility of the board and school districts in minimizing the number of students expelled without receiving alternative educational services and includes coordination procedures.</a:t>
            </a:r>
          </a:p>
          <a:p>
            <a:pPr eaLnBrk="1" hangingPunct="1">
              <a:spcBef>
                <a:spcPct val="0"/>
              </a:spcBef>
            </a:pPr>
            <a:endParaRPr lang="en-US" smtClean="0"/>
          </a:p>
          <a:p>
            <a:pPr eaLnBrk="1" hangingPunct="1">
              <a:spcBef>
                <a:spcPct val="0"/>
              </a:spcBef>
            </a:pPr>
            <a:r>
              <a:rPr lang="en-US" smtClean="0"/>
              <a:t>If a student admitted into the public schools of a school district under Section 25.001(b) is expelled from school for conduct for which expulsion is required under Section 37.007(a), (d), or (e), the juvenile court, the juvenile board, or the juvenile board's designee, as appropriate, shall:</a:t>
            </a:r>
          </a:p>
          <a:p>
            <a:pPr marL="685800" lvl="1" indent="-228600" eaLnBrk="1" hangingPunct="1">
              <a:spcBef>
                <a:spcPct val="0"/>
              </a:spcBef>
              <a:buFont typeface="Calibri" pitchFamily="34" charset="0"/>
              <a:buAutoNum type="arabicPeriod"/>
            </a:pPr>
            <a:r>
              <a:rPr lang="en-US" smtClean="0"/>
              <a:t> if the student is placed on probation under Section 54.04, Family Code, order the student to attend the juvenile justice alternative education program in the county in which the student resides from the date of disposition as a condition of probation, unless the child is placed in a post-adjudication treatment facility;</a:t>
            </a:r>
          </a:p>
          <a:p>
            <a:pPr marL="685800" lvl="1" indent="-228600" eaLnBrk="1" hangingPunct="1">
              <a:spcBef>
                <a:spcPct val="0"/>
              </a:spcBef>
              <a:buFont typeface="Calibri" pitchFamily="34" charset="0"/>
              <a:buAutoNum type="arabicPeriod"/>
            </a:pPr>
            <a:r>
              <a:rPr lang="en-US" smtClean="0"/>
              <a:t>if the student is placed on deferred prosecution under Section 53.03, Family Code, by the court, prosecutor, or probation department, require the student to immediately attend the juvenile justice alternative education program in the county in which the student resides for a period not to exceed six months as a condition of the deferred prosecution;</a:t>
            </a:r>
          </a:p>
          <a:p>
            <a:pPr marL="685800" lvl="1" indent="-228600" eaLnBrk="1" hangingPunct="1">
              <a:spcBef>
                <a:spcPct val="0"/>
              </a:spcBef>
              <a:buFont typeface="Calibri" pitchFamily="34" charset="0"/>
              <a:buAutoNum type="arabicPeriod"/>
            </a:pPr>
            <a:r>
              <a:rPr lang="en-US" smtClean="0"/>
              <a:t>in determining the conditions of the deferred prosecution or court-ordered probation, consider the length of the school district's expulsion order for the student; and</a:t>
            </a:r>
          </a:p>
          <a:p>
            <a:pPr marL="685800" lvl="1" indent="-228600" eaLnBrk="1" hangingPunct="1">
              <a:spcBef>
                <a:spcPct val="0"/>
              </a:spcBef>
              <a:buFont typeface="Calibri" pitchFamily="34" charset="0"/>
              <a:buAutoNum type="arabicPeriod"/>
            </a:pPr>
            <a:r>
              <a:rPr lang="en-US" smtClean="0"/>
              <a:t>provide timely educational services to the student in the juvenile justice alternative education program in the county in which the student resides, regardless of the student's age or whether the juvenile court has jurisdiction over the student.</a:t>
            </a:r>
          </a:p>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22DAC0-41A4-486D-82FE-A7F500A081A9}" type="slidenum">
              <a:rPr lang="en-US"/>
              <a:pPr fontAlgn="base">
                <a:spcBef>
                  <a:spcPct val="0"/>
                </a:spcBef>
                <a:spcAft>
                  <a:spcPct val="0"/>
                </a:spcAft>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Each center shall coordinate the efforts of school district personnel, local police departments, school attendance officers, and probation officers in working with students, dropouts, and parents in identifying and correcting factors that adversely affect the education of the children.</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6EB89-A9FE-4291-B5F7-B4F07FF99F76}" type="slidenum">
              <a:rPr lang="en-US"/>
              <a:pPr fontAlgn="base">
                <a:spcBef>
                  <a:spcPct val="0"/>
                </a:spcBef>
                <a:spcAft>
                  <a:spcPct val="0"/>
                </a:spcAft>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If a principal has reasonable belief that certain activities occurred in school, on school property, at a school-sponsored or school-related activity on or off campus, whether or not the activity is investigated by school security officers, the principal </a:t>
            </a:r>
            <a:r>
              <a:rPr lang="en-US" b="1" dirty="0" smtClean="0"/>
              <a:t>shall</a:t>
            </a:r>
            <a:r>
              <a:rPr lang="en-US" dirty="0" smtClean="0"/>
              <a:t> notify any school district police department, </a:t>
            </a:r>
            <a:r>
              <a:rPr lang="en-US" i="1" dirty="0" smtClean="0"/>
              <a:t>and</a:t>
            </a:r>
            <a:r>
              <a:rPr lang="en-US" dirty="0" smtClean="0"/>
              <a:t> the local municipality police department or county sheriff.  </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Conduct that may constitute murder, capital murder, aggravated kidnapping, indecency with a child, sexual assault, aggravated assault, aggravated sexual assault, injury to a child or an elderly or disabled person, arson, robbery, aggravated robbery, or burglary.</a:t>
            </a:r>
          </a:p>
          <a:p>
            <a:pPr marL="171450" indent="-171450" eaLnBrk="1" fontAlgn="auto" hangingPunct="1">
              <a:spcBef>
                <a:spcPts val="0"/>
              </a:spcBef>
              <a:spcAft>
                <a:spcPts val="0"/>
              </a:spcAft>
              <a:buFont typeface="Arial" pitchFamily="34" charset="0"/>
              <a:buChar char="•"/>
              <a:defRPr/>
            </a:pPr>
            <a:r>
              <a:rPr lang="en-US" dirty="0" smtClean="0"/>
              <a:t>Deadly conduct under Section 22.05, Penal Code</a:t>
            </a:r>
          </a:p>
          <a:p>
            <a:pPr marL="171450" indent="-171450" eaLnBrk="1" fontAlgn="auto" hangingPunct="1">
              <a:spcBef>
                <a:spcPts val="0"/>
              </a:spcBef>
              <a:spcAft>
                <a:spcPts val="0"/>
              </a:spcAft>
              <a:buFont typeface="Arial" pitchFamily="34" charset="0"/>
              <a:buChar char="•"/>
              <a:defRPr/>
            </a:pPr>
            <a:r>
              <a:rPr lang="en-US" dirty="0" smtClean="0"/>
              <a:t>Terroristic threat under Section 22.07, Penal Code</a:t>
            </a:r>
          </a:p>
          <a:p>
            <a:pPr marL="171450" indent="-171450" eaLnBrk="1" fontAlgn="auto" hangingPunct="1">
              <a:spcBef>
                <a:spcPts val="0"/>
              </a:spcBef>
              <a:spcAft>
                <a:spcPts val="0"/>
              </a:spcAft>
              <a:buFont typeface="Arial" pitchFamily="34" charset="0"/>
              <a:buChar char="•"/>
              <a:defRPr/>
            </a:pPr>
            <a:r>
              <a:rPr lang="en-US" dirty="0" smtClean="0"/>
              <a:t>Use, sale, or possession of a controlled substance, drug paraphernalia, or marijuana</a:t>
            </a:r>
          </a:p>
          <a:p>
            <a:pPr marL="171450" indent="-171450" eaLnBrk="1" fontAlgn="auto" hangingPunct="1">
              <a:spcBef>
                <a:spcPts val="0"/>
              </a:spcBef>
              <a:spcAft>
                <a:spcPts val="0"/>
              </a:spcAft>
              <a:buFont typeface="Arial" pitchFamily="34" charset="0"/>
              <a:buChar char="•"/>
              <a:defRPr/>
            </a:pPr>
            <a:r>
              <a:rPr lang="en-US" dirty="0" smtClean="0"/>
              <a:t>Possession of illegal weapons or devices</a:t>
            </a:r>
          </a:p>
          <a:p>
            <a:pPr marL="171450" indent="-171450" eaLnBrk="1" fontAlgn="auto" hangingPunct="1">
              <a:spcBef>
                <a:spcPts val="0"/>
              </a:spcBef>
              <a:spcAft>
                <a:spcPts val="0"/>
              </a:spcAft>
              <a:buFont typeface="Arial" pitchFamily="34" charset="0"/>
              <a:buChar char="•"/>
              <a:defRPr/>
            </a:pPr>
            <a:r>
              <a:rPr lang="en-US" dirty="0" smtClean="0"/>
              <a:t>Conduct that may constitute engaging in organized criminal activity under Section 71.02, Penal Code</a:t>
            </a:r>
          </a:p>
          <a:p>
            <a:pPr marL="171450" indent="-171450" eaLnBrk="1" fontAlgn="auto" hangingPunct="1">
              <a:spcBef>
                <a:spcPts val="0"/>
              </a:spcBef>
              <a:spcAft>
                <a:spcPts val="0"/>
              </a:spcAft>
              <a:buFont typeface="Arial" pitchFamily="34" charset="0"/>
              <a:buChar char="•"/>
              <a:defRPr/>
            </a:pPr>
            <a:r>
              <a:rPr lang="en-US" dirty="0" smtClean="0"/>
              <a:t>Conduct that may constitute a criminal offense for which a student may be expelled under Education Code Section 37.007(a), (d), or (e)</a:t>
            </a:r>
            <a:endParaRPr lang="en-US" dirty="0"/>
          </a:p>
          <a:p>
            <a:pPr eaLnBrk="1" fontAlgn="auto" hangingPunct="1">
              <a:spcBef>
                <a:spcPts val="0"/>
              </a:spcBef>
              <a:spcAft>
                <a:spcPts val="0"/>
              </a:spcAft>
              <a:buFont typeface="Arial" pitchFamily="34" charset="0"/>
              <a:buNone/>
              <a:defRPr/>
            </a:pPr>
            <a:endParaRPr lang="en-US" dirty="0"/>
          </a:p>
          <a:p>
            <a:pPr eaLnBrk="1" fontAlgn="auto" hangingPunct="1">
              <a:spcBef>
                <a:spcPts val="0"/>
              </a:spcBef>
              <a:spcAft>
                <a:spcPts val="0"/>
              </a:spcAft>
              <a:buFont typeface="Arial" pitchFamily="34" charset="0"/>
              <a:buNone/>
              <a:defRPr/>
            </a:pPr>
            <a:r>
              <a:rPr lang="en-US" dirty="0" smtClean="0"/>
              <a:t>In addition, the law requires that the principal also notify each instructional or support employee at the school who has regular contact with the student whose conduct is the subject of the notice.  </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F3EDC2-CA42-41E7-B0C6-3874CD9F8EEF}" type="slidenum">
              <a:rPr lang="en-US"/>
              <a:pPr fontAlgn="base">
                <a:spcBef>
                  <a:spcPct val="0"/>
                </a:spcBef>
                <a:spcAft>
                  <a:spcPct val="0"/>
                </a:spcAft>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There is a more specific duty for professionals.</a:t>
            </a:r>
          </a:p>
          <a:p>
            <a:pPr eaLnBrk="1" fontAlgn="auto" hangingPunct="1">
              <a:spcBef>
                <a:spcPts val="0"/>
              </a:spcBef>
              <a:spcAft>
                <a:spcPts val="0"/>
              </a:spcAft>
              <a:defRPr/>
            </a:pPr>
            <a:r>
              <a:rPr lang="en-US" dirty="0" smtClean="0"/>
              <a:t>A </a:t>
            </a:r>
            <a:r>
              <a:rPr lang="en-US" b="1" dirty="0" smtClean="0"/>
              <a:t>professional</a:t>
            </a:r>
            <a:r>
              <a:rPr lang="en-US" dirty="0" smtClean="0"/>
              <a:t> who has cause to believe a child has been abused or neglected must make a report no later than 48 hours after the professional first suspected that the child has been neglected or abused.</a:t>
            </a:r>
          </a:p>
          <a:p>
            <a:pPr marL="171450" indent="-171450" eaLnBrk="1" fontAlgn="auto" hangingPunct="1">
              <a:spcBef>
                <a:spcPts val="0"/>
              </a:spcBef>
              <a:spcAft>
                <a:spcPts val="0"/>
              </a:spcAft>
              <a:buFont typeface="Arial" pitchFamily="34" charset="0"/>
              <a:buChar char="•"/>
              <a:defRPr/>
            </a:pPr>
            <a:r>
              <a:rPr lang="en-US" dirty="0" smtClean="0"/>
              <a:t>Principals, teachers, counselors, psychologists, nurses, doctors, lawyers, juvenile probation officers, </a:t>
            </a:r>
            <a:r>
              <a:rPr lang="en-US" b="1" dirty="0" smtClean="0"/>
              <a:t>any one else who is licensed or certified by the state.</a:t>
            </a:r>
          </a:p>
          <a:p>
            <a:pPr marL="171450" indent="-171450" eaLnBrk="1" fontAlgn="auto" hangingPunct="1">
              <a:spcBef>
                <a:spcPts val="0"/>
              </a:spcBef>
              <a:spcAft>
                <a:spcPts val="0"/>
              </a:spcAft>
              <a:buFont typeface="Arial" pitchFamily="34" charset="0"/>
              <a:buChar char="•"/>
              <a:defRPr/>
            </a:pPr>
            <a:endParaRPr lang="en-US" b="1" dirty="0" smtClean="0"/>
          </a:p>
          <a:p>
            <a:pPr eaLnBrk="1" fontAlgn="auto" hangingPunct="1">
              <a:spcBef>
                <a:spcPts val="0"/>
              </a:spcBef>
              <a:spcAft>
                <a:spcPts val="0"/>
              </a:spcAft>
              <a:buFont typeface="Arial" pitchFamily="34" charset="0"/>
              <a:buNone/>
              <a:defRPr/>
            </a:pPr>
            <a:r>
              <a:rPr lang="en-US" b="1" dirty="0" smtClean="0"/>
              <a:t>Failure to report child abuse is a Class B misdemeanor</a:t>
            </a:r>
            <a:endParaRPr lang="en-US" dirty="0" smtClean="0"/>
          </a:p>
          <a:p>
            <a:pPr eaLnBrk="1" fontAlgn="auto" hangingPunct="1">
              <a:spcBef>
                <a:spcPts val="0"/>
              </a:spcBef>
              <a:spcAft>
                <a:spcPts val="0"/>
              </a:spcAft>
              <a:buFont typeface="Arial" pitchFamily="34" charset="0"/>
              <a:buNone/>
              <a:defRPr/>
            </a:pPr>
            <a:r>
              <a:rPr lang="en-US" dirty="0" smtClean="0"/>
              <a:t>An educator who fails to report may also risk having his or her certification revoked or suspended.</a:t>
            </a:r>
            <a:endParaRPr lang="en-US" b="1" dirty="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14DCB-FD9E-49FF-9D21-F9B0937F646E}" type="slidenum">
              <a:rPr lang="en-US"/>
              <a:pPr fontAlgn="base">
                <a:spcBef>
                  <a:spcPct val="0"/>
                </a:spcBef>
                <a:spcAft>
                  <a:spcPct val="0"/>
                </a:spcAft>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8A618-2F65-44B6-9B05-F704D137B087}" type="slidenum">
              <a:rPr lang="en-US"/>
              <a:pPr fontAlgn="base">
                <a:spcBef>
                  <a:spcPct val="0"/>
                </a:spcBef>
                <a:spcAft>
                  <a:spcPct val="0"/>
                </a:spcAft>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Only commissioned peace officers may take a child into custody if there is probable cause to believe that a child engaged in:</a:t>
            </a:r>
          </a:p>
          <a:p>
            <a:pPr marL="171450" indent="-171450" eaLnBrk="1" fontAlgn="auto" hangingPunct="1">
              <a:spcBef>
                <a:spcPts val="0"/>
              </a:spcBef>
              <a:spcAft>
                <a:spcPts val="0"/>
              </a:spcAft>
              <a:buFont typeface="Arial" pitchFamily="34" charset="0"/>
              <a:buChar char="•"/>
              <a:defRPr/>
            </a:pPr>
            <a:r>
              <a:rPr lang="en-US" dirty="0" smtClean="0"/>
              <a:t>Conduct that violates a penal law of this state or penal ordinance of any political subdivision of this state;</a:t>
            </a:r>
          </a:p>
          <a:p>
            <a:pPr marL="171450" indent="-171450" eaLnBrk="1" fontAlgn="auto" hangingPunct="1">
              <a:spcBef>
                <a:spcPts val="0"/>
              </a:spcBef>
              <a:spcAft>
                <a:spcPts val="0"/>
              </a:spcAft>
              <a:buFont typeface="Arial" pitchFamily="34" charset="0"/>
              <a:buChar char="•"/>
              <a:defRPr/>
            </a:pPr>
            <a:r>
              <a:rPr lang="en-US" dirty="0" smtClean="0"/>
              <a:t>Delinquent conduct or conduct indicating a need for supervision (CINS); or</a:t>
            </a:r>
          </a:p>
          <a:p>
            <a:pPr marL="171450" indent="-171450" eaLnBrk="1" fontAlgn="auto" hangingPunct="1">
              <a:spcBef>
                <a:spcPts val="0"/>
              </a:spcBef>
              <a:spcAft>
                <a:spcPts val="0"/>
              </a:spcAft>
              <a:buFont typeface="Arial" pitchFamily="34" charset="0"/>
              <a:buChar char="•"/>
              <a:defRPr/>
            </a:pPr>
            <a:r>
              <a:rPr lang="en-US" dirty="0" smtClean="0"/>
              <a:t>Conduct that violates a condition of probation imposed by a juvenile court</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Like other law enforcement officers, commissioned school district police officers are authorized to take a student into custody, which means detaining a child under the same circumstances in which an adult could be arrested. </a:t>
            </a:r>
            <a:r>
              <a:rPr lang="en-US" b="1" dirty="0" smtClean="0"/>
              <a:t>School security personnel who are not commissioned police officers MAY NOT take a child into custody.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Within your jurisdiction, a peace officer commissioned under the Education Code:</a:t>
            </a:r>
          </a:p>
          <a:p>
            <a:pPr lvl="1" eaLnBrk="1" fontAlgn="auto" hangingPunct="1">
              <a:spcBef>
                <a:spcPts val="0"/>
              </a:spcBef>
              <a:spcAft>
                <a:spcPts val="0"/>
              </a:spcAft>
              <a:defRPr/>
            </a:pPr>
            <a:r>
              <a:rPr lang="en-US" dirty="0" smtClean="0"/>
              <a:t>Has the powers, privileges, and immunities of peace officers</a:t>
            </a:r>
          </a:p>
          <a:p>
            <a:pPr lvl="1" eaLnBrk="1" fontAlgn="auto" hangingPunct="1">
              <a:spcBef>
                <a:spcPts val="0"/>
              </a:spcBef>
              <a:spcAft>
                <a:spcPts val="0"/>
              </a:spcAft>
              <a:defRPr/>
            </a:pPr>
            <a:r>
              <a:rPr lang="en-US" dirty="0" smtClean="0"/>
              <a:t>May enforce all laws, including municipal ordinances, county ordinances, and state laws; and</a:t>
            </a:r>
          </a:p>
          <a:p>
            <a:pPr lvl="1" eaLnBrk="1" fontAlgn="auto" hangingPunct="1">
              <a:spcBef>
                <a:spcPts val="0"/>
              </a:spcBef>
              <a:spcAft>
                <a:spcPts val="0"/>
              </a:spcAft>
              <a:defRPr/>
            </a:pPr>
            <a:r>
              <a:rPr lang="en-US" dirty="0" smtClean="0"/>
              <a:t>May, in accordance with the Family Code, take a juvenile into custody.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Commissioned school district police officers, like other peace officers, have a duty to preserve the peace within their jurisdiction and to employ all lawful means to do so.  In addition, they must:</a:t>
            </a:r>
          </a:p>
          <a:p>
            <a:pPr marL="171450" indent="-171450" eaLnBrk="1" fontAlgn="auto" hangingPunct="1">
              <a:spcBef>
                <a:spcPts val="0"/>
              </a:spcBef>
              <a:spcAft>
                <a:spcPts val="0"/>
              </a:spcAft>
              <a:buFont typeface="Arial" pitchFamily="34" charset="0"/>
              <a:buChar char="•"/>
              <a:defRPr/>
            </a:pPr>
            <a:r>
              <a:rPr lang="en-US" dirty="0" smtClean="0"/>
              <a:t>Take actions to prevent and suppress crime</a:t>
            </a:r>
          </a:p>
          <a:p>
            <a:pPr marL="171450" indent="-171450" eaLnBrk="1" fontAlgn="auto" hangingPunct="1">
              <a:spcBef>
                <a:spcPts val="0"/>
              </a:spcBef>
              <a:spcAft>
                <a:spcPts val="0"/>
              </a:spcAft>
              <a:buFont typeface="Arial" pitchFamily="34" charset="0"/>
              <a:buChar char="•"/>
              <a:defRPr/>
            </a:pPr>
            <a:r>
              <a:rPr lang="en-US" dirty="0" smtClean="0"/>
              <a:t>Execute all lawful processes issued by any magistrate or court;</a:t>
            </a:r>
          </a:p>
          <a:p>
            <a:pPr marL="171450" indent="-171450" eaLnBrk="1" fontAlgn="auto" hangingPunct="1">
              <a:spcBef>
                <a:spcPts val="0"/>
              </a:spcBef>
              <a:spcAft>
                <a:spcPts val="0"/>
              </a:spcAft>
              <a:buFont typeface="Arial" pitchFamily="34" charset="0"/>
              <a:buChar char="•"/>
              <a:defRPr/>
            </a:pPr>
            <a:r>
              <a:rPr lang="en-US" dirty="0" smtClean="0"/>
              <a:t>Notify a magistrate of all offenses committed within the officer’s jurisdiction when the officer has good reason to believe a penal law has been violated</a:t>
            </a:r>
          </a:p>
          <a:p>
            <a:pPr marL="171450" indent="-171450" eaLnBrk="1" fontAlgn="auto" hangingPunct="1">
              <a:spcBef>
                <a:spcPts val="0"/>
              </a:spcBef>
              <a:spcAft>
                <a:spcPts val="0"/>
              </a:spcAft>
              <a:buFont typeface="Arial" pitchFamily="34" charset="0"/>
              <a:buChar char="•"/>
              <a:defRPr/>
            </a:pPr>
            <a:r>
              <a:rPr lang="en-US" dirty="0" smtClean="0"/>
              <a:t>Arrest offenders, even without a warrant, but only when authorized by law;</a:t>
            </a:r>
          </a:p>
          <a:p>
            <a:pPr marL="171450" indent="-171450" eaLnBrk="1" fontAlgn="auto" hangingPunct="1">
              <a:spcBef>
                <a:spcPts val="0"/>
              </a:spcBef>
              <a:spcAft>
                <a:spcPts val="0"/>
              </a:spcAft>
              <a:buFont typeface="Arial" pitchFamily="34" charset="0"/>
              <a:buChar char="•"/>
              <a:defRPr/>
            </a:pPr>
            <a:r>
              <a:rPr lang="en-US" dirty="0" smtClean="0"/>
              <a:t>Take possession of missing children pursuant to Art. 63.009(g), Code of Criminal Procedure</a:t>
            </a:r>
            <a:endParaRPr lang="en-US" dirty="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37419-6ECA-4ED5-94D8-4B1E824A5F3B}" type="slidenum">
              <a:rPr lang="en-US"/>
              <a:pPr fontAlgn="base">
                <a:spcBef>
                  <a:spcPct val="0"/>
                </a:spcBef>
                <a:spcAft>
                  <a:spcPct val="0"/>
                </a:spcAft>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person may assert, as a defense to prosecution, that the alleged interference consisted only of speech.  </a:t>
            </a:r>
          </a:p>
          <a:p>
            <a:pPr eaLnBrk="1" hangingPunct="1">
              <a:spcBef>
                <a:spcPct val="0"/>
              </a:spcBef>
            </a:pPr>
            <a:endParaRPr lang="en-US"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9298BD-E91B-4090-846B-C28B3A068AEF}" type="slidenum">
              <a:rPr lang="en-US"/>
              <a:pPr fontAlgn="base">
                <a:spcBef>
                  <a:spcPct val="0"/>
                </a:spcBef>
                <a:spcAft>
                  <a:spcPct val="0"/>
                </a:spcAft>
                <a:defRPr/>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  A </a:t>
            </a:r>
            <a:r>
              <a:rPr lang="en-US" b="1" smtClean="0"/>
              <a:t>dating violence policy </a:t>
            </a:r>
            <a:r>
              <a:rPr lang="en-US" smtClean="0"/>
              <a:t>must:</a:t>
            </a:r>
          </a:p>
          <a:p>
            <a:pPr marL="685800" lvl="1" indent="-228600" eaLnBrk="1" hangingPunct="1">
              <a:spcBef>
                <a:spcPct val="0"/>
              </a:spcBef>
              <a:buFont typeface="Calibri" pitchFamily="34" charset="0"/>
              <a:buAutoNum type="arabicPeriod"/>
            </a:pPr>
            <a:r>
              <a:rPr lang="en-US" smtClean="0"/>
              <a:t> include a definition of dating violence that includes the intentional use of physical, sexual, verbal, or emotional abuse by a person to harm, threaten, intimidate, or control another person in a dating relationship, as defined by Section 71.0021, Family Code; and</a:t>
            </a:r>
          </a:p>
          <a:p>
            <a:pPr marL="685800" lvl="1" indent="-228600" eaLnBrk="1" hangingPunct="1">
              <a:spcBef>
                <a:spcPct val="0"/>
              </a:spcBef>
              <a:buFont typeface="Calibri" pitchFamily="34" charset="0"/>
              <a:buAutoNum type="arabicPeriod"/>
            </a:pPr>
            <a:r>
              <a:rPr lang="en-US" smtClean="0"/>
              <a:t>address safety planning, enforcement of protective orders, school-based alternatives to protective orders, training for teachers and administrators, counseling for affected students, and awareness education for students and parents.</a:t>
            </a:r>
          </a:p>
          <a:p>
            <a:pPr eaLnBrk="1" hangingPunct="1">
              <a:spcBef>
                <a:spcPct val="0"/>
              </a:spcBef>
            </a:pPr>
            <a:endParaRPr lang="en-US" smtClean="0"/>
          </a:p>
          <a:p>
            <a:pPr eaLnBrk="1" hangingPunct="1">
              <a:spcBef>
                <a:spcPct val="0"/>
              </a:spcBef>
            </a:pPr>
            <a:r>
              <a:rPr lang="en-US" smtClean="0"/>
              <a:t>(c)  The board of trustees of each school district shall adopt a </a:t>
            </a:r>
            <a:r>
              <a:rPr lang="en-US" b="1" smtClean="0"/>
              <a:t>policy, including any necessary procedures, concerning bullying </a:t>
            </a:r>
            <a:r>
              <a:rPr lang="en-US" smtClean="0"/>
              <a:t>that:</a:t>
            </a:r>
          </a:p>
          <a:p>
            <a:pPr marL="685800" lvl="1" indent="-228600" eaLnBrk="1" hangingPunct="1">
              <a:spcBef>
                <a:spcPct val="0"/>
              </a:spcBef>
              <a:buFont typeface="Calibri" pitchFamily="34" charset="0"/>
              <a:buAutoNum type="arabicPeriod"/>
            </a:pPr>
            <a:r>
              <a:rPr lang="en-US" smtClean="0"/>
              <a:t>prohibits the bullying of a student;</a:t>
            </a:r>
          </a:p>
          <a:p>
            <a:pPr marL="685800" lvl="1" indent="-228600" eaLnBrk="1" hangingPunct="1">
              <a:spcBef>
                <a:spcPct val="0"/>
              </a:spcBef>
              <a:buFont typeface="Calibri" pitchFamily="34" charset="0"/>
              <a:buAutoNum type="arabicPeriod"/>
            </a:pPr>
            <a:r>
              <a:rPr lang="en-US" smtClean="0"/>
              <a:t>prohibits retaliation against any person, including a victim, a witness, or another person, who in good faith provides information concerning an incident of bullying;</a:t>
            </a:r>
          </a:p>
          <a:p>
            <a:pPr marL="685800" lvl="1" indent="-228600" eaLnBrk="1" hangingPunct="1">
              <a:spcBef>
                <a:spcPct val="0"/>
              </a:spcBef>
              <a:buFont typeface="Calibri" pitchFamily="34" charset="0"/>
              <a:buAutoNum type="arabicPeriod"/>
            </a:pPr>
            <a:r>
              <a:rPr lang="en-US" smtClean="0"/>
              <a:t>establishes a procedure for providing notice of an incident of bullying to a parent or guardian of the victim and a parent or guardian of the bully within a reasonable amount of time after the incident;</a:t>
            </a:r>
          </a:p>
          <a:p>
            <a:pPr marL="685800" lvl="1" indent="-228600" eaLnBrk="1" hangingPunct="1">
              <a:spcBef>
                <a:spcPct val="0"/>
              </a:spcBef>
              <a:buFont typeface="Calibri" pitchFamily="34" charset="0"/>
              <a:buAutoNum type="arabicPeriod"/>
            </a:pPr>
            <a:r>
              <a:rPr lang="en-US" smtClean="0"/>
              <a:t>establishes the actions a student should take to obtain assistance and intervention in response to bullying;</a:t>
            </a:r>
          </a:p>
          <a:p>
            <a:pPr marL="685800" lvl="1" indent="-228600" eaLnBrk="1" hangingPunct="1">
              <a:spcBef>
                <a:spcPct val="0"/>
              </a:spcBef>
              <a:buFont typeface="Calibri" pitchFamily="34" charset="0"/>
              <a:buAutoNum type="arabicPeriod"/>
            </a:pPr>
            <a:r>
              <a:rPr lang="en-US" smtClean="0"/>
              <a:t>sets out the available counseling options for a student who is a victim of or a witness to bullying or who engages in bullying;</a:t>
            </a:r>
          </a:p>
          <a:p>
            <a:pPr marL="685800" lvl="1" indent="-228600" eaLnBrk="1" hangingPunct="1">
              <a:spcBef>
                <a:spcPct val="0"/>
              </a:spcBef>
              <a:buFont typeface="Calibri" pitchFamily="34" charset="0"/>
              <a:buAutoNum type="arabicPeriod"/>
            </a:pPr>
            <a:r>
              <a:rPr lang="en-US" smtClean="0"/>
              <a:t>establishes procedures for reporting an incident of bullying, investigating a reported incident of bullying, and determining whether the reported incident of bullying occurred;</a:t>
            </a:r>
          </a:p>
          <a:p>
            <a:pPr marL="685800" lvl="1" indent="-228600" eaLnBrk="1" hangingPunct="1">
              <a:spcBef>
                <a:spcPct val="0"/>
              </a:spcBef>
              <a:buFont typeface="Calibri" pitchFamily="34" charset="0"/>
              <a:buAutoNum type="arabicPeriod"/>
            </a:pPr>
            <a:r>
              <a:rPr lang="en-US" smtClean="0"/>
              <a:t>prohibits the imposition of a disciplinary measure on a student who, after an investigation, is found to be a victim of bullying, on the basis of that student's use of reasonable self-defense in response to the bullying; and</a:t>
            </a:r>
          </a:p>
          <a:p>
            <a:pPr marL="685800" lvl="1" indent="-228600" eaLnBrk="1" hangingPunct="1">
              <a:spcBef>
                <a:spcPct val="0"/>
              </a:spcBef>
              <a:buFont typeface="Calibri" pitchFamily="34" charset="0"/>
              <a:buAutoNum type="arabicPeriod"/>
            </a:pPr>
            <a:r>
              <a:rPr lang="en-US" smtClean="0"/>
              <a:t> requires that discipline for bullying of a student with disabilities comply with applicable requirements under federal law, including the Individuals with Disabilities Education Act (20 U.S.C. Section 1400 et seq.).</a:t>
            </a:r>
          </a:p>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7C2E5-48B3-4DBF-984A-DE0854F13855}" type="slidenum">
              <a:rPr lang="en-US"/>
              <a:pPr fontAlgn="base">
                <a:spcBef>
                  <a:spcPct val="0"/>
                </a:spcBef>
                <a:spcAft>
                  <a:spcPct val="0"/>
                </a:spcAft>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304E8-32AF-42A6-8792-E489340E7C20}" type="slidenum">
              <a:rPr lang="en-US"/>
              <a:pPr fontAlgn="base">
                <a:spcBef>
                  <a:spcPct val="0"/>
                </a:spcBef>
                <a:spcAft>
                  <a:spcPct val="0"/>
                </a:spcAft>
                <a:defRPr/>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“Professional employees” include:</a:t>
            </a:r>
          </a:p>
          <a:p>
            <a:pPr marL="171450" indent="-171450" eaLnBrk="1" fontAlgn="auto" hangingPunct="1">
              <a:spcBef>
                <a:spcPts val="0"/>
              </a:spcBef>
              <a:spcAft>
                <a:spcPts val="0"/>
              </a:spcAft>
              <a:buFont typeface="Arial" pitchFamily="34" charset="0"/>
              <a:buChar char="•"/>
              <a:defRPr/>
            </a:pPr>
            <a:r>
              <a:rPr lang="en-US" dirty="0" smtClean="0"/>
              <a:t>Superintendents, principals, teachers, supervisors, social workers, counselors, nurses, teachers aides</a:t>
            </a:r>
          </a:p>
          <a:p>
            <a:pPr marL="171450" indent="-171450" eaLnBrk="1" fontAlgn="auto" hangingPunct="1">
              <a:spcBef>
                <a:spcPts val="0"/>
              </a:spcBef>
              <a:spcAft>
                <a:spcPts val="0"/>
              </a:spcAft>
              <a:buFont typeface="Arial" pitchFamily="34" charset="0"/>
              <a:buChar char="•"/>
              <a:defRPr/>
            </a:pPr>
            <a:r>
              <a:rPr lang="en-US" dirty="0" smtClean="0"/>
              <a:t>Contract teachers</a:t>
            </a:r>
          </a:p>
          <a:p>
            <a:pPr marL="171450" indent="-171450" eaLnBrk="1" fontAlgn="auto" hangingPunct="1">
              <a:spcBef>
                <a:spcPts val="0"/>
              </a:spcBef>
              <a:spcAft>
                <a:spcPts val="0"/>
              </a:spcAft>
              <a:buFont typeface="Arial" pitchFamily="34" charset="0"/>
              <a:buChar char="•"/>
              <a:defRPr/>
            </a:pPr>
            <a:r>
              <a:rPr lang="en-US" dirty="0" smtClean="0"/>
              <a:t>Students in an education prep program participating in field experience or internships (student teachers)</a:t>
            </a:r>
          </a:p>
          <a:p>
            <a:pPr marL="171450" indent="-171450" eaLnBrk="1" fontAlgn="auto" hangingPunct="1">
              <a:spcBef>
                <a:spcPts val="0"/>
              </a:spcBef>
              <a:spcAft>
                <a:spcPts val="0"/>
              </a:spcAft>
              <a:buFont typeface="Arial" pitchFamily="34" charset="0"/>
              <a:buChar char="•"/>
              <a:defRPr/>
            </a:pPr>
            <a:r>
              <a:rPr lang="en-US" dirty="0" smtClean="0"/>
              <a:t>School bus drivers certified by DPS</a:t>
            </a:r>
          </a:p>
          <a:p>
            <a:pPr marL="171450" indent="-171450" eaLnBrk="1" fontAlgn="auto" hangingPunct="1">
              <a:spcBef>
                <a:spcPts val="0"/>
              </a:spcBef>
              <a:spcAft>
                <a:spcPts val="0"/>
              </a:spcAft>
              <a:buFont typeface="Arial" pitchFamily="34" charset="0"/>
              <a:buChar char="•"/>
              <a:defRPr/>
            </a:pPr>
            <a:r>
              <a:rPr lang="en-US" dirty="0" smtClean="0"/>
              <a:t>Members of the board of trustees of an ISD</a:t>
            </a:r>
          </a:p>
          <a:p>
            <a:pPr marL="171450" indent="-171450" eaLnBrk="1" fontAlgn="auto" hangingPunct="1">
              <a:spcBef>
                <a:spcPts val="0"/>
              </a:spcBef>
              <a:spcAft>
                <a:spcPts val="0"/>
              </a:spcAft>
              <a:buFont typeface="Arial" pitchFamily="34" charset="0"/>
              <a:buChar char="•"/>
              <a:defRPr/>
            </a:pPr>
            <a:r>
              <a:rPr lang="en-US" b="1" dirty="0" smtClean="0"/>
              <a:t>Any other person whose employment requires certification and the exercise of discretion (including school district peace officers)</a:t>
            </a:r>
            <a:endParaRPr lang="en-US" b="1" dirty="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01A87-65ED-48ED-A30B-41DA6B7F5E36}" type="slidenum">
              <a:rPr lang="en-US"/>
              <a:pPr fontAlgn="base">
                <a:spcBef>
                  <a:spcPct val="0"/>
                </a:spcBef>
                <a:spcAft>
                  <a:spcPct val="0"/>
                </a:spcAft>
                <a:defRPr/>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plan must address mitigation, preparedness, response, and recovery as defined by the commissioner of education or commissioner of higher education in conjunction with the governor's office of homeland security.  The plan must provide for:</a:t>
            </a:r>
          </a:p>
          <a:p>
            <a:pPr marL="685800" lvl="1" indent="-228600" eaLnBrk="1" hangingPunct="1">
              <a:spcBef>
                <a:spcPct val="0"/>
              </a:spcBef>
              <a:buFont typeface="Calibri" pitchFamily="34" charset="0"/>
              <a:buAutoNum type="arabicPeriod"/>
            </a:pPr>
            <a:r>
              <a:rPr lang="en-US" smtClean="0"/>
              <a:t>district employee training in responding to an emergency;</a:t>
            </a:r>
          </a:p>
          <a:p>
            <a:pPr marL="685800" lvl="1" indent="-228600" eaLnBrk="1" hangingPunct="1">
              <a:spcBef>
                <a:spcPct val="0"/>
              </a:spcBef>
              <a:buFont typeface="Calibri" pitchFamily="34" charset="0"/>
              <a:buAutoNum type="arabicPeriod"/>
            </a:pPr>
            <a:r>
              <a:rPr lang="en-US" smtClean="0"/>
              <a:t> if the plan applies to a school district, mandatory school drills and exercises to prepare district students and employees for responding to an emergency;</a:t>
            </a:r>
          </a:p>
          <a:p>
            <a:pPr marL="685800" lvl="1" indent="-228600" eaLnBrk="1" hangingPunct="1">
              <a:spcBef>
                <a:spcPct val="0"/>
              </a:spcBef>
              <a:buFont typeface="Calibri" pitchFamily="34" charset="0"/>
              <a:buAutoNum type="arabicPeriod"/>
            </a:pPr>
            <a:r>
              <a:rPr lang="en-US" smtClean="0"/>
              <a:t>measures to ensure coordination with the Department of State Health Services and local emergency management agencies, law enforcement, health departments, and fire departments in the event of an emergency; and</a:t>
            </a:r>
          </a:p>
          <a:p>
            <a:pPr marL="685800" lvl="1" indent="-228600" eaLnBrk="1" hangingPunct="1">
              <a:spcBef>
                <a:spcPct val="0"/>
              </a:spcBef>
              <a:buFont typeface="Calibri" pitchFamily="34" charset="0"/>
              <a:buAutoNum type="arabicPeriod"/>
            </a:pPr>
            <a:r>
              <a:rPr lang="en-US" smtClean="0"/>
              <a:t> the implementation of a safety and security audit as required by Subsection (b).</a:t>
            </a:r>
          </a:p>
          <a:p>
            <a:pPr eaLnBrk="1" hangingPunct="1">
              <a:spcBef>
                <a:spcPct val="0"/>
              </a:spcBef>
            </a:pPr>
            <a:endParaRPr lang="en-US"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967ED-3EF7-4A3B-8214-0ED38215C4B6}" type="slidenum">
              <a:rPr lang="en-US"/>
              <a:pPr fontAlgn="base">
                <a:spcBef>
                  <a:spcPct val="0"/>
                </a:spcBef>
                <a:spcAft>
                  <a:spcPct val="0"/>
                </a:spcAft>
                <a:defRPr/>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 school district or public junior college district shall report the results of the safety and security audit conducted under Subsection (b) to the district's board of trustees and, in the manner required by the Texas School Safety Center, to the Texas School Safety Center.</a:t>
            </a:r>
          </a:p>
          <a:p>
            <a:pPr eaLnBrk="1" hangingPunct="1">
              <a:spcBef>
                <a:spcPct val="0"/>
              </a:spcBef>
            </a:pPr>
            <a:endParaRPr lang="en-US" smtClean="0"/>
          </a:p>
          <a:p>
            <a:pPr eaLnBrk="1" hangingPunct="1">
              <a:spcBef>
                <a:spcPct val="0"/>
              </a:spcBef>
            </a:pPr>
            <a:r>
              <a:rPr lang="en-US" smtClean="0"/>
              <a:t>Except as provided by Subsection (c-2), any document or information collected, developed, or produced during a safety and security audit conducted under Subsection (b) is not subject to disclosure under Chapter 552, Government Code.</a:t>
            </a:r>
          </a:p>
          <a:p>
            <a:pPr eaLnBrk="1" hangingPunct="1">
              <a:spcBef>
                <a:spcPct val="0"/>
              </a:spcBef>
            </a:pPr>
            <a:endParaRPr lang="en-US"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47A5E-DBB1-4E45-AC09-9C5E6C32F3D5}" type="slidenum">
              <a:rPr lang="en-US"/>
              <a:pPr fontAlgn="base">
                <a:spcBef>
                  <a:spcPct val="0"/>
                </a:spcBef>
                <a:spcAft>
                  <a:spcPct val="0"/>
                </a:spcAft>
                <a:defRPr/>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The committee shall:</a:t>
            </a:r>
          </a:p>
          <a:p>
            <a:pPr marL="685800" lvl="1" indent="-228600" eaLnBrk="1" hangingPunct="1">
              <a:spcBef>
                <a:spcPct val="0"/>
              </a:spcBef>
              <a:buFont typeface="Calibri" pitchFamily="34" charset="0"/>
              <a:buAutoNum type="arabicPeriod"/>
            </a:pPr>
            <a:r>
              <a:rPr lang="en-US" smtClean="0"/>
              <a:t>participate on behalf of the district in developing and implementing emergency plans consistent with the district multihazard emergency operations plan required by Section 37.108(a) to ensure that the plans reflect specific campus, facility, or support services needs;</a:t>
            </a:r>
          </a:p>
          <a:p>
            <a:pPr marL="685800" lvl="1" indent="-228600" eaLnBrk="1" hangingPunct="1">
              <a:spcBef>
                <a:spcPct val="0"/>
              </a:spcBef>
              <a:buFont typeface="Calibri" pitchFamily="34" charset="0"/>
              <a:buAutoNum type="arabicPeriod"/>
            </a:pPr>
            <a:r>
              <a:rPr lang="en-US" smtClean="0"/>
              <a:t>provide the district with any campus, facility, or support services information required in connection with a safety and security audit required by Section 37.108(b), a safety and security audit report required by Section 37.108(c), or another report required to be submitted by the district to the Texas School Safety Center; and</a:t>
            </a:r>
          </a:p>
          <a:p>
            <a:pPr marL="685800" lvl="1" indent="-228600" eaLnBrk="1" hangingPunct="1">
              <a:spcBef>
                <a:spcPct val="0"/>
              </a:spcBef>
              <a:buFont typeface="Calibri" pitchFamily="34" charset="0"/>
              <a:buAutoNum type="arabicPeriod"/>
            </a:pPr>
            <a:r>
              <a:rPr lang="en-US" smtClean="0"/>
              <a:t>review each report required to be submitted by the district to the Texas School Safety Center to ensure that the report contains accurate and complete information regarding each campus, facility, or support service in accordance with criteria established by the center.</a:t>
            </a:r>
          </a:p>
          <a:p>
            <a:pPr eaLnBrk="1" hangingPunct="1">
              <a:spcBef>
                <a:spcPct val="0"/>
              </a:spcBef>
            </a:pPr>
            <a:endParaRPr lang="en-US"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42642-4AB9-4685-BBCA-FB4A08FA9CD6}" type="slidenum">
              <a:rPr lang="en-US"/>
              <a:pPr fontAlgn="base">
                <a:spcBef>
                  <a:spcPct val="0"/>
                </a:spcBef>
                <a:spcAft>
                  <a:spcPct val="0"/>
                </a:spcAft>
                <a:defRPr/>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Sec. 37.121.  FRATERNITIES, SORORITIES, SECRET SOCIETIES, AND GANGS</a:t>
            </a:r>
            <a:r>
              <a:rPr lang="en-US" smtClean="0"/>
              <a:t>. </a:t>
            </a:r>
          </a:p>
          <a:p>
            <a:pPr eaLnBrk="1" hangingPunct="1">
              <a:spcBef>
                <a:spcPct val="0"/>
              </a:spcBef>
            </a:pPr>
            <a:r>
              <a:rPr lang="en-US" smtClean="0"/>
              <a:t>(a) A person commits an offense if the person:</a:t>
            </a:r>
          </a:p>
          <a:p>
            <a:pPr marL="685800" lvl="1" indent="-228600" eaLnBrk="1" hangingPunct="1">
              <a:spcBef>
                <a:spcPct val="0"/>
              </a:spcBef>
              <a:buFont typeface="Calibri" pitchFamily="34" charset="0"/>
              <a:buAutoNum type="arabicPeriod"/>
            </a:pPr>
            <a:r>
              <a:rPr lang="en-US" smtClean="0"/>
              <a:t> is a member of, pledges to become a member of, joins, or solicits another person to join or pledge to become a member of a public school fraternity, sorority, secret society, or gang; or</a:t>
            </a:r>
          </a:p>
          <a:p>
            <a:pPr marL="685800" lvl="1" indent="-228600" eaLnBrk="1" hangingPunct="1">
              <a:spcBef>
                <a:spcPct val="0"/>
              </a:spcBef>
              <a:buFont typeface="Calibri" pitchFamily="34" charset="0"/>
              <a:buAutoNum type="arabicPeriod"/>
            </a:pPr>
            <a:r>
              <a:rPr lang="en-US" smtClean="0"/>
              <a:t> is not enrolled in a public school and solicits another person to attend a meeting of a public school fraternity, sorority, secret society, or gang or a meeting at which membership in one of those groups is encouraged.</a:t>
            </a:r>
          </a:p>
          <a:p>
            <a:pPr eaLnBrk="1" hangingPunct="1">
              <a:spcBef>
                <a:spcPct val="0"/>
              </a:spcBef>
            </a:pPr>
            <a:r>
              <a:rPr lang="en-US" smtClean="0"/>
              <a:t>(b)  A school district board of trustees or an educator shall recommend placing in a disciplinary alternative education program any student under 	the person's control who violates Subsection (a).</a:t>
            </a:r>
          </a:p>
          <a:p>
            <a:pPr eaLnBrk="1" hangingPunct="1">
              <a:spcBef>
                <a:spcPct val="0"/>
              </a:spcBef>
            </a:pPr>
            <a:r>
              <a:rPr lang="en-US" smtClean="0"/>
              <a:t>(c)  An offense under this section is a Class C misdemeanor.</a:t>
            </a:r>
          </a:p>
          <a:p>
            <a:pPr eaLnBrk="1" hangingPunct="1">
              <a:spcBef>
                <a:spcPct val="0"/>
              </a:spcBef>
            </a:pPr>
            <a:r>
              <a:rPr lang="en-US" smtClean="0"/>
              <a:t>(d)  In this section, "public school fraternity, sorority, secret society, or gang" means an organization </a:t>
            </a:r>
            <a:r>
              <a:rPr lang="en-US" b="1" smtClean="0"/>
              <a:t>composed wholly or in part of students 	of public primary or secondary schools that seeks to perpetuate itself by taking in additional members from the 	students enrolled in school on the basis of the decision of its membership rather than on the free choice of a 	student in the school who is qualified by the rules of the school to fill the special aims of the organization</a:t>
            </a:r>
            <a:r>
              <a:rPr lang="en-US" smtClean="0"/>
              <a:t>. The term 	does not include an agency for public welfare, including Boy Scouts, Hi-Y, Girl Reserves, DeMolay, Rainbow Girls, Pan-American 	Clubs, scholarship societies, or other similar educational organizations sponsored by state or national education authorities.</a:t>
            </a:r>
          </a:p>
          <a:p>
            <a:pPr eaLnBrk="1" hangingPunct="1">
              <a:spcBef>
                <a:spcPct val="0"/>
              </a:spcBef>
            </a:pPr>
            <a:endParaRPr lang="en-US" smtClean="0"/>
          </a:p>
          <a:p>
            <a:pPr eaLnBrk="1" hangingPunct="1">
              <a:spcBef>
                <a:spcPct val="0"/>
              </a:spcBef>
            </a:pPr>
            <a:r>
              <a:rPr lang="en-US" b="1" smtClean="0"/>
              <a:t>Sec. 37.122.  POSSESSION OF INTOXICANTS ON PUBLIC SCHOOL GROUNDS. </a:t>
            </a:r>
          </a:p>
          <a:p>
            <a:pPr eaLnBrk="1" hangingPunct="1">
              <a:spcBef>
                <a:spcPct val="0"/>
              </a:spcBef>
            </a:pPr>
            <a:r>
              <a:rPr lang="en-US" smtClean="0"/>
              <a:t>(a) A person commits an offense if the person possesses an intoxicating beverage for consumption, sale, or distribution while:</a:t>
            </a:r>
          </a:p>
          <a:p>
            <a:pPr marL="685800" lvl="1" indent="-228600" eaLnBrk="1" hangingPunct="1">
              <a:spcBef>
                <a:spcPct val="0"/>
              </a:spcBef>
              <a:buFont typeface="Calibri" pitchFamily="34" charset="0"/>
              <a:buAutoNum type="arabicPeriod"/>
            </a:pPr>
            <a:r>
              <a:rPr lang="en-US" smtClean="0"/>
              <a:t>on the grounds or in a building of a public school; or</a:t>
            </a:r>
          </a:p>
          <a:p>
            <a:pPr marL="685800" lvl="1" indent="-228600" eaLnBrk="1" hangingPunct="1">
              <a:spcBef>
                <a:spcPct val="0"/>
              </a:spcBef>
              <a:buFont typeface="Calibri" pitchFamily="34" charset="0"/>
              <a:buAutoNum type="arabicPeriod"/>
            </a:pPr>
            <a:r>
              <a:rPr lang="en-US" smtClean="0"/>
              <a:t>entering or inside any enclosure, field, or stadium where an athletic event sponsored or participated in by a public school of this state is being held.</a:t>
            </a:r>
          </a:p>
          <a:p>
            <a:pPr eaLnBrk="1" hangingPunct="1">
              <a:spcBef>
                <a:spcPct val="0"/>
              </a:spcBef>
            </a:pPr>
            <a:r>
              <a:rPr lang="en-US" smtClean="0"/>
              <a:t>(b)  An officer of this state who sees a person violating this section shall immediately seize the intoxicating beverage and, within a reasonable 	time, deliver it to the county or district attorney to be held as evidence until the trial of the accused possessor.</a:t>
            </a:r>
          </a:p>
          <a:p>
            <a:pPr eaLnBrk="1" hangingPunct="1">
              <a:spcBef>
                <a:spcPct val="0"/>
              </a:spcBef>
            </a:pPr>
            <a:r>
              <a:rPr lang="en-US" smtClean="0"/>
              <a:t>(c)  An offense under this section is a Class C misdemeanor.</a:t>
            </a:r>
          </a:p>
          <a:p>
            <a:pPr eaLnBrk="1" hangingPunct="1">
              <a:spcBef>
                <a:spcPct val="0"/>
              </a:spcBef>
            </a:pPr>
            <a:endParaRPr lang="en-US" smtClean="0"/>
          </a:p>
          <a:p>
            <a:pPr eaLnBrk="1" hangingPunct="1">
              <a:spcBef>
                <a:spcPct val="0"/>
              </a:spcBef>
            </a:pPr>
            <a:r>
              <a:rPr lang="en-US" b="1" smtClean="0"/>
              <a:t>Texas Drug-Free Zones statute</a:t>
            </a:r>
            <a:r>
              <a:rPr lang="en-US" smtClean="0"/>
              <a:t> – punishment for a drug offense is increased to the next higher category of punishment if the offense was committed in, on, or within 1000 feet of any real property owned, rented, or leased by a school, or on the premises of a public or private youth center.  Punishment for most drug offenses is also increased if they take place on a school bus.  </a:t>
            </a:r>
          </a:p>
          <a:p>
            <a:pPr eaLnBrk="1" hangingPunct="1">
              <a:spcBef>
                <a:spcPct val="0"/>
              </a:spcBef>
            </a:pPr>
            <a:endParaRPr lang="en-US" smtClean="0"/>
          </a:p>
          <a:p>
            <a:pPr eaLnBrk="1" hangingPunct="1">
              <a:spcBef>
                <a:spcPct val="0"/>
              </a:spcBef>
            </a:pPr>
            <a:r>
              <a:rPr lang="en-US" b="1" smtClean="0"/>
              <a:t>Alcohol Free Zones</a:t>
            </a:r>
            <a:r>
              <a:rPr lang="en-US" smtClean="0"/>
              <a:t> – it is illegal for a person to possess an open container or to consume an alcoholic beverage on a public street, public alley or public sidewalk within 1000 feet of the property line of a public or private school.  </a:t>
            </a:r>
          </a:p>
          <a:p>
            <a:pPr eaLnBrk="1" hangingPunct="1">
              <a:spcBef>
                <a:spcPct val="0"/>
              </a:spcBef>
            </a:pPr>
            <a:endParaRPr lang="en-US" smtClean="0"/>
          </a:p>
          <a:p>
            <a:pPr eaLnBrk="1" hangingPunct="1">
              <a:spcBef>
                <a:spcPct val="0"/>
              </a:spcBef>
            </a:pPr>
            <a:endParaRPr lang="en-US" smtClean="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49D3B9-FE2F-4A12-B69A-640027DB41BA}" type="slidenum">
              <a:rPr lang="en-US"/>
              <a:pPr fontAlgn="base">
                <a:spcBef>
                  <a:spcPct val="0"/>
                </a:spcBef>
                <a:spcAft>
                  <a:spcPct val="0"/>
                </a:spcAft>
                <a:defRPr/>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purposes of this section, </a:t>
            </a:r>
            <a:r>
              <a:rPr lang="en-US" b="1" smtClean="0"/>
              <a:t>disruptive activity is:</a:t>
            </a:r>
          </a:p>
          <a:p>
            <a:pPr marL="685800" lvl="1" indent="-228600" eaLnBrk="1" hangingPunct="1">
              <a:spcBef>
                <a:spcPct val="0"/>
              </a:spcBef>
              <a:buFont typeface="Calibri" pitchFamily="34" charset="0"/>
              <a:buAutoNum type="arabicPeriod"/>
            </a:pPr>
            <a:r>
              <a:rPr lang="en-US" smtClean="0"/>
              <a:t>obstructing or restraining the passage of persons in an exit, entrance, or hallway of a building without the authorization of the administration of the school;</a:t>
            </a:r>
          </a:p>
          <a:p>
            <a:pPr marL="685800" lvl="1" indent="-228600" eaLnBrk="1" hangingPunct="1">
              <a:spcBef>
                <a:spcPct val="0"/>
              </a:spcBef>
              <a:buFont typeface="Calibri" pitchFamily="34" charset="0"/>
              <a:buAutoNum type="arabicPeriod"/>
            </a:pPr>
            <a:r>
              <a:rPr lang="en-US" smtClean="0"/>
              <a:t>seizing control of a building or portion of a building to interfere with an administrative, educational, research, or other authorized activity;</a:t>
            </a:r>
          </a:p>
          <a:p>
            <a:pPr marL="685800" lvl="1" indent="-228600" eaLnBrk="1" hangingPunct="1">
              <a:spcBef>
                <a:spcPct val="0"/>
              </a:spcBef>
              <a:buFont typeface="Calibri" pitchFamily="34" charset="0"/>
              <a:buAutoNum type="arabicPeriod"/>
            </a:pPr>
            <a:r>
              <a:rPr lang="en-US" smtClean="0"/>
              <a:t>preventing or attempting to prevent by force or violence or the threat of force or violence a lawful assembly authorized by the school administration so that a person attempting to participate in the assembly is unable to participate due to the use of force or violence or due to a reasonable fear that force or violence is likely to occur;</a:t>
            </a:r>
          </a:p>
          <a:p>
            <a:pPr marL="685800" lvl="1" indent="-228600" eaLnBrk="1" hangingPunct="1">
              <a:spcBef>
                <a:spcPct val="0"/>
              </a:spcBef>
              <a:buFont typeface="Calibri" pitchFamily="34" charset="0"/>
              <a:buAutoNum type="arabicPeriod"/>
            </a:pPr>
            <a:r>
              <a:rPr lang="en-US" smtClean="0"/>
              <a:t>disrupting by force or violence or the threat of force or violence a lawful assembly in progress; or</a:t>
            </a:r>
          </a:p>
          <a:p>
            <a:pPr marL="685800" lvl="1" indent="-228600" eaLnBrk="1" hangingPunct="1">
              <a:spcBef>
                <a:spcPct val="0"/>
              </a:spcBef>
              <a:buFont typeface="Calibri" pitchFamily="34" charset="0"/>
              <a:buAutoNum type="arabicPeriod"/>
            </a:pPr>
            <a:r>
              <a:rPr lang="en-US" smtClean="0"/>
              <a:t>obstructing or restraining the passage of a person at an exit or entrance to the campus or property or preventing or attempting to prevent by force or violence or by threats of force or violence the ingress or egress of a person to or from the property or campus without the authorization of the administration of the school.</a:t>
            </a:r>
          </a:p>
          <a:p>
            <a:pPr eaLnBrk="1" hangingPunct="1">
              <a:spcBef>
                <a:spcPct val="0"/>
              </a:spcBef>
            </a:pPr>
            <a:r>
              <a:rPr lang="en-US" smtClean="0"/>
              <a:t>(c)  An offense under this section is a Class B misdemeanor.</a:t>
            </a:r>
          </a:p>
          <a:p>
            <a:pPr eaLnBrk="1" hangingPunct="1">
              <a:spcBef>
                <a:spcPct val="0"/>
              </a:spcBef>
            </a:pPr>
            <a:r>
              <a:rPr lang="en-US" smtClean="0"/>
              <a:t>(d)  Any person who is convicted the third time of violating this section is ineligible to attend any institution of higher education receiving funds 	from this state before the second anniversary of the third conviction.</a:t>
            </a:r>
          </a:p>
          <a:p>
            <a:pPr eaLnBrk="1" hangingPunct="1">
              <a:spcBef>
                <a:spcPct val="0"/>
              </a:spcBef>
            </a:pPr>
            <a:r>
              <a:rPr lang="en-US" smtClean="0"/>
              <a:t>(e)  This section may not be construed to infringe on any right of free speech or expression guaranteed by the constitution of the United States 	or of this state.</a:t>
            </a:r>
          </a:p>
          <a:p>
            <a:pPr eaLnBrk="1" hangingPunct="1">
              <a:spcBef>
                <a:spcPct val="0"/>
              </a:spcBef>
            </a:pPr>
            <a:endParaRPr lang="en-US"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101FF-B492-47FD-AD67-000C24CC0558}" type="slidenum">
              <a:rPr lang="en-US"/>
              <a:pPr fontAlgn="base">
                <a:spcBef>
                  <a:spcPct val="0"/>
                </a:spcBef>
                <a:spcAft>
                  <a:spcPct val="0"/>
                </a:spcAft>
                <a:defRPr/>
              </a:pPr>
              <a:t>47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  An offense under this section is a Class C misdemeanor.</a:t>
            </a:r>
          </a:p>
          <a:p>
            <a:pPr eaLnBrk="1" hangingPunct="1">
              <a:spcBef>
                <a:spcPct val="0"/>
              </a:spcBef>
            </a:pPr>
            <a:r>
              <a:rPr lang="en-US" smtClean="0"/>
              <a:t>(c)  In this section:</a:t>
            </a:r>
          </a:p>
          <a:p>
            <a:pPr marL="685800" lvl="1" indent="-228600" eaLnBrk="1" hangingPunct="1">
              <a:spcBef>
                <a:spcPct val="0"/>
              </a:spcBef>
              <a:buFont typeface="Calibri" pitchFamily="34" charset="0"/>
              <a:buAutoNum type="arabicPeriod"/>
            </a:pPr>
            <a:r>
              <a:rPr lang="en-US" b="1" smtClean="0"/>
              <a:t>"Disrupting the conduct of classes or other school activities" includes:</a:t>
            </a:r>
          </a:p>
          <a:p>
            <a:pPr marL="1143000" lvl="2" indent="-228600" eaLnBrk="1" hangingPunct="1">
              <a:spcBef>
                <a:spcPct val="0"/>
              </a:spcBef>
              <a:buFont typeface="Calibri" pitchFamily="34" charset="0"/>
              <a:buAutoNum type="alphaLcParenR"/>
            </a:pPr>
            <a:r>
              <a:rPr lang="en-US" b="1" smtClean="0"/>
              <a:t> emitting noise of an intensity that prevents or hinders classroom instruction;</a:t>
            </a:r>
          </a:p>
          <a:p>
            <a:pPr marL="1143000" lvl="2" indent="-228600" eaLnBrk="1" hangingPunct="1">
              <a:spcBef>
                <a:spcPct val="0"/>
              </a:spcBef>
              <a:buFont typeface="Calibri" pitchFamily="34" charset="0"/>
              <a:buAutoNum type="alphaLcParenR"/>
            </a:pPr>
            <a:r>
              <a:rPr lang="en-US" b="1" smtClean="0"/>
              <a:t>enticing or attempting to entice a student away from a class or other school activity that the student is required to attend;</a:t>
            </a:r>
          </a:p>
          <a:p>
            <a:pPr marL="1143000" lvl="2" indent="-228600" eaLnBrk="1" hangingPunct="1">
              <a:spcBef>
                <a:spcPct val="0"/>
              </a:spcBef>
              <a:buFont typeface="Calibri" pitchFamily="34" charset="0"/>
              <a:buAutoNum type="alphaLcParenR"/>
            </a:pPr>
            <a:r>
              <a:rPr lang="en-US" b="1" smtClean="0"/>
              <a:t>preventing or attempting to prevent a student from attending a class or other school activity that the student is required to attend; and</a:t>
            </a:r>
          </a:p>
          <a:p>
            <a:pPr marL="1143000" lvl="2" indent="-228600" eaLnBrk="1" hangingPunct="1">
              <a:spcBef>
                <a:spcPct val="0"/>
              </a:spcBef>
              <a:buFont typeface="Calibri" pitchFamily="34" charset="0"/>
              <a:buAutoNum type="alphaLcParenR"/>
            </a:pPr>
            <a:r>
              <a:rPr lang="en-US" b="1" smtClean="0"/>
              <a:t>entering a classroom without the consent of either the principal or the teacher and, through either acts of misconduct or the use of loud or profane language, disrupting class activities.</a:t>
            </a:r>
          </a:p>
          <a:p>
            <a:pPr marL="685800" lvl="1" indent="-228600" eaLnBrk="1" hangingPunct="1">
              <a:spcBef>
                <a:spcPct val="0"/>
              </a:spcBef>
              <a:buFont typeface="Calibri" pitchFamily="34" charset="0"/>
              <a:buAutoNum type="arabicPeriod"/>
            </a:pPr>
            <a:r>
              <a:rPr lang="en-US" smtClean="0"/>
              <a:t> "Public property" includes a street, highway, alley, public park, or sidewalk.</a:t>
            </a:r>
          </a:p>
          <a:p>
            <a:pPr marL="685800" lvl="1" indent="-228600" eaLnBrk="1" hangingPunct="1">
              <a:spcBef>
                <a:spcPct val="0"/>
              </a:spcBef>
              <a:buFont typeface="Calibri" pitchFamily="34" charset="0"/>
              <a:buAutoNum type="arabicPeriod"/>
            </a:pPr>
            <a:r>
              <a:rPr lang="en-US" smtClean="0"/>
              <a:t> "School property" includes a public school campus or school grounds on which a public school is located and any grounds or buildings used by a school for an assembly or other school-sponsored activity.</a:t>
            </a:r>
          </a:p>
          <a:p>
            <a:pPr eaLnBrk="1" hangingPunct="1">
              <a:spcBef>
                <a:spcPct val="0"/>
              </a:spcBef>
            </a:pPr>
            <a:r>
              <a:rPr lang="en-US" smtClean="0"/>
              <a:t>(d)  It is an exception to the application of Subsection (a) that, at the time the person engaged in conduct prohibited under that subsection, the person was a student in the sixth grade or a lower grade level.</a:t>
            </a:r>
          </a:p>
          <a:p>
            <a:pPr eaLnBrk="1" hangingPunct="1">
              <a:spcBef>
                <a:spcPct val="0"/>
              </a:spcBef>
            </a:pPr>
            <a:endParaRPr lang="en-US"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3D36BA-853A-48C5-BC7F-B3724B575EC0}" type="slidenum">
              <a:rPr lang="en-US"/>
              <a:pPr fontAlgn="base">
                <a:spcBef>
                  <a:spcPct val="0"/>
                </a:spcBef>
                <a:spcAft>
                  <a:spcPct val="0"/>
                </a:spcAft>
                <a:defRPr/>
              </a:pPr>
              <a:t>48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term includes:</a:t>
            </a:r>
          </a:p>
          <a:p>
            <a:pPr marL="685800" lvl="1" indent="-228600" eaLnBrk="1" hangingPunct="1">
              <a:spcBef>
                <a:spcPct val="0"/>
              </a:spcBef>
              <a:buFont typeface="Calibri" pitchFamily="34" charset="0"/>
              <a:buAutoNum type="alphaUcPeriod"/>
            </a:pPr>
            <a:r>
              <a:rPr lang="en-US" smtClean="0"/>
              <a:t>any type of physical brutality, such as whipping, beating, striking, branding, electronic shocking, placing of a harmful substance on the body, or similar activity;</a:t>
            </a:r>
          </a:p>
          <a:p>
            <a:pPr marL="685800" lvl="1" indent="-228600" eaLnBrk="1" hangingPunct="1">
              <a:spcBef>
                <a:spcPct val="0"/>
              </a:spcBef>
              <a:buFont typeface="Calibri" pitchFamily="34" charset="0"/>
              <a:buAutoNum type="alphaUcPeriod"/>
            </a:pPr>
            <a:r>
              <a:rPr lang="en-US" smtClean="0"/>
              <a:t>any type of physical activity, such as sleep deprivation, exposure to the elements, confinement in a small space, calisthenics, or other activity that subjects the student to an unreasonable risk of harm or that adversely affects the mental or physical health or safety of the student;</a:t>
            </a:r>
          </a:p>
          <a:p>
            <a:pPr marL="685800" lvl="1" indent="-228600" eaLnBrk="1" hangingPunct="1">
              <a:spcBef>
                <a:spcPct val="0"/>
              </a:spcBef>
              <a:buFont typeface="Calibri" pitchFamily="34" charset="0"/>
              <a:buAutoNum type="alphaUcPeriod"/>
            </a:pPr>
            <a:r>
              <a:rPr lang="en-US" smtClean="0"/>
              <a:t>any activity involving consumption of a food, liquid, alcoholic beverage, liquor, drug, or other substance that subjects the student to an unreasonable risk of harm or that adversely affects the mental or physical health or safety of the student;</a:t>
            </a:r>
          </a:p>
          <a:p>
            <a:pPr marL="685800" lvl="1" indent="-228600" eaLnBrk="1" hangingPunct="1">
              <a:spcBef>
                <a:spcPct val="0"/>
              </a:spcBef>
              <a:buFont typeface="Calibri" pitchFamily="34" charset="0"/>
              <a:buAutoNum type="alphaUcPeriod"/>
            </a:pPr>
            <a:r>
              <a:rPr lang="en-US" smtClean="0"/>
              <a:t>any activity that intimidates or threatens the student with ostracism, that subjects the student to extreme mental stress, shame, or humiliation, that adversely affects the mental health or dignity of the student or discourages the student from entering or remaining registered in an educational institution, or that may reasonably be expected to cause a student to leave the organization or the institution rather than submit to acts described in this subdivision; and</a:t>
            </a:r>
          </a:p>
          <a:p>
            <a:pPr marL="685800" lvl="1" indent="-228600" eaLnBrk="1" hangingPunct="1">
              <a:spcBef>
                <a:spcPct val="0"/>
              </a:spcBef>
              <a:buFont typeface="Calibri" pitchFamily="34" charset="0"/>
              <a:buAutoNum type="alphaUcPeriod"/>
            </a:pPr>
            <a:r>
              <a:rPr lang="en-US" smtClean="0"/>
              <a:t>any activity that induces, causes, or requires the student to perform a duty or task that involves a violation of the Penal Code.</a:t>
            </a:r>
          </a:p>
          <a:p>
            <a:pPr eaLnBrk="1" hangingPunct="1">
              <a:spcBef>
                <a:spcPct val="0"/>
              </a:spcBef>
            </a:pPr>
            <a:endParaRPr lang="en-US"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FA71D4-B8E4-41CA-A2E5-C3C4914F9859}" type="slidenum">
              <a:rPr lang="en-US"/>
              <a:pPr fontAlgn="base">
                <a:spcBef>
                  <a:spcPct val="0"/>
                </a:spcBef>
                <a:spcAft>
                  <a:spcPct val="0"/>
                </a:spcAft>
                <a:defRPr/>
              </a:pPr>
              <a:t>49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  The offense of failing to report is a Class B misdemeanor.</a:t>
            </a:r>
          </a:p>
          <a:p>
            <a:pPr eaLnBrk="1" hangingPunct="1">
              <a:spcBef>
                <a:spcPct val="0"/>
              </a:spcBef>
            </a:pPr>
            <a:r>
              <a:rPr lang="en-US" smtClean="0"/>
              <a:t>(c)  Any other offense under this section that does not cause serious bodily injury to another is a Class B misdemeanor.</a:t>
            </a:r>
          </a:p>
          <a:p>
            <a:pPr eaLnBrk="1" hangingPunct="1">
              <a:spcBef>
                <a:spcPct val="0"/>
              </a:spcBef>
            </a:pPr>
            <a:r>
              <a:rPr lang="en-US" smtClean="0"/>
              <a:t>(d)  Any other offense under this section that causes serious bodily injury to another is a Class A misdemeanor.</a:t>
            </a:r>
          </a:p>
          <a:p>
            <a:pPr eaLnBrk="1" hangingPunct="1">
              <a:spcBef>
                <a:spcPct val="0"/>
              </a:spcBef>
            </a:pPr>
            <a:r>
              <a:rPr lang="en-US" smtClean="0"/>
              <a:t>(e)  Any other offense under this section that causes the death of another is a state jail felony.</a:t>
            </a:r>
          </a:p>
          <a:p>
            <a:pPr eaLnBrk="1" hangingPunct="1">
              <a:spcBef>
                <a:spcPct val="0"/>
              </a:spcBef>
            </a:pPr>
            <a:r>
              <a:rPr lang="en-US" smtClean="0"/>
              <a:t>(f)  Except if an offense causes the death of a student, in sentencing a person convicted of an offense under this section, the court may require the person to perform community service, subject to the same conditions imposed on a person placed on community supervision under Section 11, Article 42.12, Code of Criminal Procedure, for an appropriate period of time in lieu of confinement in county jail or in lieu of a part of the time the person is sentenced to confinement in county jail.</a:t>
            </a:r>
          </a:p>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D30E5A-1057-4A7A-8A41-4F31A54C54C4}" type="slidenum">
              <a:rPr lang="en-US"/>
              <a:pPr fontAlgn="base">
                <a:spcBef>
                  <a:spcPct val="0"/>
                </a:spcBef>
                <a:spcAft>
                  <a:spcPct val="0"/>
                </a:spcAft>
                <a:defRPr/>
              </a:pPr>
              <a:t>50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Teachers have a great deal of discretion in determining whether to remove a student from class.  A teacher may send a student to the principal’s office at any time to maintain classroom discipline.  </a:t>
            </a:r>
          </a:p>
          <a:p>
            <a:pPr eaLnBrk="1" hangingPunct="1">
              <a:spcBef>
                <a:spcPct val="0"/>
              </a:spcBef>
            </a:pPr>
            <a:endParaRPr lang="en-US" smtClean="0"/>
          </a:p>
          <a:p>
            <a:pPr eaLnBrk="1" hangingPunct="1">
              <a:spcBef>
                <a:spcPct val="0"/>
              </a:spcBef>
            </a:pPr>
            <a:r>
              <a:rPr lang="en-US" smtClean="0"/>
              <a:t>The principal is then required to implement appropriate discipline management techniques, consistent with the Student Code of Conduct, to address the situation.  </a:t>
            </a:r>
          </a:p>
          <a:p>
            <a:pPr eaLnBrk="1" hangingPunct="1">
              <a:spcBef>
                <a:spcPct val="0"/>
              </a:spcBef>
            </a:pPr>
            <a:endParaRPr lang="en-US" smtClean="0"/>
          </a:p>
          <a:p>
            <a:pPr eaLnBrk="1" hangingPunct="1">
              <a:spcBef>
                <a:spcPct val="0"/>
              </a:spcBef>
            </a:pPr>
            <a:r>
              <a:rPr lang="en-US" smtClean="0"/>
              <a:t>When a teacher exercises discretion in removing a student from class, the student may be prohibited from attending or participating in school-sponsored or school-related activities as part of the terms of the removal.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C5D87-622D-48CC-AE74-CF6E896CAAA4}" type="slidenum">
              <a:rPr lang="en-US"/>
              <a:pPr fontAlgn="base">
                <a:spcBef>
                  <a:spcPct val="0"/>
                </a:spcBef>
                <a:spcAft>
                  <a:spcPct val="0"/>
                </a:spcAft>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  An offense under this section is a misdemeanor punishable by:</a:t>
            </a:r>
          </a:p>
          <a:p>
            <a:pPr eaLnBrk="1" hangingPunct="1">
              <a:spcBef>
                <a:spcPct val="0"/>
              </a:spcBef>
            </a:pPr>
            <a:r>
              <a:rPr lang="en-US" smtClean="0"/>
              <a:t>(1)  a fine of not less than $5,000 nor more than $10,000; or</a:t>
            </a:r>
          </a:p>
          <a:p>
            <a:pPr eaLnBrk="1" hangingPunct="1">
              <a:spcBef>
                <a:spcPct val="0"/>
              </a:spcBef>
            </a:pPr>
            <a:r>
              <a:rPr lang="en-US" smtClean="0"/>
              <a:t>(2)  if the court finds that the offense caused personal injury, property damage, or other loss, a fine of not less than $5,000 nor more than double the amount lost or expenses incurred because of the injury, damage, or loss.</a:t>
            </a:r>
          </a:p>
          <a:p>
            <a:pPr eaLnBrk="1" hangingPunct="1">
              <a:spcBef>
                <a:spcPct val="0"/>
              </a:spcBef>
            </a:pPr>
            <a:endParaRPr lang="en-US" smtClean="0"/>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967DA8-3377-4663-963A-948F814EF67E}" type="slidenum">
              <a:rPr lang="en-US"/>
              <a:pPr fontAlgn="base">
                <a:spcBef>
                  <a:spcPct val="0"/>
                </a:spcBef>
                <a:spcAft>
                  <a:spcPct val="0"/>
                </a:spcAft>
                <a:defRPr/>
              </a:pPr>
              <a:t>51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52E0EF-8746-4D35-A9DC-A0EBAF75CD1E}" type="slidenum">
              <a:rPr lang="en-US"/>
              <a:pPr fontAlgn="base">
                <a:spcBef>
                  <a:spcPct val="0"/>
                </a:spcBef>
                <a:spcAft>
                  <a:spcPct val="0"/>
                </a:spcAft>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 37.002</a:t>
            </a:r>
          </a:p>
          <a:p>
            <a:pPr eaLnBrk="1" hangingPunct="1">
              <a:spcBef>
                <a:spcPct val="0"/>
              </a:spcBef>
            </a:pPr>
            <a:r>
              <a:rPr lang="en-US" smtClean="0"/>
              <a:t>(b)  A teacher may remove from class a student:</a:t>
            </a:r>
          </a:p>
          <a:p>
            <a:pPr eaLnBrk="1" hangingPunct="1">
              <a:spcBef>
                <a:spcPct val="0"/>
              </a:spcBef>
            </a:pPr>
            <a:r>
              <a:rPr lang="en-US" smtClean="0"/>
              <a:t>	(1)  who has been documented by the teacher to repeatedly interfere with the teacher's ability to communicate effectively with the 		students in the class or with the ability of the student's classmates to learn; or</a:t>
            </a:r>
          </a:p>
          <a:p>
            <a:pPr eaLnBrk="1" hangingPunct="1">
              <a:spcBef>
                <a:spcPct val="0"/>
              </a:spcBef>
            </a:pPr>
            <a:r>
              <a:rPr lang="en-US" smtClean="0"/>
              <a:t>	(2)  whose behavior the teacher determines is so unruly, disruptive, or abusive that it seriously interferes with the teacher's ability 		to communicate effectively with the students in the class or with the ability of the student's classmates to learn.</a:t>
            </a:r>
          </a:p>
          <a:p>
            <a:pPr eaLnBrk="1" hangingPunct="1">
              <a:spcBef>
                <a:spcPct val="0"/>
              </a:spcBef>
            </a:pPr>
            <a:endParaRPr lang="en-US" b="1"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360D4-1B38-4BC8-885C-4458544AF87C}" type="slidenum">
              <a:rPr lang="en-US"/>
              <a:pPr fontAlgn="base">
                <a:spcBef>
                  <a:spcPct val="0"/>
                </a:spcBef>
                <a:spcAft>
                  <a:spcPct val="0"/>
                </a:spcAft>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 37.002</a:t>
            </a:r>
          </a:p>
          <a:p>
            <a:pPr eaLnBrk="1" hangingPunct="1">
              <a:spcBef>
                <a:spcPct val="0"/>
              </a:spcBef>
            </a:pPr>
            <a:r>
              <a:rPr lang="en-US" smtClean="0"/>
              <a:t>	(c)  If a teacher removes a student from class under Subsection (b), the principal may place the student into another appropriate classroom, into in-school suspension, or into a disciplinary alternative education program as provided by Section 37.008. The principal may not return the student to that teacher's class without the teacher's consent unless the committee established under Section 37.003 determines that such placement is the best or only alternative available. The terms of the removal may prohibit the student from attending or participating in school-sponsored or school-related activity.</a:t>
            </a:r>
          </a:p>
          <a:p>
            <a:pPr eaLnBrk="1" hangingPunct="1">
              <a:spcBef>
                <a:spcPct val="0"/>
              </a:spcBef>
            </a:pPr>
            <a:r>
              <a:rPr lang="en-US" smtClean="0"/>
              <a:t>	(d)  A teacher shall remove from class and send to the principal for placement in a disciplinary alternative education program or for expulsion, as appropriate, a student who engages in conduct described under Section 37.006 or 37.007.  The student may not be returned to that teacher's class without the teacher's consent unless the committee established under Section 37.003 determines that such placement is the best or only alternative available.  If the teacher removed the student from class because the student has engaged in the elements of any offense listed in Section 37.006(a)(2)(B) or Section 37.007(a)(2)(A) or (b)(2)(C) against the teacher, the student may not be returned to the teacher's class without the teacher's consent.  The teacher may not be coerced to consent.</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2F21E-3D1F-4841-8F3E-E2BEDCF66879}" type="slidenum">
              <a:rPr lang="en-US"/>
              <a:pPr fontAlgn="base">
                <a:spcBef>
                  <a:spcPct val="0"/>
                </a:spcBef>
                <a:spcAft>
                  <a:spcPct val="0"/>
                </a:spcAft>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15C27-33F3-4BE4-8DDB-42F017CFB6D8}" type="slidenum">
              <a:rPr lang="en-US"/>
              <a:pPr fontAlgn="base">
                <a:spcBef>
                  <a:spcPct val="0"/>
                </a:spcBef>
                <a:spcAft>
                  <a:spcPct val="0"/>
                </a:spcAft>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program must also:</a:t>
            </a:r>
          </a:p>
          <a:p>
            <a:pPr marL="171450" indent="-171450" eaLnBrk="1" fontAlgn="auto" hangingPunct="1">
              <a:spcBef>
                <a:spcPts val="0"/>
              </a:spcBef>
              <a:spcAft>
                <a:spcPts val="0"/>
              </a:spcAft>
              <a:buFont typeface="Arial" pitchFamily="34" charset="0"/>
              <a:buChar char="•"/>
              <a:defRPr/>
            </a:pPr>
            <a:r>
              <a:rPr lang="en-US" dirty="0" smtClean="0"/>
              <a:t>Focuses on English language arts, mathematics, science, history, and self-discipline</a:t>
            </a:r>
          </a:p>
          <a:p>
            <a:pPr marL="171450" indent="-171450" eaLnBrk="1" fontAlgn="auto" hangingPunct="1">
              <a:spcBef>
                <a:spcPts val="0"/>
              </a:spcBef>
              <a:spcAft>
                <a:spcPts val="0"/>
              </a:spcAft>
              <a:buFont typeface="Arial" pitchFamily="34" charset="0"/>
              <a:buChar char="•"/>
              <a:defRPr/>
            </a:pPr>
            <a:r>
              <a:rPr lang="en-US" dirty="0" smtClean="0"/>
              <a:t>Provides for students’ educational and behavioral needs</a:t>
            </a:r>
          </a:p>
          <a:p>
            <a:pPr marL="171450" indent="-171450" eaLnBrk="1" fontAlgn="auto" hangingPunct="1">
              <a:spcBef>
                <a:spcPts val="0"/>
              </a:spcBef>
              <a:spcAft>
                <a:spcPts val="0"/>
              </a:spcAft>
              <a:buFont typeface="Arial" pitchFamily="34" charset="0"/>
              <a:buChar char="•"/>
              <a:defRPr/>
            </a:pPr>
            <a:r>
              <a:rPr lang="en-US" dirty="0" smtClean="0"/>
              <a:t>Provides supervision and counseling</a:t>
            </a:r>
          </a:p>
          <a:p>
            <a:pPr marL="171450" indent="-171450" eaLnBrk="1" fontAlgn="auto" hangingPunct="1">
              <a:spcBef>
                <a:spcPts val="0"/>
              </a:spcBef>
              <a:spcAft>
                <a:spcPts val="0"/>
              </a:spcAft>
              <a:buFont typeface="Arial" pitchFamily="34" charset="0"/>
              <a:buChar char="•"/>
              <a:defRPr/>
            </a:pPr>
            <a:r>
              <a:rPr lang="en-US" dirty="0" smtClean="0"/>
              <a:t>Employs only teachers who meet all certification requirements </a:t>
            </a:r>
          </a:p>
          <a:p>
            <a:pPr marL="171450" indent="-171450" eaLnBrk="1" fontAlgn="auto" hangingPunct="1">
              <a:spcBef>
                <a:spcPts val="0"/>
              </a:spcBef>
              <a:spcAft>
                <a:spcPts val="0"/>
              </a:spcAft>
              <a:buFont typeface="Arial" pitchFamily="34" charset="0"/>
              <a:buChar char="•"/>
              <a:defRPr/>
            </a:pPr>
            <a:r>
              <a:rPr lang="en-US" dirty="0" smtClean="0"/>
              <a:t>Provides not less than the minimum amount of instructional time per day required</a:t>
            </a:r>
          </a:p>
          <a:p>
            <a:pPr marL="171450" indent="-171450" eaLnBrk="1" fontAlgn="auto" hangingPunct="1">
              <a:spcBef>
                <a:spcPts val="0"/>
              </a:spcBef>
              <a:spcAft>
                <a:spcPts val="0"/>
              </a:spcAft>
              <a:buFont typeface="Arial" pitchFamily="34" charset="0"/>
              <a:buChar char="•"/>
              <a:defRPr/>
            </a:pPr>
            <a:endParaRPr lang="en-US" dirty="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FFDCD9-DC5F-4C63-A76C-C4B5938C29AE}" type="slidenum">
              <a:rPr lang="en-US"/>
              <a:pPr fontAlgn="base">
                <a:spcBef>
                  <a:spcPct val="0"/>
                </a:spcBef>
                <a:spcAft>
                  <a:spcPct val="0"/>
                </a:spcAft>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non-custodial parent may request in writing that a school provide that parent with a copy of any written notification relating to student misconduct that is generally provided to a student’s parent or guardian.</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597D26-F318-44B6-8991-A62045769AD2}" type="slidenum">
              <a:rPr lang="en-US"/>
              <a:pPr fontAlgn="base">
                <a:spcBef>
                  <a:spcPct val="0"/>
                </a:spcBef>
                <a:spcAft>
                  <a:spcPct val="0"/>
                </a:spcAft>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8"/>
          <p:cNvSpPr txBox="1"/>
          <p:nvPr userDrawn="1"/>
        </p:nvSpPr>
        <p:spPr>
          <a:xfrm>
            <a:off x="152400" y="6553200"/>
            <a:ext cx="1828800" cy="246063"/>
          </a:xfrm>
          <a:prstGeom prst="rect">
            <a:avLst/>
          </a:prstGeom>
          <a:noFill/>
        </p:spPr>
        <p:txBody>
          <a:bodyPr>
            <a:spAutoFit/>
          </a:bodyPr>
          <a:lstStyle/>
          <a:p>
            <a:pPr fontAlgn="auto">
              <a:spcBef>
                <a:spcPts val="0"/>
              </a:spcBef>
              <a:spcAft>
                <a:spcPts val="0"/>
              </a:spcAft>
              <a:defRPr/>
            </a:pPr>
            <a:r>
              <a:rPr lang="en-US" sz="1000" dirty="0">
                <a:solidFill>
                  <a:schemeClr val="bg1"/>
                </a:solidFill>
                <a:latin typeface="Arial" pitchFamily="34" charset="0"/>
                <a:cs typeface="Arial" pitchFamily="34" charset="0"/>
              </a:rPr>
              <a:t>Texas School Safety Center</a:t>
            </a:r>
          </a:p>
        </p:txBody>
      </p:sp>
      <p:sp>
        <p:nvSpPr>
          <p:cNvPr id="5" name="TextBox 9"/>
          <p:cNvSpPr txBox="1"/>
          <p:nvPr userDrawn="1"/>
        </p:nvSpPr>
        <p:spPr>
          <a:xfrm>
            <a:off x="7464425" y="6553200"/>
            <a:ext cx="1522413" cy="246063"/>
          </a:xfrm>
          <a:prstGeom prst="rect">
            <a:avLst/>
          </a:prstGeom>
          <a:noFill/>
        </p:spPr>
        <p:txBody>
          <a:bodyPr>
            <a:spAutoFit/>
          </a:bodyPr>
          <a:lstStyle/>
          <a:p>
            <a:pPr algn="r" fontAlgn="auto">
              <a:spcBef>
                <a:spcPts val="0"/>
              </a:spcBef>
              <a:spcAft>
                <a:spcPts val="0"/>
              </a:spcAft>
              <a:defRPr/>
            </a:pPr>
            <a:r>
              <a:rPr lang="en-US" sz="1000" dirty="0">
                <a:solidFill>
                  <a:schemeClr val="bg1"/>
                </a:solidFill>
                <a:latin typeface="Arial" pitchFamily="34" charset="0"/>
                <a:cs typeface="Arial" pitchFamily="34" charset="0"/>
              </a:rPr>
              <a:t>www.txssc.txstate.edu</a:t>
            </a:r>
          </a:p>
        </p:txBody>
      </p:sp>
      <p:sp>
        <p:nvSpPr>
          <p:cNvPr id="6"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7"/>
          <p:cNvSpPr/>
          <p:nvPr userDrawn="1"/>
        </p:nvSpPr>
        <p:spPr>
          <a:xfrm>
            <a:off x="0" y="0"/>
            <a:ext cx="1219200" cy="68580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1441576" y="152400"/>
            <a:ext cx="7391400" cy="2003425"/>
          </a:xfrm>
        </p:spPr>
        <p:txBody>
          <a:bodyPr anchor="b"/>
          <a:lstStyle>
            <a:lvl1pPr algn="l">
              <a:defRPr b="1" baseline="0">
                <a:solidFill>
                  <a:srgbClr val="531E1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1576" y="2362200"/>
            <a:ext cx="7391400" cy="533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userDrawn="1"/>
        </p:nvSpPr>
        <p:spPr>
          <a:xfrm>
            <a:off x="0" y="6553200"/>
            <a:ext cx="9144000" cy="3048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0"/>
            <a:ext cx="9144000" cy="76200"/>
          </a:xfrm>
          <a:prstGeom prst="rect">
            <a:avLst/>
          </a:prstGeom>
          <a:solidFill>
            <a:srgbClr val="531E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rgbClr val="531E1D"/>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531E1D"/>
          </a:solidFill>
          <a:latin typeface="Arial" charset="0"/>
          <a:cs typeface="Arial" charset="0"/>
        </a:defRPr>
      </a:lvl2pPr>
      <a:lvl3pPr algn="ctr" rtl="0" eaLnBrk="0" fontAlgn="base" hangingPunct="0">
        <a:spcBef>
          <a:spcPct val="0"/>
        </a:spcBef>
        <a:spcAft>
          <a:spcPct val="0"/>
        </a:spcAft>
        <a:defRPr sz="4400">
          <a:solidFill>
            <a:srgbClr val="531E1D"/>
          </a:solidFill>
          <a:latin typeface="Arial" charset="0"/>
          <a:cs typeface="Arial" charset="0"/>
        </a:defRPr>
      </a:lvl3pPr>
      <a:lvl4pPr algn="ctr" rtl="0" eaLnBrk="0" fontAlgn="base" hangingPunct="0">
        <a:spcBef>
          <a:spcPct val="0"/>
        </a:spcBef>
        <a:spcAft>
          <a:spcPct val="0"/>
        </a:spcAft>
        <a:defRPr sz="4400">
          <a:solidFill>
            <a:srgbClr val="531E1D"/>
          </a:solidFill>
          <a:latin typeface="Arial" charset="0"/>
          <a:cs typeface="Arial" charset="0"/>
        </a:defRPr>
      </a:lvl4pPr>
      <a:lvl5pPr algn="ctr" rtl="0" eaLnBrk="0" fontAlgn="base" hangingPunct="0">
        <a:spcBef>
          <a:spcPct val="0"/>
        </a:spcBef>
        <a:spcAft>
          <a:spcPct val="0"/>
        </a:spcAft>
        <a:defRPr sz="4400">
          <a:solidFill>
            <a:srgbClr val="531E1D"/>
          </a:solidFill>
          <a:latin typeface="Arial" charset="0"/>
          <a:cs typeface="Arial" charset="0"/>
        </a:defRPr>
      </a:lvl5pPr>
      <a:lvl6pPr marL="457200" algn="ctr" rtl="0" fontAlgn="base">
        <a:spcBef>
          <a:spcPct val="0"/>
        </a:spcBef>
        <a:spcAft>
          <a:spcPct val="0"/>
        </a:spcAft>
        <a:defRPr sz="4400">
          <a:solidFill>
            <a:srgbClr val="531E1D"/>
          </a:solidFill>
          <a:latin typeface="Arial" charset="0"/>
          <a:cs typeface="Arial" charset="0"/>
        </a:defRPr>
      </a:lvl6pPr>
      <a:lvl7pPr marL="914400" algn="ctr" rtl="0" fontAlgn="base">
        <a:spcBef>
          <a:spcPct val="0"/>
        </a:spcBef>
        <a:spcAft>
          <a:spcPct val="0"/>
        </a:spcAft>
        <a:defRPr sz="4400">
          <a:solidFill>
            <a:srgbClr val="531E1D"/>
          </a:solidFill>
          <a:latin typeface="Arial" charset="0"/>
          <a:cs typeface="Arial" charset="0"/>
        </a:defRPr>
      </a:lvl7pPr>
      <a:lvl8pPr marL="1371600" algn="ctr" rtl="0" fontAlgn="base">
        <a:spcBef>
          <a:spcPct val="0"/>
        </a:spcBef>
        <a:spcAft>
          <a:spcPct val="0"/>
        </a:spcAft>
        <a:defRPr sz="4400">
          <a:solidFill>
            <a:srgbClr val="531E1D"/>
          </a:solidFill>
          <a:latin typeface="Arial" charset="0"/>
          <a:cs typeface="Arial" charset="0"/>
        </a:defRPr>
      </a:lvl8pPr>
      <a:lvl9pPr marL="1828800" algn="ctr" rtl="0" fontAlgn="base">
        <a:spcBef>
          <a:spcPct val="0"/>
        </a:spcBef>
        <a:spcAft>
          <a:spcPct val="0"/>
        </a:spcAft>
        <a:defRPr sz="4400">
          <a:solidFill>
            <a:srgbClr val="531E1D"/>
          </a:solidFill>
          <a:latin typeface="Arial" charset="0"/>
          <a:cs typeface="Arial" charset="0"/>
        </a:defRPr>
      </a:lvl9pPr>
    </p:titleStyle>
    <p:bodyStyle>
      <a:lvl1pPr marL="342900" indent="-342900" algn="l" rtl="0" eaLnBrk="0" fontAlgn="base" hangingPunct="0">
        <a:spcBef>
          <a:spcPct val="20000"/>
        </a:spcBef>
        <a:spcAft>
          <a:spcPct val="0"/>
        </a:spcAft>
        <a:buClr>
          <a:srgbClr val="531E1D"/>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531E1D"/>
        </a:buClr>
        <a:buFont typeface="Wingdings" pitchFamily="2" charset="2"/>
        <a:buChar char="§"/>
        <a:defRPr sz="2800"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531E1D"/>
        </a:buClr>
        <a:buFont typeface="Wingdings" pitchFamily="2" charset="2"/>
        <a:buChar char="§"/>
        <a:defRPr sz="24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531E1D"/>
        </a:buClr>
        <a:buFont typeface="Wingdings" pitchFamily="2" charset="2"/>
        <a:buChar char="§"/>
        <a:defRPr sz="20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447800" y="152400"/>
            <a:ext cx="7391400" cy="2057400"/>
          </a:xfrm>
        </p:spPr>
        <p:txBody>
          <a:bodyPr/>
          <a:lstStyle/>
          <a:p>
            <a:pPr eaLnBrk="1" hangingPunct="1"/>
            <a:r>
              <a:rPr lang="en-US" smtClean="0">
                <a:latin typeface="Arial" charset="0"/>
                <a:cs typeface="Arial" charset="0"/>
              </a:rPr>
              <a:t>Texas Education Code</a:t>
            </a:r>
          </a:p>
        </p:txBody>
      </p:sp>
      <p:pic>
        <p:nvPicPr>
          <p:cNvPr id="14338" name="Picture 6" descr="MC900441734[1]"/>
          <p:cNvPicPr>
            <a:picLocks noChangeAspect="1" noChangeArrowheads="1"/>
          </p:cNvPicPr>
          <p:nvPr/>
        </p:nvPicPr>
        <p:blipFill>
          <a:blip r:embed="rId2"/>
          <a:srcRect/>
          <a:stretch>
            <a:fillRect/>
          </a:stretch>
        </p:blipFill>
        <p:spPr bwMode="auto">
          <a:xfrm>
            <a:off x="2895600" y="2209800"/>
            <a:ext cx="4495800" cy="28956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Disciplinary Alternative </a:t>
            </a:r>
            <a:br>
              <a:rPr lang="en-US" dirty="0" smtClean="0"/>
            </a:br>
            <a:r>
              <a:rPr lang="en-US" dirty="0" smtClean="0"/>
              <a:t>Education Programs</a:t>
            </a:r>
            <a:endParaRPr lang="en-US" dirty="0"/>
          </a:p>
        </p:txBody>
      </p:sp>
      <p:sp>
        <p:nvSpPr>
          <p:cNvPr id="30722" name="Content Placeholder 2"/>
          <p:cNvSpPr>
            <a:spLocks noGrp="1"/>
          </p:cNvSpPr>
          <p:nvPr>
            <p:ph idx="1"/>
          </p:nvPr>
        </p:nvSpPr>
        <p:spPr/>
        <p:txBody>
          <a:bodyPr/>
          <a:lstStyle/>
          <a:p>
            <a:pPr marL="0" indent="0" eaLnBrk="1" hangingPunct="1">
              <a:lnSpc>
                <a:spcPct val="90000"/>
              </a:lnSpc>
              <a:buFont typeface="Wingdings" pitchFamily="2" charset="2"/>
              <a:buNone/>
            </a:pPr>
            <a:r>
              <a:rPr lang="en-US" sz="2000" smtClean="0">
                <a:latin typeface="Arial" charset="0"/>
                <a:cs typeface="Arial" charset="0"/>
              </a:rPr>
              <a:t>Each school district </a:t>
            </a:r>
            <a:r>
              <a:rPr lang="en-US" sz="2000" b="1" smtClean="0">
                <a:latin typeface="Arial" charset="0"/>
                <a:cs typeface="Arial" charset="0"/>
              </a:rPr>
              <a:t>shall</a:t>
            </a:r>
            <a:r>
              <a:rPr lang="en-US" sz="2000" smtClean="0">
                <a:latin typeface="Arial" charset="0"/>
                <a:cs typeface="Arial" charset="0"/>
              </a:rPr>
              <a:t> provide a disciplinary alternative education program that:</a:t>
            </a:r>
          </a:p>
          <a:p>
            <a:pPr marL="0" indent="0" eaLnBrk="1" hangingPunct="1">
              <a:lnSpc>
                <a:spcPct val="90000"/>
              </a:lnSpc>
            </a:pPr>
            <a:r>
              <a:rPr lang="en-US" sz="2000" smtClean="0">
                <a:latin typeface="Arial" charset="0"/>
                <a:cs typeface="Arial" charset="0"/>
              </a:rPr>
              <a:t>Is provided in a setting other than a student’s regular classroom;</a:t>
            </a:r>
          </a:p>
          <a:p>
            <a:pPr marL="0" indent="0" eaLnBrk="1" hangingPunct="1">
              <a:lnSpc>
                <a:spcPct val="90000"/>
              </a:lnSpc>
            </a:pPr>
            <a:r>
              <a:rPr lang="en-US" sz="2000" smtClean="0">
                <a:latin typeface="Arial" charset="0"/>
                <a:cs typeface="Arial" charset="0"/>
              </a:rPr>
              <a:t>Is located on or off of a regular school campus; </a:t>
            </a:r>
          </a:p>
          <a:p>
            <a:pPr marL="0" indent="0" eaLnBrk="1" hangingPunct="1">
              <a:lnSpc>
                <a:spcPct val="90000"/>
              </a:lnSpc>
            </a:pPr>
            <a:r>
              <a:rPr lang="en-US" sz="2000" smtClean="0">
                <a:latin typeface="Arial" charset="0"/>
                <a:cs typeface="Arial" charset="0"/>
              </a:rPr>
              <a:t>Separates students assigned to the program from students who are not A disciplinary alternative education program may provide for a student’s transfer to a different campus, a school-community guidance center, or a community-based alternative school.  </a:t>
            </a:r>
          </a:p>
          <a:p>
            <a:pPr marL="0" indent="0" eaLnBrk="1" hangingPunct="1">
              <a:lnSpc>
                <a:spcPct val="90000"/>
              </a:lnSpc>
            </a:pPr>
            <a:endParaRPr lang="en-US" sz="2000" smtClean="0">
              <a:latin typeface="Arial" charset="0"/>
              <a:cs typeface="Arial" charset="0"/>
            </a:endParaRPr>
          </a:p>
          <a:p>
            <a:pPr marL="0" indent="0" algn="ctr" eaLnBrk="1" hangingPunct="1">
              <a:lnSpc>
                <a:spcPct val="90000"/>
              </a:lnSpc>
              <a:buFont typeface="Wingdings" pitchFamily="2" charset="2"/>
              <a:buNone/>
            </a:pPr>
            <a:r>
              <a:rPr lang="en-US" sz="2400" b="1" smtClean="0">
                <a:latin typeface="Arial" charset="0"/>
                <a:cs typeface="Arial" charset="0"/>
              </a:rPr>
              <a:t>Due Process Requirements for Removal to a DAEP</a:t>
            </a:r>
          </a:p>
          <a:p>
            <a:pPr marL="0" indent="0" algn="ctr" eaLnBrk="1" hangingPunct="1">
              <a:buFont typeface="Wingdings" pitchFamily="2" charset="2"/>
              <a:buNone/>
            </a:pPr>
            <a:r>
              <a:rPr lang="en-US" sz="2000" smtClean="0">
                <a:latin typeface="Arial" charset="0"/>
                <a:cs typeface="Arial" charset="0"/>
              </a:rPr>
              <a:t>Be aware:</a:t>
            </a:r>
            <a:br>
              <a:rPr lang="en-US" sz="2000" smtClean="0">
                <a:latin typeface="Arial" charset="0"/>
                <a:cs typeface="Arial" charset="0"/>
              </a:rPr>
            </a:br>
            <a:r>
              <a:rPr lang="en-US" sz="2000" smtClean="0">
                <a:latin typeface="Arial" charset="0"/>
                <a:cs typeface="Arial" charset="0"/>
              </a:rPr>
              <a:t>There are due process requirements for removal to a DAEP.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latin typeface="Arial" charset="0"/>
                <a:cs typeface="Arial" charset="0"/>
              </a:rPr>
              <a:t>Parental Notification</a:t>
            </a:r>
          </a:p>
        </p:txBody>
      </p:sp>
      <p:sp>
        <p:nvSpPr>
          <p:cNvPr id="32770" name="Content Placeholder 2"/>
          <p:cNvSpPr>
            <a:spLocks noGrp="1"/>
          </p:cNvSpPr>
          <p:nvPr>
            <p:ph idx="1"/>
          </p:nvPr>
        </p:nvSpPr>
        <p:spPr>
          <a:xfrm>
            <a:off x="457200" y="1600200"/>
            <a:ext cx="4876800" cy="4525963"/>
          </a:xfrm>
        </p:spPr>
        <p:txBody>
          <a:bodyPr/>
          <a:lstStyle/>
          <a:p>
            <a:pPr eaLnBrk="1" hangingPunct="1"/>
            <a:r>
              <a:rPr lang="en-US" smtClean="0">
                <a:latin typeface="Arial" charset="0"/>
                <a:cs typeface="Arial" charset="0"/>
              </a:rPr>
              <a:t>The Student Code of Conduct must address notification of a student’s parent or guardian of a violation committed by the student that results in suspension, removal to a DAEP, or expulsion.  </a:t>
            </a:r>
          </a:p>
        </p:txBody>
      </p:sp>
      <p:pic>
        <p:nvPicPr>
          <p:cNvPr id="32771" name="Picture 20" descr="MC900034474[1]"/>
          <p:cNvPicPr>
            <a:picLocks noChangeAspect="1" noChangeArrowheads="1"/>
          </p:cNvPicPr>
          <p:nvPr/>
        </p:nvPicPr>
        <p:blipFill>
          <a:blip r:embed="rId3"/>
          <a:srcRect/>
          <a:stretch>
            <a:fillRect/>
          </a:stretch>
        </p:blipFill>
        <p:spPr bwMode="auto">
          <a:xfrm>
            <a:off x="5943600" y="2057400"/>
            <a:ext cx="2154238" cy="2667000"/>
          </a:xfrm>
          <a:prstGeom prst="rect">
            <a:avLst/>
          </a:prstGeom>
          <a:noFill/>
          <a:ln w="9525">
            <a:noFill/>
            <a:miter lim="800000"/>
            <a:headEnd/>
            <a:tailEnd/>
          </a:ln>
        </p:spPr>
      </p:pic>
      <p:sp>
        <p:nvSpPr>
          <p:cNvPr id="32772" name="Text Box 5"/>
          <p:cNvSpPr txBox="1">
            <a:spLocks noChangeArrowheads="1"/>
          </p:cNvSpPr>
          <p:nvPr/>
        </p:nvSpPr>
        <p:spPr bwMode="auto">
          <a:xfrm>
            <a:off x="6400800" y="3581400"/>
            <a:ext cx="1219200" cy="366713"/>
          </a:xfrm>
          <a:prstGeom prst="rect">
            <a:avLst/>
          </a:prstGeom>
          <a:noFill/>
          <a:ln w="9525">
            <a:noFill/>
            <a:miter lim="800000"/>
            <a:headEnd/>
            <a:tailEnd/>
          </a:ln>
        </p:spPr>
        <p:txBody>
          <a:bodyPr>
            <a:spAutoFit/>
          </a:bodyPr>
          <a:lstStyle/>
          <a:p>
            <a:pPr>
              <a:spcBef>
                <a:spcPct val="50000"/>
              </a:spcBef>
            </a:pPr>
            <a:r>
              <a:rPr lang="en-US"/>
              <a:t>NOTICE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latin typeface="Arial" charset="0"/>
                <a:cs typeface="Arial" charset="0"/>
              </a:rPr>
              <a:t>Placement Review Committee</a:t>
            </a:r>
          </a:p>
        </p:txBody>
      </p:sp>
      <p:sp>
        <p:nvSpPr>
          <p:cNvPr id="34818" name="Content Placeholder 2"/>
          <p:cNvSpPr>
            <a:spLocks noGrp="1"/>
          </p:cNvSpPr>
          <p:nvPr>
            <p:ph idx="1"/>
          </p:nvPr>
        </p:nvSpPr>
        <p:spPr/>
        <p:txBody>
          <a:bodyPr/>
          <a:lstStyle/>
          <a:p>
            <a:pPr eaLnBrk="1" hangingPunct="1"/>
            <a:r>
              <a:rPr lang="en-US" smtClean="0">
                <a:latin typeface="Arial" charset="0"/>
                <a:cs typeface="Arial" charset="0"/>
              </a:rPr>
              <a:t>The principal may not return the student to the teacher’s class without the teacher’s consent, </a:t>
            </a:r>
            <a:r>
              <a:rPr lang="en-US" u="sng" smtClean="0">
                <a:latin typeface="Arial" charset="0"/>
                <a:cs typeface="Arial" charset="0"/>
              </a:rPr>
              <a:t>unless</a:t>
            </a:r>
            <a:r>
              <a:rPr lang="en-US" smtClean="0">
                <a:latin typeface="Arial" charset="0"/>
                <a:cs typeface="Arial" charset="0"/>
              </a:rPr>
              <a:t> the placement review committee finds that such placement is the best or only alternative available.  </a:t>
            </a:r>
          </a:p>
        </p:txBody>
      </p:sp>
      <p:pic>
        <p:nvPicPr>
          <p:cNvPr id="34819" name="Picture 6" descr="MP900439473[1]"/>
          <p:cNvPicPr>
            <a:picLocks noChangeAspect="1" noChangeArrowheads="1"/>
          </p:cNvPicPr>
          <p:nvPr/>
        </p:nvPicPr>
        <p:blipFill>
          <a:blip r:embed="rId3"/>
          <a:srcRect/>
          <a:stretch>
            <a:fillRect/>
          </a:stretch>
        </p:blipFill>
        <p:spPr bwMode="auto">
          <a:xfrm>
            <a:off x="2895600" y="4314825"/>
            <a:ext cx="396240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Admission, Review &amp; Dismissal </a:t>
            </a:r>
            <a:br>
              <a:rPr lang="en-US" dirty="0" smtClean="0"/>
            </a:br>
            <a:r>
              <a:rPr lang="en-US" dirty="0" smtClean="0"/>
              <a:t>(ARD) Committee</a:t>
            </a:r>
            <a:endParaRPr lang="en-US" dirty="0"/>
          </a:p>
        </p:txBody>
      </p:sp>
      <p:sp>
        <p:nvSpPr>
          <p:cNvPr id="36866" name="Content Placeholder 2"/>
          <p:cNvSpPr>
            <a:spLocks noGrp="1"/>
          </p:cNvSpPr>
          <p:nvPr>
            <p:ph idx="1"/>
          </p:nvPr>
        </p:nvSpPr>
        <p:spPr>
          <a:xfrm>
            <a:off x="457200" y="2133600"/>
            <a:ext cx="8229600" cy="3992563"/>
          </a:xfrm>
        </p:spPr>
        <p:txBody>
          <a:bodyPr/>
          <a:lstStyle/>
          <a:p>
            <a:pPr marL="0" indent="0" eaLnBrk="1" hangingPunct="1">
              <a:lnSpc>
                <a:spcPct val="90000"/>
              </a:lnSpc>
              <a:buFont typeface="Wingdings" pitchFamily="2" charset="2"/>
              <a:buNone/>
            </a:pPr>
            <a:r>
              <a:rPr lang="en-US" sz="3000" smtClean="0">
                <a:latin typeface="Arial" charset="0"/>
                <a:cs typeface="Arial" charset="0"/>
              </a:rPr>
              <a:t>This is the committee required by State Board of Education rules to develop the individualized education program required by the Individuals with Disabilities Education Act for any student needing special education.</a:t>
            </a:r>
          </a:p>
          <a:p>
            <a:pPr marL="0" indent="0" eaLnBrk="1" hangingPunct="1">
              <a:lnSpc>
                <a:spcPct val="90000"/>
              </a:lnSpc>
              <a:buFont typeface="Wingdings" pitchFamily="2" charset="2"/>
              <a:buNone/>
            </a:pPr>
            <a:r>
              <a:rPr lang="en-US" sz="3000" smtClean="0">
                <a:latin typeface="Arial" charset="0"/>
                <a:cs typeface="Arial" charset="0"/>
              </a:rPr>
              <a:t>Only a duly constituted ARD Committee can make placement decisions regarding a student with a disability who receives special education services.</a:t>
            </a:r>
          </a:p>
        </p:txBody>
      </p:sp>
      <p:pic>
        <p:nvPicPr>
          <p:cNvPr id="36867" name="Picture 4" descr="MC900056643[1]"/>
          <p:cNvPicPr>
            <a:picLocks noChangeAspect="1" noChangeArrowheads="1"/>
          </p:cNvPicPr>
          <p:nvPr/>
        </p:nvPicPr>
        <p:blipFill>
          <a:blip r:embed="rId3"/>
          <a:srcRect/>
          <a:stretch>
            <a:fillRect/>
          </a:stretch>
        </p:blipFill>
        <p:spPr bwMode="auto">
          <a:xfrm>
            <a:off x="7010400" y="806450"/>
            <a:ext cx="1390650"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latin typeface="Arial" charset="0"/>
                <a:cs typeface="Arial" charset="0"/>
              </a:rPr>
              <a:t>Removal for Certain Conduct</a:t>
            </a:r>
          </a:p>
        </p:txBody>
      </p:sp>
      <p:sp>
        <p:nvSpPr>
          <p:cNvPr id="3" name="Content Placeholder 2"/>
          <p:cNvSpPr>
            <a:spLocks noGrp="1"/>
          </p:cNvSpPr>
          <p:nvPr>
            <p:ph idx="1"/>
          </p:nvPr>
        </p:nvSpPr>
        <p:spPr/>
        <p:txBody>
          <a:bodyPr>
            <a:normAutofit lnSpcReduction="10000"/>
          </a:bodyPr>
          <a:lstStyle/>
          <a:p>
            <a:pPr marL="0" indent="0" eaLnBrk="1" hangingPunct="1">
              <a:buFont typeface="Wingdings" pitchFamily="2" charset="2"/>
              <a:buNone/>
              <a:defRPr/>
            </a:pPr>
            <a:r>
              <a:rPr lang="en-US" sz="2400" dirty="0" smtClean="0">
                <a:latin typeface="Arial" charset="0"/>
                <a:cs typeface="Arial" charset="0"/>
              </a:rPr>
              <a:t>A student </a:t>
            </a:r>
            <a:r>
              <a:rPr lang="en-US" sz="2400" b="1" dirty="0" smtClean="0">
                <a:latin typeface="Arial" charset="0"/>
                <a:cs typeface="Arial" charset="0"/>
              </a:rPr>
              <a:t>shall</a:t>
            </a:r>
            <a:r>
              <a:rPr lang="en-US" sz="2400" dirty="0" smtClean="0">
                <a:latin typeface="Arial" charset="0"/>
                <a:cs typeface="Arial" charset="0"/>
              </a:rPr>
              <a:t> be removed from class and placed in a disciplinary alternative program if the student:</a:t>
            </a:r>
          </a:p>
          <a:p>
            <a:pPr marL="0" indent="0" eaLnBrk="1" hangingPunct="1">
              <a:defRPr/>
            </a:pPr>
            <a:r>
              <a:rPr lang="en-US" sz="2400" dirty="0" smtClean="0">
                <a:latin typeface="Arial" charset="0"/>
                <a:cs typeface="Arial" charset="0"/>
              </a:rPr>
              <a:t>Engages in conduct involving a public school that contains the elements of the offense of:</a:t>
            </a:r>
          </a:p>
          <a:p>
            <a:pPr marL="0" indent="0" eaLnBrk="1" hangingPunct="1">
              <a:defRPr/>
            </a:pPr>
            <a:r>
              <a:rPr lang="en-US" sz="2400" b="1" dirty="0" smtClean="0">
                <a:latin typeface="Arial" charset="0"/>
                <a:cs typeface="Arial" charset="0"/>
              </a:rPr>
              <a:t>false alarm or report- PC 42.06</a:t>
            </a:r>
            <a:r>
              <a:rPr lang="en-US" sz="2400" dirty="0" smtClean="0">
                <a:latin typeface="Arial" charset="0"/>
                <a:cs typeface="Arial" charset="0"/>
              </a:rPr>
              <a:t>, or </a:t>
            </a:r>
          </a:p>
          <a:p>
            <a:pPr marL="0" indent="0" eaLnBrk="1" hangingPunct="1">
              <a:defRPr/>
            </a:pPr>
            <a:r>
              <a:rPr lang="en-US" sz="2400" dirty="0" smtClean="0">
                <a:latin typeface="Arial" charset="0"/>
                <a:cs typeface="Arial" charset="0"/>
              </a:rPr>
              <a:t> </a:t>
            </a:r>
            <a:r>
              <a:rPr lang="en-US" sz="2400" b="1" dirty="0" smtClean="0">
                <a:latin typeface="Arial" charset="0"/>
                <a:cs typeface="Arial" charset="0"/>
              </a:rPr>
              <a:t>terroristic threat- PC 22.07</a:t>
            </a:r>
            <a:r>
              <a:rPr lang="en-US" sz="2400" dirty="0" smtClean="0">
                <a:latin typeface="Arial" charset="0"/>
                <a:cs typeface="Arial" charset="0"/>
              </a:rPr>
              <a:t>.</a:t>
            </a:r>
          </a:p>
          <a:p>
            <a:pPr marL="0" indent="0" eaLnBrk="1" hangingPunct="1">
              <a:defRPr/>
            </a:pPr>
            <a:r>
              <a:rPr lang="en-US" sz="2400" dirty="0" smtClean="0">
                <a:latin typeface="Arial" charset="0"/>
                <a:cs typeface="Arial" charset="0"/>
              </a:rPr>
              <a:t>Commits the following on or within 300 feet of school property, or while attending a school-sponsored or school-related activity on or off school property:</a:t>
            </a:r>
          </a:p>
          <a:p>
            <a:pPr lvl="1" eaLnBrk="1" hangingPunct="1">
              <a:defRPr/>
            </a:pPr>
            <a:r>
              <a:rPr lang="en-US" sz="2400" dirty="0" smtClean="0">
                <a:solidFill>
                  <a:srgbClr val="595959"/>
                </a:solidFill>
                <a:latin typeface="Arial" charset="0"/>
                <a:cs typeface="Arial" charset="0"/>
              </a:rPr>
              <a:t>Engages in conduct punishable as a felony;</a:t>
            </a:r>
          </a:p>
          <a:p>
            <a:pPr lvl="1" eaLnBrk="1" hangingPunct="1">
              <a:defRPr/>
            </a:pPr>
            <a:r>
              <a:rPr lang="en-US" sz="2400" dirty="0" smtClean="0">
                <a:solidFill>
                  <a:srgbClr val="595959"/>
                </a:solidFill>
                <a:latin typeface="Arial" charset="0"/>
                <a:cs typeface="Arial" charset="0"/>
              </a:rPr>
              <a:t>Engages in conduct that contains elements of the offense of assault;</a:t>
            </a:r>
          </a:p>
          <a:p>
            <a:pPr marL="0" indent="0" eaLnBrk="1" hangingPunct="1">
              <a:defRPr/>
            </a:pPr>
            <a:endParaRPr lang="en-US" sz="2400" dirty="0" smtClean="0">
              <a:latin typeface="Arial" charset="0"/>
              <a:cs typeface="Arial" charset="0"/>
            </a:endParaRPr>
          </a:p>
          <a:p>
            <a:pPr marL="0" indent="0" eaLnBrk="1" hangingPunct="1">
              <a:buFont typeface="Wingdings" pitchFamily="2" charset="2"/>
              <a:buNone/>
              <a:defRPr/>
            </a:pPr>
            <a:endParaRPr lang="en-US" sz="2400" dirty="0" smtClean="0">
              <a:latin typeface="Arial" charset="0"/>
              <a:cs typeface="Arial" charset="0"/>
            </a:endParaRPr>
          </a:p>
          <a:p>
            <a:pPr marL="0" indent="0" eaLnBrk="1" hangingPunct="1">
              <a:defRPr/>
            </a:pPr>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latin typeface="Arial" charset="0"/>
                <a:cs typeface="Arial" charset="0"/>
              </a:rPr>
              <a:t>Removal for Certain Conduct</a:t>
            </a:r>
          </a:p>
        </p:txBody>
      </p:sp>
      <p:sp>
        <p:nvSpPr>
          <p:cNvPr id="40962" name="Content Placeholder 2"/>
          <p:cNvSpPr>
            <a:spLocks noGrp="1"/>
          </p:cNvSpPr>
          <p:nvPr>
            <p:ph idx="1"/>
          </p:nvPr>
        </p:nvSpPr>
        <p:spPr/>
        <p:txBody>
          <a:bodyPr/>
          <a:lstStyle/>
          <a:p>
            <a:pPr lvl="1" eaLnBrk="1" hangingPunct="1">
              <a:lnSpc>
                <a:spcPct val="80000"/>
              </a:lnSpc>
            </a:pPr>
            <a:r>
              <a:rPr lang="en-US" sz="2600" smtClean="0">
                <a:solidFill>
                  <a:srgbClr val="595959"/>
                </a:solidFill>
                <a:latin typeface="Arial" charset="0"/>
                <a:cs typeface="Arial" charset="0"/>
              </a:rPr>
              <a:t>Sells, gives, or delivers to another person or possesses or uses or is under the influence of:</a:t>
            </a:r>
          </a:p>
          <a:p>
            <a:pPr lvl="2" eaLnBrk="1" hangingPunct="1">
              <a:lnSpc>
                <a:spcPct val="80000"/>
              </a:lnSpc>
            </a:pPr>
            <a:r>
              <a:rPr lang="en-US" sz="2200" smtClean="0">
                <a:solidFill>
                  <a:srgbClr val="595959"/>
                </a:solidFill>
                <a:latin typeface="Arial" charset="0"/>
                <a:cs typeface="Arial" charset="0"/>
              </a:rPr>
              <a:t>Marijuana or a controlled substance (HSC- 481.+)</a:t>
            </a:r>
          </a:p>
          <a:p>
            <a:pPr lvl="2" eaLnBrk="1" hangingPunct="1">
              <a:lnSpc>
                <a:spcPct val="80000"/>
              </a:lnSpc>
            </a:pPr>
            <a:r>
              <a:rPr lang="en-US" sz="2200" smtClean="0">
                <a:solidFill>
                  <a:srgbClr val="595959"/>
                </a:solidFill>
                <a:latin typeface="Arial" charset="0"/>
                <a:cs typeface="Arial" charset="0"/>
              </a:rPr>
              <a:t>A dangerous drug (HSC -  483.+)</a:t>
            </a:r>
          </a:p>
          <a:p>
            <a:pPr lvl="1" eaLnBrk="1" hangingPunct="1">
              <a:lnSpc>
                <a:spcPct val="80000"/>
              </a:lnSpc>
            </a:pPr>
            <a:r>
              <a:rPr lang="en-US" sz="2600" smtClean="0">
                <a:solidFill>
                  <a:srgbClr val="595959"/>
                </a:solidFill>
                <a:latin typeface="Arial" charset="0"/>
                <a:cs typeface="Arial" charset="0"/>
              </a:rPr>
              <a:t>Sells, gives, or delivers to another person an alcoholic beverage, commits a serious act or offense while under the influence of an alcoholic beverage (TABC- 1.06+)</a:t>
            </a:r>
          </a:p>
          <a:p>
            <a:pPr lvl="1" eaLnBrk="1" hangingPunct="1">
              <a:lnSpc>
                <a:spcPct val="80000"/>
              </a:lnSpc>
            </a:pPr>
            <a:r>
              <a:rPr lang="en-US" sz="2600" smtClean="0">
                <a:solidFill>
                  <a:srgbClr val="595959"/>
                </a:solidFill>
                <a:latin typeface="Arial" charset="0"/>
                <a:cs typeface="Arial" charset="0"/>
              </a:rPr>
              <a:t>Engages in conduct that contains the elements of an offense relating to an abusable volatile chemical; or (HSC- 485.+)</a:t>
            </a:r>
          </a:p>
          <a:p>
            <a:pPr lvl="1" eaLnBrk="1" hangingPunct="1">
              <a:lnSpc>
                <a:spcPct val="80000"/>
              </a:lnSpc>
            </a:pPr>
            <a:r>
              <a:rPr lang="en-US" sz="2600" smtClean="0">
                <a:solidFill>
                  <a:srgbClr val="595959"/>
                </a:solidFill>
                <a:latin typeface="Arial" charset="0"/>
                <a:cs typeface="Arial" charset="0"/>
              </a:rPr>
              <a:t>Engages in conduct that contains the elements of the offense of public lewdness (PC- 21.07)</a:t>
            </a:r>
          </a:p>
          <a:p>
            <a:pPr eaLnBrk="1" hangingPunct="1">
              <a:lnSpc>
                <a:spcPct val="80000"/>
              </a:lnSpc>
            </a:pPr>
            <a:endParaRPr lang="en-US" sz="300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latin typeface="Arial" charset="0"/>
                <a:cs typeface="Arial" charset="0"/>
              </a:rPr>
              <a:t>Removal for Certain Conduct</a:t>
            </a:r>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Other miscellaneous grounds for removal:</a:t>
            </a:r>
          </a:p>
          <a:p>
            <a:pPr eaLnBrk="1" fontAlgn="auto" hangingPunct="1">
              <a:spcAft>
                <a:spcPts val="0"/>
              </a:spcAft>
              <a:defRPr/>
            </a:pPr>
            <a:r>
              <a:rPr lang="en-US" dirty="0" smtClean="0"/>
              <a:t>Retaliation</a:t>
            </a:r>
          </a:p>
          <a:p>
            <a:pPr eaLnBrk="1" fontAlgn="auto" hangingPunct="1">
              <a:spcAft>
                <a:spcPts val="0"/>
              </a:spcAft>
              <a:defRPr/>
            </a:pPr>
            <a:r>
              <a:rPr lang="en-US" dirty="0" smtClean="0"/>
              <a:t>Deferred prosecution for felonies</a:t>
            </a:r>
          </a:p>
          <a:p>
            <a:pPr eaLnBrk="1" fontAlgn="auto" hangingPunct="1">
              <a:spcAft>
                <a:spcPts val="0"/>
              </a:spcAft>
              <a:defRPr/>
            </a:pPr>
            <a:r>
              <a:rPr lang="en-US" dirty="0" smtClean="0"/>
              <a:t>Delinquent conduct</a:t>
            </a:r>
          </a:p>
          <a:p>
            <a:pPr eaLnBrk="1" fontAlgn="auto" hangingPunct="1">
              <a:spcAft>
                <a:spcPts val="0"/>
              </a:spcAft>
              <a:defRPr/>
            </a:pPr>
            <a:r>
              <a:rPr lang="en-US" dirty="0" smtClean="0"/>
              <a:t>Superintendent has reasonable belief that student has engaged in a felony offense</a:t>
            </a:r>
          </a:p>
          <a:p>
            <a:pPr eaLnBrk="1" fontAlgn="auto" hangingPunct="1">
              <a:spcAft>
                <a:spcPts val="0"/>
              </a:spcAft>
              <a:defRPr/>
            </a:pPr>
            <a:r>
              <a:rPr lang="en-US" b="1" dirty="0" smtClean="0"/>
              <a:t>The continued presence of the student in the regular classroom threatens the safety of other students or teachers and would be detrimental to the educational process</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fontScale="90000"/>
          </a:bodyPr>
          <a:lstStyle/>
          <a:p>
            <a:pPr eaLnBrk="1" hangingPunct="1">
              <a:defRPr/>
            </a:pPr>
            <a:r>
              <a:rPr lang="en-US" sz="4000" dirty="0" smtClean="0">
                <a:latin typeface="Arial" charset="0"/>
                <a:cs typeface="Arial" charset="0"/>
              </a:rPr>
              <a:t>Removal and Placement of</a:t>
            </a:r>
            <a:br>
              <a:rPr lang="en-US" sz="4000" dirty="0" smtClean="0">
                <a:latin typeface="Arial" charset="0"/>
                <a:cs typeface="Arial" charset="0"/>
              </a:rPr>
            </a:br>
            <a:r>
              <a:rPr lang="en-US" sz="4000" dirty="0" smtClean="0">
                <a:latin typeface="Arial" charset="0"/>
                <a:cs typeface="Arial" charset="0"/>
              </a:rPr>
              <a:t>Registered Sex Offenders</a:t>
            </a:r>
            <a:br>
              <a:rPr lang="en-US" sz="4000" dirty="0" smtClean="0">
                <a:latin typeface="Arial" charset="0"/>
                <a:cs typeface="Arial" charset="0"/>
              </a:rPr>
            </a:br>
            <a:r>
              <a:rPr lang="en-US" sz="4000" dirty="0" smtClean="0">
                <a:latin typeface="Arial" charset="0"/>
                <a:cs typeface="Arial" charset="0"/>
              </a:rPr>
              <a:t>TEC 37.304 &amp; 37.305</a:t>
            </a:r>
          </a:p>
        </p:txBody>
      </p:sp>
      <p:sp>
        <p:nvSpPr>
          <p:cNvPr id="45058" name="Content Placeholder 2"/>
          <p:cNvSpPr>
            <a:spLocks noGrp="1"/>
          </p:cNvSpPr>
          <p:nvPr>
            <p:ph idx="1"/>
          </p:nvPr>
        </p:nvSpPr>
        <p:spPr>
          <a:xfrm>
            <a:off x="457200" y="1981200"/>
            <a:ext cx="5257800" cy="4267200"/>
          </a:xfrm>
        </p:spPr>
        <p:txBody>
          <a:bodyPr/>
          <a:lstStyle/>
          <a:p>
            <a:pPr marL="0" indent="0" eaLnBrk="1" hangingPunct="1">
              <a:buFont typeface="Wingdings" pitchFamily="2" charset="2"/>
              <a:buNone/>
            </a:pPr>
            <a:r>
              <a:rPr lang="en-US" smtClean="0">
                <a:latin typeface="Arial" charset="0"/>
                <a:cs typeface="Arial" charset="0"/>
              </a:rPr>
              <a:t>On receiving notice that a student is required to register as a sex offender, a school district shall remove the student from the regular classroom and determine the appropriate placement of the student.</a:t>
            </a:r>
          </a:p>
        </p:txBody>
      </p:sp>
      <p:pic>
        <p:nvPicPr>
          <p:cNvPr id="45059" name="Picture 4" descr="MP900401956[1]"/>
          <p:cNvPicPr>
            <a:picLocks noChangeAspect="1" noChangeArrowheads="1"/>
          </p:cNvPicPr>
          <p:nvPr/>
        </p:nvPicPr>
        <p:blipFill>
          <a:blip r:embed="rId3"/>
          <a:srcRect/>
          <a:stretch>
            <a:fillRect/>
          </a:stretch>
        </p:blipFill>
        <p:spPr bwMode="auto">
          <a:xfrm>
            <a:off x="6019800" y="2209800"/>
            <a:ext cx="26193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Use of Confinement, Restraint, Seclusion and Time-out</a:t>
            </a:r>
            <a:endParaRPr lang="en-US" dirty="0"/>
          </a:p>
        </p:txBody>
      </p:sp>
      <p:sp>
        <p:nvSpPr>
          <p:cNvPr id="3" name="Content Placeholder 2"/>
          <p:cNvSpPr>
            <a:spLocks noGrp="1"/>
          </p:cNvSpPr>
          <p:nvPr>
            <p:ph sz="half" idx="1"/>
          </p:nvPr>
        </p:nvSpPr>
        <p:spPr/>
        <p:txBody>
          <a:bodyPr rtlCol="0">
            <a:normAutofit lnSpcReduction="10000"/>
          </a:bodyPr>
          <a:lstStyle/>
          <a:p>
            <a:pPr marL="0" indent="0" eaLnBrk="1" fontAlgn="auto" hangingPunct="1">
              <a:spcBef>
                <a:spcPts val="0"/>
              </a:spcBef>
              <a:spcAft>
                <a:spcPts val="0"/>
              </a:spcAft>
              <a:buClrTx/>
              <a:buFont typeface="Wingdings" pitchFamily="2" charset="2"/>
              <a:buNone/>
              <a:defRPr/>
            </a:pPr>
            <a:r>
              <a:rPr lang="en-US" dirty="0"/>
              <a:t>A student with a disability who receives special education services may not be confined in a locked box, locked closet, or other specially designed locked space as either a discipline management practice or behavior </a:t>
            </a:r>
            <a:r>
              <a:rPr lang="en-US" dirty="0" smtClean="0"/>
              <a:t>management </a:t>
            </a:r>
            <a:r>
              <a:rPr lang="en-US" dirty="0"/>
              <a:t>technique.  </a:t>
            </a:r>
            <a:endParaRPr lang="en-US" dirty="0" smtClean="0"/>
          </a:p>
        </p:txBody>
      </p:sp>
      <p:pic>
        <p:nvPicPr>
          <p:cNvPr id="47107" name="Picture 9" descr="MC900389390[1]"/>
          <p:cNvPicPr>
            <a:picLocks noChangeAspect="1" noChangeArrowheads="1"/>
          </p:cNvPicPr>
          <p:nvPr/>
        </p:nvPicPr>
        <p:blipFill>
          <a:blip r:embed="rId3"/>
          <a:srcRect/>
          <a:stretch>
            <a:fillRect/>
          </a:stretch>
        </p:blipFill>
        <p:spPr bwMode="auto">
          <a:xfrm>
            <a:off x="5257800" y="4191000"/>
            <a:ext cx="1906588" cy="2373313"/>
          </a:xfrm>
          <a:prstGeom prst="rect">
            <a:avLst/>
          </a:prstGeom>
          <a:noFill/>
          <a:ln w="9525">
            <a:noFill/>
            <a:miter lim="800000"/>
            <a:headEnd/>
            <a:tailEnd/>
          </a:ln>
        </p:spPr>
      </p:pic>
      <p:pic>
        <p:nvPicPr>
          <p:cNvPr id="47108" name="Picture 10" descr="MC900059637[1]"/>
          <p:cNvPicPr>
            <a:picLocks noChangeAspect="1" noChangeArrowheads="1"/>
          </p:cNvPicPr>
          <p:nvPr/>
        </p:nvPicPr>
        <p:blipFill>
          <a:blip r:embed="rId4"/>
          <a:srcRect/>
          <a:stretch>
            <a:fillRect/>
          </a:stretch>
        </p:blipFill>
        <p:spPr bwMode="auto">
          <a:xfrm>
            <a:off x="7010400" y="1676400"/>
            <a:ext cx="1746250" cy="1928813"/>
          </a:xfrm>
          <a:prstGeom prst="rect">
            <a:avLst/>
          </a:prstGeom>
          <a:noFill/>
          <a:ln w="9525">
            <a:noFill/>
            <a:miter lim="800000"/>
            <a:headEnd/>
            <a:tailEnd/>
          </a:ln>
        </p:spPr>
      </p:pic>
      <p:pic>
        <p:nvPicPr>
          <p:cNvPr id="47109" name="Picture 13" descr="MC900391034[1]"/>
          <p:cNvPicPr>
            <a:picLocks noChangeAspect="1" noChangeArrowheads="1"/>
          </p:cNvPicPr>
          <p:nvPr/>
        </p:nvPicPr>
        <p:blipFill>
          <a:blip r:embed="rId5"/>
          <a:srcRect/>
          <a:stretch>
            <a:fillRect/>
          </a:stretch>
        </p:blipFill>
        <p:spPr bwMode="auto">
          <a:xfrm>
            <a:off x="4876800" y="1752600"/>
            <a:ext cx="1719263" cy="2092325"/>
          </a:xfrm>
          <a:prstGeom prst="rect">
            <a:avLst/>
          </a:prstGeom>
          <a:noFill/>
          <a:ln w="9525">
            <a:noFill/>
            <a:miter lim="800000"/>
            <a:headEnd/>
            <a:tailEnd/>
          </a:ln>
        </p:spPr>
      </p:pic>
      <p:sp>
        <p:nvSpPr>
          <p:cNvPr id="47110" name="Line 14"/>
          <p:cNvSpPr>
            <a:spLocks noChangeShapeType="1"/>
          </p:cNvSpPr>
          <p:nvPr/>
        </p:nvSpPr>
        <p:spPr bwMode="auto">
          <a:xfrm>
            <a:off x="5029200" y="1752600"/>
            <a:ext cx="1905000" cy="2286000"/>
          </a:xfrm>
          <a:prstGeom prst="line">
            <a:avLst/>
          </a:prstGeom>
          <a:noFill/>
          <a:ln w="57150">
            <a:solidFill>
              <a:srgbClr val="FF0000"/>
            </a:solidFill>
            <a:round/>
            <a:headEnd/>
            <a:tailEnd/>
          </a:ln>
        </p:spPr>
        <p:txBody>
          <a:bodyPr/>
          <a:lstStyle/>
          <a:p>
            <a:endParaRPr lang="en-US"/>
          </a:p>
        </p:txBody>
      </p:sp>
      <p:pic>
        <p:nvPicPr>
          <p:cNvPr id="47111" name="Picture 18" descr="MC900441310[1]"/>
          <p:cNvPicPr>
            <a:picLocks noChangeAspect="1" noChangeArrowheads="1"/>
          </p:cNvPicPr>
          <p:nvPr/>
        </p:nvPicPr>
        <p:blipFill>
          <a:blip r:embed="rId6"/>
          <a:srcRect/>
          <a:stretch>
            <a:fillRect/>
          </a:stretch>
        </p:blipFill>
        <p:spPr bwMode="auto">
          <a:xfrm>
            <a:off x="6324600" y="4724400"/>
            <a:ext cx="2133600" cy="2133600"/>
          </a:xfrm>
          <a:prstGeom prst="rect">
            <a:avLst/>
          </a:prstGeom>
          <a:noFill/>
          <a:ln w="9525">
            <a:noFill/>
            <a:miter lim="800000"/>
            <a:headEnd/>
            <a:tailEnd/>
          </a:ln>
        </p:spPr>
      </p:pic>
      <p:sp>
        <p:nvSpPr>
          <p:cNvPr id="47112" name="Line 14"/>
          <p:cNvSpPr>
            <a:spLocks noChangeShapeType="1"/>
          </p:cNvSpPr>
          <p:nvPr/>
        </p:nvSpPr>
        <p:spPr bwMode="auto">
          <a:xfrm flipV="1">
            <a:off x="7239000" y="1447800"/>
            <a:ext cx="1295400" cy="2514600"/>
          </a:xfrm>
          <a:prstGeom prst="line">
            <a:avLst/>
          </a:prstGeom>
          <a:noFill/>
          <a:ln w="57150">
            <a:solidFill>
              <a:srgbClr val="FF0000"/>
            </a:solidFill>
            <a:round/>
            <a:headEnd/>
            <a:tailEnd/>
          </a:ln>
        </p:spPr>
        <p:txBody>
          <a:bodyPr/>
          <a:lstStyle/>
          <a:p>
            <a:endParaRPr lang="en-US"/>
          </a:p>
        </p:txBody>
      </p:sp>
      <p:sp>
        <p:nvSpPr>
          <p:cNvPr id="47113" name="Line 14"/>
          <p:cNvSpPr>
            <a:spLocks noChangeShapeType="1"/>
          </p:cNvSpPr>
          <p:nvPr/>
        </p:nvSpPr>
        <p:spPr bwMode="auto">
          <a:xfrm flipV="1">
            <a:off x="5029200" y="1752600"/>
            <a:ext cx="1447800" cy="2438400"/>
          </a:xfrm>
          <a:prstGeom prst="line">
            <a:avLst/>
          </a:prstGeom>
          <a:noFill/>
          <a:ln w="57150">
            <a:solidFill>
              <a:srgbClr val="FF0000"/>
            </a:solidFill>
            <a:round/>
            <a:headEnd/>
            <a:tailEnd/>
          </a:ln>
        </p:spPr>
        <p:txBody>
          <a:bodyPr/>
          <a:lstStyle/>
          <a:p>
            <a:endParaRPr lang="en-US"/>
          </a:p>
        </p:txBody>
      </p:sp>
      <p:sp>
        <p:nvSpPr>
          <p:cNvPr id="47114" name="Line 14"/>
          <p:cNvSpPr>
            <a:spLocks noChangeShapeType="1"/>
          </p:cNvSpPr>
          <p:nvPr/>
        </p:nvSpPr>
        <p:spPr bwMode="auto">
          <a:xfrm>
            <a:off x="6934200" y="1600200"/>
            <a:ext cx="1905000" cy="228600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274638"/>
            <a:ext cx="8229600" cy="868362"/>
          </a:xfrm>
        </p:spPr>
        <p:txBody>
          <a:bodyPr/>
          <a:lstStyle/>
          <a:p>
            <a:pPr eaLnBrk="1" hangingPunct="1"/>
            <a:r>
              <a:rPr lang="en-US" smtClean="0">
                <a:latin typeface="Arial" charset="0"/>
                <a:cs typeface="Arial" charset="0"/>
              </a:rPr>
              <a:t>Suspension</a:t>
            </a:r>
          </a:p>
        </p:txBody>
      </p:sp>
      <p:sp>
        <p:nvSpPr>
          <p:cNvPr id="49154" name="Content Placeholder 2"/>
          <p:cNvSpPr>
            <a:spLocks noGrp="1"/>
          </p:cNvSpPr>
          <p:nvPr>
            <p:ph idx="1"/>
          </p:nvPr>
        </p:nvSpPr>
        <p:spPr>
          <a:xfrm>
            <a:off x="457200" y="1219200"/>
            <a:ext cx="8229600" cy="4800600"/>
          </a:xfrm>
        </p:spPr>
        <p:txBody>
          <a:bodyPr/>
          <a:lstStyle/>
          <a:p>
            <a:pPr eaLnBrk="1" hangingPunct="1"/>
            <a:r>
              <a:rPr lang="en-US" sz="2400" smtClean="0">
                <a:latin typeface="Arial" charset="0"/>
                <a:cs typeface="Arial" charset="0"/>
              </a:rPr>
              <a:t>The principal or other appropriate administrator </a:t>
            </a:r>
            <a:r>
              <a:rPr lang="en-US" sz="2400" b="1" smtClean="0">
                <a:latin typeface="Arial" charset="0"/>
                <a:cs typeface="Arial" charset="0"/>
              </a:rPr>
              <a:t>may</a:t>
            </a:r>
            <a:r>
              <a:rPr lang="en-US" sz="2400" smtClean="0">
                <a:latin typeface="Arial" charset="0"/>
                <a:cs typeface="Arial" charset="0"/>
              </a:rPr>
              <a:t> suspend a student who engages in conduct identified in the student code of conduct as conduct for which a student may be suspended.</a:t>
            </a:r>
          </a:p>
          <a:p>
            <a:pPr eaLnBrk="1" hangingPunct="1"/>
            <a:r>
              <a:rPr lang="en-US" sz="2400" smtClean="0">
                <a:latin typeface="Arial" charset="0"/>
                <a:cs typeface="Arial" charset="0"/>
              </a:rPr>
              <a:t>A suspension may not exceed </a:t>
            </a:r>
            <a:r>
              <a:rPr lang="en-US" sz="2400" b="1" smtClean="0">
                <a:latin typeface="Arial" charset="0"/>
                <a:cs typeface="Arial" charset="0"/>
              </a:rPr>
              <a:t>three school days</a:t>
            </a:r>
            <a:r>
              <a:rPr lang="en-US" sz="2400" smtClean="0">
                <a:latin typeface="Arial" charset="0"/>
                <a:cs typeface="Arial" charset="0"/>
              </a:rPr>
              <a:t>.  </a:t>
            </a:r>
          </a:p>
          <a:p>
            <a:pPr eaLnBrk="1" hangingPunct="1">
              <a:buFont typeface="Wingdings" pitchFamily="2" charset="2"/>
              <a:buNone/>
            </a:pPr>
            <a:r>
              <a:rPr lang="en-US" sz="2400" b="1" smtClean="0">
                <a:latin typeface="Arial" charset="0"/>
                <a:cs typeface="Arial" charset="0"/>
              </a:rPr>
              <a:t>				</a:t>
            </a:r>
          </a:p>
          <a:p>
            <a:pPr eaLnBrk="1" hangingPunct="1">
              <a:buFont typeface="Wingdings" pitchFamily="2" charset="2"/>
              <a:buNone/>
            </a:pPr>
            <a:endParaRPr lang="en-US" sz="2400" b="1" smtClean="0">
              <a:latin typeface="Arial" charset="0"/>
              <a:cs typeface="Arial" charset="0"/>
            </a:endParaRPr>
          </a:p>
          <a:p>
            <a:pPr eaLnBrk="1" hangingPunct="1">
              <a:buFont typeface="Wingdings" pitchFamily="2" charset="2"/>
              <a:buNone/>
            </a:pPr>
            <a:r>
              <a:rPr lang="en-US" sz="2400" b="1" smtClean="0">
                <a:latin typeface="Arial" charset="0"/>
                <a:cs typeface="Arial" charset="0"/>
              </a:rPr>
              <a:t>				  </a:t>
            </a:r>
          </a:p>
          <a:p>
            <a:pPr eaLnBrk="1" hangingPunct="1">
              <a:buFont typeface="Wingdings" pitchFamily="2" charset="2"/>
              <a:buNone/>
            </a:pPr>
            <a:r>
              <a:rPr lang="en-US" sz="2400" b="1" smtClean="0">
                <a:latin typeface="Arial" charset="0"/>
                <a:cs typeface="Arial" charset="0"/>
              </a:rPr>
              <a:t>				    Be aware:</a:t>
            </a:r>
          </a:p>
          <a:p>
            <a:pPr eaLnBrk="1" hangingPunct="1">
              <a:buFont typeface="Wingdings" pitchFamily="2" charset="2"/>
              <a:buNone/>
            </a:pPr>
            <a:r>
              <a:rPr lang="en-US" sz="2400" smtClean="0">
                <a:latin typeface="Arial" charset="0"/>
                <a:cs typeface="Arial" charset="0"/>
              </a:rPr>
              <a:t>	Suspension, even for a short time, carries requirements of procedural due process.  We’ll discuss this later during the Constitutional Law section of the presentation.</a:t>
            </a:r>
          </a:p>
          <a:p>
            <a:pPr eaLnBrk="1" hangingPunct="1"/>
            <a:endParaRPr lang="en-US" sz="2400" smtClean="0">
              <a:latin typeface="Arial" charset="0"/>
              <a:cs typeface="Arial" charset="0"/>
            </a:endParaRPr>
          </a:p>
        </p:txBody>
      </p:sp>
      <p:pic>
        <p:nvPicPr>
          <p:cNvPr id="49155" name="Picture 4" descr="MP900341485[1]"/>
          <p:cNvPicPr>
            <a:picLocks noChangeAspect="1" noChangeArrowheads="1"/>
          </p:cNvPicPr>
          <p:nvPr/>
        </p:nvPicPr>
        <p:blipFill>
          <a:blip r:embed="rId3"/>
          <a:srcRect/>
          <a:stretch>
            <a:fillRect/>
          </a:stretch>
        </p:blipFill>
        <p:spPr bwMode="auto">
          <a:xfrm>
            <a:off x="2286000" y="3200400"/>
            <a:ext cx="460533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latin typeface="Arial" charset="0"/>
                <a:cs typeface="Arial" charset="0"/>
              </a:rPr>
              <a:t>      </a:t>
            </a:r>
            <a:r>
              <a:rPr lang="en-US" b="1" smtClean="0">
                <a:latin typeface="Arial" charset="0"/>
                <a:cs typeface="Arial" charset="0"/>
              </a:rPr>
              <a:t>Terminal Objective</a:t>
            </a:r>
          </a:p>
        </p:txBody>
      </p:sp>
      <p:sp>
        <p:nvSpPr>
          <p:cNvPr id="15362"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	Upon completion of this module, the 	participant will be knowledgeable about 	the sections of the Texas Education 	Code that would be most applicable in 	a school environment.  </a:t>
            </a:r>
          </a:p>
        </p:txBody>
      </p:sp>
      <p:pic>
        <p:nvPicPr>
          <p:cNvPr id="15363" name="Picture 4" descr="MP900433179[1]"/>
          <p:cNvPicPr>
            <a:picLocks noChangeAspect="1" noChangeArrowheads="1"/>
          </p:cNvPicPr>
          <p:nvPr/>
        </p:nvPicPr>
        <p:blipFill>
          <a:blip r:embed="rId2"/>
          <a:srcRect/>
          <a:stretch>
            <a:fillRect/>
          </a:stretch>
        </p:blipFill>
        <p:spPr bwMode="auto">
          <a:xfrm>
            <a:off x="5410200" y="3919538"/>
            <a:ext cx="2590800" cy="217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latin typeface="Arial" charset="0"/>
                <a:cs typeface="Arial" charset="0"/>
              </a:rPr>
              <a:t>Expulsion</a:t>
            </a:r>
          </a:p>
        </p:txBody>
      </p:sp>
      <p:sp>
        <p:nvSpPr>
          <p:cNvPr id="51202" name="Content Placeholder 2"/>
          <p:cNvSpPr>
            <a:spLocks noGrp="1"/>
          </p:cNvSpPr>
          <p:nvPr>
            <p:ph idx="1"/>
          </p:nvPr>
        </p:nvSpPr>
        <p:spPr>
          <a:xfrm>
            <a:off x="457200" y="1600200"/>
            <a:ext cx="4495800" cy="4724400"/>
          </a:xfrm>
        </p:spPr>
        <p:txBody>
          <a:bodyPr/>
          <a:lstStyle/>
          <a:p>
            <a:pPr marL="0" indent="0" eaLnBrk="1" hangingPunct="1">
              <a:buFont typeface="Wingdings" pitchFamily="2" charset="2"/>
              <a:buNone/>
            </a:pPr>
            <a:r>
              <a:rPr lang="en-US" smtClean="0">
                <a:latin typeface="Arial" charset="0"/>
                <a:cs typeface="Arial" charset="0"/>
              </a:rPr>
              <a:t>Under the Texas Education Code, there are activities that </a:t>
            </a:r>
            <a:r>
              <a:rPr lang="en-US" b="1" smtClean="0">
                <a:latin typeface="Arial" charset="0"/>
                <a:cs typeface="Arial" charset="0"/>
              </a:rPr>
              <a:t>may</a:t>
            </a:r>
            <a:r>
              <a:rPr lang="en-US" smtClean="0">
                <a:latin typeface="Arial" charset="0"/>
                <a:cs typeface="Arial" charset="0"/>
              </a:rPr>
              <a:t> result in expulsion, and activities that </a:t>
            </a:r>
            <a:r>
              <a:rPr lang="en-US" b="1" smtClean="0">
                <a:latin typeface="Arial" charset="0"/>
                <a:cs typeface="Arial" charset="0"/>
              </a:rPr>
              <a:t>must</a:t>
            </a:r>
            <a:r>
              <a:rPr lang="en-US" smtClean="0">
                <a:latin typeface="Arial" charset="0"/>
                <a:cs typeface="Arial" charset="0"/>
              </a:rPr>
              <a:t> result in expulsion.</a:t>
            </a:r>
          </a:p>
          <a:p>
            <a:pPr marL="0" indent="0" eaLnBrk="1" hangingPunct="1">
              <a:buFont typeface="Wingdings" pitchFamily="2" charset="2"/>
              <a:buNone/>
            </a:pPr>
            <a:endParaRPr lang="en-US" smtClean="0">
              <a:latin typeface="Arial" charset="0"/>
              <a:cs typeface="Arial" charset="0"/>
            </a:endParaRPr>
          </a:p>
          <a:p>
            <a:pPr marL="0" indent="0" algn="ctr" eaLnBrk="1" hangingPunct="1">
              <a:buFont typeface="Wingdings" pitchFamily="2" charset="2"/>
              <a:buNone/>
            </a:pPr>
            <a:r>
              <a:rPr lang="en-US" b="1" smtClean="0">
                <a:latin typeface="Arial" charset="0"/>
                <a:cs typeface="Arial" charset="0"/>
              </a:rPr>
              <a:t>What are some of these activities?</a:t>
            </a:r>
          </a:p>
        </p:txBody>
      </p:sp>
      <p:pic>
        <p:nvPicPr>
          <p:cNvPr id="51203" name="Picture 4" descr="MM900234700[1]"/>
          <p:cNvPicPr>
            <a:picLocks noChangeAspect="1" noChangeArrowheads="1" noCrop="1"/>
          </p:cNvPicPr>
          <p:nvPr/>
        </p:nvPicPr>
        <p:blipFill>
          <a:blip r:embed="rId3"/>
          <a:srcRect/>
          <a:stretch>
            <a:fillRect/>
          </a:stretch>
        </p:blipFill>
        <p:spPr bwMode="auto">
          <a:xfrm>
            <a:off x="5314950" y="1752600"/>
            <a:ext cx="28384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Expulsion and Placement of Students in Alternative Settings</a:t>
            </a:r>
            <a:endParaRPr lang="en-US" dirty="0"/>
          </a:p>
        </p:txBody>
      </p:sp>
      <p:sp>
        <p:nvSpPr>
          <p:cNvPr id="53250" name="Content Placeholder 2"/>
          <p:cNvSpPr>
            <a:spLocks noGrp="1"/>
          </p:cNvSpPr>
          <p:nvPr>
            <p:ph idx="1"/>
          </p:nvPr>
        </p:nvSpPr>
        <p:spPr/>
        <p:txBody>
          <a:bodyPr/>
          <a:lstStyle/>
          <a:p>
            <a:pPr marL="0" indent="0" eaLnBrk="1" hangingPunct="1">
              <a:lnSpc>
                <a:spcPct val="90000"/>
              </a:lnSpc>
              <a:buFont typeface="Wingdings" pitchFamily="2" charset="2"/>
              <a:buNone/>
            </a:pPr>
            <a:r>
              <a:rPr lang="en-US" sz="2700" smtClean="0">
                <a:latin typeface="Arial" charset="0"/>
                <a:cs typeface="Arial" charset="0"/>
              </a:rPr>
              <a:t>A school district may expel a student and elect to place the student in an alternative setting if the student:</a:t>
            </a:r>
          </a:p>
          <a:p>
            <a:pPr marL="0" indent="0" eaLnBrk="1" hangingPunct="1">
              <a:lnSpc>
                <a:spcPct val="90000"/>
              </a:lnSpc>
            </a:pPr>
            <a:r>
              <a:rPr lang="en-US" sz="2700" smtClean="0">
                <a:latin typeface="Arial" charset="0"/>
                <a:cs typeface="Arial" charset="0"/>
              </a:rPr>
              <a:t>Has received deferred prosecution for one of several felony offenses under Title 5, Penal Code</a:t>
            </a:r>
          </a:p>
          <a:p>
            <a:pPr marL="0" indent="0" eaLnBrk="1" hangingPunct="1">
              <a:lnSpc>
                <a:spcPct val="90000"/>
              </a:lnSpc>
            </a:pPr>
            <a:r>
              <a:rPr lang="en-US" sz="2700" smtClean="0">
                <a:latin typeface="Arial" charset="0"/>
                <a:cs typeface="Arial" charset="0"/>
              </a:rPr>
              <a:t>Has been referred to a juvenile court for allegedly engaging in delinquent conduct defined as a felony offense under Title 5, Penal Code- Offenses Against Persons Chapter 19 thru Chapter 22</a:t>
            </a:r>
          </a:p>
          <a:p>
            <a:pPr marL="0" indent="0" eaLnBrk="1" hangingPunct="1">
              <a:lnSpc>
                <a:spcPct val="90000"/>
              </a:lnSpc>
            </a:pPr>
            <a:r>
              <a:rPr lang="en-US" sz="2700" smtClean="0">
                <a:latin typeface="Arial" charset="0"/>
                <a:cs typeface="Arial" charset="0"/>
              </a:rPr>
              <a:t>Has been arrested for or charged with a felony offense under Title 5, Penal Code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Expulsion and Placement of Students in Alternative Settings</a:t>
            </a:r>
          </a:p>
        </p:txBody>
      </p:sp>
      <p:sp>
        <p:nvSpPr>
          <p:cNvPr id="3" name="Content Placeholder 2"/>
          <p:cNvSpPr>
            <a:spLocks noGrp="1"/>
          </p:cNvSpPr>
          <p:nvPr>
            <p:ph idx="1"/>
          </p:nvPr>
        </p:nvSpPr>
        <p:spPr/>
        <p:txBody>
          <a:bodyPr rtlCol="0">
            <a:normAutofit fontScale="92500"/>
          </a:bodyPr>
          <a:lstStyle/>
          <a:p>
            <a:pPr marL="0" indent="0" eaLnBrk="1" fontAlgn="auto" hangingPunct="1">
              <a:spcAft>
                <a:spcPts val="0"/>
              </a:spcAft>
              <a:buFont typeface="Wingdings" pitchFamily="2" charset="2"/>
              <a:buNone/>
              <a:defRPr/>
            </a:pPr>
            <a:r>
              <a:rPr lang="en-US" dirty="0" smtClean="0"/>
              <a:t>A student may also be expelled and placed in an alternative setting if it is determined that the student’s presence in the regular classroom</a:t>
            </a:r>
          </a:p>
          <a:p>
            <a:pPr eaLnBrk="1" fontAlgn="auto" hangingPunct="1">
              <a:spcAft>
                <a:spcPts val="0"/>
              </a:spcAft>
              <a:defRPr/>
            </a:pPr>
            <a:r>
              <a:rPr lang="en-US" dirty="0" smtClean="0"/>
              <a:t>Threatens the safety of other students or teachers; </a:t>
            </a:r>
          </a:p>
          <a:p>
            <a:pPr eaLnBrk="1" fontAlgn="auto" hangingPunct="1">
              <a:spcAft>
                <a:spcPts val="0"/>
              </a:spcAft>
              <a:defRPr/>
            </a:pPr>
            <a:r>
              <a:rPr lang="en-US" dirty="0" smtClean="0"/>
              <a:t>Will be detrimental to the education process; or</a:t>
            </a:r>
          </a:p>
          <a:p>
            <a:pPr eaLnBrk="1" fontAlgn="auto" hangingPunct="1">
              <a:spcAft>
                <a:spcPts val="0"/>
              </a:spcAft>
              <a:defRPr/>
            </a:pPr>
            <a:r>
              <a:rPr lang="en-US" dirty="0" smtClean="0"/>
              <a:t>Is not in the best interests of the district’s students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Emergency Placement or Expulsion</a:t>
            </a:r>
            <a:endParaRPr lang="en-US" dirty="0"/>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Font typeface="Wingdings" pitchFamily="2" charset="2"/>
              <a:buNone/>
              <a:defRPr/>
            </a:pPr>
            <a:r>
              <a:rPr lang="en-US" dirty="0" smtClean="0"/>
              <a:t>A principal may order the </a:t>
            </a:r>
            <a:r>
              <a:rPr lang="en-US" u="sng" dirty="0" smtClean="0"/>
              <a:t>immediate</a:t>
            </a:r>
            <a:r>
              <a:rPr lang="en-US" dirty="0" smtClean="0"/>
              <a:t> placement of a student in a disciplinary alternative education program if the principal reasonably believes the student’s behavior is </a:t>
            </a:r>
            <a:r>
              <a:rPr lang="en-US" b="1" dirty="0" smtClean="0"/>
              <a:t>so unruly, disruptive, or abusive that it seriously interferes </a:t>
            </a:r>
            <a:r>
              <a:rPr lang="en-US" dirty="0" smtClean="0"/>
              <a:t>with a teacher’s ability to communicate effectively with the students in a class, with the ability of the student’s classmates to learn, or with the operation of school or a school-sponsored activity.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latin typeface="Arial" charset="0"/>
                <a:cs typeface="Arial" charset="0"/>
              </a:rPr>
              <a:t>Conference, Hearing, Review	</a:t>
            </a:r>
          </a:p>
        </p:txBody>
      </p:sp>
      <p:sp>
        <p:nvSpPr>
          <p:cNvPr id="58370" name="Content Placeholder 2"/>
          <p:cNvSpPr>
            <a:spLocks noGrp="1"/>
          </p:cNvSpPr>
          <p:nvPr>
            <p:ph idx="1"/>
          </p:nvPr>
        </p:nvSpPr>
        <p:spPr>
          <a:xfrm>
            <a:off x="457200" y="1143000"/>
            <a:ext cx="6324600" cy="5486400"/>
          </a:xfrm>
        </p:spPr>
        <p:txBody>
          <a:bodyPr/>
          <a:lstStyle/>
          <a:p>
            <a:pPr marL="0" indent="0" eaLnBrk="1" hangingPunct="1">
              <a:lnSpc>
                <a:spcPct val="80000"/>
              </a:lnSpc>
              <a:buFont typeface="Wingdings" pitchFamily="2" charset="2"/>
              <a:buNone/>
            </a:pPr>
            <a:r>
              <a:rPr lang="en-US" sz="2700" smtClean="0">
                <a:latin typeface="Arial" charset="0"/>
                <a:cs typeface="Arial" charset="0"/>
              </a:rPr>
              <a:t>No later than the third day after the day on which a student is removed from class, the principal shall schedule a conference among the principal and other appropriate administrator, a parent or guardian of the student, the teacher removing the student from class (if any), and the student.</a:t>
            </a:r>
          </a:p>
          <a:p>
            <a:pPr marL="0" indent="0" eaLnBrk="1" hangingPunct="1">
              <a:lnSpc>
                <a:spcPct val="80000"/>
              </a:lnSpc>
              <a:buFont typeface="Wingdings" pitchFamily="2" charset="2"/>
              <a:buNone/>
            </a:pPr>
            <a:r>
              <a:rPr lang="en-US" sz="2700" smtClean="0">
                <a:latin typeface="Arial" charset="0"/>
                <a:cs typeface="Arial" charset="0"/>
              </a:rPr>
              <a:t>If school district policy allows a student to appeal to the board of trustees or the board's designee a decision of the principal or other appropriate administrator, other than an expulsion under Section 37.007, the decision of the board or the board's designee is final and may not be appealed.</a:t>
            </a:r>
          </a:p>
        </p:txBody>
      </p:sp>
      <p:pic>
        <p:nvPicPr>
          <p:cNvPr id="58371" name="Picture 6" descr="MC900299691[1]"/>
          <p:cNvPicPr>
            <a:picLocks noChangeAspect="1" noChangeArrowheads="1"/>
          </p:cNvPicPr>
          <p:nvPr/>
        </p:nvPicPr>
        <p:blipFill>
          <a:blip r:embed="rId3"/>
          <a:srcRect/>
          <a:stretch>
            <a:fillRect/>
          </a:stretch>
        </p:blipFill>
        <p:spPr bwMode="auto">
          <a:xfrm>
            <a:off x="6781800" y="2133600"/>
            <a:ext cx="2057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274638"/>
            <a:ext cx="8229600" cy="792162"/>
          </a:xfrm>
        </p:spPr>
        <p:txBody>
          <a:bodyPr/>
          <a:lstStyle/>
          <a:p>
            <a:pPr eaLnBrk="1" hangingPunct="1"/>
            <a:r>
              <a:rPr lang="en-US" smtClean="0">
                <a:latin typeface="Arial" charset="0"/>
                <a:cs typeface="Arial" charset="0"/>
              </a:rPr>
              <a:t>Court Involvement	</a:t>
            </a:r>
          </a:p>
        </p:txBody>
      </p:sp>
      <p:sp>
        <p:nvSpPr>
          <p:cNvPr id="60418" name="Content Placeholder 2"/>
          <p:cNvSpPr>
            <a:spLocks noGrp="1"/>
          </p:cNvSpPr>
          <p:nvPr>
            <p:ph idx="1"/>
          </p:nvPr>
        </p:nvSpPr>
        <p:spPr>
          <a:xfrm>
            <a:off x="381000" y="1752600"/>
            <a:ext cx="7848600" cy="4724400"/>
          </a:xfrm>
        </p:spPr>
        <p:txBody>
          <a:bodyPr/>
          <a:lstStyle/>
          <a:p>
            <a:pPr marL="0" indent="0" eaLnBrk="1" hangingPunct="1">
              <a:buFont typeface="Wingdings" pitchFamily="2" charset="2"/>
              <a:buNone/>
            </a:pPr>
            <a:r>
              <a:rPr lang="en-US" smtClean="0">
                <a:latin typeface="Arial" charset="0"/>
                <a:cs typeface="Arial" charset="0"/>
              </a:rPr>
              <a:t>Not later than the second business day after the date a hearing is held, the board of trustees shall deliver a copy of the order placing a student in a disciplinary alternative education program or expelling a student and any information required under Section 52.04, Family Code, to the authorized officer of the juvenile court in the county in which the student resides.  </a:t>
            </a:r>
          </a:p>
        </p:txBody>
      </p:sp>
      <p:pic>
        <p:nvPicPr>
          <p:cNvPr id="60419" name="Picture 5" descr="MM900284035[1]"/>
          <p:cNvPicPr>
            <a:picLocks noChangeAspect="1" noChangeArrowheads="1" noCrop="1"/>
          </p:cNvPicPr>
          <p:nvPr/>
        </p:nvPicPr>
        <p:blipFill>
          <a:blip r:embed="rId3"/>
          <a:srcRect/>
          <a:stretch>
            <a:fillRect/>
          </a:stretch>
        </p:blipFill>
        <p:spPr bwMode="auto">
          <a:xfrm>
            <a:off x="6934200" y="304800"/>
            <a:ext cx="1752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Juvenile Justice Alternative Education Program</a:t>
            </a:r>
            <a:endParaRPr lang="en-US" dirty="0"/>
          </a:p>
        </p:txBody>
      </p:sp>
      <p:sp>
        <p:nvSpPr>
          <p:cNvPr id="62466" name="Content Placeholder 2"/>
          <p:cNvSpPr>
            <a:spLocks noGrp="1"/>
          </p:cNvSpPr>
          <p:nvPr>
            <p:ph idx="1"/>
          </p:nvPr>
        </p:nvSpPr>
        <p:spPr/>
        <p:txBody>
          <a:bodyPr/>
          <a:lstStyle/>
          <a:p>
            <a:pPr eaLnBrk="1" hangingPunct="1"/>
            <a:r>
              <a:rPr lang="en-US" b="1" smtClean="0">
                <a:latin typeface="Arial" charset="0"/>
                <a:cs typeface="Arial" charset="0"/>
              </a:rPr>
              <a:t>Shall</a:t>
            </a:r>
            <a:r>
              <a:rPr lang="en-US" smtClean="0">
                <a:latin typeface="Arial" charset="0"/>
                <a:cs typeface="Arial" charset="0"/>
              </a:rPr>
              <a:t> be developed by counties with populations greater than 125,000</a:t>
            </a:r>
          </a:p>
          <a:p>
            <a:pPr eaLnBrk="1" hangingPunct="1"/>
            <a:r>
              <a:rPr lang="en-US" b="1" smtClean="0">
                <a:latin typeface="Arial" charset="0"/>
                <a:cs typeface="Arial" charset="0"/>
              </a:rPr>
              <a:t>May</a:t>
            </a:r>
            <a:r>
              <a:rPr lang="en-US" smtClean="0">
                <a:latin typeface="Arial" charset="0"/>
                <a:cs typeface="Arial" charset="0"/>
              </a:rPr>
              <a:t> be developed by counties with populations less than 125,000</a:t>
            </a:r>
          </a:p>
          <a:p>
            <a:pPr eaLnBrk="1" hangingPunct="1"/>
            <a:r>
              <a:rPr lang="en-US" smtClean="0">
                <a:latin typeface="Arial" charset="0"/>
                <a:cs typeface="Arial" charset="0"/>
              </a:rPr>
              <a:t>Requires a memorandum of understanding between the juvenile board of the county and the school district - see Section 37.001(k) (TEC)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School-Community Guidance Centers</a:t>
            </a:r>
            <a:endParaRPr lang="en-US" dirty="0"/>
          </a:p>
        </p:txBody>
      </p:sp>
      <p:sp>
        <p:nvSpPr>
          <p:cNvPr id="64514" name="Content Placeholder 2"/>
          <p:cNvSpPr>
            <a:spLocks noGrp="1"/>
          </p:cNvSpPr>
          <p:nvPr>
            <p:ph idx="1"/>
          </p:nvPr>
        </p:nvSpPr>
        <p:spPr>
          <a:xfrm>
            <a:off x="457200" y="1447800"/>
            <a:ext cx="5334000" cy="4876800"/>
          </a:xfrm>
        </p:spPr>
        <p:txBody>
          <a:bodyPr/>
          <a:lstStyle/>
          <a:p>
            <a:pPr marL="0" indent="0" eaLnBrk="1" hangingPunct="1">
              <a:buFont typeface="Wingdings" pitchFamily="2" charset="2"/>
              <a:buNone/>
            </a:pPr>
            <a:r>
              <a:rPr lang="en-US" smtClean="0">
                <a:latin typeface="Arial" charset="0"/>
                <a:cs typeface="Arial" charset="0"/>
              </a:rPr>
              <a:t>Each school district </a:t>
            </a:r>
            <a:r>
              <a:rPr lang="en-US" b="1" smtClean="0">
                <a:latin typeface="Arial" charset="0"/>
                <a:cs typeface="Arial" charset="0"/>
              </a:rPr>
              <a:t>may</a:t>
            </a:r>
            <a:r>
              <a:rPr lang="en-US" smtClean="0">
                <a:latin typeface="Arial" charset="0"/>
                <a:cs typeface="Arial" charset="0"/>
              </a:rPr>
              <a:t> establish a school-community guidance center designed to locate and assist children with problems that interfere with education, including juvenile offenders and children with severe behavioral problems or character disorders.</a:t>
            </a:r>
          </a:p>
        </p:txBody>
      </p:sp>
      <p:pic>
        <p:nvPicPr>
          <p:cNvPr id="64515" name="Picture 7" descr="MC900088866[1]"/>
          <p:cNvPicPr>
            <a:picLocks noChangeAspect="1" noChangeArrowheads="1"/>
          </p:cNvPicPr>
          <p:nvPr/>
        </p:nvPicPr>
        <p:blipFill>
          <a:blip r:embed="rId3"/>
          <a:srcRect/>
          <a:stretch>
            <a:fillRect/>
          </a:stretch>
        </p:blipFill>
        <p:spPr bwMode="auto">
          <a:xfrm>
            <a:off x="5943600" y="2057400"/>
            <a:ext cx="2514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Reports to Local Law Enforcement</a:t>
            </a:r>
            <a:endParaRPr lang="en-US" dirty="0"/>
          </a:p>
        </p:txBody>
      </p:sp>
      <p:sp>
        <p:nvSpPr>
          <p:cNvPr id="3" name="Content Placeholder 2"/>
          <p:cNvSpPr>
            <a:spLocks noGrp="1"/>
          </p:cNvSpPr>
          <p:nvPr>
            <p:ph idx="1"/>
          </p:nvPr>
        </p:nvSpPr>
        <p:spPr>
          <a:xfrm>
            <a:off x="457200" y="1295400"/>
            <a:ext cx="6934200" cy="4830763"/>
          </a:xfrm>
        </p:spPr>
        <p:txBody>
          <a:bodyPr rtlCol="0">
            <a:normAutofit fontScale="85000" lnSpcReduction="10000"/>
          </a:bodyPr>
          <a:lstStyle/>
          <a:p>
            <a:pPr marL="0" indent="0" eaLnBrk="1" fontAlgn="auto" hangingPunct="1">
              <a:spcAft>
                <a:spcPts val="0"/>
              </a:spcAft>
              <a:buFont typeface="Wingdings" pitchFamily="2" charset="2"/>
              <a:buNone/>
              <a:defRPr/>
            </a:pPr>
            <a:r>
              <a:rPr lang="en-US" dirty="0" smtClean="0"/>
              <a:t>Generally, a principal should report all serious criminal activity to law enforcement officials.  </a:t>
            </a:r>
          </a:p>
          <a:p>
            <a:pPr marL="0" indent="0" eaLnBrk="1" fontAlgn="auto" hangingPunct="1">
              <a:spcAft>
                <a:spcPts val="0"/>
              </a:spcAft>
              <a:buFont typeface="Wingdings" pitchFamily="2" charset="2"/>
              <a:buNone/>
              <a:defRPr/>
            </a:pPr>
            <a:endParaRPr lang="en-US" dirty="0"/>
          </a:p>
          <a:p>
            <a:pPr marL="0" indent="0" eaLnBrk="1" fontAlgn="auto" hangingPunct="1">
              <a:spcAft>
                <a:spcPts val="0"/>
              </a:spcAft>
              <a:buFont typeface="Wingdings" pitchFamily="2" charset="2"/>
              <a:buNone/>
              <a:defRPr/>
            </a:pPr>
            <a:r>
              <a:rPr lang="en-US" dirty="0" smtClean="0"/>
              <a:t>There are certain activities that a principal </a:t>
            </a:r>
            <a:r>
              <a:rPr lang="en-US" b="1" dirty="0" smtClean="0"/>
              <a:t>must</a:t>
            </a:r>
            <a:r>
              <a:rPr lang="en-US" dirty="0" smtClean="0"/>
              <a:t> report to the school district’s police department (if applicable), and the local law enforcement agency if the principal has reasonable grounds to believe the activity took place in school, on school property, or at a school-sponsored or school-related activity on or off school property.</a:t>
            </a:r>
          </a:p>
        </p:txBody>
      </p:sp>
      <p:pic>
        <p:nvPicPr>
          <p:cNvPr id="66563" name="Picture 4" descr="MC900434852[1]"/>
          <p:cNvPicPr>
            <a:picLocks noChangeAspect="1" noChangeArrowheads="1"/>
          </p:cNvPicPr>
          <p:nvPr/>
        </p:nvPicPr>
        <p:blipFill>
          <a:blip r:embed="rId3"/>
          <a:srcRect/>
          <a:stretch>
            <a:fillRect/>
          </a:stretch>
        </p:blipFill>
        <p:spPr bwMode="auto">
          <a:xfrm>
            <a:off x="7239000" y="3581400"/>
            <a:ext cx="1524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74638"/>
            <a:ext cx="8229600" cy="1173162"/>
          </a:xfrm>
        </p:spPr>
        <p:txBody>
          <a:bodyPr/>
          <a:lstStyle/>
          <a:p>
            <a:pPr eaLnBrk="1" hangingPunct="1"/>
            <a:r>
              <a:rPr lang="en-US" sz="4000" smtClean="0">
                <a:latin typeface="Arial" charset="0"/>
                <a:cs typeface="Arial" charset="0"/>
              </a:rPr>
              <a:t>Mandate to Report Child Abuse</a:t>
            </a:r>
            <a:br>
              <a:rPr lang="en-US" sz="4000" smtClean="0">
                <a:latin typeface="Arial" charset="0"/>
                <a:cs typeface="Arial" charset="0"/>
              </a:rPr>
            </a:br>
            <a:r>
              <a:rPr lang="en-US" sz="4000" smtClean="0">
                <a:latin typeface="Arial" charset="0"/>
                <a:cs typeface="Arial" charset="0"/>
              </a:rPr>
              <a:t>(</a:t>
            </a:r>
            <a:r>
              <a:rPr lang="en-US" sz="3200" smtClean="0">
                <a:latin typeface="Arial" charset="0"/>
                <a:cs typeface="Arial" charset="0"/>
              </a:rPr>
              <a:t>FC 261.101)</a:t>
            </a:r>
          </a:p>
        </p:txBody>
      </p:sp>
      <p:sp>
        <p:nvSpPr>
          <p:cNvPr id="3" name="Content Placeholder 2"/>
          <p:cNvSpPr>
            <a:spLocks noGrp="1"/>
          </p:cNvSpPr>
          <p:nvPr>
            <p:ph idx="1"/>
          </p:nvPr>
        </p:nvSpPr>
        <p:spPr>
          <a:xfrm>
            <a:off x="457200" y="1600200"/>
            <a:ext cx="6858000" cy="4525963"/>
          </a:xfrm>
        </p:spPr>
        <p:txBody>
          <a:bodyPr>
            <a:normAutofit fontScale="92500" lnSpcReduction="10000"/>
          </a:bodyPr>
          <a:lstStyle/>
          <a:p>
            <a:pPr marL="0" indent="0" eaLnBrk="1" hangingPunct="1">
              <a:lnSpc>
                <a:spcPct val="90000"/>
              </a:lnSpc>
              <a:buFont typeface="Wingdings" pitchFamily="2" charset="2"/>
              <a:buNone/>
              <a:defRPr/>
            </a:pPr>
            <a:r>
              <a:rPr lang="en-US" sz="2600" dirty="0" smtClean="0">
                <a:latin typeface="Arial" charset="0"/>
                <a:cs typeface="Arial" charset="0"/>
              </a:rPr>
              <a:t>Any person who has reason to believe that a child’s physical or mental health or welfare has been adversely affected by abuse or neglect by any person </a:t>
            </a:r>
            <a:r>
              <a:rPr lang="en-US" sz="2600" b="1" dirty="0" smtClean="0">
                <a:latin typeface="Arial" charset="0"/>
                <a:cs typeface="Arial" charset="0"/>
              </a:rPr>
              <a:t>must immediately</a:t>
            </a:r>
            <a:r>
              <a:rPr lang="en-US" sz="2600" dirty="0" smtClean="0">
                <a:latin typeface="Arial" charset="0"/>
                <a:cs typeface="Arial" charset="0"/>
              </a:rPr>
              <a:t> make a report to:</a:t>
            </a:r>
          </a:p>
          <a:p>
            <a:pPr lvl="1" eaLnBrk="1" hangingPunct="1">
              <a:lnSpc>
                <a:spcPct val="90000"/>
              </a:lnSpc>
              <a:defRPr/>
            </a:pPr>
            <a:r>
              <a:rPr lang="en-US" sz="2400" dirty="0" smtClean="0">
                <a:solidFill>
                  <a:srgbClr val="595959"/>
                </a:solidFill>
                <a:latin typeface="Arial" charset="0"/>
                <a:cs typeface="Arial" charset="0"/>
              </a:rPr>
              <a:t>Any law enforcement agency</a:t>
            </a:r>
          </a:p>
          <a:p>
            <a:pPr lvl="1" eaLnBrk="1" hangingPunct="1">
              <a:lnSpc>
                <a:spcPct val="90000"/>
              </a:lnSpc>
              <a:defRPr/>
            </a:pPr>
            <a:r>
              <a:rPr lang="en-US" sz="2400" dirty="0" smtClean="0">
                <a:solidFill>
                  <a:srgbClr val="595959"/>
                </a:solidFill>
                <a:latin typeface="Arial" charset="0"/>
                <a:cs typeface="Arial" charset="0"/>
              </a:rPr>
              <a:t>The Department of Family and Protective Services  1-800-252-5400</a:t>
            </a:r>
          </a:p>
          <a:p>
            <a:pPr lvl="1" eaLnBrk="1" hangingPunct="1">
              <a:lnSpc>
                <a:spcPct val="90000"/>
              </a:lnSpc>
              <a:defRPr/>
            </a:pPr>
            <a:r>
              <a:rPr lang="en-US" sz="2400" dirty="0" smtClean="0">
                <a:solidFill>
                  <a:srgbClr val="595959"/>
                </a:solidFill>
                <a:latin typeface="Arial" charset="0"/>
                <a:cs typeface="Arial" charset="0"/>
              </a:rPr>
              <a:t>The state agency that operates, licenses, or registers a facility in which the alleged abuse or neglect occurred</a:t>
            </a:r>
          </a:p>
          <a:p>
            <a:pPr lvl="1" eaLnBrk="1" hangingPunct="1">
              <a:lnSpc>
                <a:spcPct val="90000"/>
              </a:lnSpc>
              <a:defRPr/>
            </a:pPr>
            <a:r>
              <a:rPr lang="en-US" sz="2400" dirty="0" smtClean="0">
                <a:solidFill>
                  <a:srgbClr val="595959"/>
                </a:solidFill>
                <a:latin typeface="Arial" charset="0"/>
                <a:cs typeface="Arial" charset="0"/>
              </a:rPr>
              <a:t>The agency designated by the court to be responsible for the protection of children </a:t>
            </a:r>
          </a:p>
          <a:p>
            <a:pPr lvl="1" eaLnBrk="1" hangingPunct="1">
              <a:lnSpc>
                <a:spcPct val="90000"/>
              </a:lnSpc>
              <a:defRPr/>
            </a:pPr>
            <a:r>
              <a:rPr lang="en-US" sz="2400" dirty="0" smtClean="0">
                <a:solidFill>
                  <a:srgbClr val="595959"/>
                </a:solidFill>
                <a:latin typeface="Arial" charset="0"/>
                <a:cs typeface="Arial" charset="0"/>
              </a:rPr>
              <a:t>Failure to report is a Class A misdemeanor </a:t>
            </a:r>
          </a:p>
          <a:p>
            <a:pPr lvl="1" eaLnBrk="1" hangingPunct="1">
              <a:lnSpc>
                <a:spcPct val="90000"/>
              </a:lnSpc>
              <a:buFont typeface="Wingdings" pitchFamily="2" charset="2"/>
              <a:buNone/>
              <a:defRPr/>
            </a:pPr>
            <a:r>
              <a:rPr lang="en-US" sz="2400" dirty="0" smtClean="0">
                <a:solidFill>
                  <a:srgbClr val="595959"/>
                </a:solidFill>
                <a:latin typeface="Arial" charset="0"/>
                <a:cs typeface="Arial" charset="0"/>
              </a:rPr>
              <a:t>                               (FC 261.109)</a:t>
            </a:r>
          </a:p>
        </p:txBody>
      </p:sp>
      <p:pic>
        <p:nvPicPr>
          <p:cNvPr id="68611" name="Picture 6" descr="MC900048272[1]"/>
          <p:cNvPicPr>
            <a:picLocks noChangeAspect="1" noChangeArrowheads="1"/>
          </p:cNvPicPr>
          <p:nvPr/>
        </p:nvPicPr>
        <p:blipFill>
          <a:blip r:embed="rId3"/>
          <a:srcRect/>
          <a:stretch>
            <a:fillRect/>
          </a:stretch>
        </p:blipFill>
        <p:spPr bwMode="auto">
          <a:xfrm rot="2185740">
            <a:off x="7034213" y="2133600"/>
            <a:ext cx="1919287"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latin typeface="Arial" charset="0"/>
                <a:cs typeface="Arial" charset="0"/>
              </a:rPr>
              <a:t>Learning Objectives</a:t>
            </a:r>
          </a:p>
        </p:txBody>
      </p:sp>
      <p:sp>
        <p:nvSpPr>
          <p:cNvPr id="16386" name="Content Placeholder 2"/>
          <p:cNvSpPr>
            <a:spLocks noGrp="1"/>
          </p:cNvSpPr>
          <p:nvPr>
            <p:ph idx="1"/>
          </p:nvPr>
        </p:nvSpPr>
        <p:spPr>
          <a:xfrm>
            <a:off x="457200" y="1295400"/>
            <a:ext cx="8229600" cy="5181600"/>
          </a:xfrm>
        </p:spPr>
        <p:txBody>
          <a:bodyPr/>
          <a:lstStyle/>
          <a:p>
            <a:pPr eaLnBrk="1" hangingPunct="1">
              <a:buFont typeface="Arial" charset="0"/>
              <a:buChar char="•"/>
            </a:pPr>
            <a:r>
              <a:rPr lang="en-US" sz="2000" smtClean="0">
                <a:latin typeface="Arial" charset="0"/>
                <a:cs typeface="Arial" charset="0"/>
              </a:rPr>
              <a:t>Explain the purpose of a Student Code of Conduct</a:t>
            </a:r>
          </a:p>
          <a:p>
            <a:pPr eaLnBrk="1" hangingPunct="1">
              <a:buFont typeface="Arial" charset="0"/>
              <a:buChar char="•"/>
            </a:pPr>
            <a:r>
              <a:rPr lang="en-US" sz="2000" smtClean="0">
                <a:latin typeface="Arial" charset="0"/>
                <a:cs typeface="Arial" charset="0"/>
              </a:rPr>
              <a:t>Identify violations for which a student shall be:</a:t>
            </a:r>
          </a:p>
          <a:p>
            <a:pPr lvl="1" eaLnBrk="1" hangingPunct="1">
              <a:buFont typeface="Arial" charset="0"/>
              <a:buChar char="•"/>
            </a:pPr>
            <a:r>
              <a:rPr lang="en-US" sz="2000" smtClean="0">
                <a:solidFill>
                  <a:srgbClr val="595959"/>
                </a:solidFill>
                <a:latin typeface="Arial" charset="0"/>
                <a:cs typeface="Arial" charset="0"/>
              </a:rPr>
              <a:t>removed from a classroom</a:t>
            </a:r>
          </a:p>
          <a:p>
            <a:pPr lvl="1" eaLnBrk="1" hangingPunct="1">
              <a:buFont typeface="Arial" charset="0"/>
              <a:buChar char="•"/>
            </a:pPr>
            <a:r>
              <a:rPr lang="en-US" sz="2000" smtClean="0">
                <a:solidFill>
                  <a:srgbClr val="595959"/>
                </a:solidFill>
                <a:latin typeface="Arial" charset="0"/>
                <a:cs typeface="Arial" charset="0"/>
              </a:rPr>
              <a:t>expelled from school</a:t>
            </a:r>
          </a:p>
          <a:p>
            <a:pPr lvl="1" eaLnBrk="1" hangingPunct="1">
              <a:buFont typeface="Arial" charset="0"/>
              <a:buChar char="•"/>
            </a:pPr>
            <a:r>
              <a:rPr lang="en-US" sz="2000" smtClean="0">
                <a:solidFill>
                  <a:srgbClr val="595959"/>
                </a:solidFill>
                <a:latin typeface="Arial" charset="0"/>
                <a:cs typeface="Arial" charset="0"/>
              </a:rPr>
              <a:t>reported to law enforcement if occurring at school</a:t>
            </a:r>
          </a:p>
          <a:p>
            <a:pPr eaLnBrk="1" hangingPunct="1">
              <a:buFont typeface="Arial" charset="0"/>
              <a:buChar char="•"/>
            </a:pPr>
            <a:r>
              <a:rPr lang="en-US" sz="2000" smtClean="0">
                <a:latin typeface="Arial" charset="0"/>
                <a:cs typeface="Arial" charset="0"/>
              </a:rPr>
              <a:t>Explain the authority and jurisdiction of a school district police officer.</a:t>
            </a:r>
          </a:p>
          <a:p>
            <a:pPr eaLnBrk="1" hangingPunct="1">
              <a:buFont typeface="Arial" charset="0"/>
              <a:buChar char="•"/>
            </a:pPr>
            <a:r>
              <a:rPr lang="en-US" sz="2000" smtClean="0">
                <a:latin typeface="Arial" charset="0"/>
                <a:cs typeface="Arial" charset="0"/>
              </a:rPr>
              <a:t>Explain the difference between “Disruptive Activities” and “Disruption of Classes.”</a:t>
            </a:r>
          </a:p>
          <a:p>
            <a:pPr eaLnBrk="1" hangingPunct="1">
              <a:buFont typeface="Arial" charset="0"/>
              <a:buChar char="•"/>
            </a:pPr>
            <a:r>
              <a:rPr lang="en-US" sz="2000" smtClean="0">
                <a:latin typeface="Arial" charset="0"/>
                <a:cs typeface="Arial" charset="0"/>
              </a:rPr>
              <a:t>Define and explain the purpose of a MOU.</a:t>
            </a:r>
          </a:p>
          <a:p>
            <a:pPr eaLnBrk="1" hangingPunct="1">
              <a:buFont typeface="Arial" charset="0"/>
              <a:buChar char="•"/>
            </a:pPr>
            <a:r>
              <a:rPr lang="en-US" sz="2000" smtClean="0">
                <a:latin typeface="Arial" charset="0"/>
                <a:cs typeface="Arial" charset="0"/>
              </a:rPr>
              <a:t>Identify the Penal Provisions identified in the Education Code.</a:t>
            </a:r>
          </a:p>
          <a:p>
            <a:pPr eaLnBrk="1" hangingPunct="1">
              <a:buFont typeface="Arial" charset="0"/>
              <a:buChar char="•"/>
            </a:pPr>
            <a:r>
              <a:rPr lang="en-US" sz="2000" smtClean="0">
                <a:latin typeface="Arial" charset="0"/>
                <a:cs typeface="Arial" charset="0"/>
              </a:rPr>
              <a:t>Identify reports required to be made to local Law Enforcement</a:t>
            </a:r>
          </a:p>
          <a:p>
            <a:pPr eaLnBrk="1" hangingPunct="1">
              <a:buFont typeface="Arial" charset="0"/>
              <a:buChar char="•"/>
            </a:pPr>
            <a:r>
              <a:rPr lang="en-US" sz="2000" smtClean="0">
                <a:latin typeface="Arial" charset="0"/>
                <a:cs typeface="Arial" charset="0"/>
              </a:rPr>
              <a:t>Explain the requirements of Abuse or Neglect</a:t>
            </a:r>
          </a:p>
        </p:txBody>
      </p:sp>
      <p:pic>
        <p:nvPicPr>
          <p:cNvPr id="16387" name="Picture 2" descr="C:\Program Files (x86)\Microsoft Office\MEDIA\CAGCAT10\j0299125.wmf"/>
          <p:cNvPicPr>
            <a:picLocks noChangeAspect="1" noChangeArrowheads="1"/>
          </p:cNvPicPr>
          <p:nvPr/>
        </p:nvPicPr>
        <p:blipFill>
          <a:blip r:embed="rId3"/>
          <a:srcRect/>
          <a:stretch>
            <a:fillRect/>
          </a:stretch>
        </p:blipFill>
        <p:spPr bwMode="auto">
          <a:xfrm>
            <a:off x="7543800" y="1219200"/>
            <a:ext cx="1100138" cy="180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School District Police Officers and Security Personnel</a:t>
            </a:r>
            <a:endParaRPr lang="en-US" dirty="0"/>
          </a:p>
        </p:txBody>
      </p:sp>
      <p:sp>
        <p:nvSpPr>
          <p:cNvPr id="70658" name="Content Placeholder 2"/>
          <p:cNvSpPr>
            <a:spLocks noGrp="1"/>
          </p:cNvSpPr>
          <p:nvPr>
            <p:ph idx="1"/>
          </p:nvPr>
        </p:nvSpPr>
        <p:spPr>
          <a:xfrm>
            <a:off x="457200" y="1600200"/>
            <a:ext cx="6934200" cy="4525963"/>
          </a:xfrm>
        </p:spPr>
        <p:txBody>
          <a:bodyPr/>
          <a:lstStyle/>
          <a:p>
            <a:pPr marL="0" indent="0" eaLnBrk="1" hangingPunct="1">
              <a:lnSpc>
                <a:spcPct val="90000"/>
              </a:lnSpc>
              <a:buFont typeface="Wingdings" pitchFamily="2" charset="2"/>
              <a:buNone/>
            </a:pPr>
            <a:r>
              <a:rPr lang="en-US" smtClean="0">
                <a:latin typeface="Arial" charset="0"/>
                <a:cs typeface="Arial" charset="0"/>
              </a:rPr>
              <a:t>The board of trustees of any school district may employ security personnel and may commission peace officers to carry out Texas Education Code Subchapter C.</a:t>
            </a:r>
          </a:p>
          <a:p>
            <a:pPr marL="0" indent="0" eaLnBrk="1" hangingPunct="1">
              <a:lnSpc>
                <a:spcPct val="90000"/>
              </a:lnSpc>
              <a:buFont typeface="Wingdings" pitchFamily="2" charset="2"/>
              <a:buNone/>
            </a:pPr>
            <a:r>
              <a:rPr lang="en-US" smtClean="0">
                <a:latin typeface="Arial" charset="0"/>
                <a:cs typeface="Arial" charset="0"/>
              </a:rPr>
              <a:t>The criminal laws of the state apply in areas under the control and jurisdiction of the board of trustees of any school district in this state.</a:t>
            </a:r>
          </a:p>
        </p:txBody>
      </p:sp>
      <p:pic>
        <p:nvPicPr>
          <p:cNvPr id="70659" name="Picture 5" descr="MC900198606[1]"/>
          <p:cNvPicPr>
            <a:picLocks noChangeAspect="1" noChangeArrowheads="1"/>
          </p:cNvPicPr>
          <p:nvPr/>
        </p:nvPicPr>
        <p:blipFill>
          <a:blip r:embed="rId3"/>
          <a:srcRect/>
          <a:stretch>
            <a:fillRect/>
          </a:stretch>
        </p:blipFill>
        <p:spPr bwMode="auto">
          <a:xfrm>
            <a:off x="6911975" y="1295400"/>
            <a:ext cx="18510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School District Police Officers and Security Personnel</a:t>
            </a:r>
          </a:p>
        </p:txBody>
      </p:sp>
      <p:sp>
        <p:nvSpPr>
          <p:cNvPr id="72706" name="Content Placeholder 2"/>
          <p:cNvSpPr>
            <a:spLocks noGrp="1"/>
          </p:cNvSpPr>
          <p:nvPr>
            <p:ph idx="1"/>
          </p:nvPr>
        </p:nvSpPr>
        <p:spPr>
          <a:xfrm>
            <a:off x="457200" y="1600200"/>
            <a:ext cx="6096000" cy="4525963"/>
          </a:xfrm>
        </p:spPr>
        <p:txBody>
          <a:bodyPr/>
          <a:lstStyle/>
          <a:p>
            <a:pPr marL="0" indent="0" eaLnBrk="1" hangingPunct="1">
              <a:buFont typeface="Wingdings" pitchFamily="2" charset="2"/>
              <a:buNone/>
            </a:pPr>
            <a:r>
              <a:rPr lang="en-US" smtClean="0">
                <a:latin typeface="Arial" charset="0"/>
                <a:cs typeface="Arial" charset="0"/>
              </a:rPr>
              <a:t>There are two types of campus security personnel:</a:t>
            </a:r>
          </a:p>
          <a:p>
            <a:pPr marL="0" indent="0" eaLnBrk="1" hangingPunct="1"/>
            <a:r>
              <a:rPr lang="en-US" smtClean="0">
                <a:latin typeface="Arial" charset="0"/>
                <a:cs typeface="Arial" charset="0"/>
              </a:rPr>
              <a:t>Security personnel who </a:t>
            </a:r>
            <a:r>
              <a:rPr lang="en-US" b="1" u="sng" smtClean="0">
                <a:latin typeface="Arial" charset="0"/>
                <a:cs typeface="Arial" charset="0"/>
              </a:rPr>
              <a:t>are</a:t>
            </a:r>
            <a:r>
              <a:rPr lang="en-US" smtClean="0">
                <a:latin typeface="Arial" charset="0"/>
                <a:cs typeface="Arial" charset="0"/>
              </a:rPr>
              <a:t> commissioned peace officers and are therefore authorized to carry a weapon</a:t>
            </a:r>
          </a:p>
          <a:p>
            <a:pPr marL="0" indent="0" eaLnBrk="1" hangingPunct="1"/>
            <a:r>
              <a:rPr lang="en-US" smtClean="0">
                <a:latin typeface="Arial" charset="0"/>
                <a:cs typeface="Arial" charset="0"/>
              </a:rPr>
              <a:t>Security personnel who </a:t>
            </a:r>
            <a:r>
              <a:rPr lang="en-US" b="1" u="sng" smtClean="0">
                <a:latin typeface="Arial" charset="0"/>
                <a:cs typeface="Arial" charset="0"/>
              </a:rPr>
              <a:t>are not</a:t>
            </a:r>
            <a:r>
              <a:rPr lang="en-US" smtClean="0">
                <a:latin typeface="Arial" charset="0"/>
                <a:cs typeface="Arial" charset="0"/>
              </a:rPr>
              <a:t> authorized to carry a weapon</a:t>
            </a:r>
          </a:p>
          <a:p>
            <a:pPr marL="0" indent="0" eaLnBrk="1" hangingPunct="1"/>
            <a:endParaRPr lang="en-US" smtClean="0">
              <a:latin typeface="Arial" charset="0"/>
              <a:cs typeface="Arial" charset="0"/>
            </a:endParaRPr>
          </a:p>
        </p:txBody>
      </p:sp>
      <p:pic>
        <p:nvPicPr>
          <p:cNvPr id="72707" name="Picture 5" descr="MC900013186[1]"/>
          <p:cNvPicPr>
            <a:picLocks noChangeAspect="1" noChangeArrowheads="1"/>
          </p:cNvPicPr>
          <p:nvPr/>
        </p:nvPicPr>
        <p:blipFill>
          <a:blip r:embed="rId2"/>
          <a:srcRect/>
          <a:stretch>
            <a:fillRect/>
          </a:stretch>
        </p:blipFill>
        <p:spPr bwMode="auto">
          <a:xfrm rot="-1504106">
            <a:off x="6867525" y="1914525"/>
            <a:ext cx="1741488" cy="1150938"/>
          </a:xfrm>
          <a:prstGeom prst="rect">
            <a:avLst/>
          </a:prstGeom>
          <a:noFill/>
          <a:ln w="9525">
            <a:noFill/>
            <a:miter lim="800000"/>
            <a:headEnd/>
            <a:tailEnd/>
          </a:ln>
        </p:spPr>
      </p:pic>
      <p:pic>
        <p:nvPicPr>
          <p:cNvPr id="72708" name="Picture 6" descr="MC900431512[1]"/>
          <p:cNvPicPr>
            <a:picLocks noChangeAspect="1" noChangeArrowheads="1"/>
          </p:cNvPicPr>
          <p:nvPr/>
        </p:nvPicPr>
        <p:blipFill>
          <a:blip r:embed="rId3"/>
          <a:srcRect/>
          <a:stretch>
            <a:fillRect/>
          </a:stretch>
        </p:blipFill>
        <p:spPr bwMode="auto">
          <a:xfrm>
            <a:off x="7010400" y="3657600"/>
            <a:ext cx="1250950"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latin typeface="Arial" charset="0"/>
                <a:cs typeface="Arial" charset="0"/>
              </a:rPr>
              <a:t>School District Peace Officers</a:t>
            </a:r>
          </a:p>
        </p:txBody>
      </p:sp>
      <p:sp>
        <p:nvSpPr>
          <p:cNvPr id="3" name="Content Placeholder 2"/>
          <p:cNvSpPr>
            <a:spLocks noGrp="1"/>
          </p:cNvSpPr>
          <p:nvPr>
            <p:ph idx="1"/>
          </p:nvPr>
        </p:nvSpPr>
        <p:spPr>
          <a:xfrm>
            <a:off x="457200" y="1600200"/>
            <a:ext cx="6629400" cy="4525963"/>
          </a:xfrm>
        </p:spPr>
        <p:txBody>
          <a:bodyPr rtlCol="0">
            <a:normAutofit fontScale="92500" lnSpcReduction="20000"/>
          </a:bodyPr>
          <a:lstStyle/>
          <a:p>
            <a:pPr marL="0" indent="0" eaLnBrk="1" fontAlgn="auto" hangingPunct="1">
              <a:spcAft>
                <a:spcPts val="0"/>
              </a:spcAft>
              <a:buFont typeface="Wingdings" pitchFamily="2" charset="2"/>
              <a:buNone/>
              <a:defRPr/>
            </a:pPr>
            <a:r>
              <a:rPr lang="en-US" dirty="0" smtClean="0"/>
              <a:t>Any peace officer who is commissioned by a school district must:</a:t>
            </a:r>
          </a:p>
          <a:p>
            <a:pPr eaLnBrk="1" fontAlgn="auto" hangingPunct="1">
              <a:spcAft>
                <a:spcPts val="0"/>
              </a:spcAft>
              <a:defRPr/>
            </a:pPr>
            <a:r>
              <a:rPr lang="en-US" dirty="0" smtClean="0"/>
              <a:t>Take and file the oath required of peace officers;</a:t>
            </a:r>
          </a:p>
          <a:p>
            <a:pPr eaLnBrk="1" fontAlgn="auto" hangingPunct="1">
              <a:spcAft>
                <a:spcPts val="0"/>
              </a:spcAft>
              <a:defRPr/>
            </a:pPr>
            <a:r>
              <a:rPr lang="en-US" dirty="0" smtClean="0"/>
              <a:t>Execute and file a bond in the amount of $1000, payable to the board of trustees;</a:t>
            </a:r>
          </a:p>
          <a:p>
            <a:pPr eaLnBrk="1" fontAlgn="auto" hangingPunct="1">
              <a:spcAft>
                <a:spcPts val="0"/>
              </a:spcAft>
              <a:defRPr/>
            </a:pPr>
            <a:r>
              <a:rPr lang="en-US" dirty="0" smtClean="0"/>
              <a:t>Meet all the minimum standards for peace officers established by the TCLEOSE</a:t>
            </a:r>
            <a:endParaRPr lang="en-US" dirty="0"/>
          </a:p>
        </p:txBody>
      </p:sp>
      <p:pic>
        <p:nvPicPr>
          <p:cNvPr id="73731" name="Picture 5" descr="MM900283031[1]"/>
          <p:cNvPicPr>
            <a:picLocks noChangeAspect="1" noChangeArrowheads="1" noCrop="1"/>
          </p:cNvPicPr>
          <p:nvPr/>
        </p:nvPicPr>
        <p:blipFill>
          <a:blip r:embed="rId2"/>
          <a:srcRect/>
          <a:stretch>
            <a:fillRect/>
          </a:stretch>
        </p:blipFill>
        <p:spPr bwMode="auto">
          <a:xfrm>
            <a:off x="6629400" y="2162175"/>
            <a:ext cx="1905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smtClean="0">
                <a:latin typeface="Arial" charset="0"/>
                <a:cs typeface="Arial" charset="0"/>
              </a:rPr>
              <a:t>Powers and Duties</a:t>
            </a:r>
          </a:p>
        </p:txBody>
      </p:sp>
      <p:sp>
        <p:nvSpPr>
          <p:cNvPr id="7475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The powers and duties of commissioned peace officers differs from those who are not. </a:t>
            </a:r>
          </a:p>
          <a:p>
            <a:pPr marL="0" indent="0" eaLnBrk="1" hangingPunct="1">
              <a:buFont typeface="Wingdings" pitchFamily="2" charset="2"/>
              <a:buNone/>
            </a:pPr>
            <a:r>
              <a:rPr lang="en-US" smtClean="0">
                <a:latin typeface="Arial" charset="0"/>
                <a:cs typeface="Arial" charset="0"/>
              </a:rPr>
              <a:t>What is the difference?</a:t>
            </a:r>
          </a:p>
          <a:p>
            <a:pPr marL="0" indent="0" eaLnBrk="1" hangingPunct="1">
              <a:buFont typeface="Wingdings" pitchFamily="2" charset="2"/>
              <a:buNone/>
            </a:pPr>
            <a:r>
              <a:rPr lang="en-US" smtClean="0">
                <a:latin typeface="Arial" charset="0"/>
                <a:cs typeface="Arial" charset="0"/>
              </a:rPr>
              <a:t>A Commissioned Peace Officer </a:t>
            </a:r>
            <a:r>
              <a:rPr lang="en-US" b="1" u="sng" smtClean="0">
                <a:latin typeface="Arial" charset="0"/>
                <a:cs typeface="Arial" charset="0"/>
              </a:rPr>
              <a:t>CAN </a:t>
            </a:r>
            <a:r>
              <a:rPr lang="en-US" smtClean="0">
                <a:latin typeface="Arial" charset="0"/>
                <a:cs typeface="Arial" charset="0"/>
              </a:rPr>
              <a:t>take a child into custody. </a:t>
            </a:r>
          </a:p>
          <a:p>
            <a:pPr marL="0" indent="0" eaLnBrk="1" hangingPunct="1">
              <a:buFont typeface="Wingdings" pitchFamily="2" charset="2"/>
              <a:buNone/>
            </a:pPr>
            <a:r>
              <a:rPr lang="en-US" smtClean="0">
                <a:latin typeface="Arial" charset="0"/>
                <a:cs typeface="Arial" charset="0"/>
              </a:rPr>
              <a:t>Security Personnel </a:t>
            </a:r>
            <a:r>
              <a:rPr lang="en-US" b="1" u="sng" smtClean="0">
                <a:latin typeface="Arial" charset="0"/>
                <a:cs typeface="Arial" charset="0"/>
              </a:rPr>
              <a:t>CAN NOT.</a:t>
            </a:r>
          </a:p>
        </p:txBody>
      </p:sp>
      <p:pic>
        <p:nvPicPr>
          <p:cNvPr id="74755" name="Picture 5" descr="MC900434411[1]"/>
          <p:cNvPicPr>
            <a:picLocks noChangeAspect="1" noChangeArrowheads="1"/>
          </p:cNvPicPr>
          <p:nvPr/>
        </p:nvPicPr>
        <p:blipFill>
          <a:blip r:embed="rId3"/>
          <a:srcRect/>
          <a:stretch>
            <a:fillRect/>
          </a:stretch>
        </p:blipFill>
        <p:spPr bwMode="auto">
          <a:xfrm>
            <a:off x="6781800" y="4495800"/>
            <a:ext cx="1625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smtClean="0">
                <a:latin typeface="Arial" charset="0"/>
                <a:cs typeface="Arial" charset="0"/>
              </a:rPr>
              <a:t>Powers and Duties</a:t>
            </a:r>
          </a:p>
        </p:txBody>
      </p:sp>
      <p:sp>
        <p:nvSpPr>
          <p:cNvPr id="76802" name="Content Placeholder 2"/>
          <p:cNvSpPr>
            <a:spLocks noGrp="1"/>
          </p:cNvSpPr>
          <p:nvPr>
            <p:ph idx="1"/>
          </p:nvPr>
        </p:nvSpPr>
        <p:spPr>
          <a:xfrm>
            <a:off x="457200" y="1600200"/>
            <a:ext cx="6858000" cy="4525963"/>
          </a:xfrm>
        </p:spPr>
        <p:txBody>
          <a:bodyPr/>
          <a:lstStyle/>
          <a:p>
            <a:pPr marL="0" indent="0" eaLnBrk="1" hangingPunct="1">
              <a:buFont typeface="Wingdings" pitchFamily="2" charset="2"/>
              <a:buNone/>
            </a:pPr>
            <a:r>
              <a:rPr lang="en-US" smtClean="0">
                <a:latin typeface="Arial" charset="0"/>
                <a:cs typeface="Arial" charset="0"/>
              </a:rPr>
              <a:t>A school district peace officer shall perform administrative and law enforcement duties for the school district as determined by the board of trustees of the school district.  These duties </a:t>
            </a:r>
            <a:r>
              <a:rPr lang="en-US" b="1" smtClean="0">
                <a:latin typeface="Arial" charset="0"/>
                <a:cs typeface="Arial" charset="0"/>
              </a:rPr>
              <a:t>must</a:t>
            </a:r>
            <a:r>
              <a:rPr lang="en-US" smtClean="0">
                <a:latin typeface="Arial" charset="0"/>
                <a:cs typeface="Arial" charset="0"/>
              </a:rPr>
              <a:t> include:</a:t>
            </a:r>
          </a:p>
          <a:p>
            <a:pPr lvl="1" eaLnBrk="1" hangingPunct="1"/>
            <a:r>
              <a:rPr lang="en-US" smtClean="0">
                <a:solidFill>
                  <a:srgbClr val="595959"/>
                </a:solidFill>
                <a:latin typeface="Arial" charset="0"/>
                <a:cs typeface="Arial" charset="0"/>
              </a:rPr>
              <a:t>The safety and welfare of any person in the jurisdiction of the peace officer;</a:t>
            </a:r>
          </a:p>
          <a:p>
            <a:pPr lvl="1" eaLnBrk="1" hangingPunct="1"/>
            <a:r>
              <a:rPr lang="en-US" smtClean="0">
                <a:solidFill>
                  <a:srgbClr val="595959"/>
                </a:solidFill>
                <a:latin typeface="Arial" charset="0"/>
                <a:cs typeface="Arial" charset="0"/>
              </a:rPr>
              <a:t>The property of the school district</a:t>
            </a:r>
          </a:p>
        </p:txBody>
      </p:sp>
      <p:pic>
        <p:nvPicPr>
          <p:cNvPr id="76803" name="Picture 5" descr="MC900439824[1]"/>
          <p:cNvPicPr>
            <a:picLocks noChangeAspect="1" noChangeArrowheads="1"/>
          </p:cNvPicPr>
          <p:nvPr/>
        </p:nvPicPr>
        <p:blipFill>
          <a:blip r:embed="rId2"/>
          <a:srcRect/>
          <a:stretch>
            <a:fillRect/>
          </a:stretch>
        </p:blipFill>
        <p:spPr bwMode="auto">
          <a:xfrm>
            <a:off x="7102475" y="2298700"/>
            <a:ext cx="1905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latin typeface="Arial" charset="0"/>
                <a:cs typeface="Arial" charset="0"/>
              </a:rPr>
              <a:t>Interference with Duties</a:t>
            </a:r>
          </a:p>
        </p:txBody>
      </p:sp>
      <p:sp>
        <p:nvSpPr>
          <p:cNvPr id="77826" name="Content Placeholder 2"/>
          <p:cNvSpPr>
            <a:spLocks noGrp="1"/>
          </p:cNvSpPr>
          <p:nvPr>
            <p:ph idx="1"/>
          </p:nvPr>
        </p:nvSpPr>
        <p:spPr>
          <a:xfrm>
            <a:off x="457200" y="1600200"/>
            <a:ext cx="5562600" cy="4525963"/>
          </a:xfrm>
        </p:spPr>
        <p:txBody>
          <a:bodyPr/>
          <a:lstStyle/>
          <a:p>
            <a:pPr marL="0" indent="0" eaLnBrk="1" hangingPunct="1">
              <a:buFont typeface="Wingdings" pitchFamily="2" charset="2"/>
              <a:buNone/>
            </a:pPr>
            <a:r>
              <a:rPr lang="en-US" smtClean="0">
                <a:latin typeface="Arial" charset="0"/>
                <a:cs typeface="Arial" charset="0"/>
              </a:rPr>
              <a:t>It is a crime for any person, including a school administrator, teacher, parent or student, to impede or interfere with school district peace officers while they are performing their duties or lawfully exercising their authority. (PC 38.15)</a:t>
            </a:r>
          </a:p>
        </p:txBody>
      </p:sp>
      <p:pic>
        <p:nvPicPr>
          <p:cNvPr id="77827" name="Picture 5" descr="MC900441568[1]"/>
          <p:cNvPicPr>
            <a:picLocks noChangeAspect="1" noChangeArrowheads="1"/>
          </p:cNvPicPr>
          <p:nvPr/>
        </p:nvPicPr>
        <p:blipFill>
          <a:blip r:embed="rId3"/>
          <a:srcRect/>
          <a:stretch>
            <a:fillRect/>
          </a:stretch>
        </p:blipFill>
        <p:spPr bwMode="auto">
          <a:xfrm>
            <a:off x="6324600" y="1752600"/>
            <a:ext cx="2362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latin typeface="Arial" charset="0"/>
                <a:cs typeface="Arial" charset="0"/>
              </a:rPr>
              <a:t>On/Off Duty</a:t>
            </a:r>
          </a:p>
        </p:txBody>
      </p:sp>
      <p:sp>
        <p:nvSpPr>
          <p:cNvPr id="7987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The board of trustees of the school district shall determine the scope of the on-duty and off-duty law enforcement activities of school district peace officers, and must authorize in writing any off-duty law enforcement activities performed.</a:t>
            </a:r>
          </a:p>
        </p:txBody>
      </p:sp>
      <p:sp>
        <p:nvSpPr>
          <p:cNvPr id="2050" name="Form"/>
          <p:cNvSpPr>
            <a:spLocks noEditPoints="1" noChangeArrowheads="1"/>
          </p:cNvSpPr>
          <p:nvPr/>
        </p:nvSpPr>
        <p:spPr bwMode="auto">
          <a:xfrm>
            <a:off x="6248400" y="4114800"/>
            <a:ext cx="2286000" cy="237172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5" name="TextBox 4"/>
          <p:cNvSpPr txBox="1"/>
          <p:nvPr/>
        </p:nvSpPr>
        <p:spPr>
          <a:xfrm>
            <a:off x="6705600" y="4876800"/>
            <a:ext cx="1752600" cy="646113"/>
          </a:xfrm>
          <a:prstGeom prst="rect">
            <a:avLst/>
          </a:prstGeom>
          <a:noFill/>
        </p:spPr>
        <p:txBody>
          <a:bodyPr>
            <a:spAutoFit/>
          </a:bodyPr>
          <a:lstStyle/>
          <a:p>
            <a:pPr>
              <a:defRPr/>
            </a:pPr>
            <a:r>
              <a:rPr lang="en-US" sz="1600" b="1" dirty="0">
                <a:solidFill>
                  <a:schemeClr val="accent3">
                    <a:lumMod val="50000"/>
                  </a:schemeClr>
                </a:solidFill>
              </a:rPr>
              <a:t> </a:t>
            </a:r>
            <a:r>
              <a:rPr lang="en-US" b="1" dirty="0">
                <a:solidFill>
                  <a:schemeClr val="accent3">
                    <a:lumMod val="50000"/>
                  </a:schemeClr>
                </a:solidFill>
              </a:rPr>
              <a:t>On/Off Duty ?</a:t>
            </a:r>
          </a:p>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mtClean="0">
                <a:latin typeface="Arial" charset="0"/>
                <a:cs typeface="Arial" charset="0"/>
              </a:rPr>
              <a:t>Jurisdiction</a:t>
            </a:r>
          </a:p>
        </p:txBody>
      </p:sp>
      <p:sp>
        <p:nvSpPr>
          <p:cNvPr id="3" name="Content Placeholder 2"/>
          <p:cNvSpPr>
            <a:spLocks noGrp="1"/>
          </p:cNvSpPr>
          <p:nvPr>
            <p:ph idx="1"/>
          </p:nvPr>
        </p:nvSpPr>
        <p:spPr>
          <a:xfrm>
            <a:off x="457200" y="1600200"/>
            <a:ext cx="8229600" cy="4800600"/>
          </a:xfrm>
        </p:spPr>
        <p:txBody>
          <a:bodyPr rtlCol="0">
            <a:normAutofit/>
          </a:bodyPr>
          <a:lstStyle/>
          <a:p>
            <a:pPr eaLnBrk="1" fontAlgn="auto" hangingPunct="1">
              <a:spcAft>
                <a:spcPts val="0"/>
              </a:spcAft>
              <a:defRPr/>
            </a:pPr>
            <a:r>
              <a:rPr lang="en-US" dirty="0"/>
              <a:t>Jurisdiction:  determined by the board and may include all territory in the boundaries of the school district and all property that is owned, leased or rented by the district</a:t>
            </a:r>
            <a:r>
              <a:rPr lang="en-US" dirty="0" smtClean="0"/>
              <a:t>.</a:t>
            </a:r>
          </a:p>
          <a:p>
            <a:pPr marL="0" indent="0" eaLnBrk="1" fontAlgn="auto" hangingPunct="1">
              <a:spcAft>
                <a:spcPts val="0"/>
              </a:spcAft>
              <a:buFont typeface="Wingdings" pitchFamily="2" charset="2"/>
              <a:buNone/>
              <a:defRPr/>
            </a:pPr>
            <a:endParaRPr lang="en-US" dirty="0"/>
          </a:p>
        </p:txBody>
      </p:sp>
      <p:pic>
        <p:nvPicPr>
          <p:cNvPr id="80899" name="Picture 13" descr="MP900430709[1]"/>
          <p:cNvPicPr>
            <a:picLocks noChangeAspect="1" noChangeArrowheads="1"/>
          </p:cNvPicPr>
          <p:nvPr/>
        </p:nvPicPr>
        <p:blipFill>
          <a:blip r:embed="rId3"/>
          <a:srcRect/>
          <a:stretch>
            <a:fillRect/>
          </a:stretch>
        </p:blipFill>
        <p:spPr bwMode="auto">
          <a:xfrm>
            <a:off x="2286000" y="3733800"/>
            <a:ext cx="5638800" cy="2655888"/>
          </a:xfrm>
          <a:prstGeom prst="rect">
            <a:avLst/>
          </a:prstGeom>
          <a:noFill/>
          <a:ln w="9525">
            <a:noFill/>
            <a:miter lim="800000"/>
            <a:headEnd/>
            <a:tailEnd/>
          </a:ln>
        </p:spPr>
      </p:pic>
      <p:pic>
        <p:nvPicPr>
          <p:cNvPr id="80900" name="Picture 14" descr="MC900382578[1]"/>
          <p:cNvPicPr>
            <a:picLocks noChangeAspect="1" noChangeArrowheads="1"/>
          </p:cNvPicPr>
          <p:nvPr/>
        </p:nvPicPr>
        <p:blipFill>
          <a:blip r:embed="rId4"/>
          <a:srcRect/>
          <a:stretch>
            <a:fillRect/>
          </a:stretch>
        </p:blipFill>
        <p:spPr bwMode="auto">
          <a:xfrm>
            <a:off x="2743200" y="4191000"/>
            <a:ext cx="1524000" cy="1524000"/>
          </a:xfrm>
          <a:prstGeom prst="rect">
            <a:avLst/>
          </a:prstGeom>
          <a:noFill/>
          <a:ln w="9525">
            <a:noFill/>
            <a:miter lim="800000"/>
            <a:headEnd/>
            <a:tailEnd/>
          </a:ln>
        </p:spPr>
      </p:pic>
      <p:sp>
        <p:nvSpPr>
          <p:cNvPr id="80901" name="Text Box 15"/>
          <p:cNvSpPr txBox="1">
            <a:spLocks noChangeArrowheads="1"/>
          </p:cNvSpPr>
          <p:nvPr/>
        </p:nvSpPr>
        <p:spPr bwMode="auto">
          <a:xfrm>
            <a:off x="5562600" y="4572000"/>
            <a:ext cx="1981200" cy="701675"/>
          </a:xfrm>
          <a:prstGeom prst="rect">
            <a:avLst/>
          </a:prstGeom>
          <a:noFill/>
          <a:ln w="9525">
            <a:noFill/>
            <a:miter lim="800000"/>
            <a:headEnd/>
            <a:tailEnd/>
          </a:ln>
        </p:spPr>
        <p:txBody>
          <a:bodyPr>
            <a:spAutoFit/>
          </a:bodyPr>
          <a:lstStyle/>
          <a:p>
            <a:pPr>
              <a:spcBef>
                <a:spcPct val="50000"/>
              </a:spcBef>
            </a:pPr>
            <a:r>
              <a:rPr lang="en-US" sz="2000" b="1">
                <a:solidFill>
                  <a:schemeClr val="bg1"/>
                </a:solidFill>
              </a:rPr>
              <a:t>  Public Property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smtClean="0">
                <a:latin typeface="Arial" charset="0"/>
                <a:cs typeface="Arial" charset="0"/>
              </a:rPr>
              <a:t>Jurisdiction</a:t>
            </a:r>
          </a:p>
        </p:txBody>
      </p:sp>
      <p:sp>
        <p:nvSpPr>
          <p:cNvPr id="82946" name="Content Placeholder 2"/>
          <p:cNvSpPr>
            <a:spLocks noGrp="1"/>
          </p:cNvSpPr>
          <p:nvPr>
            <p:ph idx="1"/>
          </p:nvPr>
        </p:nvSpPr>
        <p:spPr>
          <a:xfrm>
            <a:off x="457200" y="1143000"/>
            <a:ext cx="5791200" cy="5105400"/>
          </a:xfrm>
        </p:spPr>
        <p:txBody>
          <a:bodyPr/>
          <a:lstStyle/>
          <a:p>
            <a:pPr marL="0" indent="0" eaLnBrk="1" hangingPunct="1">
              <a:buFont typeface="Wingdings" pitchFamily="2" charset="2"/>
              <a:buNone/>
            </a:pPr>
            <a:r>
              <a:rPr lang="en-US" smtClean="0">
                <a:latin typeface="Arial" charset="0"/>
                <a:cs typeface="Arial" charset="0"/>
              </a:rPr>
              <a:t>A school district peace officer may provide assistance to another law enforcement agency.  A school district may contract with a political subdivision for the jurisdiction of a school district police officer to include all territory in the jurisdiction of the political subdivision.  </a:t>
            </a:r>
          </a:p>
        </p:txBody>
      </p:sp>
      <p:pic>
        <p:nvPicPr>
          <p:cNvPr id="82947" name="Picture 7" descr="MM900283031[1]"/>
          <p:cNvPicPr>
            <a:picLocks noChangeAspect="1" noChangeArrowheads="1" noCrop="1"/>
          </p:cNvPicPr>
          <p:nvPr/>
        </p:nvPicPr>
        <p:blipFill>
          <a:blip r:embed="rId2"/>
          <a:srcRect/>
          <a:stretch>
            <a:fillRect/>
          </a:stretch>
        </p:blipFill>
        <p:spPr bwMode="auto">
          <a:xfrm>
            <a:off x="6019800" y="2895600"/>
            <a:ext cx="1828800" cy="1828800"/>
          </a:xfrm>
          <a:prstGeom prst="rect">
            <a:avLst/>
          </a:prstGeom>
          <a:noFill/>
          <a:ln w="9525">
            <a:noFill/>
            <a:miter lim="800000"/>
            <a:headEnd/>
            <a:tailEnd/>
          </a:ln>
        </p:spPr>
      </p:pic>
      <p:sp>
        <p:nvSpPr>
          <p:cNvPr id="82948" name="AutoShape 8"/>
          <p:cNvSpPr>
            <a:spLocks noChangeArrowheads="1"/>
          </p:cNvSpPr>
          <p:nvPr/>
        </p:nvSpPr>
        <p:spPr bwMode="auto">
          <a:xfrm>
            <a:off x="7086600" y="1524000"/>
            <a:ext cx="1676400" cy="457200"/>
          </a:xfrm>
          <a:prstGeom prst="wedgeRoundRectCallout">
            <a:avLst>
              <a:gd name="adj1" fmla="val -47134"/>
              <a:gd name="adj2" fmla="val 285185"/>
              <a:gd name="adj3" fmla="val 16667"/>
            </a:avLst>
          </a:prstGeom>
          <a:solidFill>
            <a:schemeClr val="accent1"/>
          </a:solidFill>
          <a:ln w="9525">
            <a:solidFill>
              <a:schemeClr val="tx1"/>
            </a:solidFill>
            <a:miter lim="800000"/>
            <a:headEnd/>
            <a:tailEnd/>
          </a:ln>
        </p:spPr>
        <p:txBody>
          <a:bodyPr/>
          <a:lstStyle/>
          <a:p>
            <a:pPr algn="ctr"/>
            <a:r>
              <a:rPr lang="en-US"/>
              <a:t>Need Help?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mtClean="0">
                <a:latin typeface="Arial" charset="0"/>
                <a:cs typeface="Arial" charset="0"/>
              </a:rPr>
              <a:t>Liability</a:t>
            </a:r>
          </a:p>
        </p:txBody>
      </p:sp>
      <p:sp>
        <p:nvSpPr>
          <p:cNvPr id="3" name="Content Placeholder 2"/>
          <p:cNvSpPr>
            <a:spLocks noGrp="1"/>
          </p:cNvSpPr>
          <p:nvPr>
            <p:ph idx="1"/>
          </p:nvPr>
        </p:nvSpPr>
        <p:spPr/>
        <p:txBody>
          <a:bodyPr>
            <a:normAutofit lnSpcReduction="10000"/>
          </a:bodyPr>
          <a:lstStyle/>
          <a:p>
            <a:pPr marL="0" indent="0" eaLnBrk="1" hangingPunct="1">
              <a:lnSpc>
                <a:spcPct val="80000"/>
              </a:lnSpc>
              <a:buFont typeface="Wingdings" pitchFamily="2" charset="2"/>
              <a:buNone/>
              <a:defRPr/>
            </a:pPr>
            <a:r>
              <a:rPr lang="en-US" sz="2700" smtClean="0">
                <a:latin typeface="Arial" charset="0"/>
                <a:cs typeface="Arial" charset="0"/>
              </a:rPr>
              <a:t>The Education Code provides civil liability for school   	district professional employees for any act if:</a:t>
            </a:r>
          </a:p>
          <a:p>
            <a:pPr marL="0" indent="0" eaLnBrk="1" hangingPunct="1">
              <a:lnSpc>
                <a:spcPct val="80000"/>
              </a:lnSpc>
              <a:defRPr/>
            </a:pPr>
            <a:r>
              <a:rPr lang="en-US" sz="2700" smtClean="0">
                <a:latin typeface="Arial" charset="0"/>
                <a:cs typeface="Arial" charset="0"/>
              </a:rPr>
              <a:t>The act is incident to or within the scope of the duties of the employee’s position of employment;</a:t>
            </a:r>
          </a:p>
          <a:p>
            <a:pPr marL="0" indent="0" eaLnBrk="1" hangingPunct="1">
              <a:lnSpc>
                <a:spcPct val="80000"/>
              </a:lnSpc>
              <a:defRPr/>
            </a:pPr>
            <a:r>
              <a:rPr lang="en-US" sz="2700" smtClean="0">
                <a:latin typeface="Arial" charset="0"/>
                <a:cs typeface="Arial" charset="0"/>
              </a:rPr>
              <a:t>The act involves the exercise of judgment or discretion on the part of the employee;</a:t>
            </a:r>
          </a:p>
          <a:p>
            <a:pPr marL="0" indent="0" eaLnBrk="1" hangingPunct="1">
              <a:lnSpc>
                <a:spcPct val="80000"/>
              </a:lnSpc>
              <a:defRPr/>
            </a:pPr>
            <a:r>
              <a:rPr lang="en-US" sz="2700" smtClean="0">
                <a:latin typeface="Arial" charset="0"/>
                <a:cs typeface="Arial" charset="0"/>
              </a:rPr>
              <a:t>The act does not involve circumstances in which the employee used excessive force in disciplining a student or negligence resulting in bodily injury to a student; and</a:t>
            </a:r>
          </a:p>
          <a:p>
            <a:pPr marL="0" indent="0" eaLnBrk="1" hangingPunct="1">
              <a:lnSpc>
                <a:spcPct val="80000"/>
              </a:lnSpc>
              <a:defRPr/>
            </a:pPr>
            <a:r>
              <a:rPr lang="en-US" sz="2700" smtClean="0">
                <a:latin typeface="Arial" charset="0"/>
                <a:cs typeface="Arial" charset="0"/>
              </a:rPr>
              <a:t>The act does not involve the operation, use, or maintenance of any motor vehicle</a:t>
            </a:r>
          </a:p>
          <a:p>
            <a:pPr marL="0" indent="0" eaLnBrk="1" hangingPunct="1">
              <a:lnSpc>
                <a:spcPct val="80000"/>
              </a:lnSpc>
              <a:defRPr/>
            </a:pPr>
            <a:r>
              <a:rPr lang="en-US" sz="2700" smtClean="0">
                <a:latin typeface="Arial" charset="0"/>
                <a:cs typeface="Arial" charset="0"/>
              </a:rPr>
              <a:t>(This may include some district peace officers)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latin typeface="Arial" charset="0"/>
                <a:cs typeface="Arial" charset="0"/>
              </a:rPr>
              <a:t>Student Code of Conduct</a:t>
            </a:r>
          </a:p>
        </p:txBody>
      </p:sp>
      <p:sp>
        <p:nvSpPr>
          <p:cNvPr id="18434" name="Content Placeholder 2"/>
          <p:cNvSpPr>
            <a:spLocks noGrp="1"/>
          </p:cNvSpPr>
          <p:nvPr>
            <p:ph idx="1"/>
          </p:nvPr>
        </p:nvSpPr>
        <p:spPr/>
        <p:txBody>
          <a:bodyPr/>
          <a:lstStyle/>
          <a:p>
            <a:pPr eaLnBrk="1" hangingPunct="1"/>
            <a:r>
              <a:rPr lang="en-US" smtClean="0">
                <a:latin typeface="Arial" charset="0"/>
                <a:cs typeface="Arial" charset="0"/>
              </a:rPr>
              <a:t>Ch. 37.001(a) - Each School District </a:t>
            </a:r>
            <a:r>
              <a:rPr lang="en-US" b="1" smtClean="0">
                <a:latin typeface="Arial" charset="0"/>
                <a:cs typeface="Arial" charset="0"/>
              </a:rPr>
              <a:t>shall</a:t>
            </a:r>
            <a:r>
              <a:rPr lang="en-US" smtClean="0">
                <a:latin typeface="Arial" charset="0"/>
                <a:cs typeface="Arial" charset="0"/>
              </a:rPr>
              <a:t> adopt a student code of conduct </a:t>
            </a:r>
          </a:p>
          <a:p>
            <a:pPr eaLnBrk="1" hangingPunct="1"/>
            <a:r>
              <a:rPr lang="en-US" smtClean="0">
                <a:latin typeface="Arial" charset="0"/>
                <a:cs typeface="Arial" charset="0"/>
              </a:rPr>
              <a:t>Each student should have a copy of the  policy and return a signed acknowledgement by parent and student of the code of conduct  </a:t>
            </a:r>
          </a:p>
        </p:txBody>
      </p:sp>
      <p:pic>
        <p:nvPicPr>
          <p:cNvPr id="18435" name="Picture 5" descr="MP900422236[1]"/>
          <p:cNvPicPr>
            <a:picLocks noChangeAspect="1" noChangeArrowheads="1"/>
          </p:cNvPicPr>
          <p:nvPr/>
        </p:nvPicPr>
        <p:blipFill>
          <a:blip r:embed="rId3"/>
          <a:srcRect/>
          <a:stretch>
            <a:fillRect/>
          </a:stretch>
        </p:blipFill>
        <p:spPr bwMode="auto">
          <a:xfrm>
            <a:off x="5486400" y="4648200"/>
            <a:ext cx="2667000" cy="177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mtClean="0">
                <a:latin typeface="Arial" charset="0"/>
                <a:cs typeface="Arial" charset="0"/>
              </a:rPr>
              <a:t>Memorandum of Understanding</a:t>
            </a:r>
          </a:p>
        </p:txBody>
      </p:sp>
      <p:sp>
        <p:nvSpPr>
          <p:cNvPr id="86018"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A school district police department and the law enforcement agencies with which it has overlapping jurisdiction </a:t>
            </a:r>
            <a:r>
              <a:rPr lang="en-US" b="1" smtClean="0">
                <a:latin typeface="Arial" charset="0"/>
                <a:cs typeface="Arial" charset="0"/>
              </a:rPr>
              <a:t>shall</a:t>
            </a:r>
            <a:r>
              <a:rPr lang="en-US" smtClean="0">
                <a:latin typeface="Arial" charset="0"/>
                <a:cs typeface="Arial" charset="0"/>
              </a:rPr>
              <a:t> enter into a memorandum of understanding that outlines reasonable communication and coordination of efforts between the department and the agencies.  </a:t>
            </a:r>
          </a:p>
        </p:txBody>
      </p:sp>
      <p:pic>
        <p:nvPicPr>
          <p:cNvPr id="86019" name="Picture 5" descr="C:\Program Files (x86)\Microsoft Office\MEDIA\CAGCAT10\j0300840.wmf"/>
          <p:cNvPicPr>
            <a:picLocks noChangeAspect="1" noChangeArrowheads="1"/>
          </p:cNvPicPr>
          <p:nvPr/>
        </p:nvPicPr>
        <p:blipFill>
          <a:blip r:embed="rId2"/>
          <a:srcRect/>
          <a:stretch>
            <a:fillRect/>
          </a:stretch>
        </p:blipFill>
        <p:spPr bwMode="auto">
          <a:xfrm>
            <a:off x="1981200" y="4953000"/>
            <a:ext cx="1814513" cy="1528763"/>
          </a:xfrm>
          <a:prstGeom prst="rect">
            <a:avLst/>
          </a:prstGeom>
          <a:noFill/>
          <a:ln w="9525">
            <a:noFill/>
            <a:miter lim="800000"/>
            <a:headEnd/>
            <a:tailEnd/>
          </a:ln>
        </p:spPr>
      </p:pic>
      <p:sp>
        <p:nvSpPr>
          <p:cNvPr id="8" name="Plus 7"/>
          <p:cNvSpPr/>
          <p:nvPr/>
        </p:nvSpPr>
        <p:spPr>
          <a:xfrm>
            <a:off x="4343400" y="5105400"/>
            <a:ext cx="914400" cy="914400"/>
          </a:xfrm>
          <a:prstGeom prst="mathPlus">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pic>
        <p:nvPicPr>
          <p:cNvPr id="86021" name="Picture 6" descr="C:\Program Files (x86)\Microsoft Office\MEDIA\CAGCAT10\j0183328.wmf"/>
          <p:cNvPicPr>
            <a:picLocks noChangeAspect="1" noChangeArrowheads="1"/>
          </p:cNvPicPr>
          <p:nvPr/>
        </p:nvPicPr>
        <p:blipFill>
          <a:blip r:embed="rId3"/>
          <a:srcRect/>
          <a:stretch>
            <a:fillRect/>
          </a:stretch>
        </p:blipFill>
        <p:spPr bwMode="auto">
          <a:xfrm>
            <a:off x="5715000" y="4648200"/>
            <a:ext cx="1806575"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latin typeface="Arial" charset="0"/>
                <a:cs typeface="Arial" charset="0"/>
              </a:rPr>
              <a:t>Unauthorized Persons</a:t>
            </a:r>
          </a:p>
        </p:txBody>
      </p:sp>
      <p:sp>
        <p:nvSpPr>
          <p:cNvPr id="87042" name="Content Placeholder 2"/>
          <p:cNvSpPr>
            <a:spLocks noGrp="1"/>
          </p:cNvSpPr>
          <p:nvPr>
            <p:ph idx="1"/>
          </p:nvPr>
        </p:nvSpPr>
        <p:spPr>
          <a:xfrm>
            <a:off x="381000" y="1143000"/>
            <a:ext cx="7162800" cy="5029200"/>
          </a:xfrm>
        </p:spPr>
        <p:txBody>
          <a:bodyPr/>
          <a:lstStyle/>
          <a:p>
            <a:pPr marL="0" indent="0" eaLnBrk="1" hangingPunct="1">
              <a:buFont typeface="Wingdings" pitchFamily="2" charset="2"/>
              <a:buNone/>
            </a:pPr>
            <a:r>
              <a:rPr lang="en-US" smtClean="0">
                <a:latin typeface="Arial" charset="0"/>
                <a:cs typeface="Arial" charset="0"/>
              </a:rPr>
              <a:t>The board of trustees of a school district or its authorized representative may </a:t>
            </a:r>
            <a:r>
              <a:rPr lang="en-US" b="1" smtClean="0">
                <a:latin typeface="Arial" charset="0"/>
                <a:cs typeface="Arial" charset="0"/>
              </a:rPr>
              <a:t>refuse</a:t>
            </a:r>
            <a:r>
              <a:rPr lang="en-US" smtClean="0">
                <a:latin typeface="Arial" charset="0"/>
                <a:cs typeface="Arial" charset="0"/>
              </a:rPr>
              <a:t> a person without legitimate business to enter a property under the board’s control and may </a:t>
            </a:r>
            <a:r>
              <a:rPr lang="en-US" b="1" smtClean="0">
                <a:latin typeface="Arial" charset="0"/>
                <a:cs typeface="Arial" charset="0"/>
              </a:rPr>
              <a:t>eject</a:t>
            </a:r>
            <a:r>
              <a:rPr lang="en-US" smtClean="0">
                <a:latin typeface="Arial" charset="0"/>
                <a:cs typeface="Arial" charset="0"/>
              </a:rPr>
              <a:t> any undesirable person from the property on the person’s refusal to leave peaceably on request.  Identification may be required of any person on the property.  </a:t>
            </a:r>
          </a:p>
        </p:txBody>
      </p:sp>
      <p:pic>
        <p:nvPicPr>
          <p:cNvPr id="87043" name="Picture 5" descr="MC900290865[1]"/>
          <p:cNvPicPr>
            <a:picLocks noChangeAspect="1" noChangeArrowheads="1"/>
          </p:cNvPicPr>
          <p:nvPr/>
        </p:nvPicPr>
        <p:blipFill>
          <a:blip r:embed="rId2"/>
          <a:srcRect/>
          <a:stretch>
            <a:fillRect/>
          </a:stretch>
        </p:blipFill>
        <p:spPr bwMode="auto">
          <a:xfrm>
            <a:off x="7180263" y="3932238"/>
            <a:ext cx="1582737" cy="163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latin typeface="Arial" charset="0"/>
                <a:cs typeface="Arial" charset="0"/>
              </a:rPr>
              <a:t>Trespass on School Grounds</a:t>
            </a:r>
          </a:p>
        </p:txBody>
      </p:sp>
      <p:sp>
        <p:nvSpPr>
          <p:cNvPr id="88066" name="Content Placeholder 2"/>
          <p:cNvSpPr>
            <a:spLocks noGrp="1"/>
          </p:cNvSpPr>
          <p:nvPr>
            <p:ph idx="1"/>
          </p:nvPr>
        </p:nvSpPr>
        <p:spPr>
          <a:xfrm>
            <a:off x="457200" y="1143000"/>
            <a:ext cx="4648200" cy="5715000"/>
          </a:xfrm>
        </p:spPr>
        <p:txBody>
          <a:bodyPr/>
          <a:lstStyle/>
          <a:p>
            <a:pPr marL="0" indent="0" eaLnBrk="1" hangingPunct="1">
              <a:buFont typeface="Wingdings" pitchFamily="2" charset="2"/>
              <a:buNone/>
            </a:pPr>
            <a:r>
              <a:rPr lang="en-US" smtClean="0">
                <a:latin typeface="Arial" charset="0"/>
                <a:cs typeface="Arial" charset="0"/>
              </a:rPr>
              <a:t>An unauthorized person who trespasses on the grounds of any school district of this state commits an offense.</a:t>
            </a:r>
          </a:p>
          <a:p>
            <a:pPr marL="0" indent="0" eaLnBrk="1" hangingPunct="1">
              <a:buFont typeface="Wingdings" pitchFamily="2" charset="2"/>
              <a:buNone/>
            </a:pPr>
            <a:r>
              <a:rPr lang="en-US" smtClean="0">
                <a:latin typeface="Arial" charset="0"/>
                <a:cs typeface="Arial" charset="0"/>
              </a:rPr>
              <a:t> </a:t>
            </a:r>
          </a:p>
          <a:p>
            <a:pPr marL="0" indent="0" eaLnBrk="1" hangingPunct="1">
              <a:buFont typeface="Wingdings" pitchFamily="2" charset="2"/>
              <a:buNone/>
            </a:pPr>
            <a:r>
              <a:rPr lang="en-US" smtClean="0">
                <a:latin typeface="Arial" charset="0"/>
                <a:cs typeface="Arial" charset="0"/>
              </a:rPr>
              <a:t>Class C Misdemeanor (same as Criminal Trespass – Texas Penal Code Sec. 30.05)</a:t>
            </a:r>
          </a:p>
        </p:txBody>
      </p:sp>
      <p:pic>
        <p:nvPicPr>
          <p:cNvPr id="88067" name="Picture 5" descr="MP900385979[1]"/>
          <p:cNvPicPr>
            <a:picLocks noChangeAspect="1" noChangeArrowheads="1"/>
          </p:cNvPicPr>
          <p:nvPr/>
        </p:nvPicPr>
        <p:blipFill>
          <a:blip r:embed="rId2"/>
          <a:srcRect/>
          <a:stretch>
            <a:fillRect/>
          </a:stretch>
        </p:blipFill>
        <p:spPr bwMode="auto">
          <a:xfrm>
            <a:off x="5562600" y="1752600"/>
            <a:ext cx="3048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Multihazard</a:t>
            </a:r>
            <a:r>
              <a:rPr lang="en-US" dirty="0" smtClean="0"/>
              <a:t> Emergency </a:t>
            </a:r>
            <a:br>
              <a:rPr lang="en-US" dirty="0" smtClean="0"/>
            </a:br>
            <a:r>
              <a:rPr lang="en-US" dirty="0" smtClean="0"/>
              <a:t>Operations Plan</a:t>
            </a:r>
            <a:endParaRPr lang="en-US" dirty="0"/>
          </a:p>
        </p:txBody>
      </p:sp>
      <p:sp>
        <p:nvSpPr>
          <p:cNvPr id="89090"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Each school district or public junior college district shall adopt and implement a multihazard emergency operations plan for use in the district’s facilities. (TEC 37.108)</a:t>
            </a:r>
          </a:p>
          <a:p>
            <a:pPr marL="0" indent="0" eaLnBrk="1" hangingPunct="1">
              <a:buFont typeface="Wingdings" pitchFamily="2" charset="2"/>
              <a:buNone/>
            </a:pPr>
            <a:r>
              <a:rPr lang="en-US" smtClean="0">
                <a:latin typeface="Arial" charset="0"/>
                <a:cs typeface="Arial" charset="0"/>
              </a:rPr>
              <a:t>A School District Peace Officer may be a part of the planning team for the district.</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endParaRPr lang="en-US" smtClean="0">
              <a:latin typeface="Arial" charset="0"/>
              <a:cs typeface="Arial" charset="0"/>
            </a:endParaRPr>
          </a:p>
        </p:txBody>
      </p:sp>
      <p:pic>
        <p:nvPicPr>
          <p:cNvPr id="89091" name="Picture 8" descr="MM900283031[2]"/>
          <p:cNvPicPr>
            <a:picLocks noChangeAspect="1" noChangeArrowheads="1" noCrop="1"/>
          </p:cNvPicPr>
          <p:nvPr/>
        </p:nvPicPr>
        <p:blipFill>
          <a:blip r:embed="rId3"/>
          <a:srcRect/>
          <a:stretch>
            <a:fillRect/>
          </a:stretch>
        </p:blipFill>
        <p:spPr bwMode="auto">
          <a:xfrm>
            <a:off x="1143000" y="4800600"/>
            <a:ext cx="1600200" cy="1600200"/>
          </a:xfrm>
          <a:prstGeom prst="rect">
            <a:avLst/>
          </a:prstGeom>
          <a:noFill/>
          <a:ln w="9525">
            <a:noFill/>
            <a:miter lim="800000"/>
            <a:headEnd/>
            <a:tailEnd/>
          </a:ln>
        </p:spPr>
      </p:pic>
      <p:pic>
        <p:nvPicPr>
          <p:cNvPr id="89092" name="Picture 9" descr="MC900281090[1]"/>
          <p:cNvPicPr>
            <a:picLocks noChangeAspect="1" noChangeArrowheads="1"/>
          </p:cNvPicPr>
          <p:nvPr/>
        </p:nvPicPr>
        <p:blipFill>
          <a:blip r:embed="rId4"/>
          <a:srcRect/>
          <a:stretch>
            <a:fillRect/>
          </a:stretch>
        </p:blipFill>
        <p:spPr bwMode="auto">
          <a:xfrm>
            <a:off x="6629400" y="4724400"/>
            <a:ext cx="1247775" cy="1676400"/>
          </a:xfrm>
          <a:prstGeom prst="rect">
            <a:avLst/>
          </a:prstGeom>
          <a:noFill/>
          <a:ln w="9525">
            <a:noFill/>
            <a:miter lim="800000"/>
            <a:headEnd/>
            <a:tailEnd/>
          </a:ln>
        </p:spPr>
      </p:pic>
      <p:pic>
        <p:nvPicPr>
          <p:cNvPr id="89093" name="Picture 10" descr="MC900325720[1]"/>
          <p:cNvPicPr>
            <a:picLocks noChangeAspect="1" noChangeArrowheads="1"/>
          </p:cNvPicPr>
          <p:nvPr/>
        </p:nvPicPr>
        <p:blipFill>
          <a:blip r:embed="rId5"/>
          <a:srcRect/>
          <a:stretch>
            <a:fillRect/>
          </a:stretch>
        </p:blipFill>
        <p:spPr bwMode="auto">
          <a:xfrm>
            <a:off x="3962400" y="5029200"/>
            <a:ext cx="1219200" cy="1214438"/>
          </a:xfrm>
          <a:prstGeom prst="rect">
            <a:avLst/>
          </a:prstGeom>
          <a:noFill/>
          <a:ln w="9525">
            <a:noFill/>
            <a:miter lim="800000"/>
            <a:headEnd/>
            <a:tailEnd/>
          </a:ln>
        </p:spPr>
      </p:pic>
      <p:sp>
        <p:nvSpPr>
          <p:cNvPr id="7" name="Plus 6"/>
          <p:cNvSpPr/>
          <p:nvPr/>
        </p:nvSpPr>
        <p:spPr>
          <a:xfrm>
            <a:off x="2819400" y="5334000"/>
            <a:ext cx="609600" cy="6858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Plus 8"/>
          <p:cNvSpPr/>
          <p:nvPr/>
        </p:nvSpPr>
        <p:spPr>
          <a:xfrm>
            <a:off x="5562600" y="5334000"/>
            <a:ext cx="609600" cy="6858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smtClean="0">
                <a:latin typeface="Arial" charset="0"/>
                <a:cs typeface="Arial" charset="0"/>
              </a:rPr>
              <a:t>Safety and Security Audit</a:t>
            </a:r>
          </a:p>
        </p:txBody>
      </p:sp>
      <p:sp>
        <p:nvSpPr>
          <p:cNvPr id="91138"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At least once every three years, each school district or public junior college district shall conduct a safety and security audit of the district's facilities.  To the extent possible, a district shall follow safety and security audit procedures developed by the </a:t>
            </a:r>
            <a:r>
              <a:rPr lang="en-US" b="1" smtClean="0">
                <a:latin typeface="Arial" charset="0"/>
                <a:cs typeface="Arial" charset="0"/>
              </a:rPr>
              <a:t>Texas School Safety Center </a:t>
            </a:r>
            <a:r>
              <a:rPr lang="en-US" smtClean="0">
                <a:latin typeface="Arial" charset="0"/>
                <a:cs typeface="Arial" charset="0"/>
              </a:rPr>
              <a:t>or a comparable public or private entity.</a:t>
            </a:r>
          </a:p>
          <a:p>
            <a:pPr marL="0" indent="0" eaLnBrk="1" hangingPunct="1">
              <a:buFont typeface="Wingdings" pitchFamily="2" charset="2"/>
              <a:buNone/>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School Safety and Security Committee</a:t>
            </a:r>
            <a:endParaRPr lang="en-US" dirty="0"/>
          </a:p>
        </p:txBody>
      </p:sp>
      <p:sp>
        <p:nvSpPr>
          <p:cNvPr id="93186" name="Content Placeholder 2"/>
          <p:cNvSpPr>
            <a:spLocks noGrp="1"/>
          </p:cNvSpPr>
          <p:nvPr>
            <p:ph idx="1"/>
          </p:nvPr>
        </p:nvSpPr>
        <p:spPr>
          <a:xfrm>
            <a:off x="457200" y="1600200"/>
            <a:ext cx="6248400" cy="4525963"/>
          </a:xfrm>
        </p:spPr>
        <p:txBody>
          <a:bodyPr/>
          <a:lstStyle/>
          <a:p>
            <a:pPr marL="0" indent="0" eaLnBrk="1" hangingPunct="1">
              <a:buFont typeface="Wingdings" pitchFamily="2" charset="2"/>
              <a:buNone/>
            </a:pPr>
            <a:r>
              <a:rPr lang="en-US" smtClean="0">
                <a:latin typeface="Arial" charset="0"/>
                <a:cs typeface="Arial" charset="0"/>
              </a:rPr>
              <a:t>In accordance with guidelines established by the Texas School Safety Center, each school district shall establish a school safety and security committee.</a:t>
            </a:r>
          </a:p>
          <a:p>
            <a:pPr marL="0" indent="0" eaLnBrk="1" hangingPunct="1">
              <a:buFont typeface="Wingdings" pitchFamily="2" charset="2"/>
              <a:buNone/>
            </a:pPr>
            <a:r>
              <a:rPr lang="en-US" smtClean="0">
                <a:latin typeface="Arial" charset="0"/>
                <a:cs typeface="Arial" charset="0"/>
              </a:rPr>
              <a:t>( A school district Peace Officer may be asked to serve on this committee)</a:t>
            </a:r>
          </a:p>
        </p:txBody>
      </p:sp>
      <p:pic>
        <p:nvPicPr>
          <p:cNvPr id="93187" name="Picture 2" descr="C:\Program Files (x86)\Microsoft Office\MEDIA\CAGCAT10\j0233018.wmf"/>
          <p:cNvPicPr>
            <a:picLocks noChangeAspect="1" noChangeArrowheads="1"/>
          </p:cNvPicPr>
          <p:nvPr/>
        </p:nvPicPr>
        <p:blipFill>
          <a:blip r:embed="rId3"/>
          <a:srcRect/>
          <a:stretch>
            <a:fillRect/>
          </a:stretch>
        </p:blipFill>
        <p:spPr bwMode="auto">
          <a:xfrm>
            <a:off x="6553200" y="2133600"/>
            <a:ext cx="219075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533400" y="228600"/>
            <a:ext cx="8229600" cy="1143000"/>
          </a:xfrm>
        </p:spPr>
        <p:txBody>
          <a:bodyPr/>
          <a:lstStyle/>
          <a:p>
            <a:pPr eaLnBrk="1" hangingPunct="1"/>
            <a:r>
              <a:rPr lang="en-US" smtClean="0">
                <a:latin typeface="Arial" charset="0"/>
                <a:cs typeface="Arial" charset="0"/>
              </a:rPr>
              <a:t>Penal Provisions</a:t>
            </a:r>
          </a:p>
        </p:txBody>
      </p:sp>
      <p:sp>
        <p:nvSpPr>
          <p:cNvPr id="4" name="&quot;No&quot; Symbol 3"/>
          <p:cNvSpPr/>
          <p:nvPr/>
        </p:nvSpPr>
        <p:spPr>
          <a:xfrm>
            <a:off x="2514600" y="2133600"/>
            <a:ext cx="4191000" cy="3124200"/>
          </a:xfrm>
          <a:prstGeom prst="noSmoking">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solidFill>
                <a:schemeClr val="tx1"/>
              </a:solidFill>
            </a:endParaRPr>
          </a:p>
        </p:txBody>
      </p:sp>
      <p:sp>
        <p:nvSpPr>
          <p:cNvPr id="95234" name="Content Placeholder 2"/>
          <p:cNvSpPr>
            <a:spLocks noGrp="1"/>
          </p:cNvSpPr>
          <p:nvPr>
            <p:ph idx="1"/>
          </p:nvPr>
        </p:nvSpPr>
        <p:spPr>
          <a:xfrm>
            <a:off x="457200" y="1600200"/>
            <a:ext cx="8382000" cy="4800600"/>
          </a:xfrm>
        </p:spPr>
        <p:txBody>
          <a:bodyPr/>
          <a:lstStyle/>
          <a:p>
            <a:pPr eaLnBrk="1" hangingPunct="1"/>
            <a:r>
              <a:rPr lang="en-US" smtClean="0">
                <a:latin typeface="Arial" charset="0"/>
                <a:cs typeface="Arial" charset="0"/>
              </a:rPr>
              <a:t>Fraternities, Sororities, Secret Societies, and Gangs – TEC 37.121</a:t>
            </a:r>
          </a:p>
          <a:p>
            <a:pPr eaLnBrk="1" hangingPunct="1"/>
            <a:r>
              <a:rPr lang="en-US" smtClean="0">
                <a:latin typeface="Arial" charset="0"/>
                <a:cs typeface="Arial" charset="0"/>
              </a:rPr>
              <a:t>Possession of Intoxicants on Public School Grounds – TEC 37.122</a:t>
            </a:r>
          </a:p>
          <a:p>
            <a:pPr eaLnBrk="1" hangingPunct="1"/>
            <a:r>
              <a:rPr lang="en-US" smtClean="0">
                <a:latin typeface="Arial" charset="0"/>
                <a:cs typeface="Arial" charset="0"/>
              </a:rPr>
              <a:t>Drug-Free Zones (increased category of punishable 1 level)</a:t>
            </a:r>
          </a:p>
          <a:p>
            <a:pPr eaLnBrk="1" hangingPunct="1"/>
            <a:r>
              <a:rPr lang="en-US" smtClean="0">
                <a:latin typeface="Arial" charset="0"/>
                <a:cs typeface="Arial" charset="0"/>
              </a:rPr>
              <a:t>Alcohol-Free Zones (cannot poses open container or consume within 1000 feet of school)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mtClean="0">
                <a:latin typeface="Arial" charset="0"/>
                <a:cs typeface="Arial" charset="0"/>
              </a:rPr>
              <a:t>Disruptive Activities</a:t>
            </a:r>
          </a:p>
        </p:txBody>
      </p:sp>
      <p:sp>
        <p:nvSpPr>
          <p:cNvPr id="97282" name="Content Placeholder 2"/>
          <p:cNvSpPr>
            <a:spLocks noGrp="1"/>
          </p:cNvSpPr>
          <p:nvPr>
            <p:ph idx="1"/>
          </p:nvPr>
        </p:nvSpPr>
        <p:spPr>
          <a:xfrm>
            <a:off x="228600" y="1600200"/>
            <a:ext cx="8686800" cy="4800600"/>
          </a:xfrm>
        </p:spPr>
        <p:txBody>
          <a:bodyPr/>
          <a:lstStyle/>
          <a:p>
            <a:pPr marL="0" indent="0" eaLnBrk="1" hangingPunct="1">
              <a:buFont typeface="Wingdings" pitchFamily="2" charset="2"/>
              <a:buNone/>
            </a:pPr>
            <a:r>
              <a:rPr lang="en-US" sz="2800" smtClean="0">
                <a:latin typeface="Arial" charset="0"/>
                <a:cs typeface="Arial" charset="0"/>
              </a:rPr>
              <a:t>A person commits an offense if the person, alone or in concert with others, intentionally engages in disruptive activity on the campus or property of any private or public school.</a:t>
            </a:r>
          </a:p>
          <a:p>
            <a:pPr marL="0" indent="0" eaLnBrk="1" hangingPunct="1">
              <a:buFont typeface="Wingdings" pitchFamily="2" charset="2"/>
              <a:buNone/>
            </a:pPr>
            <a:endParaRPr lang="en-US" sz="2800" smtClean="0">
              <a:latin typeface="Arial" charset="0"/>
              <a:cs typeface="Arial" charset="0"/>
            </a:endParaRPr>
          </a:p>
          <a:p>
            <a:pPr marL="0" indent="0" eaLnBrk="1" hangingPunct="1">
              <a:buFont typeface="Wingdings" pitchFamily="2" charset="2"/>
              <a:buNone/>
            </a:pPr>
            <a:r>
              <a:rPr lang="en-US" sz="2800" smtClean="0">
                <a:latin typeface="Arial" charset="0"/>
                <a:cs typeface="Arial" charset="0"/>
              </a:rPr>
              <a:t>What is disruptive activity?- PC 42.03(class B) </a:t>
            </a:r>
          </a:p>
          <a:p>
            <a:pPr marL="0" indent="0" eaLnBrk="1" hangingPunct="1">
              <a:buFont typeface="Wingdings" pitchFamily="2" charset="2"/>
              <a:buNone/>
            </a:pPr>
            <a:r>
              <a:rPr lang="en-US" sz="2800" smtClean="0">
                <a:latin typeface="Arial" charset="0"/>
                <a:cs typeface="Arial" charset="0"/>
              </a:rPr>
              <a:t>(and any other activity adopted as disrupted by a local school board-and must define sanction. </a:t>
            </a:r>
          </a:p>
          <a:p>
            <a:pPr marL="0" indent="0" eaLnBrk="1" hangingPunct="1">
              <a:buFont typeface="Wingdings" pitchFamily="2" charset="2"/>
              <a:buNone/>
            </a:pPr>
            <a:r>
              <a:rPr lang="en-US" sz="2800" smtClean="0">
                <a:latin typeface="Arial" charset="0"/>
                <a:cs typeface="Arial" charset="0"/>
              </a:rPr>
              <a:t>Also, cannot infringe on any right of free speech granted by U.S. Constitution. </a:t>
            </a:r>
          </a:p>
        </p:txBody>
      </p:sp>
      <p:sp>
        <p:nvSpPr>
          <p:cNvPr id="4" name="Action Button: Help 3">
            <a:hlinkClick r:id="" action="ppaction://noaction" highlightClick="1"/>
          </p:cNvPr>
          <p:cNvSpPr/>
          <p:nvPr/>
        </p:nvSpPr>
        <p:spPr>
          <a:xfrm>
            <a:off x="7848600" y="3505200"/>
            <a:ext cx="990600" cy="914400"/>
          </a:xfrm>
          <a:prstGeom prst="actionButtonHelp">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smtClean="0">
                <a:latin typeface="Arial" charset="0"/>
                <a:cs typeface="Arial" charset="0"/>
              </a:rPr>
              <a:t>Disruption of Classes</a:t>
            </a:r>
          </a:p>
        </p:txBody>
      </p:sp>
      <p:sp>
        <p:nvSpPr>
          <p:cNvPr id="99330" name="Content Placeholder 2"/>
          <p:cNvSpPr>
            <a:spLocks noGrp="1"/>
          </p:cNvSpPr>
          <p:nvPr>
            <p:ph idx="1"/>
          </p:nvPr>
        </p:nvSpPr>
        <p:spPr>
          <a:xfrm>
            <a:off x="457200" y="1219200"/>
            <a:ext cx="6934200" cy="4525963"/>
          </a:xfrm>
        </p:spPr>
        <p:txBody>
          <a:bodyPr/>
          <a:lstStyle/>
          <a:p>
            <a:pPr marL="0" indent="0" eaLnBrk="1" hangingPunct="1">
              <a:buFont typeface="Wingdings" pitchFamily="2" charset="2"/>
              <a:buNone/>
            </a:pPr>
            <a:r>
              <a:rPr lang="en-US" smtClean="0">
                <a:latin typeface="Arial" charset="0"/>
                <a:cs typeface="Arial" charset="0"/>
              </a:rPr>
              <a:t>A person commits an offense if the person, on school property or on public property within 500 feet of school property, alone or in concert with others, intentionally disrupts the conduct of classes or other school activities.</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What constitutes “disruption of class”? TEC – 37.124</a:t>
            </a:r>
          </a:p>
        </p:txBody>
      </p:sp>
      <p:pic>
        <p:nvPicPr>
          <p:cNvPr id="99331" name="Picture 2" descr="C:\Program Files (x86)\Microsoft Office\MEDIA\CAGCAT10\j0301252.wmf"/>
          <p:cNvPicPr>
            <a:picLocks noChangeAspect="1" noChangeArrowheads="1"/>
          </p:cNvPicPr>
          <p:nvPr/>
        </p:nvPicPr>
        <p:blipFill>
          <a:blip r:embed="rId3"/>
          <a:srcRect/>
          <a:stretch>
            <a:fillRect/>
          </a:stretch>
        </p:blipFill>
        <p:spPr bwMode="auto">
          <a:xfrm>
            <a:off x="6172200" y="4191000"/>
            <a:ext cx="2439988"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mtClean="0">
                <a:latin typeface="Arial" charset="0"/>
                <a:cs typeface="Arial" charset="0"/>
              </a:rPr>
              <a:t>Hazing TEC – 37.151</a:t>
            </a:r>
          </a:p>
        </p:txBody>
      </p:sp>
      <p:sp>
        <p:nvSpPr>
          <p:cNvPr id="3" name="Content Placeholder 2"/>
          <p:cNvSpPr>
            <a:spLocks noGrp="1"/>
          </p:cNvSpPr>
          <p:nvPr>
            <p:ph idx="1"/>
          </p:nvPr>
        </p:nvSpPr>
        <p:spPr/>
        <p:txBody>
          <a:bodyPr rtlCol="0">
            <a:normAutofit fontScale="77500" lnSpcReduction="20000"/>
          </a:bodyPr>
          <a:lstStyle/>
          <a:p>
            <a:pPr marL="0" indent="0" eaLnBrk="1" hangingPunct="1">
              <a:buFont typeface="Wingdings" pitchFamily="2" charset="2"/>
              <a:buNone/>
              <a:defRPr/>
            </a:pPr>
            <a:r>
              <a:rPr lang="en-US" sz="2800" dirty="0" smtClean="0">
                <a:latin typeface="Arial" charset="0"/>
                <a:cs typeface="Arial" charset="0"/>
              </a:rPr>
              <a:t>Hazing is a </a:t>
            </a:r>
            <a:r>
              <a:rPr lang="en-US" sz="2800" i="1" dirty="0" smtClean="0">
                <a:latin typeface="Arial" charset="0"/>
                <a:cs typeface="Arial" charset="0"/>
              </a:rPr>
              <a:t>hot topic</a:t>
            </a:r>
            <a:r>
              <a:rPr lang="en-US" sz="2800" dirty="0" smtClean="0">
                <a:latin typeface="Arial" charset="0"/>
                <a:cs typeface="Arial" charset="0"/>
              </a:rPr>
              <a:t> lately, especially on college campuses.</a:t>
            </a:r>
          </a:p>
          <a:p>
            <a:pPr marL="0" indent="0" eaLnBrk="1" hangingPunct="1">
              <a:buFont typeface="Wingdings" pitchFamily="2" charset="2"/>
              <a:buNone/>
              <a:defRPr/>
            </a:pPr>
            <a:endParaRPr lang="en-US" sz="2800" dirty="0" smtClean="0">
              <a:latin typeface="Arial" charset="0"/>
              <a:cs typeface="Arial" charset="0"/>
            </a:endParaRPr>
          </a:p>
          <a:p>
            <a:pPr marL="0" indent="0" eaLnBrk="1" hangingPunct="1">
              <a:buFont typeface="Wingdings" pitchFamily="2" charset="2"/>
              <a:buNone/>
              <a:defRPr/>
            </a:pPr>
            <a:r>
              <a:rPr lang="en-US" sz="2800" b="1" dirty="0" smtClean="0">
                <a:latin typeface="Arial" charset="0"/>
                <a:cs typeface="Arial" charset="0"/>
              </a:rPr>
              <a:t>So… what does “hazing” really mean?</a:t>
            </a:r>
          </a:p>
          <a:p>
            <a:pPr marL="0" indent="0" eaLnBrk="1" fontAlgn="auto" hangingPunct="1">
              <a:spcAft>
                <a:spcPts val="0"/>
              </a:spcAft>
              <a:buFont typeface="Wingdings" pitchFamily="2" charset="2"/>
              <a:buNone/>
              <a:defRPr/>
            </a:pPr>
            <a:endParaRPr lang="en-US" sz="2800" b="1" dirty="0" smtClean="0"/>
          </a:p>
          <a:p>
            <a:pPr marL="0" indent="0" eaLnBrk="1" fontAlgn="auto" hangingPunct="1">
              <a:spcAft>
                <a:spcPts val="0"/>
              </a:spcAft>
              <a:buFont typeface="Wingdings" pitchFamily="2" charset="2"/>
              <a:buNone/>
              <a:defRPr/>
            </a:pPr>
            <a:endParaRPr lang="en-US" sz="2800" b="1" dirty="0" smtClean="0"/>
          </a:p>
          <a:p>
            <a:pPr marL="0" indent="0" eaLnBrk="1" fontAlgn="auto" hangingPunct="1">
              <a:spcAft>
                <a:spcPts val="0"/>
              </a:spcAft>
              <a:buFont typeface="Wingdings" pitchFamily="2" charset="2"/>
              <a:buNone/>
              <a:defRPr/>
            </a:pPr>
            <a:endParaRPr lang="en-US" sz="2800" b="1" dirty="0" smtClean="0"/>
          </a:p>
          <a:p>
            <a:pPr marL="0" indent="0" algn="ctr" eaLnBrk="1" fontAlgn="auto" hangingPunct="1">
              <a:spcAft>
                <a:spcPts val="0"/>
              </a:spcAft>
              <a:buFont typeface="Wingdings" pitchFamily="2" charset="2"/>
              <a:buNone/>
              <a:defRPr/>
            </a:pPr>
            <a:r>
              <a:rPr lang="en-US" sz="2800" b="1" dirty="0" smtClean="0"/>
              <a:t>Definition of hazing:</a:t>
            </a:r>
          </a:p>
          <a:p>
            <a:pPr marL="0" indent="0" eaLnBrk="1" fontAlgn="auto" hangingPunct="1">
              <a:spcAft>
                <a:spcPts val="0"/>
              </a:spcAft>
              <a:buFont typeface="Wingdings" pitchFamily="2" charset="2"/>
              <a:buNone/>
              <a:defRPr/>
            </a:pPr>
            <a:r>
              <a:rPr lang="en-US" sz="2800" dirty="0" smtClean="0"/>
              <a:t>Any intentional, knowing, or reckless act, occurring on or off the campus of an educational institution, by one person alone or acting with others, directed against a student, that endangers the mental or physical health or safety of a student for the purpose of pledging, being initiated into, affiliating with, holding office in, or maintaining membership in an organization. </a:t>
            </a:r>
            <a:endParaRPr lang="en-US" sz="2800" dirty="0"/>
          </a:p>
        </p:txBody>
      </p:sp>
      <p:sp>
        <p:nvSpPr>
          <p:cNvPr id="7" name="Right Arrow 6"/>
          <p:cNvSpPr/>
          <p:nvPr/>
        </p:nvSpPr>
        <p:spPr>
          <a:xfrm>
            <a:off x="1828800" y="2971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3962400" y="2971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6324600" y="29718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latin typeface="Arial" charset="0"/>
                <a:cs typeface="Arial" charset="0"/>
              </a:rPr>
              <a:t>Mandatory District Policies</a:t>
            </a:r>
          </a:p>
        </p:txBody>
      </p:sp>
      <p:sp>
        <p:nvSpPr>
          <p:cNvPr id="20482"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	Each school district </a:t>
            </a:r>
            <a:r>
              <a:rPr lang="en-US" b="1" smtClean="0">
                <a:latin typeface="Arial" charset="0"/>
                <a:cs typeface="Arial" charset="0"/>
              </a:rPr>
              <a:t>shall</a:t>
            </a:r>
            <a:r>
              <a:rPr lang="en-US" smtClean="0">
                <a:latin typeface="Arial" charset="0"/>
                <a:cs typeface="Arial" charset="0"/>
              </a:rPr>
              <a:t> </a:t>
            </a:r>
          </a:p>
          <a:p>
            <a:pPr marL="0" indent="0" eaLnBrk="1" hangingPunct="1">
              <a:buFont typeface="Wingdings" pitchFamily="2" charset="2"/>
              <a:buNone/>
            </a:pPr>
            <a:r>
              <a:rPr lang="en-US" smtClean="0">
                <a:latin typeface="Arial" charset="0"/>
                <a:cs typeface="Arial" charset="0"/>
              </a:rPr>
              <a:t>	adopt and implement:</a:t>
            </a:r>
          </a:p>
          <a:p>
            <a:pPr marL="0" indent="0" eaLnBrk="1" hangingPunct="1"/>
            <a:r>
              <a:rPr lang="en-US" smtClean="0">
                <a:latin typeface="Arial" charset="0"/>
                <a:cs typeface="Arial" charset="0"/>
              </a:rPr>
              <a:t>A dating violence policy – TEC 37.0831</a:t>
            </a:r>
          </a:p>
          <a:p>
            <a:pPr marL="0" indent="0" eaLnBrk="1" hangingPunct="1"/>
            <a:r>
              <a:rPr lang="en-US" smtClean="0">
                <a:latin typeface="Arial" charset="0"/>
                <a:cs typeface="Arial" charset="0"/>
              </a:rPr>
              <a:t>A bullying policy – TEC 37.0832 </a:t>
            </a:r>
          </a:p>
          <a:p>
            <a:pPr marL="0" indent="0" eaLnBrk="1" hangingPunct="1"/>
            <a:r>
              <a:rPr lang="en-US" smtClean="0">
                <a:latin typeface="Arial" charset="0"/>
                <a:cs typeface="Arial" charset="0"/>
              </a:rPr>
              <a:t>Bullying – is any effort to harass or 			  intimidate another student.</a:t>
            </a:r>
          </a:p>
        </p:txBody>
      </p:sp>
      <p:pic>
        <p:nvPicPr>
          <p:cNvPr id="20483" name="Picture 10" descr="MP900438585[1]"/>
          <p:cNvPicPr>
            <a:picLocks noChangeAspect="1" noChangeArrowheads="1"/>
          </p:cNvPicPr>
          <p:nvPr/>
        </p:nvPicPr>
        <p:blipFill>
          <a:blip r:embed="rId3"/>
          <a:srcRect/>
          <a:stretch>
            <a:fillRect/>
          </a:stretch>
        </p:blipFill>
        <p:spPr bwMode="auto">
          <a:xfrm>
            <a:off x="3290888" y="4935538"/>
            <a:ext cx="2438400" cy="161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274638"/>
            <a:ext cx="8229600" cy="1477962"/>
          </a:xfrm>
        </p:spPr>
        <p:txBody>
          <a:bodyPr/>
          <a:lstStyle/>
          <a:p>
            <a:pPr eaLnBrk="1" hangingPunct="1"/>
            <a:r>
              <a:rPr lang="en-US" smtClean="0">
                <a:latin typeface="Arial" charset="0"/>
                <a:cs typeface="Arial" charset="0"/>
              </a:rPr>
              <a:t>Personal Hazing Offense</a:t>
            </a:r>
            <a:br>
              <a:rPr lang="en-US" smtClean="0">
                <a:latin typeface="Arial" charset="0"/>
                <a:cs typeface="Arial" charset="0"/>
              </a:rPr>
            </a:br>
            <a:r>
              <a:rPr lang="en-US" smtClean="0">
                <a:latin typeface="Arial" charset="0"/>
                <a:cs typeface="Arial" charset="0"/>
              </a:rPr>
              <a:t>TEC 37.151 to 37.157</a:t>
            </a:r>
          </a:p>
        </p:txBody>
      </p:sp>
      <p:sp>
        <p:nvSpPr>
          <p:cNvPr id="3" name="Content Placeholder 2"/>
          <p:cNvSpPr>
            <a:spLocks noGrp="1"/>
          </p:cNvSpPr>
          <p:nvPr>
            <p:ph idx="1"/>
          </p:nvPr>
        </p:nvSpPr>
        <p:spPr>
          <a:xfrm>
            <a:off x="457200" y="1905000"/>
            <a:ext cx="8229600" cy="4221163"/>
          </a:xfrm>
        </p:spPr>
        <p:txBody>
          <a:bodyPr rtlCol="0">
            <a:normAutofit fontScale="85000" lnSpcReduction="10000"/>
          </a:bodyPr>
          <a:lstStyle/>
          <a:p>
            <a:pPr marL="0" indent="0" eaLnBrk="1" fontAlgn="auto" hangingPunct="1">
              <a:spcAft>
                <a:spcPts val="0"/>
              </a:spcAft>
              <a:buFont typeface="Wingdings" pitchFamily="2" charset="2"/>
              <a:buNone/>
              <a:defRPr/>
            </a:pPr>
            <a:r>
              <a:rPr lang="en-US" dirty="0" smtClean="0"/>
              <a:t>A person commits an offense if the person:</a:t>
            </a:r>
          </a:p>
          <a:p>
            <a:pPr lvl="1" eaLnBrk="1" fontAlgn="auto" hangingPunct="1">
              <a:spcAft>
                <a:spcPts val="0"/>
              </a:spcAft>
              <a:defRPr/>
            </a:pPr>
            <a:r>
              <a:rPr lang="en-US" dirty="0" smtClean="0"/>
              <a:t>Engages in hazing</a:t>
            </a:r>
          </a:p>
          <a:p>
            <a:pPr lvl="1" eaLnBrk="1" fontAlgn="auto" hangingPunct="1">
              <a:spcAft>
                <a:spcPts val="0"/>
              </a:spcAft>
              <a:defRPr/>
            </a:pPr>
            <a:r>
              <a:rPr lang="en-US" dirty="0" smtClean="0"/>
              <a:t>Solicits, encourages, directs, aids, or attempts to aid another in engaging in hazing;</a:t>
            </a:r>
          </a:p>
          <a:p>
            <a:pPr lvl="1" eaLnBrk="1" fontAlgn="auto" hangingPunct="1">
              <a:spcAft>
                <a:spcPts val="0"/>
              </a:spcAft>
              <a:defRPr/>
            </a:pPr>
            <a:r>
              <a:rPr lang="en-US" dirty="0" smtClean="0"/>
              <a:t>Recklessly permits hazing to occur; or</a:t>
            </a:r>
          </a:p>
          <a:p>
            <a:pPr lvl="1" eaLnBrk="1" fontAlgn="auto" hangingPunct="1">
              <a:spcAft>
                <a:spcPts val="0"/>
              </a:spcAft>
              <a:defRPr/>
            </a:pPr>
            <a:r>
              <a:rPr lang="en-US" dirty="0" smtClean="0"/>
              <a:t>Has firsthand knowledge of the planning of a specific hazing incident involving a student in an educational institution, or has firsthand knowledge that a specific hazing incident has occurred, and </a:t>
            </a:r>
            <a:r>
              <a:rPr lang="en-US" b="1" dirty="0" smtClean="0"/>
              <a:t>fails to report</a:t>
            </a:r>
            <a:r>
              <a:rPr lang="en-US" dirty="0" smtClean="0"/>
              <a:t> that knowledge in writing to the dean of students or other appropriate official.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latin typeface="Arial" charset="0"/>
                <a:cs typeface="Arial" charset="0"/>
              </a:rPr>
              <a:t>Organization Hazing Offense</a:t>
            </a:r>
          </a:p>
        </p:txBody>
      </p:sp>
      <p:sp>
        <p:nvSpPr>
          <p:cNvPr id="105474" name="Content Placeholder 2"/>
          <p:cNvSpPr>
            <a:spLocks noGrp="1"/>
          </p:cNvSpPr>
          <p:nvPr>
            <p:ph idx="1"/>
          </p:nvPr>
        </p:nvSpPr>
        <p:spPr/>
        <p:txBody>
          <a:bodyPr/>
          <a:lstStyle/>
          <a:p>
            <a:pPr marL="0" indent="0" eaLnBrk="1" hangingPunct="1">
              <a:buFont typeface="Wingdings" pitchFamily="2" charset="2"/>
              <a:buNone/>
            </a:pPr>
            <a:r>
              <a:rPr lang="en-US" smtClean="0">
                <a:latin typeface="Arial" charset="0"/>
                <a:cs typeface="Arial" charset="0"/>
              </a:rPr>
              <a:t>An organization commits an offense if the organization condones or encourages hazing or if an officer or any combination of members, pledges, or alumni or the organization commits or assists in the commission of hazing.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smtClean="0">
                <a:latin typeface="Arial" charset="0"/>
                <a:cs typeface="Arial" charset="0"/>
              </a:rPr>
              <a:t>One more thing about hazing…</a:t>
            </a:r>
          </a:p>
        </p:txBody>
      </p:sp>
      <p:sp>
        <p:nvSpPr>
          <p:cNvPr id="107522" name="Content Placeholder 2"/>
          <p:cNvSpPr>
            <a:spLocks noGrp="1"/>
          </p:cNvSpPr>
          <p:nvPr>
            <p:ph idx="1"/>
          </p:nvPr>
        </p:nvSpPr>
        <p:spPr>
          <a:xfrm>
            <a:off x="457200" y="1600200"/>
            <a:ext cx="5867400" cy="4724400"/>
          </a:xfrm>
        </p:spPr>
        <p:txBody>
          <a:bodyPr/>
          <a:lstStyle/>
          <a:p>
            <a:pPr marL="0" indent="0" algn="ctr" eaLnBrk="1" hangingPunct="1">
              <a:buFont typeface="Wingdings" pitchFamily="2" charset="2"/>
              <a:buNone/>
            </a:pPr>
            <a:r>
              <a:rPr lang="en-US" b="1" smtClean="0">
                <a:latin typeface="Arial" charset="0"/>
                <a:cs typeface="Arial" charset="0"/>
              </a:rPr>
              <a:t>CONSENT NOT A DEFENSE!</a:t>
            </a:r>
          </a:p>
          <a:p>
            <a:pPr marL="0" indent="0" eaLnBrk="1" hangingPunct="1">
              <a:buFont typeface="Wingdings" pitchFamily="2" charset="2"/>
              <a:buNone/>
            </a:pPr>
            <a:endParaRPr lang="en-US" smtClean="0">
              <a:latin typeface="Arial" charset="0"/>
              <a:cs typeface="Arial" charset="0"/>
            </a:endParaRPr>
          </a:p>
          <a:p>
            <a:pPr marL="0" indent="0" eaLnBrk="1" hangingPunct="1">
              <a:buFont typeface="Wingdings" pitchFamily="2" charset="2"/>
              <a:buNone/>
            </a:pPr>
            <a:r>
              <a:rPr lang="en-US" smtClean="0">
                <a:latin typeface="Arial" charset="0"/>
                <a:cs typeface="Arial" charset="0"/>
              </a:rPr>
              <a:t>It is not a defense to prosecution of an offense under this subchapter that the person against whom the hazing was directed consented to or acquiesced in the hazing activity.</a:t>
            </a:r>
          </a:p>
        </p:txBody>
      </p:sp>
      <p:pic>
        <p:nvPicPr>
          <p:cNvPr id="107523" name="Picture 8" descr="MC900105192[1]"/>
          <p:cNvPicPr>
            <a:picLocks noChangeAspect="1" noChangeArrowheads="1"/>
          </p:cNvPicPr>
          <p:nvPr/>
        </p:nvPicPr>
        <p:blipFill>
          <a:blip r:embed="rId3"/>
          <a:srcRect/>
          <a:stretch>
            <a:fillRect/>
          </a:stretch>
        </p:blipFill>
        <p:spPr bwMode="auto">
          <a:xfrm>
            <a:off x="6324600" y="2209800"/>
            <a:ext cx="2362200" cy="17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smtClean="0">
                <a:latin typeface="Arial" charset="0"/>
                <a:cs typeface="Arial" charset="0"/>
              </a:rPr>
              <a:t>References</a:t>
            </a:r>
          </a:p>
        </p:txBody>
      </p:sp>
      <p:sp>
        <p:nvSpPr>
          <p:cNvPr id="109570" name="Content Placeholder 2"/>
          <p:cNvSpPr>
            <a:spLocks noGrp="1"/>
          </p:cNvSpPr>
          <p:nvPr>
            <p:ph idx="1"/>
          </p:nvPr>
        </p:nvSpPr>
        <p:spPr/>
        <p:txBody>
          <a:bodyPr/>
          <a:lstStyle/>
          <a:p>
            <a:pPr eaLnBrk="1" hangingPunct="1"/>
            <a:r>
              <a:rPr lang="en-US" smtClean="0">
                <a:latin typeface="Arial" charset="0"/>
                <a:cs typeface="Arial" charset="0"/>
              </a:rPr>
              <a:t>Texas Education Code</a:t>
            </a:r>
          </a:p>
          <a:p>
            <a:pPr eaLnBrk="1" hangingPunct="1"/>
            <a:r>
              <a:rPr lang="en-US" smtClean="0">
                <a:latin typeface="Arial" charset="0"/>
                <a:cs typeface="Arial" charset="0"/>
              </a:rPr>
              <a:t>Texas Family Code</a:t>
            </a:r>
          </a:p>
          <a:p>
            <a:pPr eaLnBrk="1" hangingPunct="1"/>
            <a:r>
              <a:rPr lang="en-US" smtClean="0">
                <a:latin typeface="Arial" charset="0"/>
                <a:cs typeface="Arial" charset="0"/>
              </a:rPr>
              <a:t>Texas Penal Code </a:t>
            </a:r>
          </a:p>
          <a:p>
            <a:pPr eaLnBrk="1" hangingPunct="1"/>
            <a:r>
              <a:rPr lang="en-US" smtClean="0">
                <a:latin typeface="Arial" charset="0"/>
                <a:cs typeface="Arial" charset="0"/>
              </a:rPr>
              <a:t>Texas Alcoholic Beverage Code </a:t>
            </a:r>
          </a:p>
          <a:p>
            <a:pPr eaLnBrk="1" hangingPunct="1"/>
            <a:r>
              <a:rPr lang="en-US" smtClean="0">
                <a:latin typeface="Arial" charset="0"/>
                <a:cs typeface="Arial" charset="0"/>
              </a:rPr>
              <a:t>Texas Health and Safety Code</a:t>
            </a:r>
          </a:p>
          <a:p>
            <a:pPr eaLnBrk="1" hangingPunct="1"/>
            <a:r>
              <a:rPr lang="en-US" smtClean="0">
                <a:latin typeface="Arial" charset="0"/>
                <a:cs typeface="Arial" charset="0"/>
              </a:rPr>
              <a:t>School Crime and Discipline Handbook 2010, Office of the Attorney General of Texas</a:t>
            </a:r>
          </a:p>
          <a:p>
            <a:pPr eaLnBrk="1" hangingPunct="1"/>
            <a:endParaRPr lang="en-US" smtClean="0">
              <a:latin typeface="Arial" charset="0"/>
              <a:cs typeface="Arial" charset="0"/>
            </a:endParaRPr>
          </a:p>
        </p:txBody>
      </p:sp>
      <p:sp>
        <p:nvSpPr>
          <p:cNvPr id="109571" name="TextBox 3"/>
          <p:cNvSpPr txBox="1">
            <a:spLocks noChangeArrowheads="1"/>
          </p:cNvSpPr>
          <p:nvPr/>
        </p:nvSpPr>
        <p:spPr bwMode="auto">
          <a:xfrm>
            <a:off x="434975" y="6026150"/>
            <a:ext cx="5737225" cy="522288"/>
          </a:xfrm>
          <a:prstGeom prst="rect">
            <a:avLst/>
          </a:prstGeom>
          <a:noFill/>
          <a:ln w="9525">
            <a:noFill/>
            <a:miter lim="800000"/>
            <a:headEnd/>
            <a:tailEnd/>
          </a:ln>
        </p:spPr>
        <p:txBody>
          <a:bodyPr>
            <a:spAutoFit/>
          </a:bodyPr>
          <a:lstStyle/>
          <a:p>
            <a:r>
              <a:rPr lang="en-US" sz="1400">
                <a:latin typeface="Calibri" pitchFamily="34" charset="0"/>
              </a:rPr>
              <a:t>Presentation created by:  Janice Hardaway</a:t>
            </a:r>
          </a:p>
          <a:p>
            <a:r>
              <a:rPr lang="en-US" sz="1400">
                <a:cs typeface="Arial" charset="0"/>
              </a:rPr>
              <a:t>© </a:t>
            </a:r>
            <a:r>
              <a:rPr lang="en-US" sz="1400">
                <a:latin typeface="Calibri" pitchFamily="34" charset="0"/>
              </a:rPr>
              <a:t>2012 Institute for Criminal Justice Studies - Texas School Safety Center</a:t>
            </a:r>
          </a:p>
        </p:txBody>
      </p:sp>
      <p:pic>
        <p:nvPicPr>
          <p:cNvPr id="109572" name="Picture 3"/>
          <p:cNvPicPr>
            <a:picLocks noChangeAspect="1" noChangeArrowheads="1"/>
          </p:cNvPicPr>
          <p:nvPr/>
        </p:nvPicPr>
        <p:blipFill>
          <a:blip r:embed="rId2"/>
          <a:srcRect/>
          <a:stretch>
            <a:fillRect/>
          </a:stretch>
        </p:blipFill>
        <p:spPr bwMode="auto">
          <a:xfrm>
            <a:off x="5943600" y="1209675"/>
            <a:ext cx="217170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1"/>
          <p:cNvSpPr>
            <a:spLocks noGrp="1"/>
          </p:cNvSpPr>
          <p:nvPr>
            <p:ph type="title"/>
          </p:nvPr>
        </p:nvSpPr>
        <p:spPr/>
        <p:txBody>
          <a:bodyPr/>
          <a:lstStyle/>
          <a:p>
            <a:pPr eaLnBrk="1" hangingPunct="1"/>
            <a:r>
              <a:rPr lang="en-US" smtClean="0">
                <a:latin typeface="Arial" charset="0"/>
                <a:cs typeface="Arial" charset="0"/>
              </a:rPr>
              <a:t>Removal by a Teacher</a:t>
            </a:r>
          </a:p>
        </p:txBody>
      </p:sp>
      <p:sp>
        <p:nvSpPr>
          <p:cNvPr id="22530" name="Content Placeholder 1"/>
          <p:cNvSpPr>
            <a:spLocks noGrp="1"/>
          </p:cNvSpPr>
          <p:nvPr>
            <p:ph idx="1"/>
          </p:nvPr>
        </p:nvSpPr>
        <p:spPr/>
        <p:txBody>
          <a:bodyPr/>
          <a:lstStyle/>
          <a:p>
            <a:pPr eaLnBrk="1" hangingPunct="1"/>
            <a:r>
              <a:rPr lang="en-US" smtClean="0">
                <a:latin typeface="Arial" charset="0"/>
                <a:cs typeface="Arial" charset="0"/>
              </a:rPr>
              <a:t>Ch. 37.002 TEC</a:t>
            </a:r>
          </a:p>
          <a:p>
            <a:pPr eaLnBrk="1" hangingPunct="1">
              <a:buFont typeface="Wingdings" pitchFamily="2" charset="2"/>
              <a:buNone/>
            </a:pPr>
            <a:r>
              <a:rPr lang="en-US" smtClean="0">
                <a:latin typeface="Arial" charset="0"/>
                <a:cs typeface="Arial" charset="0"/>
              </a:rPr>
              <a:t>	A teacher may send a student to the principal’s office </a:t>
            </a:r>
            <a:r>
              <a:rPr lang="en-US" b="1" smtClean="0">
                <a:latin typeface="Arial" charset="0"/>
                <a:cs typeface="Arial" charset="0"/>
              </a:rPr>
              <a:t>to maintain effective discipline in the classroom</a:t>
            </a:r>
            <a:r>
              <a:rPr lang="en-US" smtClean="0">
                <a:latin typeface="Arial" charset="0"/>
                <a:cs typeface="Arial" charset="0"/>
              </a:rPr>
              <a:t>.  The principal shall respond by employing appropriate discipline management techniques consistent with the student code of conduct.</a:t>
            </a:r>
          </a:p>
        </p:txBody>
      </p:sp>
      <p:pic>
        <p:nvPicPr>
          <p:cNvPr id="22531" name="Picture 4" descr="MP900341522[1]"/>
          <p:cNvPicPr>
            <a:picLocks noChangeAspect="1" noChangeArrowheads="1"/>
          </p:cNvPicPr>
          <p:nvPr/>
        </p:nvPicPr>
        <p:blipFill>
          <a:blip r:embed="rId3"/>
          <a:srcRect/>
          <a:stretch>
            <a:fillRect/>
          </a:stretch>
        </p:blipFill>
        <p:spPr bwMode="auto">
          <a:xfrm>
            <a:off x="4343400" y="5410200"/>
            <a:ext cx="4267200" cy="103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latin typeface="Arial" charset="0"/>
                <a:cs typeface="Arial" charset="0"/>
              </a:rPr>
              <a:t>When can a teacher remove a             	student from class?</a:t>
            </a:r>
          </a:p>
        </p:txBody>
      </p:sp>
      <p:sp>
        <p:nvSpPr>
          <p:cNvPr id="3" name="Content Placeholder 2"/>
          <p:cNvSpPr>
            <a:spLocks noGrp="1"/>
          </p:cNvSpPr>
          <p:nvPr>
            <p:ph idx="1"/>
          </p:nvPr>
        </p:nvSpPr>
        <p:spPr>
          <a:xfrm>
            <a:off x="457200" y="1600200"/>
            <a:ext cx="5943600" cy="4525963"/>
          </a:xfrm>
        </p:spPr>
        <p:txBody>
          <a:bodyPr>
            <a:normAutofit fontScale="92500" lnSpcReduction="10000"/>
          </a:bodyPr>
          <a:lstStyle/>
          <a:p>
            <a:pPr marL="0" indent="0" eaLnBrk="1" hangingPunct="1">
              <a:buFont typeface="Wingdings" pitchFamily="2" charset="2"/>
              <a:buNone/>
              <a:defRPr/>
            </a:pPr>
            <a:r>
              <a:rPr lang="en-US" dirty="0" smtClean="0">
                <a:latin typeface="Arial" charset="0"/>
                <a:cs typeface="Arial" charset="0"/>
              </a:rPr>
              <a:t>Removal of a student from class comes down to two things:  </a:t>
            </a:r>
          </a:p>
          <a:p>
            <a:pPr marL="0" indent="0" eaLnBrk="1" hangingPunct="1">
              <a:defRPr/>
            </a:pPr>
            <a:r>
              <a:rPr lang="en-US" dirty="0" smtClean="0">
                <a:latin typeface="Arial" charset="0"/>
                <a:cs typeface="Arial" charset="0"/>
              </a:rPr>
              <a:t>The teacher’s </a:t>
            </a:r>
            <a:r>
              <a:rPr lang="en-US" b="1" dirty="0" smtClean="0">
                <a:latin typeface="Arial" charset="0"/>
                <a:cs typeface="Arial" charset="0"/>
              </a:rPr>
              <a:t>ability</a:t>
            </a:r>
            <a:r>
              <a:rPr lang="en-US" dirty="0" smtClean="0">
                <a:latin typeface="Arial" charset="0"/>
                <a:cs typeface="Arial" charset="0"/>
              </a:rPr>
              <a:t> to </a:t>
            </a:r>
            <a:r>
              <a:rPr lang="en-US" b="1" dirty="0" smtClean="0">
                <a:latin typeface="Arial" charset="0"/>
                <a:cs typeface="Arial" charset="0"/>
              </a:rPr>
              <a:t>communicate effectively</a:t>
            </a:r>
            <a:r>
              <a:rPr lang="en-US" dirty="0" smtClean="0">
                <a:latin typeface="Arial" charset="0"/>
                <a:cs typeface="Arial" charset="0"/>
              </a:rPr>
              <a:t> with students in the class; or</a:t>
            </a:r>
          </a:p>
          <a:p>
            <a:pPr marL="0" indent="0" eaLnBrk="1" hangingPunct="1">
              <a:defRPr/>
            </a:pPr>
            <a:r>
              <a:rPr lang="en-US" dirty="0" smtClean="0">
                <a:latin typeface="Arial" charset="0"/>
                <a:cs typeface="Arial" charset="0"/>
              </a:rPr>
              <a:t>The </a:t>
            </a:r>
            <a:r>
              <a:rPr lang="en-US" b="1" dirty="0" smtClean="0">
                <a:latin typeface="Arial" charset="0"/>
                <a:cs typeface="Arial" charset="0"/>
              </a:rPr>
              <a:t>ability</a:t>
            </a:r>
            <a:r>
              <a:rPr lang="en-US" dirty="0" smtClean="0">
                <a:latin typeface="Arial" charset="0"/>
                <a:cs typeface="Arial" charset="0"/>
              </a:rPr>
              <a:t> of the students in the class </a:t>
            </a:r>
            <a:r>
              <a:rPr lang="en-US" b="1" dirty="0" smtClean="0">
                <a:latin typeface="Arial" charset="0"/>
                <a:cs typeface="Arial" charset="0"/>
              </a:rPr>
              <a:t>to learn</a:t>
            </a:r>
            <a:r>
              <a:rPr lang="en-US" dirty="0" smtClean="0">
                <a:latin typeface="Arial" charset="0"/>
                <a:cs typeface="Arial" charset="0"/>
              </a:rPr>
              <a:t>.</a:t>
            </a:r>
          </a:p>
          <a:p>
            <a:pPr marL="0" indent="0" eaLnBrk="1" hangingPunct="1">
              <a:buFont typeface="Wingdings" pitchFamily="2" charset="2"/>
              <a:buNone/>
              <a:defRPr/>
            </a:pPr>
            <a:r>
              <a:rPr lang="en-US" dirty="0" smtClean="0">
                <a:latin typeface="Arial" charset="0"/>
                <a:cs typeface="Arial" charset="0"/>
              </a:rPr>
              <a:t>(</a:t>
            </a:r>
            <a:r>
              <a:rPr lang="en-US" b="1" u="sng" dirty="0" smtClean="0">
                <a:latin typeface="Arial" charset="0"/>
                <a:cs typeface="Arial" charset="0"/>
              </a:rPr>
              <a:t>NO student</a:t>
            </a:r>
            <a:r>
              <a:rPr lang="en-US" dirty="0" smtClean="0">
                <a:latin typeface="Arial" charset="0"/>
                <a:cs typeface="Arial" charset="0"/>
              </a:rPr>
              <a:t> has the right to deny another student his/her right to an education)</a:t>
            </a:r>
          </a:p>
        </p:txBody>
      </p:sp>
      <p:pic>
        <p:nvPicPr>
          <p:cNvPr id="24579" name="Picture 4" descr="MP900439571[1]"/>
          <p:cNvPicPr>
            <a:picLocks noChangeAspect="1" noChangeArrowheads="1"/>
          </p:cNvPicPr>
          <p:nvPr/>
        </p:nvPicPr>
        <p:blipFill>
          <a:blip r:embed="rId3"/>
          <a:srcRect/>
          <a:stretch>
            <a:fillRect/>
          </a:stretch>
        </p:blipFill>
        <p:spPr bwMode="auto">
          <a:xfrm>
            <a:off x="6477000" y="1981200"/>
            <a:ext cx="20574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latin typeface="Arial" charset="0"/>
                <a:cs typeface="Arial" charset="0"/>
              </a:rPr>
              <a:t>What happens when the student is removed from class? </a:t>
            </a:r>
            <a:r>
              <a:rPr lang="en-US" sz="2800" smtClean="0">
                <a:latin typeface="Arial" charset="0"/>
                <a:cs typeface="Arial" charset="0"/>
              </a:rPr>
              <a:t>(TEC – 37.002)</a:t>
            </a:r>
          </a:p>
        </p:txBody>
      </p:sp>
      <p:sp>
        <p:nvSpPr>
          <p:cNvPr id="3" name="Content Placeholder 2"/>
          <p:cNvSpPr>
            <a:spLocks noGrp="1"/>
          </p:cNvSpPr>
          <p:nvPr>
            <p:ph idx="1"/>
          </p:nvPr>
        </p:nvSpPr>
        <p:spPr>
          <a:xfrm>
            <a:off x="457200" y="1600200"/>
            <a:ext cx="4953000" cy="4525963"/>
          </a:xfrm>
        </p:spPr>
        <p:txBody>
          <a:bodyPr>
            <a:normAutofit lnSpcReduction="10000"/>
          </a:bodyPr>
          <a:lstStyle/>
          <a:p>
            <a:pPr eaLnBrk="1" hangingPunct="1">
              <a:defRPr/>
            </a:pPr>
            <a:r>
              <a:rPr lang="en-US" dirty="0" smtClean="0">
                <a:latin typeface="Arial" charset="0"/>
                <a:cs typeface="Arial" charset="0"/>
              </a:rPr>
              <a:t>If a teacher removes a student, the principal may place the student :</a:t>
            </a:r>
          </a:p>
          <a:p>
            <a:pPr lvl="1" eaLnBrk="1" hangingPunct="1">
              <a:defRPr/>
            </a:pPr>
            <a:r>
              <a:rPr lang="en-US" dirty="0" smtClean="0">
                <a:solidFill>
                  <a:srgbClr val="595959"/>
                </a:solidFill>
                <a:latin typeface="Arial" charset="0"/>
                <a:cs typeface="Arial" charset="0"/>
              </a:rPr>
              <a:t>in another appropriate classroom;</a:t>
            </a:r>
          </a:p>
          <a:p>
            <a:pPr lvl="1" eaLnBrk="1" hangingPunct="1">
              <a:defRPr/>
            </a:pPr>
            <a:r>
              <a:rPr lang="en-US" dirty="0" smtClean="0">
                <a:solidFill>
                  <a:srgbClr val="595959"/>
                </a:solidFill>
                <a:latin typeface="Arial" charset="0"/>
                <a:cs typeface="Arial" charset="0"/>
              </a:rPr>
              <a:t>into in-school suspension (ISS)</a:t>
            </a:r>
          </a:p>
          <a:p>
            <a:pPr lvl="1" eaLnBrk="1" hangingPunct="1">
              <a:defRPr/>
            </a:pPr>
            <a:r>
              <a:rPr lang="en-US" dirty="0" smtClean="0">
                <a:solidFill>
                  <a:srgbClr val="595959"/>
                </a:solidFill>
                <a:latin typeface="Arial" charset="0"/>
                <a:cs typeface="Arial" charset="0"/>
              </a:rPr>
              <a:t>into a disciplinary alternative education program (DAEP)</a:t>
            </a:r>
          </a:p>
          <a:p>
            <a:pPr lvl="1" eaLnBrk="1" hangingPunct="1">
              <a:buFont typeface="Wingdings" pitchFamily="2" charset="2"/>
              <a:buNone/>
              <a:defRPr/>
            </a:pPr>
            <a:endParaRPr lang="en-US" dirty="0" smtClean="0">
              <a:solidFill>
                <a:srgbClr val="595959"/>
              </a:solidFill>
              <a:latin typeface="Arial" charset="0"/>
              <a:cs typeface="Arial" charset="0"/>
            </a:endParaRPr>
          </a:p>
        </p:txBody>
      </p:sp>
      <p:pic>
        <p:nvPicPr>
          <p:cNvPr id="26627" name="Picture 4" descr="MP900439430[1]"/>
          <p:cNvPicPr>
            <a:picLocks noChangeAspect="1" noChangeArrowheads="1"/>
          </p:cNvPicPr>
          <p:nvPr/>
        </p:nvPicPr>
        <p:blipFill>
          <a:blip r:embed="rId3"/>
          <a:srcRect/>
          <a:stretch>
            <a:fillRect/>
          </a:stretch>
        </p:blipFill>
        <p:spPr bwMode="auto">
          <a:xfrm>
            <a:off x="5105400" y="4419600"/>
            <a:ext cx="3657600" cy="188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latin typeface="Arial" charset="0"/>
                <a:cs typeface="Arial" charset="0"/>
              </a:rPr>
              <a:t>What is a DAEP?</a:t>
            </a:r>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Font typeface="Wingdings" pitchFamily="2" charset="2"/>
              <a:buNone/>
              <a:defRPr/>
            </a:pPr>
            <a:r>
              <a:rPr lang="en-US" dirty="0" smtClean="0"/>
              <a:t>In 1995, the Texas Legislature recognized that school officials must be allowed to remove disruptive and dangerous students from the regular classroom environment.  It also acknowledged the importance of providing and implementing an alternative learning environment so students who have been removed from class will be provided educational services as well as other special services that address their behavioral needs.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5944</Words>
  <Application>Microsoft Office PowerPoint</Application>
  <PresentationFormat>On-screen Show (4:3)</PresentationFormat>
  <Paragraphs>556</Paragraphs>
  <Slides>53</Slides>
  <Notes>41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Texas Education Code</vt:lpstr>
      <vt:lpstr>      Terminal Objective</vt:lpstr>
      <vt:lpstr>Learning Objectives</vt:lpstr>
      <vt:lpstr>Student Code of Conduct</vt:lpstr>
      <vt:lpstr>Mandatory District Policies</vt:lpstr>
      <vt:lpstr>Removal by a Teacher</vt:lpstr>
      <vt:lpstr>When can a teacher remove a              student from class?</vt:lpstr>
      <vt:lpstr>What happens when the student is removed from class? (TEC – 37.002)</vt:lpstr>
      <vt:lpstr>What is a DAEP?</vt:lpstr>
      <vt:lpstr>Disciplinary Alternative  Education Programs</vt:lpstr>
      <vt:lpstr>Parental Notification</vt:lpstr>
      <vt:lpstr>Placement Review Committee</vt:lpstr>
      <vt:lpstr>Admission, Review &amp; Dismissal  (ARD) Committee</vt:lpstr>
      <vt:lpstr>Removal for Certain Conduct</vt:lpstr>
      <vt:lpstr>Removal for Certain Conduct</vt:lpstr>
      <vt:lpstr>Removal for Certain Conduct</vt:lpstr>
      <vt:lpstr>Removal and Placement of Registered Sex Offenders TEC 37.304 &amp; 37.305</vt:lpstr>
      <vt:lpstr>Use of Confinement, Restraint, Seclusion and Time-out</vt:lpstr>
      <vt:lpstr>Suspension</vt:lpstr>
      <vt:lpstr>Expulsion</vt:lpstr>
      <vt:lpstr>Expulsion and Placement of Students in Alternative Settings</vt:lpstr>
      <vt:lpstr>Expulsion and Placement of Students in Alternative Settings</vt:lpstr>
      <vt:lpstr>Emergency Placement or Expulsion</vt:lpstr>
      <vt:lpstr>Conference, Hearing, Review </vt:lpstr>
      <vt:lpstr>Court Involvement </vt:lpstr>
      <vt:lpstr>Juvenile Justice Alternative Education Program</vt:lpstr>
      <vt:lpstr>School-Community Guidance Centers</vt:lpstr>
      <vt:lpstr>Reports to Local Law Enforcement</vt:lpstr>
      <vt:lpstr>Mandate to Report Child Abuse (FC 261.101)</vt:lpstr>
      <vt:lpstr>School District Police Officers and Security Personnel</vt:lpstr>
      <vt:lpstr>School District Police Officers and Security Personnel</vt:lpstr>
      <vt:lpstr>School District Peace Officers</vt:lpstr>
      <vt:lpstr>Powers and Duties</vt:lpstr>
      <vt:lpstr>Powers and Duties</vt:lpstr>
      <vt:lpstr>Interference with Duties</vt:lpstr>
      <vt:lpstr>On/Off Duty</vt:lpstr>
      <vt:lpstr>Jurisdiction</vt:lpstr>
      <vt:lpstr>Jurisdiction</vt:lpstr>
      <vt:lpstr>Liability</vt:lpstr>
      <vt:lpstr>Memorandum of Understanding</vt:lpstr>
      <vt:lpstr>Unauthorized Persons</vt:lpstr>
      <vt:lpstr>Trespass on School Grounds</vt:lpstr>
      <vt:lpstr>Multihazard Emergency  Operations Plan</vt:lpstr>
      <vt:lpstr>Safety and Security Audit</vt:lpstr>
      <vt:lpstr>School Safety and Security Committee</vt:lpstr>
      <vt:lpstr>Penal Provisions</vt:lpstr>
      <vt:lpstr>Disruptive Activities</vt:lpstr>
      <vt:lpstr>Disruption of Classes</vt:lpstr>
      <vt:lpstr>Hazing TEC – 37.151</vt:lpstr>
      <vt:lpstr>Personal Hazing Offense TEC 37.151 to 37.157</vt:lpstr>
      <vt:lpstr>Organization Hazing Offense</vt:lpstr>
      <vt:lpstr>One more thing about hazing…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 Andrus</dc:creator>
  <cp:lastModifiedBy>Rick</cp:lastModifiedBy>
  <cp:revision>82</cp:revision>
  <dcterms:created xsi:type="dcterms:W3CDTF">2012-02-07T16:56:31Z</dcterms:created>
  <dcterms:modified xsi:type="dcterms:W3CDTF">2013-07-22T22:30:19Z</dcterms:modified>
</cp:coreProperties>
</file>