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7" r:id="rId3"/>
    <p:sldId id="278" r:id="rId4"/>
    <p:sldId id="258" r:id="rId5"/>
    <p:sldId id="257" r:id="rId6"/>
    <p:sldId id="259" r:id="rId7"/>
    <p:sldId id="260" r:id="rId8"/>
    <p:sldId id="261" r:id="rId9"/>
    <p:sldId id="263" r:id="rId10"/>
    <p:sldId id="264" r:id="rId11"/>
    <p:sldId id="266" r:id="rId12"/>
    <p:sldId id="268" r:id="rId13"/>
    <p:sldId id="270" r:id="rId14"/>
    <p:sldId id="272" r:id="rId15"/>
    <p:sldId id="274" r:id="rId16"/>
    <p:sldId id="275" r:id="rId17"/>
    <p:sldId id="276" r:id="rId18"/>
    <p:sldId id="273" r:id="rId19"/>
    <p:sldId id="280" r:id="rId20"/>
    <p:sldId id="281" r:id="rId21"/>
    <p:sldId id="282" r:id="rId22"/>
    <p:sldId id="283" r:id="rId23"/>
    <p:sldId id="284"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4" autoAdjust="0"/>
    <p:restoredTop sz="86482" autoAdjust="0"/>
  </p:normalViewPr>
  <p:slideViewPr>
    <p:cSldViewPr>
      <p:cViewPr varScale="1">
        <p:scale>
          <a:sx n="76" d="100"/>
          <a:sy n="76" d="100"/>
        </p:scale>
        <p:origin x="-1498" y="-86"/>
      </p:cViewPr>
      <p:guideLst>
        <p:guide orient="horz" pos="2160"/>
        <p:guide pos="2880"/>
      </p:guideLst>
    </p:cSldViewPr>
  </p:slideViewPr>
  <p:outlineViewPr>
    <p:cViewPr>
      <p:scale>
        <a:sx n="33" d="100"/>
        <a:sy n="33" d="100"/>
      </p:scale>
      <p:origin x="66" y="266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51AAFE-8739-423E-9363-FBE23BFCADF4}" type="datetimeFigureOut">
              <a:rPr lang="en-US"/>
              <a:pPr>
                <a:defRPr/>
              </a:pPr>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CBE155-BDAB-4F1E-85DA-11B9932513F6}" type="slidenum">
              <a:rPr lang="en-US"/>
              <a:pPr>
                <a:defRPr/>
              </a:pPr>
              <a:t>‹#›</a:t>
            </a:fld>
            <a:endParaRPr lang="en-US"/>
          </a:p>
        </p:txBody>
      </p:sp>
    </p:spTree>
    <p:extLst>
      <p:ext uri="{BB962C8B-B14F-4D97-AF65-F5344CB8AC3E}">
        <p14:creationId xmlns:p14="http://schemas.microsoft.com/office/powerpoint/2010/main" val="2296394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E3D488-5344-4C88-B8EB-68FA0D4EA0AC}" type="slidenum">
              <a:rPr lang="en-US"/>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412A3C-3179-49C8-B1C3-C26EE0CFC64B}" type="slidenum">
              <a:rPr lang="en-US"/>
              <a:pPr fontAlgn="base">
                <a:spcBef>
                  <a:spcPct val="0"/>
                </a:spcBef>
                <a:spcAft>
                  <a:spcPct val="0"/>
                </a:spcAft>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Austin American Statesman, “Mom of former special education student sues Leander school district over bullying,” Melissa B. Taboada, February 21, 2012.  (content and photo)</a:t>
            </a:r>
          </a:p>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D5D5A3-B606-4470-846C-A9AB7CE5188A}" type="slidenum">
              <a:rPr lang="en-US"/>
              <a:pPr fontAlgn="base">
                <a:spcBef>
                  <a:spcPct val="0"/>
                </a:spcBef>
                <a:spcAft>
                  <a:spcPct val="0"/>
                </a:spcAft>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Texas School Administrators’ Legal Digest Online, “Another Bullying Lawsuit Targets a Texas School District,” Jennifer Childress, Editor, February 24, 2012.</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088861-25A2-4D53-9629-A63C1DF73FD9}" type="slidenum">
              <a:rPr lang="en-US"/>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Texas School Administrators’ Legal Digest Online, “Another Bullying Lawsuit Targets a Texas School District,” Jennifer Childress, Editor, February 24, 2012.</a:t>
            </a:r>
          </a:p>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4AF8C5-C6B6-4E18-88C0-94A0FC9EC8E8}"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FFA35F-7F57-4CE4-85E7-4EE515E5DAB8}" type="slidenum">
              <a:rPr lang="en-US"/>
              <a:pPr fontAlgn="base">
                <a:spcBef>
                  <a:spcPct val="0"/>
                </a:spcBef>
                <a:spcAft>
                  <a:spcPct val="0"/>
                </a:spcAft>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Texas School Administrators’ Legal Digest Online, “Suicide Prevention is Now Part of Your Job Description,” Jennifer Childress, Editor, February 6, 2012</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7FAB30-E0E9-4866-8409-32C7DC84857E}" type="slidenum">
              <a:rPr lang="en-US"/>
              <a:pPr fontAlgn="base">
                <a:spcBef>
                  <a:spcPct val="0"/>
                </a:spcBef>
                <a:spcAft>
                  <a:spcPct val="0"/>
                </a:spcAft>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Meadows v. Lake Travis ISD</a:t>
            </a:r>
          </a:p>
          <a:p>
            <a:pPr eaLnBrk="1" hangingPunct="1">
              <a:spcBef>
                <a:spcPct val="0"/>
              </a:spcBef>
            </a:pPr>
            <a:r>
              <a:rPr lang="en-US" smtClean="0"/>
              <a:t>Applying the “strict scrutiny” standard, the court of appeals ruled that the district had a “compelling interest” in determining whether a potential visitor is a registered sex offender.  Further, the regulation was “narrowly tailored” because the Raptor system took only the minimum amount of information necessary to determine sex-offender status, identify the visitor, and ensure the lack of a false positive reading.</a:t>
            </a:r>
          </a:p>
          <a:p>
            <a:pPr eaLnBrk="1" hangingPunct="1">
              <a:spcBef>
                <a:spcPct val="0"/>
              </a:spcBef>
            </a:pPr>
            <a:endParaRPr lang="en-US" smtClean="0"/>
          </a:p>
          <a:p>
            <a:pPr eaLnBrk="1" hangingPunct="1">
              <a:spcBef>
                <a:spcPct val="0"/>
              </a:spcBef>
            </a:pPr>
            <a:r>
              <a:rPr lang="en-US" smtClean="0"/>
              <a:t>Source:  Texas School Administrators’ Legal Digest Online, “Background Checks of Campus Visitors Upheld by 5</a:t>
            </a:r>
            <a:r>
              <a:rPr lang="en-US" baseline="30000" smtClean="0"/>
              <a:t>th</a:t>
            </a:r>
            <a:r>
              <a:rPr lang="en-US" smtClean="0"/>
              <a:t> Circuit,” Devin Walsh, October 1, 2010.</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133863-308B-429D-AFFC-FDDD1DFA152F}"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Was the child “in custody”?</a:t>
            </a:r>
          </a:p>
          <a:p>
            <a:pPr eaLnBrk="1" hangingPunct="1">
              <a:spcBef>
                <a:spcPct val="0"/>
              </a:spcBef>
            </a:pPr>
            <a:r>
              <a:rPr lang="en-US" smtClean="0"/>
              <a:t>Was the child advised of his Miranda rights?</a:t>
            </a:r>
          </a:p>
          <a:p>
            <a:pPr eaLnBrk="1" hangingPunct="1">
              <a:spcBef>
                <a:spcPct val="0"/>
              </a:spcBef>
            </a:pPr>
            <a:r>
              <a:rPr lang="en-US" smtClean="0"/>
              <a:t>Was the child allowed to call his guardian?</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AAD059-F7E8-4713-AA52-9CD9241B0AD8}" type="slidenum">
              <a:rPr lang="en-US"/>
              <a:pPr fontAlgn="base">
                <a:spcBef>
                  <a:spcPct val="0"/>
                </a:spcBef>
                <a:spcAft>
                  <a:spcPct val="0"/>
                </a:spcAft>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See </a:t>
            </a:r>
            <a:r>
              <a:rPr lang="en-US" i="1" smtClean="0"/>
              <a:t>J.D.B. v. North Carolina</a:t>
            </a: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E88615-6059-464C-AD6A-10A2D1AE6939}" type="slidenum">
              <a:rPr lang="en-US"/>
              <a:pPr fontAlgn="base">
                <a:spcBef>
                  <a:spcPct val="0"/>
                </a:spcBef>
                <a:spcAft>
                  <a:spcPct val="0"/>
                </a:spcAft>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441576" y="152400"/>
            <a:ext cx="7391400" cy="2003425"/>
          </a:xfrm>
        </p:spPr>
        <p:txBody>
          <a:bodyPr anchor="b"/>
          <a:lstStyle>
            <a:lvl1pPr algn="l">
              <a:defRPr b="1" baseline="0">
                <a:solidFill>
                  <a:srgbClr val="531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rgbClr val="531E1D"/>
          </a:solidFill>
          <a:latin typeface="Arial" pitchFamily="34" charset="0"/>
          <a:ea typeface="+mj-ea"/>
          <a:cs typeface="Arial" pitchFamily="34" charset="0"/>
        </a:defRPr>
      </a:lvl1pPr>
      <a:lvl2pPr algn="ctr" rtl="0" eaLnBrk="0" fontAlgn="base" hangingPunct="0">
        <a:spcBef>
          <a:spcPct val="0"/>
        </a:spcBef>
        <a:spcAft>
          <a:spcPct val="0"/>
        </a:spcAft>
        <a:defRPr sz="4400">
          <a:solidFill>
            <a:srgbClr val="531E1D"/>
          </a:solidFill>
          <a:latin typeface="Arial" charset="0"/>
          <a:cs typeface="Arial" charset="0"/>
        </a:defRPr>
      </a:lvl2pPr>
      <a:lvl3pPr algn="ctr" rtl="0" eaLnBrk="0" fontAlgn="base" hangingPunct="0">
        <a:spcBef>
          <a:spcPct val="0"/>
        </a:spcBef>
        <a:spcAft>
          <a:spcPct val="0"/>
        </a:spcAft>
        <a:defRPr sz="4400">
          <a:solidFill>
            <a:srgbClr val="531E1D"/>
          </a:solidFill>
          <a:latin typeface="Arial" charset="0"/>
          <a:cs typeface="Arial" charset="0"/>
        </a:defRPr>
      </a:lvl3pPr>
      <a:lvl4pPr algn="ctr" rtl="0" eaLnBrk="0" fontAlgn="base" hangingPunct="0">
        <a:spcBef>
          <a:spcPct val="0"/>
        </a:spcBef>
        <a:spcAft>
          <a:spcPct val="0"/>
        </a:spcAft>
        <a:defRPr sz="4400">
          <a:solidFill>
            <a:srgbClr val="531E1D"/>
          </a:solidFill>
          <a:latin typeface="Arial" charset="0"/>
          <a:cs typeface="Arial" charset="0"/>
        </a:defRPr>
      </a:lvl4pPr>
      <a:lvl5pPr algn="ctr" rtl="0" eaLnBrk="0" fontAlgn="base" hangingPunct="0">
        <a:spcBef>
          <a:spcPct val="0"/>
        </a:spcBef>
        <a:spcAft>
          <a:spcPct val="0"/>
        </a:spcAft>
        <a:defRPr sz="4400">
          <a:solidFill>
            <a:srgbClr val="531E1D"/>
          </a:solidFill>
          <a:latin typeface="Arial" charset="0"/>
          <a:cs typeface="Arial" charset="0"/>
        </a:defRPr>
      </a:lvl5pPr>
      <a:lvl6pPr marL="457200" algn="ctr" rtl="0" fontAlgn="base">
        <a:spcBef>
          <a:spcPct val="0"/>
        </a:spcBef>
        <a:spcAft>
          <a:spcPct val="0"/>
        </a:spcAft>
        <a:defRPr sz="4400">
          <a:solidFill>
            <a:srgbClr val="531E1D"/>
          </a:solidFill>
          <a:latin typeface="Arial" charset="0"/>
          <a:cs typeface="Arial" charset="0"/>
        </a:defRPr>
      </a:lvl6pPr>
      <a:lvl7pPr marL="914400" algn="ctr" rtl="0" fontAlgn="base">
        <a:spcBef>
          <a:spcPct val="0"/>
        </a:spcBef>
        <a:spcAft>
          <a:spcPct val="0"/>
        </a:spcAft>
        <a:defRPr sz="4400">
          <a:solidFill>
            <a:srgbClr val="531E1D"/>
          </a:solidFill>
          <a:latin typeface="Arial" charset="0"/>
          <a:cs typeface="Arial" charset="0"/>
        </a:defRPr>
      </a:lvl7pPr>
      <a:lvl8pPr marL="1371600" algn="ctr" rtl="0" fontAlgn="base">
        <a:spcBef>
          <a:spcPct val="0"/>
        </a:spcBef>
        <a:spcAft>
          <a:spcPct val="0"/>
        </a:spcAft>
        <a:defRPr sz="4400">
          <a:solidFill>
            <a:srgbClr val="531E1D"/>
          </a:solidFill>
          <a:latin typeface="Arial" charset="0"/>
          <a:cs typeface="Arial" charset="0"/>
        </a:defRPr>
      </a:lvl8pPr>
      <a:lvl9pPr marL="1828800" algn="ctr" rtl="0" fontAlgn="base">
        <a:spcBef>
          <a:spcPct val="0"/>
        </a:spcBef>
        <a:spcAft>
          <a:spcPct val="0"/>
        </a:spcAft>
        <a:defRPr sz="4400">
          <a:solidFill>
            <a:srgbClr val="531E1D"/>
          </a:solidFill>
          <a:latin typeface="Arial" charset="0"/>
          <a:cs typeface="Arial" charset="0"/>
        </a:defRPr>
      </a:lvl9pPr>
    </p:titleStyle>
    <p:bodyStyle>
      <a:lvl1pPr marL="342900" indent="-342900" algn="l" rtl="0" eaLnBrk="0" fontAlgn="base" hangingPunct="0">
        <a:spcBef>
          <a:spcPct val="20000"/>
        </a:spcBef>
        <a:spcAft>
          <a:spcPct val="0"/>
        </a:spcAft>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31E1D"/>
        </a:buClr>
        <a:buFont typeface="Wingdings" pitchFamily="2" charset="2"/>
        <a:buChar char="§"/>
        <a:defRPr sz="2800" kern="1200">
          <a:solidFill>
            <a:srgbClr val="595959"/>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31E1D"/>
        </a:buClr>
        <a:buFont typeface="Wingdings" pitchFamily="2" charset="2"/>
        <a:buChar char="§"/>
        <a:defRPr sz="2400" kern="1200">
          <a:solidFill>
            <a:srgbClr val="595959"/>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447800" y="152400"/>
            <a:ext cx="7391400" cy="2057400"/>
          </a:xfrm>
        </p:spPr>
        <p:txBody>
          <a:bodyPr/>
          <a:lstStyle/>
          <a:p>
            <a:pPr eaLnBrk="1" hangingPunct="1"/>
            <a:r>
              <a:rPr lang="en-US" smtClean="0">
                <a:latin typeface="Arial" charset="0"/>
                <a:cs typeface="Arial" charset="0"/>
              </a:rPr>
              <a:t>Recent Cases &amp; New Laws</a:t>
            </a:r>
          </a:p>
        </p:txBody>
      </p:sp>
      <p:pic>
        <p:nvPicPr>
          <p:cNvPr id="14341" name="Picture 5" descr="MC900287183[1]"/>
          <p:cNvPicPr>
            <a:picLocks noChangeAspect="1" noChangeArrowheads="1"/>
          </p:cNvPicPr>
          <p:nvPr/>
        </p:nvPicPr>
        <p:blipFill>
          <a:blip r:embed="rId2" cstate="print"/>
          <a:srcRect/>
          <a:stretch>
            <a:fillRect/>
          </a:stretch>
        </p:blipFill>
        <p:spPr bwMode="auto">
          <a:xfrm>
            <a:off x="3276600" y="2905125"/>
            <a:ext cx="3487738" cy="23526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i="1" smtClean="0">
                <a:latin typeface="Arial" charset="0"/>
                <a:cs typeface="Arial" charset="0"/>
              </a:rPr>
              <a:t>J.D.B. v. North Carolina (2011)</a:t>
            </a:r>
            <a:endParaRPr lang="en-US" smtClean="0">
              <a:latin typeface="Arial" charset="0"/>
              <a:cs typeface="Arial" charset="0"/>
            </a:endParaRPr>
          </a:p>
        </p:txBody>
      </p:sp>
      <p:sp>
        <p:nvSpPr>
          <p:cNvPr id="30722" name="Content Placeholder 2"/>
          <p:cNvSpPr>
            <a:spLocks noGrp="1"/>
          </p:cNvSpPr>
          <p:nvPr>
            <p:ph idx="1"/>
          </p:nvPr>
        </p:nvSpPr>
        <p:spPr/>
        <p:txBody>
          <a:bodyPr/>
          <a:lstStyle/>
          <a:p>
            <a:pPr marL="0" indent="0" eaLnBrk="1" hangingPunct="1">
              <a:buFont typeface="Wingdings" pitchFamily="2" charset="2"/>
              <a:buNone/>
            </a:pPr>
            <a:r>
              <a:rPr lang="en-US" sz="2000" smtClean="0">
                <a:latin typeface="Arial" charset="0"/>
                <a:cs typeface="Arial" charset="0"/>
              </a:rPr>
              <a:t>In June, 2011, the US Supreme Court heard a case in which a 13-year-old student was questioned by two school police officers and school officials about two home break-ins in the neighborhood.  The student eventually confessed.  The issue was whether the evidence obtained during the interrogation was admissible.  </a:t>
            </a:r>
            <a:r>
              <a:rPr lang="en-US" sz="2000" b="1" smtClean="0">
                <a:latin typeface="Arial" charset="0"/>
                <a:cs typeface="Arial" charset="0"/>
              </a:rPr>
              <a:t>What other facts do you need to know?</a:t>
            </a:r>
            <a:r>
              <a:rPr lang="en-US" sz="2000" smtClean="0">
                <a:latin typeface="Arial" charset="0"/>
                <a:cs typeface="Arial" charset="0"/>
              </a:rPr>
              <a:t> The child was not advised of his </a:t>
            </a:r>
            <a:r>
              <a:rPr lang="en-US" sz="2000" i="1" smtClean="0">
                <a:latin typeface="Arial" charset="0"/>
                <a:cs typeface="Arial" charset="0"/>
              </a:rPr>
              <a:t>Miranda</a:t>
            </a:r>
            <a:r>
              <a:rPr lang="en-US" sz="2000" smtClean="0">
                <a:latin typeface="Arial" charset="0"/>
                <a:cs typeface="Arial" charset="0"/>
              </a:rPr>
              <a:t> rights and was not allowed to call his guardian.  </a:t>
            </a:r>
          </a:p>
          <a:p>
            <a:pPr marL="0" indent="0" eaLnBrk="1" hangingPunct="1">
              <a:buFont typeface="Wingdings" pitchFamily="2" charset="2"/>
              <a:buNone/>
            </a:pPr>
            <a:endParaRPr lang="en-US" sz="2000" smtClean="0">
              <a:latin typeface="Arial" charset="0"/>
              <a:cs typeface="Arial" charset="0"/>
            </a:endParaRPr>
          </a:p>
          <a:p>
            <a:pPr marL="0" indent="0" eaLnBrk="1" hangingPunct="1">
              <a:buFont typeface="Wingdings" pitchFamily="2" charset="2"/>
              <a:buNone/>
            </a:pPr>
            <a:r>
              <a:rPr lang="en-US" sz="2000" smtClean="0">
                <a:latin typeface="Arial" charset="0"/>
                <a:cs typeface="Arial" charset="0"/>
              </a:rPr>
              <a:t>Courts have long held that students questioned by school officials for violating school rules, or even potential criminal offenses, are not afforded the same protections against self-incrimination as if they were questioned away from school by law enforcement.  Schools are not bound by </a:t>
            </a:r>
            <a:r>
              <a:rPr lang="en-US" sz="2000" i="1" smtClean="0">
                <a:latin typeface="Arial" charset="0"/>
                <a:cs typeface="Arial" charset="0"/>
              </a:rPr>
              <a:t>Miranda</a:t>
            </a:r>
            <a:r>
              <a:rPr lang="en-US" sz="2000" smtClean="0">
                <a:latin typeface="Arial" charset="0"/>
                <a:cs typeface="Arial" charset="0"/>
              </a:rPr>
              <a:t>.  </a:t>
            </a:r>
            <a:r>
              <a:rPr lang="en-US" sz="2000" b="1" smtClean="0">
                <a:latin typeface="Arial" charset="0"/>
                <a:cs typeface="Arial" charset="0"/>
              </a:rPr>
              <a:t>HOWEVER…</a:t>
            </a:r>
          </a:p>
          <a:p>
            <a:pPr marL="0" indent="0" eaLnBrk="1" hangingPunct="1">
              <a:buFont typeface="Wingdings" pitchFamily="2" charset="2"/>
              <a:buNone/>
            </a:pPr>
            <a:endParaRPr lang="en-US" sz="2000" b="1" smtClean="0">
              <a:latin typeface="Arial" charset="0"/>
              <a:cs typeface="Arial" charset="0"/>
            </a:endParaRPr>
          </a:p>
          <a:p>
            <a:pPr marL="0" indent="0" eaLnBrk="1" hangingPunct="1">
              <a:buFont typeface="Wingdings" pitchFamily="2" charset="2"/>
              <a:buNone/>
            </a:pPr>
            <a:endParaRPr lang="en-US" sz="2000"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i="1" smtClean="0">
                <a:latin typeface="Arial" charset="0"/>
                <a:cs typeface="Arial" charset="0"/>
              </a:rPr>
              <a:t>J.D.B. v. North Carolina (2011)</a:t>
            </a:r>
            <a:endParaRPr lang="en-US" smtClean="0">
              <a:latin typeface="Arial" charset="0"/>
              <a:cs typeface="Arial" charset="0"/>
            </a:endParaRPr>
          </a:p>
        </p:txBody>
      </p:sp>
      <p:sp>
        <p:nvSpPr>
          <p:cNvPr id="32770" name="Content Placeholder 2"/>
          <p:cNvSpPr>
            <a:spLocks noGrp="1"/>
          </p:cNvSpPr>
          <p:nvPr>
            <p:ph idx="1"/>
          </p:nvPr>
        </p:nvSpPr>
        <p:spPr/>
        <p:txBody>
          <a:bodyPr/>
          <a:lstStyle/>
          <a:p>
            <a:pPr marL="0" indent="0" eaLnBrk="1" hangingPunct="1">
              <a:buFont typeface="Wingdings" pitchFamily="2" charset="2"/>
              <a:buNone/>
            </a:pPr>
            <a:r>
              <a:rPr lang="en-US" sz="2000" smtClean="0">
                <a:latin typeface="Arial" charset="0"/>
                <a:cs typeface="Arial" charset="0"/>
              </a:rPr>
              <a:t>…The SRO involved was a sworn, uniformed peace officer.  </a:t>
            </a:r>
          </a:p>
          <a:p>
            <a:pPr marL="0" indent="0" eaLnBrk="1" hangingPunct="1">
              <a:buFont typeface="Wingdings" pitchFamily="2" charset="2"/>
              <a:buNone/>
            </a:pPr>
            <a:r>
              <a:rPr lang="en-US" sz="2000" smtClean="0">
                <a:latin typeface="Arial" charset="0"/>
                <a:cs typeface="Arial" charset="0"/>
              </a:rPr>
              <a:t/>
            </a:r>
            <a:br>
              <a:rPr lang="en-US" sz="2000" smtClean="0">
                <a:latin typeface="Arial" charset="0"/>
                <a:cs typeface="Arial" charset="0"/>
              </a:rPr>
            </a:br>
            <a:r>
              <a:rPr lang="en-US" sz="2000" smtClean="0">
                <a:latin typeface="Arial" charset="0"/>
                <a:cs typeface="Arial" charset="0"/>
              </a:rPr>
              <a:t>The Court doesn’t directly address this issue, but its decision indicates that an SRO is not a school official but is rather a law enforcement official in the context of performing his/her duties at school with students. </a:t>
            </a:r>
          </a:p>
          <a:p>
            <a:pPr marL="0" indent="0" eaLnBrk="1" hangingPunct="1">
              <a:buFont typeface="Wingdings" pitchFamily="2" charset="2"/>
              <a:buNone/>
            </a:pPr>
            <a:r>
              <a:rPr lang="en-US" sz="2000" smtClean="0">
                <a:latin typeface="Arial" charset="0"/>
                <a:cs typeface="Arial" charset="0"/>
              </a:rPr>
              <a:t>In this case, the Court held that a child’s age is relevant to whether a suspect has been taken into custody because it affects how a </a:t>
            </a:r>
            <a:r>
              <a:rPr lang="en-US" sz="2000" i="1" smtClean="0">
                <a:latin typeface="Arial" charset="0"/>
                <a:cs typeface="Arial" charset="0"/>
              </a:rPr>
              <a:t>reasonable person</a:t>
            </a:r>
            <a:r>
              <a:rPr lang="en-US" sz="2000" smtClean="0">
                <a:latin typeface="Arial" charset="0"/>
                <a:cs typeface="Arial" charset="0"/>
              </a:rPr>
              <a:t> would perceive his or her freedom to leave.</a:t>
            </a:r>
          </a:p>
          <a:p>
            <a:pPr marL="0" indent="0" eaLnBrk="1" hangingPunct="1">
              <a:buFont typeface="Wingdings" pitchFamily="2" charset="2"/>
              <a:buNone/>
            </a:pPr>
            <a:endParaRPr lang="en-US" sz="2000" smtClean="0">
              <a:latin typeface="Arial" charset="0"/>
              <a:cs typeface="Arial" charset="0"/>
            </a:endParaRPr>
          </a:p>
          <a:p>
            <a:pPr marL="0" indent="0" eaLnBrk="1" hangingPunct="1">
              <a:buFont typeface="Wingdings" pitchFamily="2" charset="2"/>
              <a:buNone/>
            </a:pPr>
            <a:r>
              <a:rPr lang="en-US" sz="2000" b="1" smtClean="0">
                <a:latin typeface="Arial" charset="0"/>
                <a:cs typeface="Arial" charset="0"/>
              </a:rPr>
              <a:t>“It is beyond dispute that children will often feel bound to submit to police questioning when an adult in the same circumstances would feel free to leave.” </a:t>
            </a:r>
            <a:endParaRPr lang="en-US" sz="2000" smtClean="0">
              <a:latin typeface="Arial" charset="0"/>
              <a:cs typeface="Arial" charset="0"/>
            </a:endParaRPr>
          </a:p>
          <a:p>
            <a:pPr marL="0" indent="0" eaLnBrk="1" hangingPunct="1">
              <a:buFont typeface="Wingdings" pitchFamily="2" charset="2"/>
              <a:buNone/>
            </a:pPr>
            <a:endParaRPr lang="en-US" sz="2000"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Doe v. Covington County School District </a:t>
            </a:r>
            <a:r>
              <a:rPr lang="en-US" dirty="0" smtClean="0"/>
              <a:t>(2012)</a:t>
            </a:r>
            <a:endParaRPr lang="en-US" i="1" dirty="0"/>
          </a:p>
        </p:txBody>
      </p:sp>
      <p:sp>
        <p:nvSpPr>
          <p:cNvPr id="3" name="Content Placeholder 2"/>
          <p:cNvSpPr>
            <a:spLocks noGrp="1"/>
          </p:cNvSpPr>
          <p:nvPr>
            <p:ph idx="1"/>
          </p:nvPr>
        </p:nvSpPr>
        <p:spPr/>
        <p:txBody>
          <a:bodyPr rtlCol="0">
            <a:normAutofit fontScale="77500" lnSpcReduction="20000"/>
          </a:bodyPr>
          <a:lstStyle/>
          <a:p>
            <a:pPr marL="0" indent="0" eaLnBrk="1" fontAlgn="auto" hangingPunct="1">
              <a:spcAft>
                <a:spcPts val="0"/>
              </a:spcAft>
              <a:buFont typeface="Wingdings" pitchFamily="2" charset="2"/>
              <a:buNone/>
              <a:defRPr/>
            </a:pPr>
            <a:r>
              <a:rPr lang="en-US" sz="2600" dirty="0" smtClean="0"/>
              <a:t>The Fifth Circuit Court (TX, LA, MS) – in this case, a man signed a 9-year-old girl out of school on six occasions, raped her, and returned her to school.  The girl’s family sued the district, alleging that the school violated the girl’s rights through deliberate indifference to her safety by never checking her “Permission to Check Out” form or requesting identification from the rapist. </a:t>
            </a:r>
          </a:p>
          <a:p>
            <a:pPr marL="0" indent="0" eaLnBrk="1" fontAlgn="auto" hangingPunct="1">
              <a:spcAft>
                <a:spcPts val="0"/>
              </a:spcAft>
              <a:buFont typeface="Wingdings" pitchFamily="2" charset="2"/>
              <a:buNone/>
              <a:defRPr/>
            </a:pPr>
            <a:endParaRPr lang="en-US" sz="2600" dirty="0" smtClean="0"/>
          </a:p>
          <a:p>
            <a:pPr marL="0" indent="0" eaLnBrk="1" fontAlgn="auto" hangingPunct="1">
              <a:spcAft>
                <a:spcPts val="0"/>
              </a:spcAft>
              <a:buFont typeface="Wingdings" pitchFamily="2" charset="2"/>
              <a:buNone/>
              <a:defRPr/>
            </a:pPr>
            <a:r>
              <a:rPr lang="en-US" sz="2600" dirty="0" smtClean="0"/>
              <a:t>The court, while outraged at the school’s role, dismissed the suit.  They found that the student had no constitutional guarantee of protection under the circumstances.  Due process requires the government to protect citizens if there is a “special relationship” – like for patients committed to a state mental institution.  But public schools don’t have this special relationship with students because the students aren’t held there against their will.  </a:t>
            </a:r>
          </a:p>
          <a:p>
            <a:pPr marL="0" indent="0" eaLnBrk="1" fontAlgn="auto" hangingPunct="1">
              <a:spcAft>
                <a:spcPts val="0"/>
              </a:spcAft>
              <a:buFont typeface="Wingdings" pitchFamily="2" charset="2"/>
              <a:buNone/>
              <a:defRPr/>
            </a:pPr>
            <a:endParaRPr lang="en-US" sz="2600" dirty="0" smtClean="0"/>
          </a:p>
          <a:p>
            <a:pPr marL="0" indent="0" eaLnBrk="1" fontAlgn="auto" hangingPunct="1">
              <a:spcAft>
                <a:spcPts val="0"/>
              </a:spcAft>
              <a:buFont typeface="Wingdings" pitchFamily="2" charset="2"/>
              <a:buNone/>
              <a:defRPr/>
            </a:pPr>
            <a:r>
              <a:rPr lang="en-US" sz="2600" dirty="0" smtClean="0"/>
              <a:t>   </a:t>
            </a:r>
          </a:p>
          <a:p>
            <a:pPr marL="0" indent="0" eaLnBrk="1" fontAlgn="auto" hangingPunct="1">
              <a:spcAft>
                <a:spcPts val="0"/>
              </a:spcAft>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i="1" smtClean="0">
                <a:latin typeface="Arial" charset="0"/>
                <a:cs typeface="Arial" charset="0"/>
              </a:rPr>
              <a:t>Morgan v. Swanson</a:t>
            </a:r>
            <a:r>
              <a:rPr lang="en-US" smtClean="0">
                <a:latin typeface="Arial" charset="0"/>
                <a:cs typeface="Arial" charset="0"/>
              </a:rPr>
              <a:t> (2011)</a:t>
            </a:r>
            <a:endParaRPr lang="en-US" i="1" smtClean="0">
              <a:latin typeface="Arial" charset="0"/>
              <a:cs typeface="Arial" charset="0"/>
            </a:endParaRPr>
          </a:p>
        </p:txBody>
      </p:sp>
      <p:sp>
        <p:nvSpPr>
          <p:cNvPr id="3" name="Content Placeholder 2"/>
          <p:cNvSpPr>
            <a:spLocks noGrp="1"/>
          </p:cNvSpPr>
          <p:nvPr>
            <p:ph idx="1"/>
          </p:nvPr>
        </p:nvSpPr>
        <p:spPr>
          <a:xfrm>
            <a:off x="457200" y="1600200"/>
            <a:ext cx="8229600" cy="4876800"/>
          </a:xfrm>
        </p:spPr>
        <p:txBody>
          <a:bodyPr rtlCol="0">
            <a:normAutofit fontScale="92500" lnSpcReduction="20000"/>
          </a:bodyPr>
          <a:lstStyle/>
          <a:p>
            <a:pPr marL="0" indent="0" eaLnBrk="1" fontAlgn="auto" hangingPunct="1">
              <a:spcAft>
                <a:spcPts val="0"/>
              </a:spcAft>
              <a:buFont typeface="Wingdings" pitchFamily="2" charset="2"/>
              <a:buNone/>
              <a:defRPr/>
            </a:pPr>
            <a:r>
              <a:rPr lang="en-US" sz="2400" dirty="0" smtClean="0"/>
              <a:t>In this case, two principals of Elementary schools in Plano became involved with disputes with parents over their children handing out goodie bags during school parties that contained items with religious messages.  The principals banned the distribution of any items with religious messages.  The parents sued, saying the ban violated their children’s First Amendment rights to free speech.</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r>
              <a:rPr lang="en-US" sz="2400" dirty="0" smtClean="0"/>
              <a:t> The Fifth Circuit held that the principals had engaged in impermissible viewpoint discrimination in violation of the students’ rights.  </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r>
              <a:rPr lang="en-US" sz="2400" dirty="0" smtClean="0"/>
              <a:t>“We hold that the First Amendment protects all students from viewpoint discrimination against private, non-disruptive, student-to-student speech.”  </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Harris v. Pontotoc County Sch. Dist (2011)</a:t>
            </a:r>
            <a:endParaRPr lang="en-US" i="1" dirty="0"/>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Wingdings" pitchFamily="2" charset="2"/>
              <a:buNone/>
              <a:defRPr/>
            </a:pPr>
            <a:r>
              <a:rPr lang="en-US" dirty="0" smtClean="0"/>
              <a:t>A student’s mother was a district employee.  The student used his mother’s computer to hack into the school’s computer system.  The school suspended him and assigned him to an alternative school for 45 days.  The parents argued that the boy was denied due process.  The court disagreed, saying his constitutionally protected interested in education was not violated by transfer to an alternative school.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Russell v. State </a:t>
            </a:r>
            <a:br>
              <a:rPr lang="en-US" i="1" dirty="0" smtClean="0"/>
            </a:br>
            <a:r>
              <a:rPr lang="en-US" dirty="0" smtClean="0"/>
              <a:t>(</a:t>
            </a:r>
            <a:r>
              <a:rPr lang="en-US" dirty="0" err="1" smtClean="0"/>
              <a:t>Tex.App</a:t>
            </a:r>
            <a:r>
              <a:rPr lang="en-US" dirty="0" smtClean="0"/>
              <a:t>-Waco 2002)</a:t>
            </a:r>
            <a:endParaRPr lang="en-US" dirty="0"/>
          </a:p>
        </p:txBody>
      </p:sp>
      <p:sp>
        <p:nvSpPr>
          <p:cNvPr id="38914"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A parking attendant saw a student smoking in lot.  The principal went to the lot and encountered three students returning from the lot.  She directed them to come to the office with her.  She noticed one student, Russell, messing with his pockets.  She was concerned there may be a weapon.  She asked him to empty his pockets and he refused.  </a:t>
            </a:r>
            <a:r>
              <a:rPr lang="en-US" b="1" smtClean="0">
                <a:latin typeface="Arial" charset="0"/>
                <a:cs typeface="Arial" charset="0"/>
              </a:rPr>
              <a:t>What now…?</a:t>
            </a:r>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a:t>Russell v. State </a:t>
            </a:r>
            <a:br>
              <a:rPr lang="en-US" i="1" dirty="0"/>
            </a:br>
            <a:r>
              <a:rPr lang="en-US" dirty="0"/>
              <a:t>(</a:t>
            </a:r>
            <a:r>
              <a:rPr lang="en-US" dirty="0" err="1"/>
              <a:t>Tex.App</a:t>
            </a:r>
            <a:r>
              <a:rPr lang="en-US" dirty="0"/>
              <a:t>-Waco 2002)</a:t>
            </a:r>
          </a:p>
        </p:txBody>
      </p:sp>
      <p:sp>
        <p:nvSpPr>
          <p:cNvPr id="39938"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principal called the officer assigned to the school.  The officer testified that Russell’s clothes were big and baggy, so he could not see anything bulging.  The began a pat down and felt something.  “I immediately knew it was a bag of marijuana from my experiences.”  Russell moved to suppress the search for lack of reasonable suspicion.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a:t>Russell v. State </a:t>
            </a:r>
            <a:br>
              <a:rPr lang="en-US" i="1" dirty="0"/>
            </a:br>
            <a:r>
              <a:rPr lang="en-US" dirty="0"/>
              <a:t>(</a:t>
            </a:r>
            <a:r>
              <a:rPr lang="en-US" dirty="0" err="1"/>
              <a:t>Tex.App</a:t>
            </a:r>
            <a:r>
              <a:rPr lang="en-US" dirty="0"/>
              <a:t>-Waco 2002)</a:t>
            </a:r>
          </a:p>
        </p:txBody>
      </p:sp>
      <p:sp>
        <p:nvSpPr>
          <p:cNvPr id="3"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Wingdings" pitchFamily="2" charset="2"/>
              <a:buNone/>
              <a:defRPr/>
            </a:pPr>
            <a:r>
              <a:rPr lang="en-US" dirty="0" smtClean="0"/>
              <a:t>The court held that the officer had reasonable grounds for suspecting that the search would turn up evidence that a law or rule of the school had been violated.  </a:t>
            </a:r>
          </a:p>
          <a:p>
            <a:pPr lvl="1" eaLnBrk="1" fontAlgn="auto" hangingPunct="1">
              <a:spcAft>
                <a:spcPts val="0"/>
              </a:spcAft>
              <a:defRPr/>
            </a:pPr>
            <a:r>
              <a:rPr lang="en-US" dirty="0" smtClean="0"/>
              <a:t>Security officer saw Russell smoking in lot</a:t>
            </a:r>
          </a:p>
          <a:p>
            <a:pPr lvl="1" eaLnBrk="1" fontAlgn="auto" hangingPunct="1">
              <a:spcAft>
                <a:spcPts val="0"/>
              </a:spcAft>
              <a:defRPr/>
            </a:pPr>
            <a:r>
              <a:rPr lang="en-US" dirty="0" smtClean="0"/>
              <a:t>Russell was wearing baggy shorts</a:t>
            </a:r>
          </a:p>
          <a:p>
            <a:pPr lvl="1" eaLnBrk="1" fontAlgn="auto" hangingPunct="1">
              <a:spcAft>
                <a:spcPts val="0"/>
              </a:spcAft>
              <a:defRPr/>
            </a:pPr>
            <a:r>
              <a:rPr lang="en-US" dirty="0" smtClean="0"/>
              <a:t>Principal saw Russell messing with his pocket</a:t>
            </a:r>
          </a:p>
          <a:p>
            <a:pPr lvl="1" eaLnBrk="1" fontAlgn="auto" hangingPunct="1">
              <a:spcAft>
                <a:spcPts val="0"/>
              </a:spcAft>
              <a:defRPr/>
            </a:pPr>
            <a:r>
              <a:rPr lang="en-US" dirty="0" smtClean="0"/>
              <a:t>Russell refused to empty pocket for principal</a:t>
            </a:r>
          </a:p>
          <a:p>
            <a:pPr lvl="1" eaLnBrk="1" fontAlgn="auto" hangingPunct="1">
              <a:spcAft>
                <a:spcPts val="0"/>
              </a:spcAft>
              <a:defRPr/>
            </a:pPr>
            <a:r>
              <a:rPr lang="en-US" dirty="0" smtClean="0"/>
              <a:t>Officer said that according to his experience, students who refuse to empty pockets are usually concealing something – weapon, drugs, cigarettes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latin typeface="Arial" charset="0"/>
                <a:cs typeface="Arial" charset="0"/>
              </a:rPr>
              <a:t>Brownsville School Shooting</a:t>
            </a:r>
          </a:p>
        </p:txBody>
      </p:sp>
      <p:sp>
        <p:nvSpPr>
          <p:cNvPr id="41986" name="Content Placeholder 2"/>
          <p:cNvSpPr>
            <a:spLocks noGrp="1"/>
          </p:cNvSpPr>
          <p:nvPr>
            <p:ph idx="1"/>
          </p:nvPr>
        </p:nvSpPr>
        <p:spPr>
          <a:xfrm>
            <a:off x="609600" y="1600200"/>
            <a:ext cx="4800600" cy="3276600"/>
          </a:xfrm>
        </p:spPr>
        <p:txBody>
          <a:bodyPr/>
          <a:lstStyle/>
          <a:p>
            <a:pPr marL="0" indent="0" eaLnBrk="1" hangingPunct="1">
              <a:buFont typeface="Wingdings" pitchFamily="2" charset="2"/>
              <a:buNone/>
            </a:pPr>
            <a:r>
              <a:rPr lang="en-US" sz="2400" dirty="0" smtClean="0">
                <a:latin typeface="Arial" charset="0"/>
                <a:cs typeface="Arial" charset="0"/>
              </a:rPr>
              <a:t>A middle-school student was fatally shot by police inside his school.  Police say that the 15-year-old was brandishing and refused to drop what appeared to be a handgun, but turned out to be a pellet gun.  </a:t>
            </a:r>
          </a:p>
          <a:p>
            <a:pPr marL="0" indent="0" eaLnBrk="1" hangingPunct="1">
              <a:buFont typeface="Wingdings" pitchFamily="2" charset="2"/>
              <a:buNone/>
            </a:pPr>
            <a:endParaRPr lang="en-US" sz="2400" dirty="0" smtClean="0">
              <a:latin typeface="Arial" charset="0"/>
              <a:cs typeface="Arial" charset="0"/>
            </a:endParaRPr>
          </a:p>
          <a:p>
            <a:pPr marL="0" indent="0" eaLnBrk="1" hangingPunct="1">
              <a:buFont typeface="Wingdings" pitchFamily="2" charset="2"/>
              <a:buNone/>
            </a:pPr>
            <a:r>
              <a:rPr lang="en-US" sz="2400" dirty="0" smtClean="0">
                <a:latin typeface="Arial" charset="0"/>
                <a:cs typeface="Arial" charset="0"/>
              </a:rPr>
              <a:t>What do you think?  Was this a valid use of force?  What would you do?  </a:t>
            </a:r>
          </a:p>
        </p:txBody>
      </p:sp>
      <p:pic>
        <p:nvPicPr>
          <p:cNvPr id="41987" name="Picture 4" descr="MC900232111[1]"/>
          <p:cNvPicPr>
            <a:picLocks noChangeAspect="1" noChangeArrowheads="1"/>
          </p:cNvPicPr>
          <p:nvPr/>
        </p:nvPicPr>
        <p:blipFill>
          <a:blip r:embed="rId2" cstate="print"/>
          <a:srcRect/>
          <a:stretch>
            <a:fillRect/>
          </a:stretch>
        </p:blipFill>
        <p:spPr bwMode="auto">
          <a:xfrm>
            <a:off x="5791200" y="1447800"/>
            <a:ext cx="2057400" cy="1938130"/>
          </a:xfrm>
          <a:prstGeom prst="rect">
            <a:avLst/>
          </a:prstGeom>
          <a:noFill/>
          <a:ln w="9525">
            <a:noFill/>
            <a:miter lim="800000"/>
            <a:headEnd/>
            <a:tailEnd/>
          </a:ln>
        </p:spPr>
      </p:pic>
      <p:pic>
        <p:nvPicPr>
          <p:cNvPr id="41988" name="Picture 7" descr="MP900341327[1]"/>
          <p:cNvPicPr>
            <a:picLocks noChangeAspect="1" noChangeArrowheads="1"/>
          </p:cNvPicPr>
          <p:nvPr/>
        </p:nvPicPr>
        <p:blipFill>
          <a:blip r:embed="rId3" cstate="print"/>
          <a:srcRect/>
          <a:stretch>
            <a:fillRect/>
          </a:stretch>
        </p:blipFill>
        <p:spPr bwMode="auto">
          <a:xfrm>
            <a:off x="6019800" y="3805551"/>
            <a:ext cx="2055813" cy="2366649"/>
          </a:xfrm>
          <a:prstGeom prst="rect">
            <a:avLst/>
          </a:prstGeom>
          <a:noFill/>
          <a:ln w="9525">
            <a:noFill/>
            <a:miter lim="800000"/>
            <a:headEnd/>
            <a:tailEnd/>
          </a:ln>
        </p:spPr>
      </p:pic>
      <p:sp>
        <p:nvSpPr>
          <p:cNvPr id="41989" name="Text Box 8"/>
          <p:cNvSpPr txBox="1">
            <a:spLocks noChangeArrowheads="1"/>
          </p:cNvSpPr>
          <p:nvPr/>
        </p:nvSpPr>
        <p:spPr bwMode="auto">
          <a:xfrm>
            <a:off x="3200400" y="5029200"/>
            <a:ext cx="2514600" cy="366713"/>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latin typeface="Arial" charset="0"/>
                <a:cs typeface="Arial" charset="0"/>
              </a:rPr>
              <a:t>Fourth Amendment </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“The right of the people to be secure in their persons, houses, papers, and effects, against unreasonable searches and seizers, shall not be violated…” </a:t>
            </a:r>
          </a:p>
          <a:p>
            <a:pPr eaLnBrk="1" fontAlgn="auto" hangingPunct="1">
              <a:spcAft>
                <a:spcPts val="0"/>
              </a:spcAft>
              <a:defRPr/>
            </a:pPr>
            <a:r>
              <a:rPr lang="en-US" dirty="0" smtClean="0"/>
              <a:t>The 4</a:t>
            </a:r>
            <a:r>
              <a:rPr lang="en-US" baseline="30000" dirty="0" smtClean="0"/>
              <a:t>th</a:t>
            </a:r>
            <a:r>
              <a:rPr lang="en-US" dirty="0" smtClean="0"/>
              <a:t> Amendment guarantees s person’s privacy, dignity, and security against arbitrary and invasive government acts, without regard to whether the government actor is investigating crime or performing another function.</a:t>
            </a:r>
          </a:p>
          <a:p>
            <a:pPr eaLnBrk="1" fontAlgn="auto" hangingPunct="1">
              <a:spcAft>
                <a:spcPts val="0"/>
              </a:spcAft>
              <a:defRPr/>
            </a:pPr>
            <a:r>
              <a:rPr lang="en-US" dirty="0" smtClean="0"/>
              <a:t>Skinner v. Railway Labor Executives’ Assn. </a:t>
            </a:r>
          </a:p>
          <a:p>
            <a:pPr eaLnBrk="1" fontAlgn="auto" hangingPunct="1">
              <a:spcAft>
                <a:spcPts val="0"/>
              </a:spcAft>
              <a:defRPr/>
            </a:pPr>
            <a:r>
              <a:rPr lang="en-US" dirty="0" smtClean="0"/>
              <a:t>It applies as well when the government acts in its capacity as an employer.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smtClean="0">
                <a:latin typeface="Arial" charset="0"/>
                <a:cs typeface="Arial" charset="0"/>
              </a:rPr>
              <a:t>Terminal Objective</a:t>
            </a:r>
          </a:p>
        </p:txBody>
      </p:sp>
      <p:sp>
        <p:nvSpPr>
          <p:cNvPr id="15362" name="Content Placeholder 5"/>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Upon completion of this module, the participant will be able to discuss recent cases and new law pertaining to school safety and security.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latin typeface="Arial" charset="0"/>
                <a:cs typeface="Arial" charset="0"/>
              </a:rPr>
              <a:t>Court Cases </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In reality, if an employee violates agency policy or misuses government – issued equipment, the employee can be disciplined. A “ legitimate work related “ purpose empowers public employers to search agency – issued computers, cell phones, pagers, etc. for a variety of reasons. </a:t>
            </a:r>
          </a:p>
          <a:p>
            <a:pPr eaLnBrk="1" fontAlgn="auto" hangingPunct="1">
              <a:spcAft>
                <a:spcPts val="0"/>
              </a:spcAft>
              <a:defRPr/>
            </a:pPr>
            <a:r>
              <a:rPr lang="en-US" b="1" u="sng" dirty="0" smtClean="0">
                <a:effectLst>
                  <a:outerShdw blurRad="38100" dist="38100" dir="2700000" algn="tl">
                    <a:srgbClr val="000000">
                      <a:alpha val="43137"/>
                    </a:srgbClr>
                  </a:outerShdw>
                </a:effectLst>
              </a:rPr>
              <a:t>Impact on Open Records: </a:t>
            </a:r>
            <a:r>
              <a:rPr lang="en-US" dirty="0" smtClean="0"/>
              <a:t>E-mails and text messages may fall within the scope of the Texas Public Information Act or Open Records and Freedom of Information Act.</a:t>
            </a:r>
            <a:endParaRPr lang="en-US" b="1" u="sng" dirty="0">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City of Ontario v. </a:t>
            </a:r>
            <a:r>
              <a:rPr lang="en-US" dirty="0" err="1" smtClean="0"/>
              <a:t>Quon</a:t>
            </a:r>
            <a:r>
              <a:rPr lang="en-US" dirty="0" smtClean="0"/>
              <a:t> </a:t>
            </a:r>
            <a:br>
              <a:rPr lang="en-US" dirty="0" smtClean="0"/>
            </a:br>
            <a:r>
              <a:rPr lang="en-US" dirty="0" smtClean="0"/>
              <a:t>Agency Policy </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The city of Ontario had a Computer Policy that applied to all employees. Among other provisions it specified that the City “reserves the right to monitor and log all network activity, including e-mail and internet use, with or without notice”. Users should have expectations of privacy or confidentiality when using these resources”. </a:t>
            </a:r>
          </a:p>
          <a:p>
            <a:pPr eaLnBrk="1" fontAlgn="auto" hangingPunct="1">
              <a:spcAft>
                <a:spcPts val="0"/>
              </a:spcAft>
              <a:defRPr/>
            </a:pPr>
            <a:r>
              <a:rPr lang="en-US" dirty="0" smtClean="0"/>
              <a:t>In March – 2000, Sgt. </a:t>
            </a:r>
            <a:r>
              <a:rPr lang="en-US" dirty="0" err="1" smtClean="0"/>
              <a:t>Quon</a:t>
            </a:r>
            <a:r>
              <a:rPr lang="en-US" dirty="0" smtClean="0"/>
              <a:t> signed a statement, acknowledging that he had read and understood the Company Policy.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85000" lnSpcReduction="10000"/>
          </a:bodyPr>
          <a:lstStyle/>
          <a:p>
            <a:pPr eaLnBrk="1" fontAlgn="auto" hangingPunct="1">
              <a:spcAft>
                <a:spcPts val="0"/>
              </a:spcAft>
              <a:buFont typeface="Wingdings" pitchFamily="2" charset="2"/>
              <a:buNone/>
              <a:defRPr/>
            </a:pPr>
            <a:r>
              <a:rPr lang="en-US" dirty="0" smtClean="0"/>
              <a:t>However, the computer policy did not include any references to text messaging. While the computer policy did not explicitly cover text messaging, the City made it clear to employees that it would treat text messages the same as e-mails. On April 18, 2002, Lt. Steven Duke, who was responsible for the Arch Wireless contract, told officers that messages sent on pagers “are considered e-mails messages.” On April 29, 2002, Chief </a:t>
            </a:r>
            <a:r>
              <a:rPr lang="en-US" dirty="0" err="1" smtClean="0"/>
              <a:t>Scharf</a:t>
            </a:r>
            <a:r>
              <a:rPr lang="en-US" dirty="0" smtClean="0"/>
              <a:t> documented the intended policy in the form of a memorandum. </a:t>
            </a:r>
          </a:p>
          <a:p>
            <a:pPr eaLnBrk="1" fontAlgn="auto" hangingPunct="1">
              <a:spcAft>
                <a:spcPts val="0"/>
              </a:spcAft>
              <a:buFont typeface="Wingdings" pitchFamily="2" charset="2"/>
              <a:buNone/>
              <a:defRPr/>
            </a:pPr>
            <a:r>
              <a:rPr lang="en-US" dirty="0" smtClean="0"/>
              <a:t>Again, this illustrates the importance of maintaining current policies. You don’t expect the U.S. Supreme Court to review your agency policies.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77500" lnSpcReduction="20000"/>
          </a:bodyPr>
          <a:lstStyle/>
          <a:p>
            <a:pPr eaLnBrk="1" fontAlgn="auto" hangingPunct="1">
              <a:spcAft>
                <a:spcPts val="0"/>
              </a:spcAft>
              <a:defRPr/>
            </a:pPr>
            <a:r>
              <a:rPr lang="en-US" b="1" dirty="0" smtClean="0">
                <a:effectLst>
                  <a:outerShdw blurRad="38100" dist="38100" dir="2700000" algn="tl">
                    <a:srgbClr val="000000">
                      <a:alpha val="43137"/>
                    </a:srgbClr>
                  </a:outerShdw>
                </a:effectLst>
              </a:rPr>
              <a:t>Justice Kennedy </a:t>
            </a:r>
            <a:r>
              <a:rPr lang="en-US" dirty="0" smtClean="0"/>
              <a:t>stated: “ As a law enforcement officer, he would or should have known that his actions were likely to come under legal scrutiny, and that this might entail an analysis of his on the job communications. Under the circumstances, a reasonable employee would be aware that a sound management principles might require the audit of messages to determine whether the pager was being appropriately used.”</a:t>
            </a:r>
          </a:p>
          <a:p>
            <a:pPr eaLnBrk="1" fontAlgn="auto" hangingPunct="1">
              <a:spcAft>
                <a:spcPts val="0"/>
              </a:spcAft>
              <a:defRPr/>
            </a:pPr>
            <a:r>
              <a:rPr lang="en-US" dirty="0" smtClean="0"/>
              <a:t>“Given that the city used the pagers o Quon and other SWAT Team members in order to help them more quickly respond to crisis – and given that Quon had received no assurances of privacy- Quon could have anticipated that it might be necessary for the city to audit pager messages to asses the SWAT Team’s performances in particular emergency situations.”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latin typeface="Arial" charset="0"/>
                <a:cs typeface="Arial" charset="0"/>
              </a:rPr>
              <a:t>References</a:t>
            </a:r>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defRPr/>
            </a:pPr>
            <a:r>
              <a:rPr lang="en-US" dirty="0"/>
              <a:t>Austin American Statesman, “Mom of former special education student sues Leander school district over bullying,” Melissa B. </a:t>
            </a:r>
            <a:r>
              <a:rPr lang="en-US" dirty="0" err="1"/>
              <a:t>Taboada</a:t>
            </a:r>
            <a:r>
              <a:rPr lang="en-US" dirty="0"/>
              <a:t>, February 21, 2012. </a:t>
            </a:r>
            <a:endParaRPr lang="en-US" dirty="0" smtClean="0"/>
          </a:p>
          <a:p>
            <a:pPr eaLnBrk="1" fontAlgn="auto" hangingPunct="1">
              <a:spcAft>
                <a:spcPts val="0"/>
              </a:spcAft>
              <a:defRPr/>
            </a:pPr>
            <a:r>
              <a:rPr lang="en-US" dirty="0"/>
              <a:t>Texas School Administrators’ Legal Digest Online, “Another Bullying Lawsuit Targets a Texas School District,” Jennifer Childress, Editor, February 24, 2012</a:t>
            </a:r>
            <a:r>
              <a:rPr lang="en-US" dirty="0" smtClean="0"/>
              <a:t>.</a:t>
            </a:r>
          </a:p>
          <a:p>
            <a:pPr eaLnBrk="1" fontAlgn="auto" hangingPunct="1">
              <a:spcAft>
                <a:spcPts val="0"/>
              </a:spcAft>
              <a:defRPr/>
            </a:pPr>
            <a:r>
              <a:rPr lang="en-US" dirty="0"/>
              <a:t>Texas School Administrators’ Legal Digest Online, “Suicide Prevention is Now Part of Your Job Description,” Jennifer Childress, Editor, February 6, </a:t>
            </a:r>
            <a:r>
              <a:rPr lang="en-US" dirty="0" smtClean="0"/>
              <a:t>2012</a:t>
            </a:r>
          </a:p>
          <a:p>
            <a:pPr eaLnBrk="1" fontAlgn="auto" hangingPunct="1">
              <a:spcAft>
                <a:spcPts val="0"/>
              </a:spcAft>
              <a:defRPr/>
            </a:pPr>
            <a:r>
              <a:rPr lang="en-US" i="1" dirty="0"/>
              <a:t>Meadows v. Lake Travis </a:t>
            </a:r>
            <a:r>
              <a:rPr lang="en-US" i="1" dirty="0" smtClean="0"/>
              <a:t>ISD </a:t>
            </a:r>
            <a:r>
              <a:rPr lang="en-US" dirty="0" smtClean="0"/>
              <a:t>(5</a:t>
            </a:r>
            <a:r>
              <a:rPr lang="en-US" baseline="30000" dirty="0" smtClean="0"/>
              <a:t>th</a:t>
            </a:r>
            <a:r>
              <a:rPr lang="en-US" dirty="0" smtClean="0"/>
              <a:t> Cir. Sept. 8, 2010)</a:t>
            </a:r>
          </a:p>
          <a:p>
            <a:pPr eaLnBrk="1" fontAlgn="auto" hangingPunct="1">
              <a:spcAft>
                <a:spcPts val="0"/>
              </a:spcAft>
              <a:defRPr/>
            </a:pPr>
            <a:r>
              <a:rPr lang="en-US" i="1" dirty="0"/>
              <a:t>J.D.B. v. North Carolina </a:t>
            </a:r>
            <a:r>
              <a:rPr lang="en-US" i="1" dirty="0" smtClean="0"/>
              <a:t>(564 US __, 2011)</a:t>
            </a:r>
          </a:p>
          <a:p>
            <a:pPr eaLnBrk="1" fontAlgn="auto" hangingPunct="1">
              <a:spcAft>
                <a:spcPts val="0"/>
              </a:spcAft>
              <a:defRPr/>
            </a:pPr>
            <a:r>
              <a:rPr lang="en-US" i="1" dirty="0" smtClean="0"/>
              <a:t>Doe v. Covington</a:t>
            </a:r>
            <a:r>
              <a:rPr lang="en-US" dirty="0" smtClean="0"/>
              <a:t> (5</a:t>
            </a:r>
            <a:r>
              <a:rPr lang="en-US" baseline="30000" dirty="0" smtClean="0"/>
              <a:t>th</a:t>
            </a:r>
            <a:r>
              <a:rPr lang="en-US" dirty="0" smtClean="0"/>
              <a:t> Cir. 2011)</a:t>
            </a:r>
          </a:p>
          <a:p>
            <a:pPr eaLnBrk="1" fontAlgn="auto" hangingPunct="1">
              <a:spcAft>
                <a:spcPts val="0"/>
              </a:spcAft>
              <a:defRPr/>
            </a:pPr>
            <a:r>
              <a:rPr lang="en-US" i="1" dirty="0" smtClean="0"/>
              <a:t>Morgan v. Swanson</a:t>
            </a:r>
            <a:r>
              <a:rPr lang="en-US" dirty="0"/>
              <a:t> </a:t>
            </a:r>
            <a:r>
              <a:rPr lang="en-US" dirty="0" smtClean="0"/>
              <a:t>(5</a:t>
            </a:r>
            <a:r>
              <a:rPr lang="en-US" baseline="30000" dirty="0" smtClean="0"/>
              <a:t>th</a:t>
            </a:r>
            <a:r>
              <a:rPr lang="en-US" dirty="0" smtClean="0"/>
              <a:t> Cir. Sept 27, 2011)</a:t>
            </a:r>
          </a:p>
          <a:p>
            <a:pPr eaLnBrk="1" fontAlgn="auto" hangingPunct="1">
              <a:spcAft>
                <a:spcPts val="0"/>
              </a:spcAft>
              <a:defRPr/>
            </a:pPr>
            <a:r>
              <a:rPr lang="en-US" i="1" dirty="0" smtClean="0"/>
              <a:t>Harris v. Pontotoc County Sch. </a:t>
            </a:r>
            <a:r>
              <a:rPr lang="en-US" i="1" dirty="0" err="1" smtClean="0"/>
              <a:t>Dist</a:t>
            </a:r>
            <a:r>
              <a:rPr lang="en-US" dirty="0" smtClean="0"/>
              <a:t> (5</a:t>
            </a:r>
            <a:r>
              <a:rPr lang="en-US" baseline="30000" dirty="0" smtClean="0"/>
              <a:t>th</a:t>
            </a:r>
            <a:r>
              <a:rPr lang="en-US" dirty="0" smtClean="0"/>
              <a:t> Cir. Mar 10, 2011)</a:t>
            </a:r>
          </a:p>
          <a:p>
            <a:pPr eaLnBrk="1" fontAlgn="auto" hangingPunct="1">
              <a:spcAft>
                <a:spcPts val="0"/>
              </a:spcAft>
              <a:defRPr/>
            </a:pPr>
            <a:r>
              <a:rPr lang="en-US" i="1" dirty="0" smtClean="0"/>
              <a:t>Russell v. State</a:t>
            </a:r>
            <a:r>
              <a:rPr lang="en-US" dirty="0" smtClean="0"/>
              <a:t> (2002 Tex. App.)</a:t>
            </a:r>
            <a:endParaRPr lang="en-US" i="1" dirty="0" smtClean="0"/>
          </a:p>
          <a:p>
            <a:pPr eaLnBrk="1" fontAlgn="auto" hangingPunct="1">
              <a:spcAft>
                <a:spcPts val="0"/>
              </a:spcAft>
              <a:defRPr/>
            </a:pPr>
            <a:endParaRPr lang="en-US" i="1" dirty="0" smtClean="0"/>
          </a:p>
          <a:p>
            <a:pPr eaLnBrk="1" fontAlgn="auto" hangingPunct="1">
              <a:spcAft>
                <a:spcPts val="0"/>
              </a:spcAft>
              <a:defRPr/>
            </a:pPr>
            <a:endParaRPr lang="en-US" dirty="0" smtClean="0"/>
          </a:p>
          <a:p>
            <a:pPr eaLnBrk="1" fontAlgn="auto" hangingPunct="1">
              <a:spcAft>
                <a:spcPts val="0"/>
              </a:spcAft>
              <a:defRPr/>
            </a:pPr>
            <a:endParaRPr lang="en-US" i="1"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latin typeface="Arial" charset="0"/>
                <a:cs typeface="Arial" charset="0"/>
              </a:rPr>
              <a:t>Enabling Objectives</a:t>
            </a:r>
          </a:p>
        </p:txBody>
      </p:sp>
      <p:sp>
        <p:nvSpPr>
          <p:cNvPr id="3" name="Content Placeholder 2"/>
          <p:cNvSpPr>
            <a:spLocks noGrp="1"/>
          </p:cNvSpPr>
          <p:nvPr>
            <p:ph idx="1"/>
          </p:nvPr>
        </p:nvSpPr>
        <p:spPr>
          <a:xfrm>
            <a:off x="457200" y="1371600"/>
            <a:ext cx="8229600" cy="5105400"/>
          </a:xfrm>
        </p:spPr>
        <p:txBody>
          <a:bodyPr rtlCol="0">
            <a:normAutofit fontScale="62500" lnSpcReduction="20000"/>
          </a:bodyPr>
          <a:lstStyle/>
          <a:p>
            <a:pPr eaLnBrk="1" fontAlgn="auto" hangingPunct="1">
              <a:spcAft>
                <a:spcPts val="0"/>
              </a:spcAft>
              <a:defRPr/>
            </a:pPr>
            <a:r>
              <a:rPr lang="en-US" sz="3600" dirty="0" smtClean="0"/>
              <a:t>Discuss recent lawsuits related to school safety</a:t>
            </a:r>
          </a:p>
          <a:p>
            <a:pPr eaLnBrk="1" fontAlgn="auto" hangingPunct="1">
              <a:spcAft>
                <a:spcPts val="0"/>
              </a:spcAft>
              <a:defRPr/>
            </a:pPr>
            <a:r>
              <a:rPr lang="en-US" sz="3600" dirty="0" smtClean="0"/>
              <a:t>Identify legal issues in recent lawsuits related to school safety</a:t>
            </a:r>
          </a:p>
          <a:p>
            <a:pPr eaLnBrk="1" fontAlgn="auto" hangingPunct="1">
              <a:spcAft>
                <a:spcPts val="0"/>
              </a:spcAft>
              <a:defRPr/>
            </a:pPr>
            <a:r>
              <a:rPr lang="en-US" sz="3600" dirty="0" smtClean="0"/>
              <a:t>Identify the requirements of HB 1386</a:t>
            </a:r>
          </a:p>
          <a:p>
            <a:pPr eaLnBrk="1" fontAlgn="auto" hangingPunct="1">
              <a:spcAft>
                <a:spcPts val="0"/>
              </a:spcAft>
              <a:defRPr/>
            </a:pPr>
            <a:r>
              <a:rPr lang="en-US" sz="3600" dirty="0" smtClean="0"/>
              <a:t>Discuss the legality of background checks of campus visitors</a:t>
            </a:r>
          </a:p>
          <a:p>
            <a:pPr eaLnBrk="1" fontAlgn="auto" hangingPunct="1">
              <a:spcAft>
                <a:spcPts val="0"/>
              </a:spcAft>
              <a:defRPr/>
            </a:pPr>
            <a:r>
              <a:rPr lang="en-US" sz="3600" dirty="0" smtClean="0"/>
              <a:t>Discuss the usage of </a:t>
            </a:r>
            <a:r>
              <a:rPr lang="en-US" sz="3600" i="1" dirty="0" smtClean="0"/>
              <a:t>Miranda</a:t>
            </a:r>
            <a:r>
              <a:rPr lang="en-US" sz="3600" dirty="0" smtClean="0"/>
              <a:t> warnings in a school setting</a:t>
            </a:r>
          </a:p>
          <a:p>
            <a:pPr eaLnBrk="1" fontAlgn="auto" hangingPunct="1">
              <a:spcAft>
                <a:spcPts val="0"/>
              </a:spcAft>
              <a:defRPr/>
            </a:pPr>
            <a:r>
              <a:rPr lang="en-US" sz="3600" dirty="0" smtClean="0"/>
              <a:t>Discuss whether a school has a “special relationship” with students for due process purposes</a:t>
            </a:r>
          </a:p>
          <a:p>
            <a:pPr eaLnBrk="1" fontAlgn="auto" hangingPunct="1">
              <a:spcAft>
                <a:spcPts val="0"/>
              </a:spcAft>
              <a:defRPr/>
            </a:pPr>
            <a:r>
              <a:rPr lang="en-US" sz="3600" dirty="0" smtClean="0"/>
              <a:t>Discuss the First Amendment rights of elementary students</a:t>
            </a:r>
          </a:p>
          <a:p>
            <a:pPr eaLnBrk="1" fontAlgn="auto" hangingPunct="1">
              <a:spcAft>
                <a:spcPts val="0"/>
              </a:spcAft>
              <a:defRPr/>
            </a:pPr>
            <a:r>
              <a:rPr lang="en-US" sz="3600" dirty="0" smtClean="0"/>
              <a:t>Discuss the legality of suspending and reassigning a student for “hacking” into campus computers</a:t>
            </a:r>
          </a:p>
          <a:p>
            <a:pPr eaLnBrk="1" fontAlgn="auto" hangingPunct="1">
              <a:spcAft>
                <a:spcPts val="0"/>
              </a:spcAft>
              <a:defRPr/>
            </a:pPr>
            <a:r>
              <a:rPr lang="en-US" sz="3600" dirty="0" smtClean="0"/>
              <a:t>Discuss the legality of searches based on reasonable suspicion in a school setting</a:t>
            </a:r>
          </a:p>
          <a:p>
            <a:pPr eaLnBrk="1" fontAlgn="auto" hangingPunct="1">
              <a:spcAft>
                <a:spcPts val="0"/>
              </a:spcAft>
              <a:defRPr/>
            </a:pPr>
            <a:endParaRPr lang="en-US" sz="3600" dirty="0" smtClean="0"/>
          </a:p>
          <a:p>
            <a:pPr eaLnBrk="1" fontAlgn="auto" hangingPunct="1">
              <a:spcAft>
                <a:spcPts val="0"/>
              </a:spcAft>
              <a:defRPr/>
            </a:pPr>
            <a:endParaRPr lang="en-US" sz="3600" dirty="0" smtClean="0"/>
          </a:p>
          <a:p>
            <a:pPr eaLnBrk="1" fontAlgn="auto" hangingPunct="1">
              <a:spcAft>
                <a:spcPts val="0"/>
              </a:spcAft>
              <a:defRPr/>
            </a:pPr>
            <a:endParaRPr lang="en-US" sz="3600" dirty="0" smtClean="0"/>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eaLnBrk="1" fontAlgn="auto" hangingPunct="1">
              <a:spcAft>
                <a:spcPts val="0"/>
              </a:spcAft>
              <a:defRPr/>
            </a:pPr>
            <a:r>
              <a:rPr lang="en-US" dirty="0" smtClean="0"/>
              <a:t>Mother Sues District for Failure to Protect Son from Bullying</a:t>
            </a:r>
            <a:endParaRPr lang="en-US" dirty="0"/>
          </a:p>
        </p:txBody>
      </p:sp>
      <p:sp>
        <p:nvSpPr>
          <p:cNvPr id="5" name="Content Placeholder 4"/>
          <p:cNvSpPr>
            <a:spLocks noGrp="1"/>
          </p:cNvSpPr>
          <p:nvPr>
            <p:ph sz="half" idx="1"/>
          </p:nvPr>
        </p:nvSpPr>
        <p:spPr>
          <a:xfrm>
            <a:off x="457200" y="1905000"/>
            <a:ext cx="8305800" cy="4525963"/>
          </a:xfrm>
        </p:spPr>
        <p:txBody>
          <a:bodyPr rtlCol="0">
            <a:normAutofit lnSpcReduction="10000"/>
          </a:bodyPr>
          <a:lstStyle/>
          <a:p>
            <a:pPr marL="0" indent="0" eaLnBrk="1" fontAlgn="auto" hangingPunct="1">
              <a:spcAft>
                <a:spcPts val="0"/>
              </a:spcAft>
              <a:buFont typeface="Wingdings" pitchFamily="2" charset="2"/>
              <a:buNone/>
              <a:defRPr/>
            </a:pPr>
            <a:r>
              <a:rPr lang="en-US" dirty="0" smtClean="0"/>
              <a:t>A mother in Leander has sued the school district for failing to protect her son from bullying that began in middle school. Her son, now 20 years old, has </a:t>
            </a:r>
            <a:r>
              <a:rPr lang="en-US" dirty="0" err="1" smtClean="0"/>
              <a:t>Asperger’s</a:t>
            </a:r>
            <a:r>
              <a:rPr lang="en-US" dirty="0" smtClean="0"/>
              <a:t> syndrome.  The mother alleges that the bullying was so severe that her son became suicidal in middle school and was hospitalized.  Although he graduated in 2011, he still sees a counselor and has been diagnosed with PTSD.</a:t>
            </a:r>
          </a:p>
          <a:p>
            <a:pPr marL="0" indent="0" eaLnBrk="1" fontAlgn="auto" hangingPunct="1">
              <a:spcAft>
                <a:spcPts val="0"/>
              </a:spcAft>
              <a:buFont typeface="Wingdings" pitchFamily="2" charset="2"/>
              <a:buNone/>
              <a:defRPr/>
            </a:pPr>
            <a:endParaRPr lang="en-US" dirty="0" smtClean="0"/>
          </a:p>
          <a:p>
            <a:pPr marL="0" indent="0" eaLnBrk="1" fontAlgn="auto" hangingPunct="1">
              <a:spcAft>
                <a:spcPts val="0"/>
              </a:spcAft>
              <a:buFont typeface="Wingdings" pitchFamily="2" charset="2"/>
              <a:buNone/>
              <a:defRPr/>
            </a:pPr>
            <a:r>
              <a:rPr lang="en-US" dirty="0" smtClean="0"/>
              <a:t>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971800" y="5105400"/>
            <a:ext cx="1674813"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
        <p:nvSpPr>
          <p:cNvPr id="18436" name="TextBox 6"/>
          <p:cNvSpPr txBox="1">
            <a:spLocks noChangeArrowheads="1"/>
          </p:cNvSpPr>
          <p:nvPr/>
        </p:nvSpPr>
        <p:spPr bwMode="auto">
          <a:xfrm>
            <a:off x="4954588" y="5381625"/>
            <a:ext cx="3213100" cy="369888"/>
          </a:xfrm>
          <a:prstGeom prst="rect">
            <a:avLst/>
          </a:prstGeom>
          <a:noFill/>
          <a:ln w="9525">
            <a:noFill/>
            <a:miter lim="800000"/>
            <a:headEnd/>
            <a:tailEnd/>
          </a:ln>
        </p:spPr>
        <p:txBody>
          <a:bodyPr wrap="none">
            <a:spAutoFit/>
          </a:bodyPr>
          <a:lstStyle/>
          <a:p>
            <a:r>
              <a:rPr lang="en-US">
                <a:latin typeface="Calibri" pitchFamily="34" charset="0"/>
              </a:rPr>
              <a:t>Leah Patrick with her son, Taylor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latin typeface="Arial" charset="0"/>
                <a:cs typeface="Arial" charset="0"/>
              </a:rPr>
              <a:t>Bullying Suit</a:t>
            </a:r>
          </a:p>
        </p:txBody>
      </p:sp>
      <p:sp>
        <p:nvSpPr>
          <p:cNvPr id="3" name="Content Placeholder 2"/>
          <p:cNvSpPr>
            <a:spLocks noGrp="1"/>
          </p:cNvSpPr>
          <p:nvPr>
            <p:ph idx="1"/>
          </p:nvPr>
        </p:nvSpPr>
        <p:spPr/>
        <p:txBody>
          <a:bodyPr rtlCol="0">
            <a:normAutofit fontScale="77500" lnSpcReduction="20000"/>
          </a:bodyPr>
          <a:lstStyle/>
          <a:p>
            <a:pPr marL="0" indent="0" eaLnBrk="1" fontAlgn="auto" hangingPunct="1">
              <a:spcAft>
                <a:spcPts val="0"/>
              </a:spcAft>
              <a:buFont typeface="Wingdings" pitchFamily="2" charset="2"/>
              <a:buNone/>
              <a:defRPr/>
            </a:pPr>
            <a:r>
              <a:rPr lang="en-US" dirty="0" smtClean="0"/>
              <a:t>This case was just filed in early 2012, no decision as of August  2012. </a:t>
            </a:r>
          </a:p>
          <a:p>
            <a:pPr marL="0" indent="0" eaLnBrk="1" fontAlgn="auto" hangingPunct="1">
              <a:spcAft>
                <a:spcPts val="0"/>
              </a:spcAft>
              <a:buFont typeface="Wingdings" pitchFamily="2" charset="2"/>
              <a:buNone/>
              <a:defRPr/>
            </a:pPr>
            <a:r>
              <a:rPr lang="en-US" dirty="0" smtClean="0"/>
              <a:t>	Since that time, 3 other </a:t>
            </a:r>
            <a:r>
              <a:rPr lang="en-US" smtClean="0"/>
              <a:t>bullying lawsuits </a:t>
            </a:r>
            <a:r>
              <a:rPr lang="en-US" dirty="0" smtClean="0"/>
              <a:t>have       	been filed against Leander ISD.</a:t>
            </a:r>
          </a:p>
          <a:p>
            <a:pPr lvl="1" eaLnBrk="1" fontAlgn="auto" hangingPunct="1">
              <a:spcAft>
                <a:spcPts val="0"/>
              </a:spcAft>
              <a:defRPr/>
            </a:pPr>
            <a:r>
              <a:rPr lang="en-US" dirty="0" smtClean="0"/>
              <a:t>All states receiving federal education funds under the Individuals with Disabilities Education Act must comply with federal requirements to provide a “free appropriate public education” for all disabled children.</a:t>
            </a:r>
          </a:p>
          <a:p>
            <a:pPr lvl="1" eaLnBrk="1" fontAlgn="auto" hangingPunct="1">
              <a:spcAft>
                <a:spcPts val="0"/>
              </a:spcAft>
              <a:defRPr/>
            </a:pPr>
            <a:r>
              <a:rPr lang="en-US" dirty="0" smtClean="0"/>
              <a:t>The Fifth Circuit Court of Appeals (which has jurisdiction over Texas) has not directly addressed this issue.  </a:t>
            </a:r>
            <a:endParaRPr lang="en-US" dirty="0"/>
          </a:p>
          <a:p>
            <a:pPr lvl="1" eaLnBrk="1" fontAlgn="auto" hangingPunct="1">
              <a:spcAft>
                <a:spcPts val="0"/>
              </a:spcAft>
              <a:defRPr/>
            </a:pPr>
            <a:r>
              <a:rPr lang="en-US" dirty="0" smtClean="0"/>
              <a:t>In a New York case, another federal court held that if bullying is likely to affect the opportunity for a disabled student to receive an appropriate education, the school must take prompt and appropriate action.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dirty="0" smtClean="0">
                <a:latin typeface="Arial" charset="0"/>
                <a:cs typeface="Arial" charset="0"/>
              </a:rPr>
              <a:t>Bullying Suit</a:t>
            </a:r>
          </a:p>
        </p:txBody>
      </p:sp>
      <p:sp>
        <p:nvSpPr>
          <p:cNvPr id="3"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Wingdings" pitchFamily="2" charset="2"/>
              <a:buNone/>
              <a:defRPr/>
            </a:pPr>
            <a:r>
              <a:rPr lang="en-US" dirty="0" smtClean="0"/>
              <a:t>So?</a:t>
            </a:r>
          </a:p>
          <a:p>
            <a:pPr marL="457200" lvl="1" indent="0" eaLnBrk="1" fontAlgn="auto" hangingPunct="1">
              <a:spcAft>
                <a:spcPts val="0"/>
              </a:spcAft>
              <a:buFont typeface="Wingdings" pitchFamily="2" charset="2"/>
              <a:buNone/>
              <a:defRPr/>
            </a:pPr>
            <a:r>
              <a:rPr lang="en-US" dirty="0" smtClean="0"/>
              <a:t>School districts that violate these anti-discrimination laws can face the loss of federal funding, plus damages and attorney fees.  That gets expensive.  It’s a lot cheaper for districts to be </a:t>
            </a:r>
            <a:r>
              <a:rPr lang="en-US" b="1" dirty="0" smtClean="0"/>
              <a:t>proactive</a:t>
            </a:r>
            <a:r>
              <a:rPr lang="en-US" dirty="0" smtClean="0"/>
              <a:t> in dealing with allegations of peer harassment and bullying.</a:t>
            </a:r>
          </a:p>
          <a:p>
            <a:pPr marL="57150" indent="0" eaLnBrk="1" fontAlgn="auto" hangingPunct="1">
              <a:spcAft>
                <a:spcPts val="0"/>
              </a:spcAft>
              <a:buFont typeface="Wingdings" pitchFamily="2" charset="2"/>
              <a:buNone/>
              <a:defRPr/>
            </a:pPr>
            <a:r>
              <a:rPr lang="en-US" dirty="0" smtClean="0"/>
              <a:t>What can WE do?</a:t>
            </a:r>
          </a:p>
          <a:p>
            <a:pPr marL="914400" lvl="1" indent="-457200" eaLnBrk="1" fontAlgn="auto" hangingPunct="1">
              <a:spcAft>
                <a:spcPts val="0"/>
              </a:spcAft>
              <a:defRPr/>
            </a:pPr>
            <a:r>
              <a:rPr lang="en-US" dirty="0" smtClean="0"/>
              <a:t>Separate students, investigate complaints, interview students, take written statements, meet with parents, report the incident through proper channels – and </a:t>
            </a:r>
            <a:r>
              <a:rPr lang="en-US" b="1" dirty="0" smtClean="0">
                <a:effectLst>
                  <a:outerShdw blurRad="38100" dist="38100" dir="2700000" algn="tl">
                    <a:srgbClr val="000000">
                      <a:alpha val="43137"/>
                    </a:srgbClr>
                  </a:outerShdw>
                </a:effectLst>
              </a:rPr>
              <a:t>document </a:t>
            </a:r>
            <a:r>
              <a:rPr lang="en-US" b="1" i="1" dirty="0" smtClean="0">
                <a:effectLst>
                  <a:outerShdw blurRad="38100" dist="38100" dir="2700000" algn="tl">
                    <a:srgbClr val="000000">
                      <a:alpha val="43137"/>
                    </a:srgbClr>
                  </a:outerShdw>
                </a:effectLst>
              </a:rPr>
              <a:t>everything</a:t>
            </a:r>
            <a:endParaRPr lang="en-US" b="1" dirty="0">
              <a:effectLst>
                <a:outerShdw blurRad="38100" dist="38100" dir="2700000" algn="tl">
                  <a:srgbClr val="000000">
                    <a:alpha val="43137"/>
                  </a:srgbClr>
                </a:outerShdw>
              </a:effectLst>
            </a:endParaRPr>
          </a:p>
        </p:txBody>
      </p:sp>
      <p:pic>
        <p:nvPicPr>
          <p:cNvPr id="22532" name="Picture 4" descr="MC900088740[1]"/>
          <p:cNvPicPr>
            <a:picLocks noChangeAspect="1" noChangeArrowheads="1"/>
          </p:cNvPicPr>
          <p:nvPr/>
        </p:nvPicPr>
        <p:blipFill>
          <a:blip r:embed="rId3" cstate="print"/>
          <a:srcRect/>
          <a:stretch>
            <a:fillRect/>
          </a:stretch>
        </p:blipFill>
        <p:spPr bwMode="auto">
          <a:xfrm>
            <a:off x="6705600" y="457200"/>
            <a:ext cx="1352550"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latin typeface="Arial" charset="0"/>
                <a:cs typeface="Arial" charset="0"/>
              </a:rPr>
              <a:t>Suicide Prevention</a:t>
            </a:r>
          </a:p>
        </p:txBody>
      </p:sp>
      <p:sp>
        <p:nvSpPr>
          <p:cNvPr id="24578"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Suicide prevention is now part of your job description!  The 82</a:t>
            </a:r>
            <a:r>
              <a:rPr lang="en-US" baseline="30000" smtClean="0">
                <a:latin typeface="Arial" charset="0"/>
                <a:cs typeface="Arial" charset="0"/>
              </a:rPr>
              <a:t>nd</a:t>
            </a:r>
            <a:r>
              <a:rPr lang="en-US" smtClean="0">
                <a:latin typeface="Arial" charset="0"/>
                <a:cs typeface="Arial" charset="0"/>
              </a:rPr>
              <a:t> Texas Legislature enacted HB 1386, which requires the Dept. of Health and TEA to provide a list of early  mental health intervention and suicide prevention programs for implementation in schools.  Each school must select a program from this list!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latin typeface="Arial" charset="0"/>
                <a:cs typeface="Arial" charset="0"/>
              </a:rPr>
              <a:t>Suicide Prevention</a:t>
            </a:r>
          </a:p>
        </p:txBody>
      </p:sp>
      <p:sp>
        <p:nvSpPr>
          <p:cNvPr id="26626" name="Content Placeholder 2"/>
          <p:cNvSpPr>
            <a:spLocks noGrp="1"/>
          </p:cNvSpPr>
          <p:nvPr>
            <p:ph idx="1"/>
          </p:nvPr>
        </p:nvSpPr>
        <p:spPr/>
        <p:txBody>
          <a:bodyPr/>
          <a:lstStyle/>
          <a:p>
            <a:pPr marL="0" indent="0" eaLnBrk="1" hangingPunct="1">
              <a:lnSpc>
                <a:spcPct val="90000"/>
              </a:lnSpc>
              <a:buFont typeface="Wingdings" pitchFamily="2" charset="2"/>
              <a:buNone/>
            </a:pPr>
            <a:r>
              <a:rPr lang="en-US" sz="2000" smtClean="0">
                <a:latin typeface="Arial" charset="0"/>
                <a:cs typeface="Arial" charset="0"/>
              </a:rPr>
              <a:t>In addition, the programs on the list must include provisions for training counselors, teachers, nurses, administrators and other staff, </a:t>
            </a:r>
            <a:r>
              <a:rPr lang="en-US" sz="2000" b="1" smtClean="0">
                <a:latin typeface="Arial" charset="0"/>
                <a:cs typeface="Arial" charset="0"/>
              </a:rPr>
              <a:t>including law enforcement officers</a:t>
            </a:r>
            <a:r>
              <a:rPr lang="en-US" sz="2000" smtClean="0">
                <a:latin typeface="Arial" charset="0"/>
                <a:cs typeface="Arial" charset="0"/>
              </a:rPr>
              <a:t> who regularly interact with students to:</a:t>
            </a:r>
          </a:p>
          <a:p>
            <a:pPr lvl="4" eaLnBrk="1" hangingPunct="1">
              <a:lnSpc>
                <a:spcPct val="90000"/>
              </a:lnSpc>
            </a:pPr>
            <a:r>
              <a:rPr lang="en-US" smtClean="0">
                <a:solidFill>
                  <a:srgbClr val="595959"/>
                </a:solidFill>
                <a:latin typeface="Arial" charset="0"/>
                <a:cs typeface="Arial" charset="0"/>
              </a:rPr>
              <a:t>Recognize students at risk of committing suicide, including victims of bullying;</a:t>
            </a:r>
          </a:p>
          <a:p>
            <a:pPr lvl="4" eaLnBrk="1" hangingPunct="1">
              <a:lnSpc>
                <a:spcPct val="90000"/>
              </a:lnSpc>
            </a:pPr>
            <a:r>
              <a:rPr lang="en-US" smtClean="0">
                <a:solidFill>
                  <a:srgbClr val="595959"/>
                </a:solidFill>
                <a:latin typeface="Arial" charset="0"/>
                <a:cs typeface="Arial" charset="0"/>
              </a:rPr>
              <a:t>Recognize early warning signs; and</a:t>
            </a:r>
          </a:p>
          <a:p>
            <a:pPr lvl="4" eaLnBrk="1" hangingPunct="1">
              <a:lnSpc>
                <a:spcPct val="90000"/>
              </a:lnSpc>
            </a:pPr>
            <a:r>
              <a:rPr lang="en-US" smtClean="0">
                <a:solidFill>
                  <a:srgbClr val="595959"/>
                </a:solidFill>
                <a:latin typeface="Arial" charset="0"/>
                <a:cs typeface="Arial" charset="0"/>
              </a:rPr>
              <a:t>Intervene effectively by providing notice and referral to a parent/guardian </a:t>
            </a:r>
          </a:p>
        </p:txBody>
      </p:sp>
      <p:pic>
        <p:nvPicPr>
          <p:cNvPr id="26627" name="Picture 4" descr="MC900435987[1]"/>
          <p:cNvPicPr>
            <a:picLocks noChangeAspect="1" noChangeArrowheads="1"/>
          </p:cNvPicPr>
          <p:nvPr/>
        </p:nvPicPr>
        <p:blipFill>
          <a:blip r:embed="rId3" cstate="print"/>
          <a:srcRect/>
          <a:stretch>
            <a:fillRect/>
          </a:stretch>
        </p:blipFill>
        <p:spPr bwMode="auto">
          <a:xfrm>
            <a:off x="685800" y="4343400"/>
            <a:ext cx="1539875" cy="1765300"/>
          </a:xfrm>
          <a:prstGeom prst="rect">
            <a:avLst/>
          </a:prstGeom>
          <a:noFill/>
          <a:ln w="9525">
            <a:noFill/>
            <a:miter lim="800000"/>
            <a:headEnd/>
            <a:tailEnd/>
          </a:ln>
        </p:spPr>
      </p:pic>
      <p:pic>
        <p:nvPicPr>
          <p:cNvPr id="26628" name="Picture 8" descr="MP900438630[1]"/>
          <p:cNvPicPr>
            <a:picLocks noChangeAspect="1" noChangeArrowheads="1"/>
          </p:cNvPicPr>
          <p:nvPr/>
        </p:nvPicPr>
        <p:blipFill>
          <a:blip r:embed="rId4" cstate="print"/>
          <a:srcRect/>
          <a:stretch>
            <a:fillRect/>
          </a:stretch>
        </p:blipFill>
        <p:spPr bwMode="auto">
          <a:xfrm>
            <a:off x="3581400" y="4343400"/>
            <a:ext cx="1828800" cy="1757363"/>
          </a:xfrm>
          <a:prstGeom prst="rect">
            <a:avLst/>
          </a:prstGeom>
          <a:noFill/>
          <a:ln w="9525">
            <a:noFill/>
            <a:miter lim="800000"/>
            <a:headEnd/>
            <a:tailEnd/>
          </a:ln>
        </p:spPr>
      </p:pic>
      <p:pic>
        <p:nvPicPr>
          <p:cNvPr id="26629" name="Picture 11" descr="MC900295460[1]"/>
          <p:cNvPicPr>
            <a:picLocks noChangeAspect="1" noChangeArrowheads="1"/>
          </p:cNvPicPr>
          <p:nvPr/>
        </p:nvPicPr>
        <p:blipFill>
          <a:blip r:embed="rId5" cstate="print"/>
          <a:srcRect/>
          <a:stretch>
            <a:fillRect/>
          </a:stretch>
        </p:blipFill>
        <p:spPr bwMode="auto">
          <a:xfrm>
            <a:off x="6248400" y="4343400"/>
            <a:ext cx="2293938" cy="1693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Background Checks of Campus Visitors</a:t>
            </a:r>
            <a:endParaRPr lang="en-US" dirty="0"/>
          </a:p>
        </p:txBody>
      </p:sp>
      <p:sp>
        <p:nvSpPr>
          <p:cNvPr id="28674"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Fifth Circuit upheld Lake Travis ISD policy requiring background checks of visitors to campus.  A sex offender had gained access to Bee Caves Elementary and exposed himself to a student.  The district began requiring visitors to present an ID to run through V-Soft Raptor System to determine if the visitor was a sex offender.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2196</Words>
  <Application>Microsoft Office PowerPoint</Application>
  <PresentationFormat>On-screen Show (4:3)</PresentationFormat>
  <Paragraphs>132</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Recent Cases &amp; New Laws</vt:lpstr>
      <vt:lpstr>Terminal Objective</vt:lpstr>
      <vt:lpstr>Enabling Objectives</vt:lpstr>
      <vt:lpstr>Mother Sues District for Failure to Protect Son from Bullying</vt:lpstr>
      <vt:lpstr>Bullying Suit</vt:lpstr>
      <vt:lpstr>Bullying Suit</vt:lpstr>
      <vt:lpstr>Suicide Prevention</vt:lpstr>
      <vt:lpstr>Suicide Prevention</vt:lpstr>
      <vt:lpstr>Background Checks of Campus Visitors</vt:lpstr>
      <vt:lpstr>J.D.B. v. North Carolina (2011)</vt:lpstr>
      <vt:lpstr>J.D.B. v. North Carolina (2011)</vt:lpstr>
      <vt:lpstr>Doe v. Covington County School District (2012)</vt:lpstr>
      <vt:lpstr>Morgan v. Swanson (2011)</vt:lpstr>
      <vt:lpstr>Harris v. Pontotoc County Sch. Dist (2011)</vt:lpstr>
      <vt:lpstr>Russell v. State  (Tex.App-Waco 2002)</vt:lpstr>
      <vt:lpstr>Russell v. State  (Tex.App-Waco 2002)</vt:lpstr>
      <vt:lpstr>Russell v. State  (Tex.App-Waco 2002)</vt:lpstr>
      <vt:lpstr>Brownsville School Shooting</vt:lpstr>
      <vt:lpstr>Fourth Amendment </vt:lpstr>
      <vt:lpstr>Court Cases </vt:lpstr>
      <vt:lpstr>City of Ontario v. Quon  Agency Policy </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44</cp:revision>
  <dcterms:created xsi:type="dcterms:W3CDTF">2012-02-07T16:56:31Z</dcterms:created>
  <dcterms:modified xsi:type="dcterms:W3CDTF">2013-07-22T22:28:59Z</dcterms:modified>
</cp:coreProperties>
</file>