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68" r:id="rId3"/>
    <p:sldId id="269" r:id="rId4"/>
    <p:sldId id="319" r:id="rId5"/>
    <p:sldId id="320" r:id="rId6"/>
    <p:sldId id="258" r:id="rId7"/>
    <p:sldId id="257" r:id="rId8"/>
    <p:sldId id="259" r:id="rId9"/>
    <p:sldId id="260" r:id="rId10"/>
    <p:sldId id="266" r:id="rId11"/>
    <p:sldId id="267" r:id="rId12"/>
    <p:sldId id="262" r:id="rId13"/>
    <p:sldId id="264" r:id="rId14"/>
    <p:sldId id="265" r:id="rId15"/>
    <p:sldId id="271" r:id="rId16"/>
    <p:sldId id="321" r:id="rId17"/>
    <p:sldId id="281" r:id="rId18"/>
    <p:sldId id="285" r:id="rId19"/>
    <p:sldId id="275" r:id="rId20"/>
    <p:sldId id="282" r:id="rId21"/>
    <p:sldId id="280" r:id="rId22"/>
    <p:sldId id="286" r:id="rId23"/>
    <p:sldId id="287" r:id="rId24"/>
    <p:sldId id="288" r:id="rId25"/>
    <p:sldId id="289" r:id="rId26"/>
    <p:sldId id="291" r:id="rId27"/>
    <p:sldId id="290" r:id="rId28"/>
    <p:sldId id="299" r:id="rId29"/>
    <p:sldId id="309" r:id="rId30"/>
    <p:sldId id="311" r:id="rId31"/>
    <p:sldId id="300" r:id="rId32"/>
    <p:sldId id="301" r:id="rId33"/>
    <p:sldId id="302" r:id="rId34"/>
    <p:sldId id="303" r:id="rId35"/>
    <p:sldId id="304" r:id="rId36"/>
    <p:sldId id="292" r:id="rId37"/>
    <p:sldId id="312" r:id="rId38"/>
    <p:sldId id="313" r:id="rId39"/>
    <p:sldId id="314" r:id="rId40"/>
    <p:sldId id="315" r:id="rId41"/>
    <p:sldId id="316" r:id="rId42"/>
    <p:sldId id="317" r:id="rId43"/>
    <p:sldId id="318" r:id="rId44"/>
  </p:sldIdLst>
  <p:sldSz cx="9144000" cy="6858000" type="screen4x3"/>
  <p:notesSz cx="7077075" cy="90519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1E1D"/>
    <a:srgbClr val="660033"/>
    <a:srgbClr val="FCE1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70" autoAdjust="0"/>
    <p:restoredTop sz="86482" autoAdjust="0"/>
  </p:normalViewPr>
  <p:slideViewPr>
    <p:cSldViewPr>
      <p:cViewPr varScale="1">
        <p:scale>
          <a:sx n="76" d="100"/>
          <a:sy n="76" d="100"/>
        </p:scale>
        <p:origin x="-1498"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DDF2109-6895-43E7-9FB9-18CD317596F4}" type="datetimeFigureOut">
              <a:rPr lang="en-US"/>
              <a:pPr>
                <a:defRPr/>
              </a:pPr>
              <a:t>7/22/2013</a:t>
            </a:fld>
            <a:endParaRPr lang="en-US"/>
          </a:p>
        </p:txBody>
      </p:sp>
      <p:sp>
        <p:nvSpPr>
          <p:cNvPr id="4" name="Slide Image Placeholder 3"/>
          <p:cNvSpPr>
            <a:spLocks noGrp="1" noRot="1" noChangeAspect="1"/>
          </p:cNvSpPr>
          <p:nvPr>
            <p:ph type="sldImg" idx="2"/>
          </p:nvPr>
        </p:nvSpPr>
        <p:spPr>
          <a:xfrm>
            <a:off x="1276350" y="679450"/>
            <a:ext cx="4525963" cy="33940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8025" y="4298950"/>
            <a:ext cx="5661025" cy="40735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597900"/>
            <a:ext cx="3067050" cy="4524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4008438" y="8597900"/>
            <a:ext cx="3067050" cy="4524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786FDDD-3FE0-419F-B273-960FCEB0C8F0}" type="slidenum">
              <a:rPr lang="en-US"/>
              <a:pPr>
                <a:defRPr/>
              </a:pPr>
              <a:t>‹#›</a:t>
            </a:fld>
            <a:endParaRPr lang="en-US"/>
          </a:p>
        </p:txBody>
      </p:sp>
    </p:spTree>
    <p:extLst>
      <p:ext uri="{BB962C8B-B14F-4D97-AF65-F5344CB8AC3E}">
        <p14:creationId xmlns:p14="http://schemas.microsoft.com/office/powerpoint/2010/main" val="10363785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655CD9-D85A-43EC-B98C-82BFD5F583B4}"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27D59F-15F6-4DAA-9CF7-9A2AAF9CEF47}" type="slidenum">
              <a:rPr lang="en-US"/>
              <a:pPr fontAlgn="base">
                <a:spcBef>
                  <a:spcPct val="0"/>
                </a:spcBef>
                <a:spcAft>
                  <a:spcPct val="0"/>
                </a:spcAft>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F803E8-F52F-4C32-A143-BC3A1CCC51CC}" type="slidenum">
              <a:rPr lang="en-US"/>
              <a:pPr fontAlgn="base">
                <a:spcBef>
                  <a:spcPct val="0"/>
                </a:spcBef>
                <a:spcAft>
                  <a:spcPct val="0"/>
                </a:spcAft>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Sec. 51.095</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7FBAEB4-164C-4413-9565-549D5D42DA12}" type="slidenum">
              <a:rPr lang="en-US"/>
              <a:pPr fontAlgn="base">
                <a:spcBef>
                  <a:spcPct val="0"/>
                </a:spcBef>
                <a:spcAft>
                  <a:spcPct val="0"/>
                </a:spcAft>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4C563E-8E3B-4030-9330-C4163C64252E}" type="slidenum">
              <a:rPr lang="en-US"/>
              <a:pPr fontAlgn="base">
                <a:spcBef>
                  <a:spcPct val="0"/>
                </a:spcBef>
                <a:spcAft>
                  <a:spcPct val="0"/>
                </a:spcAft>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 which means that you won’t really know if the statement is voluntary until you’re in court!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Supreme Court held that the circumstances to consider include:</a:t>
            </a:r>
          </a:p>
          <a:p>
            <a:pPr marL="171450" indent="-171450" eaLnBrk="1" fontAlgn="auto" hangingPunct="1">
              <a:spcBef>
                <a:spcPts val="0"/>
              </a:spcBef>
              <a:spcAft>
                <a:spcPts val="0"/>
              </a:spcAft>
              <a:buFont typeface="Arial" pitchFamily="34" charset="0"/>
              <a:buChar char="•"/>
              <a:defRPr/>
            </a:pPr>
            <a:r>
              <a:rPr lang="en-US" dirty="0" smtClean="0"/>
              <a:t>The child’s age, intelligence, maturity level, and experience in the system;</a:t>
            </a:r>
          </a:p>
          <a:p>
            <a:pPr marL="171450" indent="-171450" eaLnBrk="1" fontAlgn="auto" hangingPunct="1">
              <a:spcBef>
                <a:spcPts val="0"/>
              </a:spcBef>
              <a:spcAft>
                <a:spcPts val="0"/>
              </a:spcAft>
              <a:buFont typeface="Arial" pitchFamily="34" charset="0"/>
              <a:buChar char="•"/>
              <a:defRPr/>
            </a:pPr>
            <a:r>
              <a:rPr lang="en-US" dirty="0" smtClean="0"/>
              <a:t>The length of time left alone with the police;</a:t>
            </a:r>
          </a:p>
          <a:p>
            <a:pPr marL="171450" indent="-171450" eaLnBrk="1" fontAlgn="auto" hangingPunct="1">
              <a:spcBef>
                <a:spcPts val="0"/>
              </a:spcBef>
              <a:spcAft>
                <a:spcPts val="0"/>
              </a:spcAft>
              <a:buFont typeface="Arial" pitchFamily="34" charset="0"/>
              <a:buChar char="•"/>
              <a:defRPr/>
            </a:pPr>
            <a:r>
              <a:rPr lang="en-US" dirty="0" smtClean="0"/>
              <a:t>The absence of a showing that the child was asked whether he wished to assert any of his rights;</a:t>
            </a:r>
          </a:p>
          <a:p>
            <a:pPr marL="171450" indent="-171450" eaLnBrk="1" fontAlgn="auto" hangingPunct="1">
              <a:spcBef>
                <a:spcPts val="0"/>
              </a:spcBef>
              <a:spcAft>
                <a:spcPts val="0"/>
              </a:spcAft>
              <a:buFont typeface="Arial" pitchFamily="34" charset="0"/>
              <a:buChar char="•"/>
              <a:defRPr/>
            </a:pPr>
            <a:r>
              <a:rPr lang="en-US" dirty="0" smtClean="0"/>
              <a:t>The isolation from his family and friendly adult advice; </a:t>
            </a:r>
          </a:p>
          <a:p>
            <a:pPr marL="171450" indent="-171450" eaLnBrk="1" fontAlgn="auto" hangingPunct="1">
              <a:spcBef>
                <a:spcPts val="0"/>
              </a:spcBef>
              <a:spcAft>
                <a:spcPts val="0"/>
              </a:spcAft>
              <a:buFont typeface="Arial" pitchFamily="34" charset="0"/>
              <a:buChar char="•"/>
              <a:defRPr/>
            </a:pPr>
            <a:r>
              <a:rPr lang="en-US" dirty="0" smtClean="0"/>
              <a:t>The failure to warn the appellant in their native language; </a:t>
            </a:r>
          </a:p>
          <a:p>
            <a:pPr marL="171450" indent="-171450" eaLnBrk="1" fontAlgn="auto" hangingPunct="1">
              <a:spcBef>
                <a:spcPts val="0"/>
              </a:spcBef>
              <a:spcAft>
                <a:spcPts val="0"/>
              </a:spcAft>
              <a:buFont typeface="Arial" pitchFamily="34" charset="0"/>
              <a:buChar char="•"/>
              <a:defRPr/>
            </a:pPr>
            <a:r>
              <a:rPr lang="en-US" dirty="0" smtClean="0"/>
              <a:t>The length of time before he was taken before a magistrate and warned.</a:t>
            </a:r>
          </a:p>
          <a:p>
            <a:pPr marL="171450" indent="-171450" eaLnBrk="1" fontAlgn="auto" hangingPunct="1">
              <a:spcBef>
                <a:spcPts val="0"/>
              </a:spcBef>
              <a:spcAft>
                <a:spcPts val="0"/>
              </a:spcAft>
              <a:buFont typeface="Arial" pitchFamily="34" charset="0"/>
              <a:buChar char="•"/>
              <a:defRPr/>
            </a:pPr>
            <a:endParaRPr lang="en-US" dirty="0" smtClean="0"/>
          </a:p>
          <a:p>
            <a:pPr eaLnBrk="1" fontAlgn="auto" hangingPunct="1">
              <a:spcBef>
                <a:spcPts val="0"/>
              </a:spcBef>
              <a:spcAft>
                <a:spcPts val="0"/>
              </a:spcAft>
              <a:buFont typeface="Arial" pitchFamily="34" charset="0"/>
              <a:buNone/>
              <a:defRPr/>
            </a:pPr>
            <a:r>
              <a:rPr lang="en-US" dirty="0" smtClean="0"/>
              <a:t>See </a:t>
            </a:r>
            <a:r>
              <a:rPr lang="en-US" i="1" dirty="0" smtClean="0"/>
              <a:t>Fare v. Michael C</a:t>
            </a:r>
            <a:r>
              <a:rPr lang="en-US" dirty="0" smtClean="0"/>
              <a:t> (1979)</a:t>
            </a:r>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4D8139-B1A5-4D0B-BD40-11FC76452F23}" type="slidenum">
              <a:rPr lang="en-US"/>
              <a:pPr fontAlgn="base">
                <a:spcBef>
                  <a:spcPct val="0"/>
                </a:spcBef>
                <a:spcAft>
                  <a:spcPct val="0"/>
                </a:spcAft>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Sec. 51.095</a:t>
            </a:r>
          </a:p>
          <a:p>
            <a:pPr eaLnBrk="1" hangingPunct="1">
              <a:spcBef>
                <a:spcPct val="0"/>
              </a:spcBef>
              <a:buFont typeface="+mj-lt"/>
              <a:buNone/>
            </a:pPr>
            <a:endParaRPr lang="en-US" smtClean="0"/>
          </a:p>
          <a:p>
            <a:pPr eaLnBrk="1" hangingPunct="1">
              <a:spcBef>
                <a:spcPct val="0"/>
              </a:spcBef>
              <a:buFont typeface="+mj-lt"/>
              <a:buNone/>
            </a:pPr>
            <a:r>
              <a:rPr lang="en-US" smtClean="0"/>
              <a:t>Subsections (a)(1) and (a)(5) apply to the statement of a child made:</a:t>
            </a:r>
          </a:p>
          <a:p>
            <a:pPr marL="685800" lvl="1" indent="-228600" eaLnBrk="1" hangingPunct="1">
              <a:spcBef>
                <a:spcPct val="0"/>
              </a:spcBef>
              <a:buFont typeface="Calibri" pitchFamily="34" charset="0"/>
              <a:buAutoNum type="arabicPeriod"/>
            </a:pPr>
            <a:r>
              <a:rPr lang="en-US" smtClean="0"/>
              <a:t>while the child is in a detention facility or other place of confinement;</a:t>
            </a:r>
          </a:p>
          <a:p>
            <a:pPr marL="685800" lvl="1" indent="-228600" eaLnBrk="1" hangingPunct="1">
              <a:spcBef>
                <a:spcPct val="0"/>
              </a:spcBef>
              <a:buFont typeface="Calibri" pitchFamily="34" charset="0"/>
              <a:buAutoNum type="arabicPeriod"/>
            </a:pPr>
            <a:r>
              <a:rPr lang="en-US" smtClean="0"/>
              <a:t>while the child is in the custody of an officer; or</a:t>
            </a:r>
          </a:p>
          <a:p>
            <a:pPr marL="685800" lvl="1" indent="-228600" eaLnBrk="1" hangingPunct="1">
              <a:spcBef>
                <a:spcPct val="0"/>
              </a:spcBef>
              <a:buFont typeface="Calibri" pitchFamily="34" charset="0"/>
              <a:buAutoNum type="arabicPeriod"/>
            </a:pPr>
            <a:r>
              <a:rPr lang="en-US" smtClean="0"/>
              <a:t>during or after the interrogation of the child by an officer if the child is in the possession of the Department of Family and Protective Services and is suspected to have engaged in conduct that violates a penal law of this state.</a:t>
            </a:r>
          </a:p>
          <a:p>
            <a:pPr eaLnBrk="1" hangingPunct="1">
              <a:spcBef>
                <a:spcPct val="0"/>
              </a:spcBef>
            </a:pPr>
            <a:endParaRPr lang="en-US" smtClean="0"/>
          </a:p>
        </p:txBody>
      </p:sp>
      <p:sp>
        <p:nvSpPr>
          <p:cNvPr id="512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BE611D-A95F-4771-9C4E-859A677F5061}" type="slidenum">
              <a:rPr lang="en-US"/>
              <a:pPr fontAlgn="base">
                <a:spcBef>
                  <a:spcPct val="0"/>
                </a:spcBef>
                <a:spcAft>
                  <a:spcPct val="0"/>
                </a:spcAft>
                <a:defRPr/>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07CB12-1F17-4B6E-917E-49CF40BDB685}" type="slidenum">
              <a:rPr lang="en-US"/>
              <a:pPr fontAlgn="base">
                <a:spcBef>
                  <a:spcPct val="0"/>
                </a:spcBef>
                <a:spcAft>
                  <a:spcPct val="0"/>
                </a:spcAft>
                <a:defRPr/>
              </a:pPr>
              <a:t>25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Texas Family Code Sec. 52.02</a:t>
            </a:r>
          </a:p>
          <a:p>
            <a:pPr marL="228600" indent="-228600" eaLnBrk="1" fontAlgn="auto" hangingPunct="1">
              <a:spcBef>
                <a:spcPts val="0"/>
              </a:spcBef>
              <a:spcAft>
                <a:spcPts val="0"/>
              </a:spcAft>
              <a:buFont typeface="+mj-lt"/>
              <a:buAutoNum type="alphaLcParenR"/>
              <a:defRPr/>
            </a:pPr>
            <a:r>
              <a:rPr lang="en-US" dirty="0" smtClean="0"/>
              <a:t>Except as provided by Subsection (c), a person taking a child into custody, without unnecessary delay and without first taking the child to any place other than a juvenile processing office designated under Section 52.025, shall do one of the following:</a:t>
            </a:r>
          </a:p>
          <a:p>
            <a:pPr marL="685800" lvl="1" indent="-228600" eaLnBrk="1" fontAlgn="auto" hangingPunct="1">
              <a:spcBef>
                <a:spcPts val="0"/>
              </a:spcBef>
              <a:spcAft>
                <a:spcPts val="0"/>
              </a:spcAft>
              <a:buFont typeface="+mj-lt"/>
              <a:buAutoNum type="arabicPeriod"/>
              <a:defRPr/>
            </a:pPr>
            <a:r>
              <a:rPr lang="en-US" b="1" dirty="0" smtClean="0"/>
              <a:t>release the child to a parent</a:t>
            </a:r>
            <a:r>
              <a:rPr lang="en-US" dirty="0" smtClean="0"/>
              <a:t>, guardian, custodian of the child, or other responsible adult upon that person's promise to bring the child before the juvenile court as requested by the court;</a:t>
            </a:r>
          </a:p>
          <a:p>
            <a:pPr marL="685800" lvl="1" indent="-228600" eaLnBrk="1" fontAlgn="auto" hangingPunct="1">
              <a:spcBef>
                <a:spcPts val="0"/>
              </a:spcBef>
              <a:spcAft>
                <a:spcPts val="0"/>
              </a:spcAft>
              <a:buFont typeface="+mj-lt"/>
              <a:buAutoNum type="arabicPeriod"/>
              <a:defRPr/>
            </a:pPr>
            <a:r>
              <a:rPr lang="en-US" b="1" dirty="0" smtClean="0"/>
              <a:t>bring the child before the office or official designated by the juvenile board </a:t>
            </a:r>
            <a:r>
              <a:rPr lang="en-US" dirty="0" smtClean="0"/>
              <a:t>if there is probable cause to believe that the child engaged in delinquent conduct, conduct indicating a need for supervision, or conduct that violates a condition of probation imposed by the juvenile court;</a:t>
            </a:r>
          </a:p>
          <a:p>
            <a:pPr marL="685800" lvl="1" indent="-228600" eaLnBrk="1" fontAlgn="auto" hangingPunct="1">
              <a:spcBef>
                <a:spcPts val="0"/>
              </a:spcBef>
              <a:spcAft>
                <a:spcPts val="0"/>
              </a:spcAft>
              <a:buFont typeface="+mj-lt"/>
              <a:buAutoNum type="arabicPeriod"/>
              <a:defRPr/>
            </a:pPr>
            <a:r>
              <a:rPr lang="en-US" b="1" dirty="0" smtClean="0"/>
              <a:t>bring the child to a detention facility </a:t>
            </a:r>
            <a:r>
              <a:rPr lang="en-US" dirty="0" smtClean="0"/>
              <a:t>designated by the juvenile board;</a:t>
            </a:r>
          </a:p>
          <a:p>
            <a:pPr marL="685800" lvl="1" indent="-228600" eaLnBrk="1" fontAlgn="auto" hangingPunct="1">
              <a:spcBef>
                <a:spcPts val="0"/>
              </a:spcBef>
              <a:spcAft>
                <a:spcPts val="0"/>
              </a:spcAft>
              <a:buFont typeface="+mj-lt"/>
              <a:buAutoNum type="arabicPeriod"/>
              <a:defRPr/>
            </a:pPr>
            <a:r>
              <a:rPr lang="en-US" b="1" dirty="0" smtClean="0"/>
              <a:t>bring the child to a secure detention facility </a:t>
            </a:r>
            <a:r>
              <a:rPr lang="en-US" dirty="0" smtClean="0"/>
              <a:t>as provided by Section 51.12(j);</a:t>
            </a:r>
          </a:p>
          <a:p>
            <a:pPr marL="685800" lvl="1" indent="-228600" eaLnBrk="1" fontAlgn="auto" hangingPunct="1">
              <a:spcBef>
                <a:spcPts val="0"/>
              </a:spcBef>
              <a:spcAft>
                <a:spcPts val="0"/>
              </a:spcAft>
              <a:buFont typeface="+mj-lt"/>
              <a:buAutoNum type="arabicPeriod"/>
              <a:defRPr/>
            </a:pPr>
            <a:r>
              <a:rPr lang="en-US" b="1" dirty="0" smtClean="0"/>
              <a:t>bring the child to a medical facility </a:t>
            </a:r>
            <a:r>
              <a:rPr lang="en-US" dirty="0" smtClean="0"/>
              <a:t>if the child is believed to suffer from a serious physical condition or illness that requires prompt treatment;</a:t>
            </a:r>
          </a:p>
          <a:p>
            <a:pPr marL="685800" lvl="1" indent="-228600" eaLnBrk="1" fontAlgn="auto" hangingPunct="1">
              <a:spcBef>
                <a:spcPts val="0"/>
              </a:spcBef>
              <a:spcAft>
                <a:spcPts val="0"/>
              </a:spcAft>
              <a:buFont typeface="+mj-lt"/>
              <a:buAutoNum type="arabicPeriod"/>
              <a:defRPr/>
            </a:pPr>
            <a:r>
              <a:rPr lang="en-US" b="1" dirty="0" smtClean="0"/>
              <a:t>dispose of the case </a:t>
            </a:r>
            <a:r>
              <a:rPr lang="en-US" dirty="0" smtClean="0"/>
              <a:t>under Section 52.03; or</a:t>
            </a:r>
          </a:p>
          <a:p>
            <a:pPr marL="685800" lvl="1" indent="-228600" eaLnBrk="1" fontAlgn="auto" hangingPunct="1">
              <a:spcBef>
                <a:spcPts val="0"/>
              </a:spcBef>
              <a:spcAft>
                <a:spcPts val="0"/>
              </a:spcAft>
              <a:buFont typeface="+mj-lt"/>
              <a:buAutoNum type="arabicPeriod"/>
              <a:defRPr/>
            </a:pPr>
            <a:r>
              <a:rPr lang="en-US" dirty="0" smtClean="0"/>
              <a:t>if school is in session and the child is a student, </a:t>
            </a:r>
            <a:r>
              <a:rPr lang="en-US" b="1" dirty="0" smtClean="0"/>
              <a:t>bring the child to the school campus </a:t>
            </a:r>
            <a:r>
              <a:rPr lang="en-US" dirty="0" smtClean="0"/>
              <a:t>to which the child is assigned if the principal, the principal's designee, or a peace officer assigned to the campus agrees to assume responsibility for the child for the remainder of the school day.</a:t>
            </a:r>
          </a:p>
          <a:p>
            <a:pPr marL="228600" indent="-228600" eaLnBrk="1" fontAlgn="auto" hangingPunct="1">
              <a:spcBef>
                <a:spcPts val="0"/>
              </a:spcBef>
              <a:spcAft>
                <a:spcPts val="0"/>
              </a:spcAft>
              <a:buFont typeface="+mj-lt"/>
              <a:buAutoNum type="alphaLcParenR"/>
              <a:defRPr/>
            </a:pPr>
            <a:r>
              <a:rPr lang="en-US" dirty="0" smtClean="0"/>
              <a:t>A person taking a child into custody shall promptly give notice of the person's action and a statement of the reason for taking the child into custody, to:</a:t>
            </a:r>
          </a:p>
          <a:p>
            <a:pPr marL="685800" lvl="1" indent="-228600" eaLnBrk="1" fontAlgn="auto" hangingPunct="1">
              <a:spcBef>
                <a:spcPts val="0"/>
              </a:spcBef>
              <a:spcAft>
                <a:spcPts val="0"/>
              </a:spcAft>
              <a:buFont typeface="+mj-lt"/>
              <a:buAutoNum type="arabicPeriod"/>
              <a:defRPr/>
            </a:pPr>
            <a:r>
              <a:rPr lang="en-US" dirty="0" smtClean="0"/>
              <a:t>the child's parent, guardian, or custodian; and</a:t>
            </a:r>
          </a:p>
          <a:p>
            <a:pPr marL="685800" lvl="1" indent="-228600" eaLnBrk="1" fontAlgn="auto" hangingPunct="1">
              <a:spcBef>
                <a:spcPts val="0"/>
              </a:spcBef>
              <a:spcAft>
                <a:spcPts val="0"/>
              </a:spcAft>
              <a:buFont typeface="+mj-lt"/>
              <a:buAutoNum type="arabicPeriod"/>
              <a:defRPr/>
            </a:pPr>
            <a:r>
              <a:rPr lang="en-US" dirty="0" smtClean="0"/>
              <a:t>the office or official designated by the juvenile board.</a:t>
            </a:r>
          </a:p>
          <a:p>
            <a:pPr marL="228600" indent="-228600" eaLnBrk="1" fontAlgn="auto" hangingPunct="1">
              <a:spcBef>
                <a:spcPts val="0"/>
              </a:spcBef>
              <a:spcAft>
                <a:spcPts val="0"/>
              </a:spcAft>
              <a:buFont typeface="+mj-lt"/>
              <a:buAutoNum type="alphaLcParenR"/>
              <a:defRPr/>
            </a:pPr>
            <a:r>
              <a:rPr lang="en-US" dirty="0" smtClean="0"/>
              <a:t>A person who takes a child into custody and who has reasonable grounds to believe that the child has been operating a motor vehicle in a public place while having any detectable amount of alcohol in the child's system may, before complying with Subsection (a):</a:t>
            </a:r>
          </a:p>
          <a:p>
            <a:pPr marL="685800" lvl="1" indent="-228600" eaLnBrk="1" fontAlgn="auto" hangingPunct="1">
              <a:spcBef>
                <a:spcPts val="0"/>
              </a:spcBef>
              <a:spcAft>
                <a:spcPts val="0"/>
              </a:spcAft>
              <a:buFont typeface="+mj-lt"/>
              <a:buAutoNum type="arabicPeriod"/>
              <a:defRPr/>
            </a:pPr>
            <a:r>
              <a:rPr lang="en-US" dirty="0" smtClean="0"/>
              <a:t>take the child to a place to obtain a specimen of the child's breath or blood as provided by Chapter 724, Transportation Code; and</a:t>
            </a:r>
          </a:p>
          <a:p>
            <a:pPr marL="685800" lvl="1" indent="-228600" eaLnBrk="1" fontAlgn="auto" hangingPunct="1">
              <a:spcBef>
                <a:spcPts val="0"/>
              </a:spcBef>
              <a:spcAft>
                <a:spcPts val="0"/>
              </a:spcAft>
              <a:buFont typeface="+mj-lt"/>
              <a:buAutoNum type="arabicPeriod"/>
              <a:defRPr/>
            </a:pPr>
            <a:r>
              <a:rPr lang="en-US" dirty="0" smtClean="0"/>
              <a:t>perform intoxilyzer processing and videotaping of the child in an adult processing office of a law enforcement agency.</a:t>
            </a:r>
          </a:p>
          <a:p>
            <a:pPr marL="228600" indent="-228600" eaLnBrk="1" fontAlgn="auto" hangingPunct="1">
              <a:spcBef>
                <a:spcPts val="0"/>
              </a:spcBef>
              <a:spcAft>
                <a:spcPts val="0"/>
              </a:spcAft>
              <a:buFont typeface="+mj-lt"/>
              <a:buAutoNum type="alphaLcParenR"/>
              <a:defRPr/>
            </a:pPr>
            <a:r>
              <a:rPr lang="en-US" dirty="0" smtClean="0"/>
              <a:t>Notwithstanding Section 51.09(a), a child taken into custody as provided by Subsection (c) may submit to the taking of a breath specimen or refuse to submit to the taking of a breath specimen without the concurrence of an attorney, but only if the request made of the child to give the specimen and the child's response to that request is videotaped. A videotape made under this subsection must be maintained until the disposition of any proceeding against the child relating to the arrest is final and be made available to an attorney representing the child during that period.</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BA70AA-9A24-49DB-9378-FF0378A6BC41}" type="slidenum">
              <a:rPr lang="en-US"/>
              <a:pPr fontAlgn="base">
                <a:spcBef>
                  <a:spcPct val="0"/>
                </a:spcBef>
                <a:spcAft>
                  <a:spcPct val="0"/>
                </a:spcAft>
                <a:defRPr/>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E815A57-29AB-4023-8AD1-4B2B271E31EB}" type="slidenum">
              <a:rPr lang="en-US"/>
              <a:pPr fontAlgn="base">
                <a:spcBef>
                  <a:spcPct val="0"/>
                </a:spcBef>
                <a:spcAft>
                  <a:spcPct val="0"/>
                </a:spcAft>
                <a:defRPr/>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60D1D1-32A2-4B26-87EB-9C0E062E34A5}" type="slidenum">
              <a:rPr lang="en-US"/>
              <a:pPr fontAlgn="base">
                <a:spcBef>
                  <a:spcPct val="0"/>
                </a:spcBef>
                <a:spcAft>
                  <a:spcPct val="0"/>
                </a:spcAft>
                <a:defRPr/>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F0EACB6-4C36-4A39-ACDE-0CE646E49D7B}" type="slidenum">
              <a:rPr lang="en-US"/>
              <a:pPr fontAlgn="base">
                <a:spcBef>
                  <a:spcPct val="0"/>
                </a:spcBef>
                <a:spcAft>
                  <a:spcPct val="0"/>
                </a:spcAft>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0622D4-74D7-4E7F-961D-28C5721ACDBC}" type="slidenum">
              <a:rPr lang="en-US"/>
              <a:pPr fontAlgn="base">
                <a:spcBef>
                  <a:spcPct val="0"/>
                </a:spcBef>
                <a:spcAft>
                  <a:spcPct val="0"/>
                </a:spcAft>
                <a:defRPr/>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171450" indent="-171450" eaLnBrk="1" fontAlgn="auto" hangingPunct="1">
              <a:spcBef>
                <a:spcPts val="0"/>
              </a:spcBef>
              <a:spcAft>
                <a:spcPts val="0"/>
              </a:spcAft>
              <a:buFont typeface="Arial" pitchFamily="34" charset="0"/>
              <a:buChar char="•"/>
              <a:defRPr/>
            </a:pPr>
            <a:r>
              <a:rPr lang="en-US" dirty="0" smtClean="0"/>
              <a:t>An officer takes a child to the place where the child said stolen property was hidden, rather than directly to a juvenile processing office.  </a:t>
            </a:r>
            <a:r>
              <a:rPr lang="en-US" i="1" dirty="0" err="1" smtClean="0"/>
              <a:t>Roquemore</a:t>
            </a:r>
            <a:r>
              <a:rPr lang="en-US" i="1" dirty="0" smtClean="0"/>
              <a:t> v. State</a:t>
            </a:r>
          </a:p>
          <a:p>
            <a:pPr marL="171450" indent="-171450" eaLnBrk="1" fontAlgn="auto" hangingPunct="1">
              <a:spcBef>
                <a:spcPts val="0"/>
              </a:spcBef>
              <a:spcAft>
                <a:spcPts val="0"/>
              </a:spcAft>
              <a:buFont typeface="Arial" pitchFamily="34" charset="0"/>
              <a:buChar char="•"/>
              <a:defRPr/>
            </a:pPr>
            <a:r>
              <a:rPr lang="en-US" dirty="0" smtClean="0"/>
              <a:t>An officer takes four juveniles into custody and takes them back to the scene of the crime for identification, rather than directly to a juvenile processing office.  </a:t>
            </a:r>
            <a:r>
              <a:rPr lang="en-US" i="1" dirty="0" smtClean="0"/>
              <a:t>In re G.A.T</a:t>
            </a:r>
            <a:endParaRPr lang="en-US" dirty="0" smtClean="0"/>
          </a:p>
          <a:p>
            <a:pPr marL="171450" indent="-171450" eaLnBrk="1" fontAlgn="auto" hangingPunct="1">
              <a:spcBef>
                <a:spcPts val="0"/>
              </a:spcBef>
              <a:spcAft>
                <a:spcPts val="0"/>
              </a:spcAft>
              <a:buFont typeface="Arial" pitchFamily="34" charset="0"/>
              <a:buChar char="•"/>
              <a:defRPr/>
            </a:pPr>
            <a:endParaRPr lang="en-US" i="1" dirty="0" smtClean="0"/>
          </a:p>
          <a:p>
            <a:pPr marL="171450" indent="-171450" eaLnBrk="1" fontAlgn="auto" hangingPunct="1">
              <a:spcBef>
                <a:spcPts val="0"/>
              </a:spcBef>
              <a:spcAft>
                <a:spcPts val="0"/>
              </a:spcAft>
              <a:buFont typeface="Arial" pitchFamily="34" charset="0"/>
              <a:buChar char="•"/>
              <a:defRPr/>
            </a:pPr>
            <a:endParaRPr lang="en-US" dirty="0" smtClean="0"/>
          </a:p>
          <a:p>
            <a:pPr eaLnBrk="1" fontAlgn="auto" hangingPunct="1">
              <a:spcBef>
                <a:spcPts val="0"/>
              </a:spcBef>
              <a:spcAft>
                <a:spcPts val="0"/>
              </a:spcAft>
              <a:defRPr/>
            </a:pPr>
            <a:endParaRPr lang="en-US" dirty="0"/>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A03861-B1F0-4AD9-9BD1-2D038107105E}" type="slidenum">
              <a:rPr lang="en-US"/>
              <a:pPr fontAlgn="base">
                <a:spcBef>
                  <a:spcPct val="0"/>
                </a:spcBef>
                <a:spcAft>
                  <a:spcPct val="0"/>
                </a:spcAft>
                <a:defRPr/>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404734-7743-49DA-882F-5074E0403C6D}" type="slidenum">
              <a:rPr lang="en-US"/>
              <a:pPr fontAlgn="base">
                <a:spcBef>
                  <a:spcPct val="0"/>
                </a:spcBef>
                <a:spcAft>
                  <a:spcPct val="0"/>
                </a:spcAft>
                <a:defRPr/>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Family Code Section 52.025</a:t>
            </a:r>
          </a:p>
          <a:p>
            <a:pPr eaLnBrk="1" hangingPunct="1">
              <a:spcBef>
                <a:spcPct val="0"/>
              </a:spcBef>
            </a:pPr>
            <a:r>
              <a:rPr lang="en-US" smtClean="0"/>
              <a:t>A child may be detained in a juvenile processing office only for:</a:t>
            </a:r>
          </a:p>
          <a:p>
            <a:pPr marL="685800" lvl="1" indent="-228600" eaLnBrk="1" hangingPunct="1">
              <a:spcBef>
                <a:spcPct val="0"/>
              </a:spcBef>
              <a:buFont typeface="Calibri" pitchFamily="34" charset="0"/>
              <a:buAutoNum type="arabicPeriod"/>
            </a:pPr>
            <a:r>
              <a:rPr lang="en-US" smtClean="0"/>
              <a:t>The return of the child to the custody of a person under section 52.02(a)(1)</a:t>
            </a:r>
          </a:p>
          <a:p>
            <a:pPr marL="685800" lvl="1" indent="-228600" eaLnBrk="1" hangingPunct="1">
              <a:spcBef>
                <a:spcPct val="0"/>
              </a:spcBef>
              <a:buFont typeface="Calibri" pitchFamily="34" charset="0"/>
              <a:buAutoNum type="arabicPeriod"/>
            </a:pPr>
            <a:r>
              <a:rPr lang="en-US" smtClean="0"/>
              <a:t>The completion of essential forms and records required by the juvenile court or this title</a:t>
            </a:r>
          </a:p>
          <a:p>
            <a:pPr marL="685800" lvl="1" indent="-228600" eaLnBrk="1" hangingPunct="1">
              <a:spcBef>
                <a:spcPct val="0"/>
              </a:spcBef>
              <a:buFont typeface="Calibri" pitchFamily="34" charset="0"/>
              <a:buAutoNum type="arabicPeriod"/>
            </a:pPr>
            <a:r>
              <a:rPr lang="en-US" smtClean="0"/>
              <a:t>The photographing and fingerprinting of the child if otherwise authorized at the time of temporary detention</a:t>
            </a:r>
          </a:p>
          <a:p>
            <a:pPr marL="685800" lvl="1" indent="-228600" eaLnBrk="1" hangingPunct="1">
              <a:spcBef>
                <a:spcPct val="0"/>
              </a:spcBef>
              <a:buFont typeface="Calibri" pitchFamily="34" charset="0"/>
              <a:buAutoNum type="arabicPeriod"/>
            </a:pPr>
            <a:r>
              <a:rPr lang="en-US" smtClean="0"/>
              <a:t>The issuance of warnings to the child as required or pe4rmitted by this title</a:t>
            </a:r>
          </a:p>
          <a:p>
            <a:pPr marL="685800" lvl="1" indent="-228600" eaLnBrk="1" hangingPunct="1">
              <a:spcBef>
                <a:spcPct val="0"/>
              </a:spcBef>
              <a:buFont typeface="Calibri" pitchFamily="34" charset="0"/>
              <a:buAutoNum type="arabicPeriod"/>
            </a:pPr>
            <a:r>
              <a:rPr lang="en-US" smtClean="0"/>
              <a:t>The receipt of a statement by the child</a:t>
            </a:r>
          </a:p>
          <a:p>
            <a:pPr eaLnBrk="1" hangingPunct="1">
              <a:spcBef>
                <a:spcPct val="0"/>
              </a:spcBef>
              <a:buFont typeface="+mj-lt"/>
              <a:buNone/>
            </a:pPr>
            <a:endParaRPr lang="en-US" smtClean="0"/>
          </a:p>
          <a:p>
            <a:pPr eaLnBrk="1" hangingPunct="1">
              <a:spcBef>
                <a:spcPct val="0"/>
              </a:spcBef>
              <a:buFont typeface="+mj-lt"/>
              <a:buNone/>
            </a:pPr>
            <a:r>
              <a:rPr lang="en-US" smtClean="0"/>
              <a:t>The only exception is a DUI suspect – that child can be taken to an intoxilyzer room if an officer has reasonable grounds to believe a child who is operating a motor vehicle has a detectable amount of alcohol in his system.  ANY AMOUNT OF ALCOHOL is enough to take this detour (the child does not have to meet the definition of intoxication).</a:t>
            </a:r>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655F4E-7FE9-4EB4-AC98-E6AF5E02C037}" type="slidenum">
              <a:rPr lang="en-US"/>
              <a:pPr fontAlgn="base">
                <a:spcBef>
                  <a:spcPct val="0"/>
                </a:spcBef>
                <a:spcAft>
                  <a:spcPct val="0"/>
                </a:spcAft>
                <a:defRPr/>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68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70B51B9-5127-43DC-8D51-F72ABBAE557B}" type="slidenum">
              <a:rPr lang="en-US"/>
              <a:pPr fontAlgn="base">
                <a:spcBef>
                  <a:spcPct val="0"/>
                </a:spcBef>
                <a:spcAft>
                  <a:spcPct val="0"/>
                </a:spcAft>
                <a:defRPr/>
              </a:pPr>
              <a:t>38</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6CEFFD-2631-4908-9D7E-428B26204495}" type="slidenum">
              <a:rPr lang="en-US"/>
              <a:pPr fontAlgn="base">
                <a:spcBef>
                  <a:spcPct val="0"/>
                </a:spcBef>
                <a:spcAft>
                  <a:spcPct val="0"/>
                </a:spcAft>
                <a:defRPr/>
              </a:pPr>
              <a:t>40</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EC80A5-8152-438D-8DCD-7ED160CF65B3}" type="slidenum">
              <a:rPr lang="en-US"/>
              <a:pPr fontAlgn="base">
                <a:spcBef>
                  <a:spcPct val="0"/>
                </a:spcBef>
                <a:spcAft>
                  <a:spcPct val="0"/>
                </a:spcAft>
                <a:defRPr/>
              </a:pPr>
              <a:t>41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F31CDD-CE8A-49B8-ACCE-EC7576C5E16E}" type="slidenum">
              <a:rPr lang="en-US"/>
              <a:pPr fontAlgn="base">
                <a:spcBef>
                  <a:spcPct val="0"/>
                </a:spcBef>
                <a:spcAft>
                  <a:spcPct val="0"/>
                </a:spcAft>
                <a:defRPr/>
              </a:pPr>
              <a:t>42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A1954E-CA75-4B90-96F8-AA91038C137A}" type="slidenum">
              <a:rPr lang="en-US"/>
              <a:pPr fontAlgn="base">
                <a:spcBef>
                  <a:spcPct val="0"/>
                </a:spcBef>
                <a:spcAft>
                  <a:spcPct val="0"/>
                </a:spcAft>
                <a:defRPr/>
              </a:pPr>
              <a:t>43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Sec. 51.02</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7E752B-8BC2-429F-B4D8-FC66C6A1552D}" type="slidenum">
              <a:rPr lang="en-US"/>
              <a:pPr fontAlgn="base">
                <a:spcBef>
                  <a:spcPct val="0"/>
                </a:spcBef>
                <a:spcAft>
                  <a:spcPct val="0"/>
                </a:spcAft>
                <a:defRPr/>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dirty="0" smtClean="0"/>
              <a:t>Sec. 51.03.  DELINQUENT CONDUCT; CONDUCT INDICATING A NEED FOR SUPERVISION. </a:t>
            </a:r>
            <a:endParaRPr lang="en-US" dirty="0" smtClean="0"/>
          </a:p>
          <a:p>
            <a:pPr marL="228600" indent="-228600" eaLnBrk="1" fontAlgn="auto" hangingPunct="1">
              <a:spcBef>
                <a:spcPts val="0"/>
              </a:spcBef>
              <a:spcAft>
                <a:spcPts val="0"/>
              </a:spcAft>
              <a:buFont typeface="+mj-lt"/>
              <a:buAutoNum type="alphaLcParenR"/>
              <a:defRPr/>
            </a:pPr>
            <a:r>
              <a:rPr lang="en-US" dirty="0" smtClean="0"/>
              <a:t>Delinquent conduct is:</a:t>
            </a:r>
          </a:p>
          <a:p>
            <a:pPr marL="685800" lvl="1" indent="-228600" eaLnBrk="1" fontAlgn="auto" hangingPunct="1">
              <a:spcBef>
                <a:spcPts val="0"/>
              </a:spcBef>
              <a:spcAft>
                <a:spcPts val="0"/>
              </a:spcAft>
              <a:buFont typeface="+mj-lt"/>
              <a:buAutoNum type="arabicPeriod"/>
              <a:defRPr/>
            </a:pPr>
            <a:r>
              <a:rPr lang="en-US" dirty="0" smtClean="0"/>
              <a:t>conduct, other than a traffic offense, that violates a penal law of this state or of the United States punishable by imprisonment or by confinement in jail;</a:t>
            </a:r>
          </a:p>
          <a:p>
            <a:pPr marL="685800" lvl="1" indent="-228600" eaLnBrk="1" fontAlgn="auto" hangingPunct="1">
              <a:spcBef>
                <a:spcPts val="0"/>
              </a:spcBef>
              <a:spcAft>
                <a:spcPts val="0"/>
              </a:spcAft>
              <a:buFont typeface="+mj-lt"/>
              <a:buAutoNum type="arabicPeriod"/>
              <a:defRPr/>
            </a:pPr>
            <a:r>
              <a:rPr lang="en-US" dirty="0" smtClean="0"/>
              <a:t>conduct that violates a lawful order of a court under circumstances that would constitute contempt of that court in:</a:t>
            </a:r>
          </a:p>
          <a:p>
            <a:pPr marL="1143000" lvl="2" indent="-228600" eaLnBrk="1" fontAlgn="auto" hangingPunct="1">
              <a:spcBef>
                <a:spcPts val="0"/>
              </a:spcBef>
              <a:spcAft>
                <a:spcPts val="0"/>
              </a:spcAft>
              <a:buFont typeface="+mj-lt"/>
              <a:buAutoNum type="alphaLcParenR"/>
              <a:defRPr/>
            </a:pPr>
            <a:r>
              <a:rPr lang="en-US" dirty="0" smtClean="0"/>
              <a:t>a justice or municipal court; or</a:t>
            </a:r>
          </a:p>
          <a:p>
            <a:pPr marL="1143000" lvl="2" indent="-228600" eaLnBrk="1" fontAlgn="auto" hangingPunct="1">
              <a:spcBef>
                <a:spcPts val="0"/>
              </a:spcBef>
              <a:spcAft>
                <a:spcPts val="0"/>
              </a:spcAft>
              <a:buFont typeface="+mj-lt"/>
              <a:buAutoNum type="alphaLcParenR"/>
              <a:defRPr/>
            </a:pPr>
            <a:r>
              <a:rPr lang="en-US" dirty="0" smtClean="0"/>
              <a:t>a county court for conduct punishable only by a fine;</a:t>
            </a:r>
          </a:p>
          <a:p>
            <a:pPr marL="685800" lvl="1" indent="-228600" eaLnBrk="1" fontAlgn="auto" hangingPunct="1">
              <a:spcBef>
                <a:spcPts val="0"/>
              </a:spcBef>
              <a:spcAft>
                <a:spcPts val="0"/>
              </a:spcAft>
              <a:buFont typeface="+mj-lt"/>
              <a:buAutoNum type="arabicPeriod"/>
              <a:defRPr/>
            </a:pPr>
            <a:r>
              <a:rPr lang="en-US" dirty="0" smtClean="0"/>
              <a:t> conduct that violates Section 49.04, 49.05, 49.06, 49.07, or 49.08, Penal Code; or</a:t>
            </a:r>
          </a:p>
          <a:p>
            <a:pPr marL="685800" lvl="1" indent="-228600" eaLnBrk="1" fontAlgn="auto" hangingPunct="1">
              <a:spcBef>
                <a:spcPts val="0"/>
              </a:spcBef>
              <a:spcAft>
                <a:spcPts val="0"/>
              </a:spcAft>
              <a:buFont typeface="+mj-lt"/>
              <a:buAutoNum type="arabicPeriod"/>
              <a:defRPr/>
            </a:pPr>
            <a:r>
              <a:rPr lang="en-US" dirty="0" smtClean="0"/>
              <a:t>conduct that violates Section 106.041, Alcoholic Beverage Code, relating to driving under the influence of alcohol by a minor (third or subsequent offense).</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5043AD-3A41-44B1-AE73-2AC603A3F34E}" type="slidenum">
              <a:rPr lang="en-US"/>
              <a:pPr fontAlgn="base">
                <a:spcBef>
                  <a:spcPct val="0"/>
                </a:spcBef>
                <a:spcAft>
                  <a:spcPct val="0"/>
                </a:spcAft>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b="1" dirty="0" smtClean="0"/>
              <a:t>Conduct indicating a need for supervision </a:t>
            </a:r>
            <a:r>
              <a:rPr lang="en-US" dirty="0" smtClean="0"/>
              <a:t>is:</a:t>
            </a:r>
          </a:p>
          <a:p>
            <a:pPr marL="228600" indent="-228600" eaLnBrk="1" fontAlgn="auto" hangingPunct="1">
              <a:spcBef>
                <a:spcPts val="0"/>
              </a:spcBef>
              <a:spcAft>
                <a:spcPts val="0"/>
              </a:spcAft>
              <a:buFont typeface="+mj-lt"/>
              <a:buAutoNum type="arabicPeriod"/>
              <a:defRPr/>
            </a:pPr>
            <a:r>
              <a:rPr lang="en-US" dirty="0" smtClean="0"/>
              <a:t>subject to Subsection (f), conduct, other than a traffic offense, that violates:</a:t>
            </a:r>
          </a:p>
          <a:p>
            <a:pPr marL="685800" lvl="1" indent="-228600" eaLnBrk="1" fontAlgn="auto" hangingPunct="1">
              <a:spcBef>
                <a:spcPts val="0"/>
              </a:spcBef>
              <a:spcAft>
                <a:spcPts val="0"/>
              </a:spcAft>
              <a:buFont typeface="+mj-lt"/>
              <a:buAutoNum type="alphaLcParenR"/>
              <a:defRPr/>
            </a:pPr>
            <a:r>
              <a:rPr lang="en-US" dirty="0" smtClean="0"/>
              <a:t>the penal laws of this state of the grade of misdemeanor that are punishable by fine only; or</a:t>
            </a:r>
          </a:p>
          <a:p>
            <a:pPr marL="685800" lvl="1" indent="-228600" eaLnBrk="1" fontAlgn="auto" hangingPunct="1">
              <a:spcBef>
                <a:spcPts val="0"/>
              </a:spcBef>
              <a:spcAft>
                <a:spcPts val="0"/>
              </a:spcAft>
              <a:buFont typeface="+mj-lt"/>
              <a:buAutoNum type="alphaLcParenR"/>
              <a:defRPr/>
            </a:pPr>
            <a:r>
              <a:rPr lang="en-US" dirty="0" smtClean="0"/>
              <a:t> the penal ordinances of any political subdivision of this state;</a:t>
            </a:r>
          </a:p>
          <a:p>
            <a:pPr marL="228600" indent="-228600" eaLnBrk="1" fontAlgn="auto" hangingPunct="1">
              <a:spcBef>
                <a:spcPts val="0"/>
              </a:spcBef>
              <a:spcAft>
                <a:spcPts val="0"/>
              </a:spcAft>
              <a:buFont typeface="+mj-lt"/>
              <a:buAutoNum type="arabicPeriod"/>
              <a:defRPr/>
            </a:pPr>
            <a:r>
              <a:rPr lang="en-US" dirty="0" smtClean="0"/>
              <a:t> the absence of a child on 10 or more days or parts of days within a six-month period in the same school year or on three or more days or parts of days within a four-week period from school;</a:t>
            </a:r>
          </a:p>
          <a:p>
            <a:pPr marL="228600" indent="-228600" eaLnBrk="1" fontAlgn="auto" hangingPunct="1">
              <a:spcBef>
                <a:spcPts val="0"/>
              </a:spcBef>
              <a:spcAft>
                <a:spcPts val="0"/>
              </a:spcAft>
              <a:buFont typeface="+mj-lt"/>
              <a:buAutoNum type="arabicPeriod"/>
              <a:defRPr/>
            </a:pPr>
            <a:r>
              <a:rPr lang="en-US" dirty="0" smtClean="0"/>
              <a:t>the voluntary absence of a child from the child's home without the consent of the child's parent or guardian for a substantial length of time or without intent to return;</a:t>
            </a:r>
          </a:p>
          <a:p>
            <a:pPr marL="228600" indent="-228600" eaLnBrk="1" fontAlgn="auto" hangingPunct="1">
              <a:spcBef>
                <a:spcPts val="0"/>
              </a:spcBef>
              <a:spcAft>
                <a:spcPts val="0"/>
              </a:spcAft>
              <a:buFont typeface="+mj-lt"/>
              <a:buAutoNum type="arabicPeriod"/>
              <a:defRPr/>
            </a:pPr>
            <a:r>
              <a:rPr lang="en-US" dirty="0" smtClean="0"/>
              <a:t> conduct prohibited by city ordinance or by state law involving the inhalation of the fumes or vapors of paint and other protective coatings or glue and other adhesives and the volatile chemicals itemized in Section 485.001, Health and Safety Code;</a:t>
            </a:r>
          </a:p>
          <a:p>
            <a:pPr marL="228600" indent="-228600" eaLnBrk="1" fontAlgn="auto" hangingPunct="1">
              <a:spcBef>
                <a:spcPts val="0"/>
              </a:spcBef>
              <a:spcAft>
                <a:spcPts val="0"/>
              </a:spcAft>
              <a:buFont typeface="+mj-lt"/>
              <a:buAutoNum type="arabicPeriod"/>
              <a:defRPr/>
            </a:pPr>
            <a:r>
              <a:rPr lang="en-US" dirty="0" smtClean="0"/>
              <a:t>an act that violates a school district's previously communicated written standards of student conduct for which the child has been expelled under Section 37.007(c), Education Code;</a:t>
            </a:r>
          </a:p>
          <a:p>
            <a:pPr marL="228600" indent="-228600" eaLnBrk="1" fontAlgn="auto" hangingPunct="1">
              <a:spcBef>
                <a:spcPts val="0"/>
              </a:spcBef>
              <a:spcAft>
                <a:spcPts val="0"/>
              </a:spcAft>
              <a:buFont typeface="+mj-lt"/>
              <a:buAutoNum type="arabicPeriod"/>
              <a:defRPr/>
            </a:pPr>
            <a:r>
              <a:rPr lang="en-US" dirty="0" smtClean="0"/>
              <a:t>conduct that violates a reasonable and lawful order of a court entered under Section 264.305; or</a:t>
            </a:r>
          </a:p>
          <a:p>
            <a:pPr marL="228600" indent="-228600" eaLnBrk="1" fontAlgn="auto" hangingPunct="1">
              <a:spcBef>
                <a:spcPts val="0"/>
              </a:spcBef>
              <a:spcAft>
                <a:spcPts val="0"/>
              </a:spcAft>
              <a:buFont typeface="+mj-lt"/>
              <a:buAutoNum type="arabicPeriod"/>
              <a:defRPr/>
            </a:pPr>
            <a:r>
              <a:rPr lang="en-US" dirty="0" smtClean="0"/>
              <a:t> notwithstanding Subsection (a)(1), conduct described by Section 43.02(a)(1) or (2), Penal Code.</a:t>
            </a:r>
          </a:p>
          <a:p>
            <a:pPr eaLnBrk="1" fontAlgn="auto" hangingPunct="1">
              <a:spcBef>
                <a:spcPts val="0"/>
              </a:spcBef>
              <a:spcAft>
                <a:spcPts val="0"/>
              </a:spcAft>
              <a:defRPr/>
            </a:pPr>
            <a:endParaRPr lang="en-US" dirty="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5D4196-E3FE-43E3-AB6F-01DD9F6A5AAB}" type="slidenum">
              <a:rPr lang="en-US"/>
              <a:pPr fontAlgn="base">
                <a:spcBef>
                  <a:spcPct val="0"/>
                </a:spcBef>
                <a:spcAft>
                  <a:spcPct val="0"/>
                </a:spcAft>
                <a:defRPr/>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Sec. 54.01</a:t>
            </a:r>
          </a:p>
          <a:p>
            <a:pPr eaLnBrk="1" hangingPunct="1">
              <a:spcBef>
                <a:spcPct val="0"/>
              </a:spcBef>
            </a:pPr>
            <a:r>
              <a:rPr lang="en-US" smtClean="0"/>
              <a:t>DETENTION HEARING. (a) Except as provided by Subsection (p), if the child is not released under Section 53.02, a detention hearing without a jury shall be held promptly, but not later than the second working day after the child is taken into custody; provided, however, that when a child is detained on a Friday or Saturday, then such detention hearing shall be held on the first working day after the child is taken into custody.</a:t>
            </a:r>
          </a:p>
          <a:p>
            <a:pPr eaLnBrk="1" hangingPunct="1">
              <a:spcBef>
                <a:spcPct val="0"/>
              </a:spcBef>
            </a:pPr>
            <a:r>
              <a:rPr lang="en-US" smtClean="0"/>
              <a:t>(b)  Reasonable notice of the detention hearing, either oral or written, shall be given, stating the time, place, and purpose of the hearing. Notice shall be given to the child and, if they can be found, to his parents, guardian, or custodian. Prior to the commencement of the hearing, the court shall inform the parties of the child's right to counsel and to appointed counsel if they are indigent and of the child's right to remain silent with respect to any allegations of delinquent conduct, conduct indicating a need for supervision, or conduct that violates an order of probation imposed by a juvenile court.</a:t>
            </a:r>
          </a:p>
          <a:p>
            <a:pPr eaLnBrk="1" hangingPunct="1">
              <a:spcBef>
                <a:spcPct val="0"/>
              </a:spcBef>
            </a:pPr>
            <a:r>
              <a:rPr lang="en-US" smtClean="0"/>
              <a:t>(c)  At the detention hearing, the court may consider written reports from probation officers, professional court employees, or professional consultants in addition to the testimony of witnesses. Prior to the detention hearing, the court shall provide the attorney for the child with access to all written matter to be considered by the court in making the detention decision. The court may order counsel not to reveal items to the child or his parent, guardian, or guardian ad litem if such disclosure would materially harm the treatment and rehabilitation of the child or would substantially decrease the likelihood of receiving information from the same or similar sources in the future.</a:t>
            </a:r>
          </a:p>
          <a:p>
            <a:pPr eaLnBrk="1" hangingPunct="1">
              <a:spcBef>
                <a:spcPct val="0"/>
              </a:spcBef>
            </a:pPr>
            <a:r>
              <a:rPr lang="en-US" smtClean="0"/>
              <a:t>(d)  A detention hearing may be held without the presence of the child's parents if the court has been unable to locate them. If no parent or guardian is present, the court shall appoint counsel or a guardian ad litem for the child.</a:t>
            </a:r>
          </a:p>
          <a:p>
            <a:pPr eaLnBrk="1" hangingPunct="1">
              <a:spcBef>
                <a:spcPct val="0"/>
              </a:spcBef>
            </a:pPr>
            <a:endParaRPr lang="en-US"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69FF49-52D5-4638-8EC2-994119F4BEA9}" type="slidenum">
              <a:rPr lang="en-US"/>
              <a:pPr fontAlgn="base">
                <a:spcBef>
                  <a:spcPct val="0"/>
                </a:spcBef>
                <a:spcAft>
                  <a:spcPct val="0"/>
                </a:spcAft>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Sec. 51.04.  JURISDICTION. </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11B4C8-E027-4E9E-8548-129E29DAA6C2}" type="slidenum">
              <a:rPr lang="en-US"/>
              <a:pPr fontAlgn="base">
                <a:spcBef>
                  <a:spcPct val="0"/>
                </a:spcBef>
                <a:spcAft>
                  <a:spcPct val="0"/>
                </a:spcAft>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7A5119-116A-4988-A5CA-6754A9925A1E}" type="slidenum">
              <a:rPr lang="en-US"/>
              <a:pPr fontAlgn="base">
                <a:spcBef>
                  <a:spcPct val="0"/>
                </a:spcBef>
                <a:spcAft>
                  <a:spcPct val="0"/>
                </a:spcAft>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Sec. 51.09</a:t>
            </a:r>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936C92-5297-4BEB-AA8D-2E90EFC4DF5B}" type="slidenum">
              <a:rPr lang="en-US"/>
              <a:pPr fontAlgn="base">
                <a:spcBef>
                  <a:spcPct val="0"/>
                </a:spcBef>
                <a:spcAft>
                  <a:spcPct val="0"/>
                </a:spcAft>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userDrawn="1"/>
        </p:nvSpPr>
        <p:spPr>
          <a:xfrm>
            <a:off x="0" y="0"/>
            <a:ext cx="1219200" cy="68580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1441576" y="152400"/>
            <a:ext cx="7391400" cy="2003425"/>
          </a:xfrm>
        </p:spPr>
        <p:txBody>
          <a:bodyPr anchor="b"/>
          <a:lstStyle>
            <a:lvl1pPr algn="l">
              <a:defRPr b="1" baseline="0">
                <a:solidFill>
                  <a:srgbClr val="531E1D"/>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1576" y="2362200"/>
            <a:ext cx="7391400" cy="533400"/>
          </a:xfrm>
        </p:spPr>
        <p:txBody>
          <a:bodyPr>
            <a:normAutofit/>
          </a:bodyPr>
          <a:lstStyle>
            <a:lvl1pPr marL="0" indent="0" algn="l">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userDrawn="1"/>
        </p:nvSpPr>
        <p:spPr>
          <a:xfrm>
            <a:off x="0" y="6553200"/>
            <a:ext cx="9144000" cy="3048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userDrawn="1"/>
        </p:nvSpPr>
        <p:spPr>
          <a:xfrm>
            <a:off x="0" y="0"/>
            <a:ext cx="9144000" cy="76200"/>
          </a:xfrm>
          <a:prstGeom prst="rect">
            <a:avLst/>
          </a:prstGeom>
          <a:solidFill>
            <a:srgbClr val="531E1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rgbClr val="531E1D"/>
          </a:solidFill>
          <a:latin typeface="Arial" pitchFamily="34" charset="0"/>
          <a:ea typeface="+mj-ea"/>
          <a:cs typeface="Arial" pitchFamily="34" charset="0"/>
        </a:defRPr>
      </a:lvl1pPr>
      <a:lvl2pPr algn="ctr" rtl="0" eaLnBrk="0" fontAlgn="base" hangingPunct="0">
        <a:spcBef>
          <a:spcPct val="0"/>
        </a:spcBef>
        <a:spcAft>
          <a:spcPct val="0"/>
        </a:spcAft>
        <a:defRPr sz="4400">
          <a:solidFill>
            <a:srgbClr val="531E1D"/>
          </a:solidFill>
          <a:latin typeface="Arial" charset="0"/>
          <a:cs typeface="Arial" charset="0"/>
        </a:defRPr>
      </a:lvl2pPr>
      <a:lvl3pPr algn="ctr" rtl="0" eaLnBrk="0" fontAlgn="base" hangingPunct="0">
        <a:spcBef>
          <a:spcPct val="0"/>
        </a:spcBef>
        <a:spcAft>
          <a:spcPct val="0"/>
        </a:spcAft>
        <a:defRPr sz="4400">
          <a:solidFill>
            <a:srgbClr val="531E1D"/>
          </a:solidFill>
          <a:latin typeface="Arial" charset="0"/>
          <a:cs typeface="Arial" charset="0"/>
        </a:defRPr>
      </a:lvl3pPr>
      <a:lvl4pPr algn="ctr" rtl="0" eaLnBrk="0" fontAlgn="base" hangingPunct="0">
        <a:spcBef>
          <a:spcPct val="0"/>
        </a:spcBef>
        <a:spcAft>
          <a:spcPct val="0"/>
        </a:spcAft>
        <a:defRPr sz="4400">
          <a:solidFill>
            <a:srgbClr val="531E1D"/>
          </a:solidFill>
          <a:latin typeface="Arial" charset="0"/>
          <a:cs typeface="Arial" charset="0"/>
        </a:defRPr>
      </a:lvl4pPr>
      <a:lvl5pPr algn="ctr" rtl="0" eaLnBrk="0" fontAlgn="base" hangingPunct="0">
        <a:spcBef>
          <a:spcPct val="0"/>
        </a:spcBef>
        <a:spcAft>
          <a:spcPct val="0"/>
        </a:spcAft>
        <a:defRPr sz="4400">
          <a:solidFill>
            <a:srgbClr val="531E1D"/>
          </a:solidFill>
          <a:latin typeface="Arial" charset="0"/>
          <a:cs typeface="Arial" charset="0"/>
        </a:defRPr>
      </a:lvl5pPr>
      <a:lvl6pPr marL="457200" algn="ctr" rtl="0" fontAlgn="base">
        <a:spcBef>
          <a:spcPct val="0"/>
        </a:spcBef>
        <a:spcAft>
          <a:spcPct val="0"/>
        </a:spcAft>
        <a:defRPr sz="4400">
          <a:solidFill>
            <a:srgbClr val="531E1D"/>
          </a:solidFill>
          <a:latin typeface="Arial" charset="0"/>
          <a:cs typeface="Arial" charset="0"/>
        </a:defRPr>
      </a:lvl6pPr>
      <a:lvl7pPr marL="914400" algn="ctr" rtl="0" fontAlgn="base">
        <a:spcBef>
          <a:spcPct val="0"/>
        </a:spcBef>
        <a:spcAft>
          <a:spcPct val="0"/>
        </a:spcAft>
        <a:defRPr sz="4400">
          <a:solidFill>
            <a:srgbClr val="531E1D"/>
          </a:solidFill>
          <a:latin typeface="Arial" charset="0"/>
          <a:cs typeface="Arial" charset="0"/>
        </a:defRPr>
      </a:lvl7pPr>
      <a:lvl8pPr marL="1371600" algn="ctr" rtl="0" fontAlgn="base">
        <a:spcBef>
          <a:spcPct val="0"/>
        </a:spcBef>
        <a:spcAft>
          <a:spcPct val="0"/>
        </a:spcAft>
        <a:defRPr sz="4400">
          <a:solidFill>
            <a:srgbClr val="531E1D"/>
          </a:solidFill>
          <a:latin typeface="Arial" charset="0"/>
          <a:cs typeface="Arial" charset="0"/>
        </a:defRPr>
      </a:lvl8pPr>
      <a:lvl9pPr marL="1828800" algn="ctr" rtl="0" fontAlgn="base">
        <a:spcBef>
          <a:spcPct val="0"/>
        </a:spcBef>
        <a:spcAft>
          <a:spcPct val="0"/>
        </a:spcAft>
        <a:defRPr sz="4400">
          <a:solidFill>
            <a:srgbClr val="531E1D"/>
          </a:solidFill>
          <a:latin typeface="Arial" charset="0"/>
          <a:cs typeface="Arial" charset="0"/>
        </a:defRPr>
      </a:lvl9pPr>
    </p:titleStyle>
    <p:bodyStyle>
      <a:lvl1pPr marL="342900" indent="-342900" algn="l" rtl="0" eaLnBrk="0" fontAlgn="base" hangingPunct="0">
        <a:spcBef>
          <a:spcPct val="20000"/>
        </a:spcBef>
        <a:spcAft>
          <a:spcPct val="0"/>
        </a:spcAft>
        <a:buClr>
          <a:srgbClr val="531E1D"/>
        </a:buClr>
        <a:buFont typeface="Wingdings" pitchFamily="2" charset="2"/>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531E1D"/>
        </a:buClr>
        <a:buFont typeface="Wingdings" pitchFamily="2" charset="2"/>
        <a:buChar char="§"/>
        <a:defRPr sz="2800" kern="1200">
          <a:solidFill>
            <a:srgbClr val="595959"/>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531E1D"/>
        </a:buClr>
        <a:buFont typeface="Wingdings" pitchFamily="2" charset="2"/>
        <a:buChar char="§"/>
        <a:defRPr sz="2400" kern="1200">
          <a:solidFill>
            <a:srgbClr val="595959"/>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531E1D"/>
        </a:buClr>
        <a:buFont typeface="Wingdings" pitchFamily="2" charset="2"/>
        <a:buChar char="§"/>
        <a:defRPr sz="2000" kern="1200">
          <a:solidFill>
            <a:srgbClr val="595959"/>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531E1D"/>
        </a:buClr>
        <a:buFont typeface="Wingdings" pitchFamily="2" charset="2"/>
        <a:buChar char="§"/>
        <a:defRPr sz="2000" kern="1200">
          <a:solidFill>
            <a:srgbClr val="595959"/>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219200" y="1905000"/>
            <a:ext cx="7696200" cy="2057400"/>
          </a:xfrm>
        </p:spPr>
        <p:txBody>
          <a:bodyPr/>
          <a:lstStyle/>
          <a:p>
            <a:pPr eaLnBrk="1" hangingPunct="1"/>
            <a:r>
              <a:rPr lang="en-US" sz="4000" dirty="0" smtClean="0">
                <a:latin typeface="Arial" charset="0"/>
                <a:cs typeface="Arial" charset="0"/>
              </a:rPr>
              <a:t>Family &amp; Juvenile Justice Code</a:t>
            </a:r>
            <a:br>
              <a:rPr lang="en-US" sz="4000" dirty="0" smtClean="0">
                <a:latin typeface="Arial" charset="0"/>
                <a:cs typeface="Arial" charset="0"/>
              </a:rPr>
            </a:br>
            <a:endParaRPr lang="en-US" sz="40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4000" smtClean="0">
                <a:latin typeface="Arial" charset="0"/>
                <a:cs typeface="Arial" charset="0"/>
              </a:rPr>
              <a:t>Detention Hearing</a:t>
            </a:r>
            <a:br>
              <a:rPr lang="en-US" sz="4000" smtClean="0">
                <a:latin typeface="Arial" charset="0"/>
                <a:cs typeface="Arial" charset="0"/>
              </a:rPr>
            </a:br>
            <a:r>
              <a:rPr lang="en-US" sz="4000" smtClean="0">
                <a:latin typeface="Arial" charset="0"/>
                <a:cs typeface="Arial" charset="0"/>
              </a:rPr>
              <a:t>FC – 53.02</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Wingdings" pitchFamily="2" charset="2"/>
              <a:buNone/>
              <a:defRPr/>
            </a:pPr>
            <a:r>
              <a:rPr lang="en-US" dirty="0" smtClean="0"/>
              <a:t>Once a child is taken into custody, if they aren’t released under Section 53.02 (which we have already discussed), a detention hearing without a jury shall be held within 2 working days.  </a:t>
            </a:r>
          </a:p>
          <a:p>
            <a:pPr lvl="1" eaLnBrk="1" fontAlgn="auto" hangingPunct="1">
              <a:spcAft>
                <a:spcPts val="0"/>
              </a:spcAft>
              <a:defRPr/>
            </a:pPr>
            <a:r>
              <a:rPr lang="en-US" dirty="0" smtClean="0"/>
              <a:t>Notice is given to the child and their parents (if they can be located).  </a:t>
            </a:r>
          </a:p>
          <a:p>
            <a:pPr lvl="1" eaLnBrk="1" fontAlgn="auto" hangingPunct="1">
              <a:spcAft>
                <a:spcPts val="0"/>
              </a:spcAft>
              <a:defRPr/>
            </a:pPr>
            <a:r>
              <a:rPr lang="en-US" dirty="0" smtClean="0"/>
              <a:t>The hearing can happen without the parents, but only when a guardian ad litem is appointed.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latin typeface="Arial" charset="0"/>
                <a:cs typeface="Arial" charset="0"/>
              </a:rPr>
              <a:t>Detention Hearing</a:t>
            </a:r>
          </a:p>
        </p:txBody>
      </p:sp>
      <p:sp>
        <p:nvSpPr>
          <p:cNvPr id="30722"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The court decides whether there is probable cause to believe the child has engaged in delinquent conduct or CINS</a:t>
            </a:r>
          </a:p>
        </p:txBody>
      </p:sp>
      <p:pic>
        <p:nvPicPr>
          <p:cNvPr id="4" name="Picture 3"/>
          <p:cNvPicPr>
            <a:picLocks noChangeAspect="1"/>
          </p:cNvPicPr>
          <p:nvPr/>
        </p:nvPicPr>
        <p:blipFill>
          <a:blip r:embed="rId2" cstate="print"/>
          <a:stretch>
            <a:fillRect/>
          </a:stretch>
        </p:blipFill>
        <p:spPr>
          <a:xfrm>
            <a:off x="2286000" y="3276600"/>
            <a:ext cx="4557713" cy="304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smtClean="0">
                <a:latin typeface="Arial" charset="0"/>
                <a:cs typeface="Arial" charset="0"/>
              </a:rPr>
              <a:t>Juvenile Court</a:t>
            </a:r>
            <a:br>
              <a:rPr lang="en-US" sz="4000" smtClean="0">
                <a:latin typeface="Arial" charset="0"/>
                <a:cs typeface="Arial" charset="0"/>
              </a:rPr>
            </a:br>
            <a:r>
              <a:rPr lang="en-US" sz="4000" smtClean="0">
                <a:latin typeface="Arial" charset="0"/>
                <a:cs typeface="Arial" charset="0"/>
              </a:rPr>
              <a:t>FC – 51.04</a:t>
            </a:r>
          </a:p>
        </p:txBody>
      </p:sp>
      <p:sp>
        <p:nvSpPr>
          <p:cNvPr id="3" name="Content Placeholder 2"/>
          <p:cNvSpPr>
            <a:spLocks noGrp="1"/>
          </p:cNvSpPr>
          <p:nvPr>
            <p:ph idx="1"/>
          </p:nvPr>
        </p:nvSpPr>
        <p:spPr/>
        <p:txBody>
          <a:bodyPr>
            <a:normAutofit lnSpcReduction="10000"/>
          </a:bodyPr>
          <a:lstStyle/>
          <a:p>
            <a:pPr marL="0" indent="0" eaLnBrk="1" hangingPunct="1">
              <a:lnSpc>
                <a:spcPct val="90000"/>
              </a:lnSpc>
              <a:buFont typeface="Wingdings" pitchFamily="2" charset="2"/>
              <a:buNone/>
              <a:defRPr/>
            </a:pPr>
            <a:r>
              <a:rPr lang="en-US" sz="3000" smtClean="0">
                <a:latin typeface="Arial" charset="0"/>
                <a:cs typeface="Arial" charset="0"/>
              </a:rPr>
              <a:t>The juvenile court has jurisdiction in all cases involving delinquent conduct or CINS.</a:t>
            </a:r>
          </a:p>
          <a:p>
            <a:pPr marL="0" indent="0" eaLnBrk="1" hangingPunct="1">
              <a:lnSpc>
                <a:spcPct val="90000"/>
              </a:lnSpc>
              <a:buFont typeface="Wingdings" pitchFamily="2" charset="2"/>
              <a:buNone/>
              <a:defRPr/>
            </a:pPr>
            <a:endParaRPr lang="en-US" sz="3000" smtClean="0">
              <a:latin typeface="Arial" charset="0"/>
              <a:cs typeface="Arial" charset="0"/>
            </a:endParaRPr>
          </a:p>
          <a:p>
            <a:pPr marL="0" indent="0" eaLnBrk="1" hangingPunct="1">
              <a:lnSpc>
                <a:spcPct val="90000"/>
              </a:lnSpc>
              <a:buFont typeface="Wingdings" pitchFamily="2" charset="2"/>
              <a:buNone/>
              <a:defRPr/>
            </a:pPr>
            <a:r>
              <a:rPr lang="en-US" sz="3000" smtClean="0">
                <a:latin typeface="Arial" charset="0"/>
                <a:cs typeface="Arial" charset="0"/>
              </a:rPr>
              <a:t>Each county must designate at least one court as the juvenile court. May be district or county court at law. Judge </a:t>
            </a:r>
            <a:r>
              <a:rPr lang="en-US" sz="3000" b="1" smtClean="0">
                <a:effectLst>
                  <a:outerShdw blurRad="38100" dist="38100" dir="2700000" algn="tl">
                    <a:srgbClr val="C0C0C0"/>
                  </a:outerShdw>
                </a:effectLst>
                <a:latin typeface="Arial" charset="0"/>
                <a:cs typeface="Arial" charset="0"/>
              </a:rPr>
              <a:t>MUST</a:t>
            </a:r>
            <a:r>
              <a:rPr lang="en-US" sz="3000" b="1" smtClean="0">
                <a:latin typeface="Arial" charset="0"/>
                <a:cs typeface="Arial" charset="0"/>
              </a:rPr>
              <a:t> </a:t>
            </a:r>
            <a:r>
              <a:rPr lang="en-US" sz="3000" smtClean="0">
                <a:latin typeface="Arial" charset="0"/>
                <a:cs typeface="Arial" charset="0"/>
              </a:rPr>
              <a:t>be an attorney.</a:t>
            </a:r>
          </a:p>
          <a:p>
            <a:pPr marL="0" indent="0" eaLnBrk="1" hangingPunct="1">
              <a:lnSpc>
                <a:spcPct val="90000"/>
              </a:lnSpc>
              <a:buFont typeface="Wingdings" pitchFamily="2" charset="2"/>
              <a:buNone/>
              <a:defRPr/>
            </a:pPr>
            <a:endParaRPr lang="en-US" sz="3000" smtClean="0">
              <a:latin typeface="Arial" charset="0"/>
              <a:cs typeface="Arial" charset="0"/>
            </a:endParaRPr>
          </a:p>
          <a:p>
            <a:pPr marL="0" indent="0" eaLnBrk="1" hangingPunct="1">
              <a:lnSpc>
                <a:spcPct val="90000"/>
              </a:lnSpc>
              <a:buFont typeface="Wingdings" pitchFamily="2" charset="2"/>
              <a:buNone/>
              <a:defRPr/>
            </a:pPr>
            <a:r>
              <a:rPr lang="en-US" sz="3000" smtClean="0">
                <a:latin typeface="Arial" charset="0"/>
                <a:cs typeface="Arial" charset="0"/>
              </a:rPr>
              <a:t>There are several options given to a juvenile court for dealing with juveniles accused of these offenses.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z="4000" smtClean="0">
                <a:latin typeface="Arial" charset="0"/>
                <a:cs typeface="Arial" charset="0"/>
              </a:rPr>
              <a:t>Certification as an Adult </a:t>
            </a:r>
            <a:br>
              <a:rPr lang="en-US" sz="4000" smtClean="0">
                <a:latin typeface="Arial" charset="0"/>
                <a:cs typeface="Arial" charset="0"/>
              </a:rPr>
            </a:br>
            <a:r>
              <a:rPr lang="en-US" sz="4000" smtClean="0">
                <a:latin typeface="Arial" charset="0"/>
                <a:cs typeface="Arial" charset="0"/>
              </a:rPr>
              <a:t>FC – 54.02</a:t>
            </a:r>
          </a:p>
        </p:txBody>
      </p:sp>
      <p:sp>
        <p:nvSpPr>
          <p:cNvPr id="33794" name="Content Placeholder 2"/>
          <p:cNvSpPr>
            <a:spLocks noGrp="1"/>
          </p:cNvSpPr>
          <p:nvPr>
            <p:ph idx="1"/>
          </p:nvPr>
        </p:nvSpPr>
        <p:spPr/>
        <p:txBody>
          <a:bodyPr/>
          <a:lstStyle/>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The county can request, in certain cases, for the juvenile to be certified and charged as an adult, and the case then leaves the juvenile system.  </a:t>
            </a:r>
          </a:p>
          <a:p>
            <a:pPr marL="0" indent="0" eaLnBrk="1" hangingPunct="1">
              <a:buFont typeface="Wingdings" pitchFamily="2" charset="2"/>
              <a:buNone/>
            </a:pPr>
            <a:r>
              <a:rPr lang="en-US" smtClean="0">
                <a:latin typeface="Arial" charset="0"/>
                <a:cs typeface="Arial" charset="0"/>
              </a:rPr>
              <a:t>Must be 15 for any felony, 14 for capitol felony, 1</a:t>
            </a:r>
            <a:r>
              <a:rPr lang="en-US" baseline="30000" smtClean="0">
                <a:latin typeface="Arial" charset="0"/>
                <a:cs typeface="Arial" charset="0"/>
              </a:rPr>
              <a:t>st</a:t>
            </a:r>
            <a:r>
              <a:rPr lang="en-US" smtClean="0">
                <a:latin typeface="Arial" charset="0"/>
                <a:cs typeface="Arial" charset="0"/>
              </a:rPr>
              <a:t> degree felony, or aggravated control substance felony.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If Charged with Delinquent Conduct…</a:t>
            </a:r>
            <a:endParaRPr lang="en-US" dirty="0"/>
          </a:p>
        </p:txBody>
      </p:sp>
      <p:sp>
        <p:nvSpPr>
          <p:cNvPr id="35842"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The court may:</a:t>
            </a:r>
          </a:p>
          <a:p>
            <a:pPr lvl="1" eaLnBrk="1" hangingPunct="1"/>
            <a:r>
              <a:rPr lang="en-US" smtClean="0">
                <a:solidFill>
                  <a:srgbClr val="595959"/>
                </a:solidFill>
                <a:latin typeface="Arial" charset="0"/>
                <a:cs typeface="Arial" charset="0"/>
              </a:rPr>
              <a:t>Place the juvenile on probation</a:t>
            </a:r>
          </a:p>
          <a:p>
            <a:pPr lvl="1" eaLnBrk="1" hangingPunct="1"/>
            <a:r>
              <a:rPr lang="en-US" smtClean="0">
                <a:solidFill>
                  <a:srgbClr val="595959"/>
                </a:solidFill>
                <a:latin typeface="Arial" charset="0"/>
                <a:cs typeface="Arial" charset="0"/>
              </a:rPr>
              <a:t>Send the juvenile to the Texas Juvenile Justice Department with an indeterminate sentence (felony offenses)</a:t>
            </a:r>
          </a:p>
          <a:p>
            <a:pPr lvl="1" eaLnBrk="1" hangingPunct="1"/>
            <a:r>
              <a:rPr lang="en-US" smtClean="0">
                <a:solidFill>
                  <a:srgbClr val="595959"/>
                </a:solidFill>
                <a:latin typeface="Arial" charset="0"/>
                <a:cs typeface="Arial" charset="0"/>
              </a:rPr>
              <a:t>Send the juvenile to the Texas Juvenile Justice Department  with a determinate sentence (only certain offenses)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z="4000" smtClean="0">
                <a:latin typeface="Arial" charset="0"/>
                <a:cs typeface="Arial" charset="0"/>
              </a:rPr>
              <a:t>Waiver of Rights</a:t>
            </a:r>
            <a:br>
              <a:rPr lang="en-US" sz="4000" smtClean="0">
                <a:latin typeface="Arial" charset="0"/>
                <a:cs typeface="Arial" charset="0"/>
              </a:rPr>
            </a:br>
            <a:r>
              <a:rPr lang="en-US" sz="4000" smtClean="0">
                <a:latin typeface="Arial" charset="0"/>
                <a:cs typeface="Arial" charset="0"/>
              </a:rPr>
              <a:t>FC - 51.09</a:t>
            </a:r>
          </a:p>
        </p:txBody>
      </p:sp>
      <p:sp>
        <p:nvSpPr>
          <p:cNvPr id="3" name="Content Placeholder 2"/>
          <p:cNvSpPr>
            <a:spLocks noGrp="1"/>
          </p:cNvSpPr>
          <p:nvPr>
            <p:ph idx="1"/>
          </p:nvPr>
        </p:nvSpPr>
        <p:spPr/>
        <p:txBody>
          <a:bodyPr rtlCol="0">
            <a:normAutofit fontScale="92500" lnSpcReduction="20000"/>
          </a:bodyPr>
          <a:lstStyle/>
          <a:p>
            <a:pPr marL="0" indent="0" eaLnBrk="1" fontAlgn="auto" hangingPunct="1">
              <a:spcAft>
                <a:spcPts val="0"/>
              </a:spcAft>
              <a:buFont typeface="Wingdings" pitchFamily="2" charset="2"/>
              <a:buNone/>
              <a:defRPr/>
            </a:pPr>
            <a:r>
              <a:rPr lang="en-US" dirty="0" smtClean="0"/>
              <a:t>Children are due the same rights as adults under the Constitution or laws of Texas.  They may </a:t>
            </a:r>
            <a:r>
              <a:rPr lang="en-US" i="1" dirty="0" smtClean="0"/>
              <a:t>waive</a:t>
            </a:r>
            <a:r>
              <a:rPr lang="en-US" dirty="0" smtClean="0"/>
              <a:t> their rights under specific circumstances: </a:t>
            </a:r>
          </a:p>
          <a:p>
            <a:pPr lvl="1" eaLnBrk="1" fontAlgn="auto" hangingPunct="1">
              <a:spcAft>
                <a:spcPts val="0"/>
              </a:spcAft>
              <a:defRPr/>
            </a:pPr>
            <a:r>
              <a:rPr lang="en-US" dirty="0" smtClean="0"/>
              <a:t>Waiver is made by the child and the child’s attorney;</a:t>
            </a:r>
          </a:p>
          <a:p>
            <a:pPr lvl="1" eaLnBrk="1" fontAlgn="auto" hangingPunct="1">
              <a:spcAft>
                <a:spcPts val="0"/>
              </a:spcAft>
              <a:defRPr/>
            </a:pPr>
            <a:r>
              <a:rPr lang="en-US" dirty="0" smtClean="0"/>
              <a:t>The child and the child’s attorney are informed and understand the right and the consequences of waiving it;</a:t>
            </a:r>
          </a:p>
          <a:p>
            <a:pPr lvl="1" eaLnBrk="1" fontAlgn="auto" hangingPunct="1">
              <a:spcAft>
                <a:spcPts val="0"/>
              </a:spcAft>
              <a:defRPr/>
            </a:pPr>
            <a:r>
              <a:rPr lang="en-US" dirty="0" smtClean="0"/>
              <a:t>The waiver is voluntary; and</a:t>
            </a:r>
          </a:p>
          <a:p>
            <a:pPr lvl="1" eaLnBrk="1" fontAlgn="auto" hangingPunct="1">
              <a:spcAft>
                <a:spcPts val="0"/>
              </a:spcAft>
              <a:defRPr/>
            </a:pPr>
            <a:r>
              <a:rPr lang="en-US" dirty="0" smtClean="0"/>
              <a:t>The waiver is made in writing or in recorded court proceedings.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lstStyle/>
          <a:p>
            <a:r>
              <a:rPr lang="en-US" smtClean="0">
                <a:latin typeface="Arial" charset="0"/>
                <a:cs typeface="Arial" charset="0"/>
              </a:rPr>
              <a:t>Miranda Warnings</a:t>
            </a:r>
          </a:p>
        </p:txBody>
      </p:sp>
      <p:sp>
        <p:nvSpPr>
          <p:cNvPr id="38914" name="Rectangle 3"/>
          <p:cNvSpPr>
            <a:spLocks noGrp="1"/>
          </p:cNvSpPr>
          <p:nvPr>
            <p:ph type="body" idx="1"/>
          </p:nvPr>
        </p:nvSpPr>
        <p:spPr/>
        <p:txBody>
          <a:bodyPr/>
          <a:lstStyle/>
          <a:p>
            <a:pPr>
              <a:buFont typeface="Wingdings" pitchFamily="2" charset="2"/>
              <a:buNone/>
            </a:pPr>
            <a:r>
              <a:rPr lang="en-US" smtClean="0">
                <a:latin typeface="Arial" charset="0"/>
                <a:cs typeface="Arial" charset="0"/>
              </a:rPr>
              <a:t>PLUS – if you are 14 years of age or older and have committed a felony offense, you may be tried as an adult.</a:t>
            </a:r>
          </a:p>
        </p:txBody>
      </p:sp>
      <p:pic>
        <p:nvPicPr>
          <p:cNvPr id="38915" name="Picture 7" descr="mrianda1"/>
          <p:cNvPicPr>
            <a:picLocks noChangeAspect="1" noChangeArrowheads="1"/>
          </p:cNvPicPr>
          <p:nvPr/>
        </p:nvPicPr>
        <p:blipFill>
          <a:blip r:embed="rId2" cstate="print"/>
          <a:srcRect/>
          <a:stretch>
            <a:fillRect/>
          </a:stretch>
        </p:blipFill>
        <p:spPr bwMode="auto">
          <a:xfrm>
            <a:off x="2362200" y="3200400"/>
            <a:ext cx="4469130" cy="3276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z="4000" smtClean="0">
                <a:latin typeface="Arial" charset="0"/>
                <a:cs typeface="Arial" charset="0"/>
              </a:rPr>
              <a:t>Juvenile Confessions</a:t>
            </a:r>
            <a:br>
              <a:rPr lang="en-US" sz="4000" smtClean="0">
                <a:latin typeface="Arial" charset="0"/>
                <a:cs typeface="Arial" charset="0"/>
              </a:rPr>
            </a:br>
            <a:r>
              <a:rPr lang="en-US" sz="4000" smtClean="0">
                <a:latin typeface="Arial" charset="0"/>
                <a:cs typeface="Arial" charset="0"/>
              </a:rPr>
              <a:t>FC – 51.095</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Wingdings" pitchFamily="2" charset="2"/>
              <a:buNone/>
              <a:defRPr/>
            </a:pPr>
            <a:endParaRPr lang="en-US" dirty="0" smtClean="0"/>
          </a:p>
          <a:p>
            <a:pPr marL="0" indent="0" eaLnBrk="1" fontAlgn="auto" hangingPunct="1">
              <a:spcAft>
                <a:spcPts val="0"/>
              </a:spcAft>
              <a:buFont typeface="Wingdings" pitchFamily="2" charset="2"/>
              <a:buNone/>
              <a:defRPr/>
            </a:pPr>
            <a:r>
              <a:rPr lang="en-US" dirty="0" smtClean="0"/>
              <a:t>When dealing with confessions (juvenile or otherwise):</a:t>
            </a:r>
          </a:p>
          <a:p>
            <a:pPr marL="0" indent="0" eaLnBrk="1" fontAlgn="auto" hangingPunct="1">
              <a:spcAft>
                <a:spcPts val="0"/>
              </a:spcAft>
              <a:buFont typeface="Wingdings" pitchFamily="2" charset="2"/>
              <a:buNone/>
              <a:defRPr/>
            </a:pPr>
            <a:endParaRPr lang="en-US" dirty="0"/>
          </a:p>
          <a:p>
            <a:pPr marL="0" indent="0" eaLnBrk="1" fontAlgn="auto" hangingPunct="1">
              <a:spcAft>
                <a:spcPts val="0"/>
              </a:spcAft>
              <a:buFont typeface="Wingdings" pitchFamily="2" charset="2"/>
              <a:buNone/>
              <a:defRPr/>
            </a:pPr>
            <a:r>
              <a:rPr lang="en-US" dirty="0" smtClean="0"/>
              <a:t>The most important thing to remember is that if you want the statement to be </a:t>
            </a:r>
            <a:r>
              <a:rPr lang="en-US" b="1" dirty="0" smtClean="0"/>
              <a:t>admissible</a:t>
            </a:r>
            <a:r>
              <a:rPr lang="en-US" dirty="0" smtClean="0"/>
              <a:t> - if you want to be able to use that evidence against someone in court - the statement must be </a:t>
            </a:r>
            <a:r>
              <a:rPr lang="en-US" b="1" dirty="0" smtClean="0"/>
              <a:t>VOLUNTARY</a:t>
            </a:r>
            <a:r>
              <a:rPr lang="en-US" dirty="0" smtClean="0"/>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latin typeface="Arial" charset="0"/>
                <a:cs typeface="Arial" charset="0"/>
              </a:rPr>
              <a:t>NOTE</a:t>
            </a:r>
          </a:p>
        </p:txBody>
      </p:sp>
      <p:sp>
        <p:nvSpPr>
          <p:cNvPr id="41986"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The law surrounding juvenile confessions is complicated and detailed.  We won’t have time to cover everything – this is just an </a:t>
            </a:r>
            <a:r>
              <a:rPr lang="en-US" i="1" smtClean="0">
                <a:latin typeface="Arial" charset="0"/>
                <a:cs typeface="Arial" charset="0"/>
              </a:rPr>
              <a:t>overview</a:t>
            </a:r>
            <a:r>
              <a:rPr lang="en-US" smtClean="0">
                <a:latin typeface="Arial" charset="0"/>
                <a:cs typeface="Arial" charset="0"/>
              </a:rPr>
              <a:t> of the law of juvenile confessions.</a:t>
            </a:r>
          </a:p>
        </p:txBody>
      </p:sp>
      <p:pic>
        <p:nvPicPr>
          <p:cNvPr id="41987" name="Picture 4" descr="MC900351700[1]"/>
          <p:cNvPicPr>
            <a:picLocks noChangeAspect="1" noChangeArrowheads="1"/>
          </p:cNvPicPr>
          <p:nvPr/>
        </p:nvPicPr>
        <p:blipFill>
          <a:blip r:embed="rId3" cstate="print"/>
          <a:srcRect/>
          <a:stretch>
            <a:fillRect/>
          </a:stretch>
        </p:blipFill>
        <p:spPr bwMode="auto">
          <a:xfrm>
            <a:off x="3505200" y="3962400"/>
            <a:ext cx="1584325" cy="1795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txBox="1">
            <a:spLocks/>
          </p:cNvSpPr>
          <p:nvPr/>
        </p:nvSpPr>
        <p:spPr bwMode="auto">
          <a:xfrm>
            <a:off x="430213" y="304800"/>
            <a:ext cx="8077200" cy="914400"/>
          </a:xfrm>
          <a:prstGeom prst="rect">
            <a:avLst/>
          </a:prstGeom>
          <a:noFill/>
          <a:ln w="9525">
            <a:noFill/>
            <a:miter lim="800000"/>
            <a:headEnd/>
            <a:tailEnd/>
          </a:ln>
        </p:spPr>
        <p:txBody>
          <a:bodyPr/>
          <a:lstStyle/>
          <a:p>
            <a:pPr algn="ctr"/>
            <a:r>
              <a:rPr lang="en-US" sz="4400">
                <a:solidFill>
                  <a:srgbClr val="531E1D"/>
                </a:solidFill>
                <a:cs typeface="Arial" charset="0"/>
              </a:rPr>
              <a:t>Juvenile Confessions</a:t>
            </a:r>
          </a:p>
        </p:txBody>
      </p:sp>
      <p:sp>
        <p:nvSpPr>
          <p:cNvPr id="44034" name="Content Placeholder 2"/>
          <p:cNvSpPr txBox="1">
            <a:spLocks/>
          </p:cNvSpPr>
          <p:nvPr/>
        </p:nvSpPr>
        <p:spPr bwMode="auto">
          <a:xfrm>
            <a:off x="457200" y="1905000"/>
            <a:ext cx="7391400" cy="4221163"/>
          </a:xfrm>
          <a:prstGeom prst="rect">
            <a:avLst/>
          </a:prstGeom>
          <a:noFill/>
          <a:ln w="9525">
            <a:noFill/>
            <a:miter lim="800000"/>
            <a:headEnd/>
            <a:tailEnd/>
          </a:ln>
        </p:spPr>
        <p:txBody>
          <a:bodyPr/>
          <a:lstStyle/>
          <a:p>
            <a:pPr>
              <a:spcBef>
                <a:spcPct val="20000"/>
              </a:spcBef>
              <a:buClr>
                <a:srgbClr val="531E1D"/>
              </a:buClr>
              <a:buFont typeface="Wingdings" pitchFamily="2" charset="2"/>
              <a:buNone/>
            </a:pPr>
            <a:r>
              <a:rPr lang="en-US" sz="3000">
                <a:cs typeface="Arial" charset="0"/>
              </a:rPr>
              <a:t>Confessions made my juveniles can be tricky. </a:t>
            </a:r>
          </a:p>
          <a:p>
            <a:pPr>
              <a:spcBef>
                <a:spcPct val="20000"/>
              </a:spcBef>
              <a:buClr>
                <a:srgbClr val="531E1D"/>
              </a:buClr>
              <a:buFont typeface="Wingdings" pitchFamily="2" charset="2"/>
              <a:buNone/>
            </a:pPr>
            <a:r>
              <a:rPr lang="en-US" sz="3000">
                <a:cs typeface="Arial" charset="0"/>
              </a:rPr>
              <a:t>Juveniles may not fully understand their rights and so they may not be competent to waive them.  As such, the law surrounding these statements is specific and must be followed closely to avoid illegal or involuntary (and thereby inadmissible) confessions.</a:t>
            </a:r>
          </a:p>
        </p:txBody>
      </p:sp>
      <p:pic>
        <p:nvPicPr>
          <p:cNvPr id="44035" name="Picture 8" descr="MC900435221[1]"/>
          <p:cNvPicPr>
            <a:picLocks noChangeAspect="1" noChangeArrowheads="1"/>
          </p:cNvPicPr>
          <p:nvPr/>
        </p:nvPicPr>
        <p:blipFill>
          <a:blip r:embed="rId3" cstate="print"/>
          <a:srcRect/>
          <a:stretch>
            <a:fillRect/>
          </a:stretch>
        </p:blipFill>
        <p:spPr bwMode="auto">
          <a:xfrm>
            <a:off x="7772400" y="4191000"/>
            <a:ext cx="1222375" cy="1936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latin typeface="Arial" charset="0"/>
                <a:cs typeface="Arial" charset="0"/>
              </a:rPr>
              <a:t>Terminal Objective</a:t>
            </a:r>
          </a:p>
        </p:txBody>
      </p:sp>
      <p:sp>
        <p:nvSpPr>
          <p:cNvPr id="16386" name="Content Placeholder 2"/>
          <p:cNvSpPr>
            <a:spLocks noGrp="1"/>
          </p:cNvSpPr>
          <p:nvPr>
            <p:ph idx="1"/>
          </p:nvPr>
        </p:nvSpPr>
        <p:spPr/>
        <p:txBody>
          <a:bodyPr/>
          <a:lstStyle/>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Upon completion of this module, the participant will be knowledgeable about the portions of Title I, II, and III of the Texas Family Code and the Juvenile Justice system that would be most applicable in a school environment.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pPr eaLnBrk="1" hangingPunct="1"/>
            <a:r>
              <a:rPr lang="en-US" smtClean="0">
                <a:latin typeface="Arial" charset="0"/>
                <a:cs typeface="Arial" charset="0"/>
              </a:rPr>
              <a:t>Admissions vs. Confessions</a:t>
            </a:r>
          </a:p>
        </p:txBody>
      </p:sp>
      <p:sp>
        <p:nvSpPr>
          <p:cNvPr id="46082" name="Text Placeholder 3"/>
          <p:cNvSpPr>
            <a:spLocks noGrp="1"/>
          </p:cNvSpPr>
          <p:nvPr>
            <p:ph type="body" idx="1"/>
          </p:nvPr>
        </p:nvSpPr>
        <p:spPr/>
        <p:txBody>
          <a:bodyPr/>
          <a:lstStyle/>
          <a:p>
            <a:pPr eaLnBrk="1" hangingPunct="1"/>
            <a:r>
              <a:rPr lang="en-US" smtClean="0">
                <a:latin typeface="Arial" charset="0"/>
                <a:cs typeface="Arial" charset="0"/>
              </a:rPr>
              <a:t>ADMISSIONS</a:t>
            </a:r>
          </a:p>
        </p:txBody>
      </p:sp>
      <p:sp>
        <p:nvSpPr>
          <p:cNvPr id="46083" name="Content Placeholder 4"/>
          <p:cNvSpPr>
            <a:spLocks noGrp="1"/>
          </p:cNvSpPr>
          <p:nvPr>
            <p:ph sz="half" idx="2"/>
          </p:nvPr>
        </p:nvSpPr>
        <p:spPr/>
        <p:txBody>
          <a:bodyPr/>
          <a:lstStyle/>
          <a:p>
            <a:pPr eaLnBrk="1" hangingPunct="1"/>
            <a:r>
              <a:rPr lang="en-US" smtClean="0">
                <a:latin typeface="Arial" charset="0"/>
                <a:cs typeface="Arial" charset="0"/>
              </a:rPr>
              <a:t>An admission made with NO custody and NO interrogation is admissible if it is </a:t>
            </a:r>
            <a:r>
              <a:rPr lang="en-US" u="sng" smtClean="0">
                <a:latin typeface="Arial" charset="0"/>
                <a:cs typeface="Arial" charset="0"/>
              </a:rPr>
              <a:t>voluntary</a:t>
            </a:r>
            <a:r>
              <a:rPr lang="en-US" smtClean="0">
                <a:latin typeface="Arial" charset="0"/>
                <a:cs typeface="Arial" charset="0"/>
              </a:rPr>
              <a:t>.  That’s it.  Voluntariness is the only rule that applies.</a:t>
            </a:r>
          </a:p>
          <a:p>
            <a:pPr eaLnBrk="1" hangingPunct="1"/>
            <a:endParaRPr lang="en-US" smtClean="0">
              <a:latin typeface="Arial" charset="0"/>
              <a:cs typeface="Arial" charset="0"/>
            </a:endParaRPr>
          </a:p>
        </p:txBody>
      </p:sp>
      <p:sp>
        <p:nvSpPr>
          <p:cNvPr id="46084" name="Text Placeholder 5"/>
          <p:cNvSpPr>
            <a:spLocks noGrp="1"/>
          </p:cNvSpPr>
          <p:nvPr>
            <p:ph type="body" sz="quarter" idx="3"/>
          </p:nvPr>
        </p:nvSpPr>
        <p:spPr/>
        <p:txBody>
          <a:bodyPr/>
          <a:lstStyle/>
          <a:p>
            <a:pPr eaLnBrk="1" hangingPunct="1"/>
            <a:r>
              <a:rPr lang="en-US" smtClean="0">
                <a:latin typeface="Arial" charset="0"/>
                <a:cs typeface="Arial" charset="0"/>
              </a:rPr>
              <a:t>CONFESSIONS</a:t>
            </a:r>
          </a:p>
        </p:txBody>
      </p:sp>
      <p:sp>
        <p:nvSpPr>
          <p:cNvPr id="46085" name="Content Placeholder 6"/>
          <p:cNvSpPr>
            <a:spLocks noGrp="1"/>
          </p:cNvSpPr>
          <p:nvPr>
            <p:ph sz="quarter" idx="4"/>
          </p:nvPr>
        </p:nvSpPr>
        <p:spPr/>
        <p:txBody>
          <a:bodyPr/>
          <a:lstStyle/>
          <a:p>
            <a:pPr eaLnBrk="1" hangingPunct="1"/>
            <a:r>
              <a:rPr lang="en-US" smtClean="0">
                <a:latin typeface="Arial" charset="0"/>
                <a:cs typeface="Arial" charset="0"/>
              </a:rPr>
              <a:t>A confession made via </a:t>
            </a:r>
            <a:r>
              <a:rPr lang="en-US" u="sng" smtClean="0">
                <a:latin typeface="Arial" charset="0"/>
                <a:cs typeface="Arial" charset="0"/>
              </a:rPr>
              <a:t>custodial interrogation</a:t>
            </a:r>
            <a:r>
              <a:rPr lang="en-US" smtClean="0">
                <a:latin typeface="Arial" charset="0"/>
                <a:cs typeface="Arial" charset="0"/>
              </a:rPr>
              <a:t> requires that you follow particular state and federal laws dealing with confessions</a:t>
            </a:r>
          </a:p>
          <a:p>
            <a:pPr eaLnBrk="1" hangingPunct="1"/>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pPr eaLnBrk="1" hangingPunct="1"/>
            <a:r>
              <a:rPr lang="en-US" smtClean="0">
                <a:latin typeface="Arial" charset="0"/>
                <a:cs typeface="Arial" charset="0"/>
              </a:rPr>
              <a:t>Voluntary</a:t>
            </a:r>
          </a:p>
        </p:txBody>
      </p:sp>
      <p:sp>
        <p:nvSpPr>
          <p:cNvPr id="48130"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What is “voluntary” mean when dealing with children?</a:t>
            </a:r>
          </a:p>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In determining whether a statement was voluntary, the trial court will look at the </a:t>
            </a:r>
            <a:r>
              <a:rPr lang="en-US" i="1" smtClean="0">
                <a:latin typeface="Arial" charset="0"/>
                <a:cs typeface="Arial" charset="0"/>
              </a:rPr>
              <a:t>totality of the circumstances</a:t>
            </a:r>
            <a:r>
              <a:rPr lang="en-US" smtClean="0">
                <a:latin typeface="Arial" charset="0"/>
                <a:cs typeface="Arial"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pPr eaLnBrk="1" hangingPunct="1"/>
            <a:r>
              <a:rPr lang="en-US" smtClean="0">
                <a:latin typeface="Arial" charset="0"/>
                <a:cs typeface="Arial" charset="0"/>
              </a:rPr>
              <a:t>Statements While in Custody</a:t>
            </a:r>
          </a:p>
        </p:txBody>
      </p:sp>
      <p:sp>
        <p:nvSpPr>
          <p:cNvPr id="50178" name="Content Placeholder 2"/>
          <p:cNvSpPr>
            <a:spLocks noGrp="1"/>
          </p:cNvSpPr>
          <p:nvPr>
            <p:ph idx="1"/>
          </p:nvPr>
        </p:nvSpPr>
        <p:spPr/>
        <p:txBody>
          <a:bodyPr/>
          <a:lstStyle/>
          <a:p>
            <a:pPr eaLnBrk="1" hangingPunct="1"/>
            <a:r>
              <a:rPr lang="en-US" smtClean="0">
                <a:latin typeface="Arial" charset="0"/>
                <a:cs typeface="Arial" charset="0"/>
              </a:rPr>
              <a:t>The Texas Family Code incorporates </a:t>
            </a:r>
            <a:r>
              <a:rPr lang="en-US" i="1" smtClean="0">
                <a:latin typeface="Arial" charset="0"/>
                <a:cs typeface="Arial" charset="0"/>
              </a:rPr>
              <a:t>Miranda</a:t>
            </a:r>
            <a:r>
              <a:rPr lang="en-US" smtClean="0">
                <a:latin typeface="Arial" charset="0"/>
                <a:cs typeface="Arial" charset="0"/>
              </a:rPr>
              <a:t>, but gives some extra protections for juveniles.  </a:t>
            </a:r>
          </a:p>
          <a:p>
            <a:pPr eaLnBrk="1" hangingPunct="1"/>
            <a:r>
              <a:rPr lang="en-US" smtClean="0">
                <a:latin typeface="Arial" charset="0"/>
                <a:cs typeface="Arial" charset="0"/>
              </a:rPr>
              <a:t>A child must be </a:t>
            </a:r>
            <a:r>
              <a:rPr lang="en-US" u="sng" smtClean="0">
                <a:latin typeface="Arial" charset="0"/>
                <a:cs typeface="Arial" charset="0"/>
              </a:rPr>
              <a:t>in custody</a:t>
            </a:r>
            <a:r>
              <a:rPr lang="en-US" smtClean="0">
                <a:latin typeface="Arial" charset="0"/>
                <a:cs typeface="Arial" charset="0"/>
              </a:rPr>
              <a:t> and there must be an </a:t>
            </a:r>
            <a:r>
              <a:rPr lang="en-US" u="sng" smtClean="0">
                <a:latin typeface="Arial" charset="0"/>
                <a:cs typeface="Arial" charset="0"/>
              </a:rPr>
              <a:t>interrogation</a:t>
            </a:r>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pPr eaLnBrk="1" hangingPunct="1"/>
            <a:r>
              <a:rPr lang="en-US" sz="4000" smtClean="0">
                <a:latin typeface="Arial" charset="0"/>
                <a:cs typeface="Arial" charset="0"/>
              </a:rPr>
              <a:t>What is “in custody”?</a:t>
            </a:r>
            <a:br>
              <a:rPr lang="en-US" sz="4000" smtClean="0">
                <a:latin typeface="Arial" charset="0"/>
                <a:cs typeface="Arial" charset="0"/>
              </a:rPr>
            </a:br>
            <a:r>
              <a:rPr lang="en-US" sz="4000" smtClean="0">
                <a:latin typeface="Arial" charset="0"/>
                <a:cs typeface="Arial" charset="0"/>
              </a:rPr>
              <a:t>FC – 51.095</a:t>
            </a:r>
          </a:p>
        </p:txBody>
      </p:sp>
      <p:sp>
        <p:nvSpPr>
          <p:cNvPr id="51202" name="Content Placeholder 2"/>
          <p:cNvSpPr>
            <a:spLocks noGrp="1"/>
          </p:cNvSpPr>
          <p:nvPr>
            <p:ph idx="1"/>
          </p:nvPr>
        </p:nvSpPr>
        <p:spPr/>
        <p:txBody>
          <a:bodyPr/>
          <a:lstStyle/>
          <a:p>
            <a:pPr eaLnBrk="1" hangingPunct="1"/>
            <a:r>
              <a:rPr lang="en-US" smtClean="0">
                <a:latin typeface="Arial" charset="0"/>
                <a:cs typeface="Arial" charset="0"/>
              </a:rPr>
              <a:t>When the child is in a detention facility or other place of confinement; </a:t>
            </a:r>
          </a:p>
          <a:p>
            <a:pPr eaLnBrk="1" hangingPunct="1"/>
            <a:r>
              <a:rPr lang="en-US" smtClean="0">
                <a:latin typeface="Arial" charset="0"/>
                <a:cs typeface="Arial" charset="0"/>
              </a:rPr>
              <a:t>While the child is in the custody of an officer; OR</a:t>
            </a:r>
          </a:p>
          <a:p>
            <a:pPr eaLnBrk="1" hangingPunct="1"/>
            <a:r>
              <a:rPr lang="en-US" smtClean="0">
                <a:latin typeface="Arial" charset="0"/>
                <a:cs typeface="Arial" charset="0"/>
              </a:rPr>
              <a:t>During or after interrogation by an officer </a:t>
            </a:r>
            <a:r>
              <a:rPr lang="en-US" u="sng" smtClean="0">
                <a:latin typeface="Arial" charset="0"/>
                <a:cs typeface="Arial" charset="0"/>
              </a:rPr>
              <a:t>if</a:t>
            </a:r>
            <a:r>
              <a:rPr lang="en-US" smtClean="0">
                <a:latin typeface="Arial" charset="0"/>
                <a:cs typeface="Arial" charset="0"/>
              </a:rPr>
              <a:t> the child is in possession of DFPS and is suspected to have engaged in conduct that violates a penal law</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smtClean="0">
                <a:latin typeface="Arial" charset="0"/>
                <a:cs typeface="Arial" charset="0"/>
              </a:rPr>
              <a:t>Easy Custody Test</a:t>
            </a:r>
          </a:p>
        </p:txBody>
      </p:sp>
      <p:sp>
        <p:nvSpPr>
          <p:cNvPr id="53250" name="Content Placeholder 2"/>
          <p:cNvSpPr>
            <a:spLocks noGrp="1"/>
          </p:cNvSpPr>
          <p:nvPr>
            <p:ph idx="1"/>
          </p:nvPr>
        </p:nvSpPr>
        <p:spPr>
          <a:xfrm>
            <a:off x="381000" y="1447800"/>
            <a:ext cx="8305800" cy="3048000"/>
          </a:xfrm>
        </p:spPr>
        <p:txBody>
          <a:bodyPr/>
          <a:lstStyle/>
          <a:p>
            <a:pPr marL="0" indent="0" eaLnBrk="1" hangingPunct="1">
              <a:buFont typeface="Wingdings" pitchFamily="2" charset="2"/>
              <a:buNone/>
            </a:pPr>
            <a:r>
              <a:rPr lang="en-US" smtClean="0">
                <a:latin typeface="Arial" charset="0"/>
                <a:cs typeface="Arial" charset="0"/>
              </a:rPr>
              <a:t>Would a reasonable person (in this case a child) believe he or she was restrained to the degree associated with formal arrest?  Is the child’s freedom of movement significantly restricted?  Would the child feel free to leave?</a:t>
            </a:r>
          </a:p>
        </p:txBody>
      </p:sp>
      <p:pic>
        <p:nvPicPr>
          <p:cNvPr id="53256" name="Picture 8" descr="MC900320640[1]"/>
          <p:cNvPicPr>
            <a:picLocks noChangeAspect="1" noChangeArrowheads="1"/>
          </p:cNvPicPr>
          <p:nvPr/>
        </p:nvPicPr>
        <p:blipFill>
          <a:blip r:embed="rId2" cstate="print"/>
          <a:srcRect/>
          <a:stretch>
            <a:fillRect/>
          </a:stretch>
        </p:blipFill>
        <p:spPr bwMode="auto">
          <a:xfrm>
            <a:off x="2971800" y="4038600"/>
            <a:ext cx="2438400" cy="17494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pPr eaLnBrk="1" hangingPunct="1"/>
            <a:r>
              <a:rPr lang="en-US" smtClean="0">
                <a:latin typeface="Arial" charset="0"/>
                <a:cs typeface="Arial" charset="0"/>
              </a:rPr>
              <a:t>What is “out of custody”?</a:t>
            </a:r>
          </a:p>
        </p:txBody>
      </p:sp>
      <p:sp>
        <p:nvSpPr>
          <p:cNvPr id="54274" name="Content Placeholder 2"/>
          <p:cNvSpPr>
            <a:spLocks noGrp="1"/>
          </p:cNvSpPr>
          <p:nvPr>
            <p:ph idx="1"/>
          </p:nvPr>
        </p:nvSpPr>
        <p:spPr/>
        <p:txBody>
          <a:bodyPr/>
          <a:lstStyle/>
          <a:p>
            <a:pPr eaLnBrk="1" hangingPunct="1"/>
            <a:r>
              <a:rPr lang="en-US" smtClean="0">
                <a:latin typeface="Arial" charset="0"/>
                <a:cs typeface="Arial" charset="0"/>
              </a:rPr>
              <a:t>The child is notified that they are NOT in custody</a:t>
            </a:r>
          </a:p>
          <a:p>
            <a:pPr eaLnBrk="1" hangingPunct="1"/>
            <a:r>
              <a:rPr lang="en-US" smtClean="0">
                <a:latin typeface="Arial" charset="0"/>
                <a:cs typeface="Arial" charset="0"/>
              </a:rPr>
              <a:t>The child is notified that they are free to leave at any time; AND</a:t>
            </a:r>
          </a:p>
          <a:p>
            <a:pPr eaLnBrk="1" hangingPunct="1"/>
            <a:r>
              <a:rPr lang="en-US" smtClean="0">
                <a:latin typeface="Arial" charset="0"/>
                <a:cs typeface="Arial" charset="0"/>
              </a:rPr>
              <a:t>The child is allowed to leave after the statement is given</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3"/>
          <p:cNvSpPr>
            <a:spLocks noGrp="1"/>
          </p:cNvSpPr>
          <p:nvPr>
            <p:ph type="title"/>
          </p:nvPr>
        </p:nvSpPr>
        <p:spPr/>
        <p:txBody>
          <a:bodyPr/>
          <a:lstStyle/>
          <a:p>
            <a:pPr eaLnBrk="1" hangingPunct="1"/>
            <a:r>
              <a:rPr lang="en-US" smtClean="0">
                <a:latin typeface="Arial" charset="0"/>
                <a:cs typeface="Arial" charset="0"/>
              </a:rPr>
              <a:t>Written Statements</a:t>
            </a:r>
          </a:p>
        </p:txBody>
      </p:sp>
      <p:sp>
        <p:nvSpPr>
          <p:cNvPr id="56322" name="Content Placeholder 4"/>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Before a written statement is obtained, you must follow the rules in Texas Family Code 52.02:  </a:t>
            </a:r>
            <a:r>
              <a:rPr lang="en-US" u="sng" smtClean="0">
                <a:latin typeface="Arial" charset="0"/>
                <a:cs typeface="Arial" charset="0"/>
              </a:rPr>
              <a:t>Release or Delivery of a Child</a:t>
            </a:r>
          </a:p>
          <a:p>
            <a:pPr marL="0" indent="0" eaLnBrk="1" hangingPunct="1">
              <a:buFont typeface="Wingdings" pitchFamily="2" charset="2"/>
              <a:buNone/>
            </a:pPr>
            <a:endParaRPr lang="en-US" u="sng"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If you don’t, the statement can’t be used in an adjudication hearing.</a:t>
            </a:r>
          </a:p>
        </p:txBody>
      </p:sp>
      <p:pic>
        <p:nvPicPr>
          <p:cNvPr id="56323" name="Picture 4" descr="MP900422149[1]"/>
          <p:cNvPicPr>
            <a:picLocks noChangeAspect="1" noChangeArrowheads="1"/>
          </p:cNvPicPr>
          <p:nvPr/>
        </p:nvPicPr>
        <p:blipFill>
          <a:blip r:embed="rId2" cstate="print"/>
          <a:srcRect/>
          <a:stretch>
            <a:fillRect/>
          </a:stretch>
        </p:blipFill>
        <p:spPr bwMode="auto">
          <a:xfrm>
            <a:off x="5562600" y="4495800"/>
            <a:ext cx="2590800" cy="1722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pPr eaLnBrk="1" hangingPunct="1"/>
            <a:r>
              <a:rPr lang="en-US" sz="4000" smtClean="0">
                <a:latin typeface="Arial" charset="0"/>
                <a:cs typeface="Arial" charset="0"/>
              </a:rPr>
              <a:t>Taking a Child into Custody</a:t>
            </a:r>
            <a:br>
              <a:rPr lang="en-US" sz="4000" smtClean="0">
                <a:latin typeface="Arial" charset="0"/>
                <a:cs typeface="Arial" charset="0"/>
              </a:rPr>
            </a:br>
            <a:r>
              <a:rPr lang="en-US" sz="4000" smtClean="0">
                <a:latin typeface="Arial" charset="0"/>
                <a:cs typeface="Arial" charset="0"/>
              </a:rPr>
              <a:t>FC – 52.02</a:t>
            </a:r>
          </a:p>
        </p:txBody>
      </p:sp>
      <p:sp>
        <p:nvSpPr>
          <p:cNvPr id="57346" name="Content Placeholder 2"/>
          <p:cNvSpPr>
            <a:spLocks noGrp="1"/>
          </p:cNvSpPr>
          <p:nvPr>
            <p:ph idx="1"/>
          </p:nvPr>
        </p:nvSpPr>
        <p:spPr/>
        <p:txBody>
          <a:bodyPr/>
          <a:lstStyle/>
          <a:p>
            <a:pPr eaLnBrk="1" hangingPunct="1">
              <a:lnSpc>
                <a:spcPct val="90000"/>
              </a:lnSpc>
            </a:pPr>
            <a:r>
              <a:rPr lang="en-US" sz="3000" smtClean="0">
                <a:latin typeface="Arial" charset="0"/>
                <a:cs typeface="Arial" charset="0"/>
              </a:rPr>
              <a:t>If you take a child into custody, you have seven options under TFC:</a:t>
            </a:r>
          </a:p>
          <a:p>
            <a:pPr lvl="1" eaLnBrk="1" hangingPunct="1">
              <a:lnSpc>
                <a:spcPct val="90000"/>
              </a:lnSpc>
            </a:pPr>
            <a:r>
              <a:rPr lang="en-US" sz="2600" smtClean="0">
                <a:solidFill>
                  <a:srgbClr val="595959"/>
                </a:solidFill>
                <a:latin typeface="Arial" charset="0"/>
                <a:cs typeface="Arial" charset="0"/>
              </a:rPr>
              <a:t>Release the child to parent/guardian</a:t>
            </a:r>
          </a:p>
          <a:p>
            <a:pPr lvl="1" eaLnBrk="1" hangingPunct="1">
              <a:lnSpc>
                <a:spcPct val="90000"/>
              </a:lnSpc>
            </a:pPr>
            <a:r>
              <a:rPr lang="en-US" sz="2600" smtClean="0">
                <a:solidFill>
                  <a:srgbClr val="595959"/>
                </a:solidFill>
                <a:latin typeface="Arial" charset="0"/>
                <a:cs typeface="Arial" charset="0"/>
              </a:rPr>
              <a:t>Bring child to office/official designated by Juvenile Board</a:t>
            </a:r>
          </a:p>
          <a:p>
            <a:pPr lvl="1" eaLnBrk="1" hangingPunct="1">
              <a:lnSpc>
                <a:spcPct val="90000"/>
              </a:lnSpc>
            </a:pPr>
            <a:r>
              <a:rPr lang="en-US" sz="2600" smtClean="0">
                <a:solidFill>
                  <a:srgbClr val="595959"/>
                </a:solidFill>
                <a:latin typeface="Arial" charset="0"/>
                <a:cs typeface="Arial" charset="0"/>
              </a:rPr>
              <a:t>Bring child to designated detention facility</a:t>
            </a:r>
          </a:p>
          <a:p>
            <a:pPr lvl="1" eaLnBrk="1" hangingPunct="1">
              <a:lnSpc>
                <a:spcPct val="90000"/>
              </a:lnSpc>
            </a:pPr>
            <a:r>
              <a:rPr lang="en-US" sz="2600" smtClean="0">
                <a:solidFill>
                  <a:srgbClr val="595959"/>
                </a:solidFill>
                <a:latin typeface="Arial" charset="0"/>
                <a:cs typeface="Arial" charset="0"/>
              </a:rPr>
              <a:t>Bring child to secure detention facility </a:t>
            </a:r>
          </a:p>
          <a:p>
            <a:pPr lvl="1" eaLnBrk="1" hangingPunct="1">
              <a:lnSpc>
                <a:spcPct val="90000"/>
              </a:lnSpc>
            </a:pPr>
            <a:r>
              <a:rPr lang="en-US" sz="2600" smtClean="0">
                <a:solidFill>
                  <a:srgbClr val="595959"/>
                </a:solidFill>
                <a:latin typeface="Arial" charset="0"/>
                <a:cs typeface="Arial" charset="0"/>
              </a:rPr>
              <a:t>Bring child to medical facility</a:t>
            </a:r>
          </a:p>
          <a:p>
            <a:pPr lvl="1" eaLnBrk="1" hangingPunct="1">
              <a:lnSpc>
                <a:spcPct val="90000"/>
              </a:lnSpc>
            </a:pPr>
            <a:r>
              <a:rPr lang="en-US" sz="2600" smtClean="0">
                <a:solidFill>
                  <a:srgbClr val="595959"/>
                </a:solidFill>
                <a:latin typeface="Arial" charset="0"/>
                <a:cs typeface="Arial" charset="0"/>
              </a:rPr>
              <a:t>Dispose of the case – warning notice</a:t>
            </a:r>
          </a:p>
          <a:p>
            <a:pPr lvl="1" eaLnBrk="1" hangingPunct="1">
              <a:lnSpc>
                <a:spcPct val="90000"/>
              </a:lnSpc>
            </a:pPr>
            <a:r>
              <a:rPr lang="en-US" sz="2600" smtClean="0">
                <a:solidFill>
                  <a:srgbClr val="595959"/>
                </a:solidFill>
                <a:latin typeface="Arial" charset="0"/>
                <a:cs typeface="Arial" charset="0"/>
              </a:rPr>
              <a:t>Take the child to school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eaLnBrk="1" hangingPunct="1"/>
            <a:r>
              <a:rPr lang="en-US" smtClean="0">
                <a:latin typeface="Arial" charset="0"/>
                <a:cs typeface="Arial" charset="0"/>
              </a:rPr>
              <a:t>AND…</a:t>
            </a:r>
          </a:p>
        </p:txBody>
      </p:sp>
      <p:sp>
        <p:nvSpPr>
          <p:cNvPr id="3" name="Content Placeholder 2"/>
          <p:cNvSpPr>
            <a:spLocks noGrp="1"/>
          </p:cNvSpPr>
          <p:nvPr>
            <p:ph idx="1"/>
          </p:nvPr>
        </p:nvSpPr>
        <p:spPr/>
        <p:txBody>
          <a:bodyPr>
            <a:normAutofit fontScale="92500" lnSpcReduction="10000"/>
          </a:bodyPr>
          <a:lstStyle/>
          <a:p>
            <a:pPr marL="0" indent="0" eaLnBrk="1" hangingPunct="1">
              <a:buFont typeface="Wingdings" pitchFamily="2" charset="2"/>
              <a:buNone/>
              <a:defRPr/>
            </a:pPr>
            <a:r>
              <a:rPr lang="en-US" smtClean="0">
                <a:latin typeface="Arial" charset="0"/>
                <a:cs typeface="Arial" charset="0"/>
              </a:rPr>
              <a:t>You must do so:</a:t>
            </a:r>
          </a:p>
          <a:p>
            <a:pPr marL="0" indent="0" eaLnBrk="1" hangingPunct="1">
              <a:defRPr/>
            </a:pPr>
            <a:r>
              <a:rPr lang="en-US" smtClean="0">
                <a:latin typeface="Arial" charset="0"/>
                <a:cs typeface="Arial" charset="0"/>
              </a:rPr>
              <a:t>Without unnecessary delay; and</a:t>
            </a:r>
          </a:p>
          <a:p>
            <a:pPr marL="0" indent="0" eaLnBrk="1" hangingPunct="1">
              <a:defRPr/>
            </a:pPr>
            <a:r>
              <a:rPr lang="en-US" smtClean="0">
                <a:latin typeface="Arial" charset="0"/>
                <a:cs typeface="Arial" charset="0"/>
              </a:rPr>
              <a:t>Without first taking the child to any place other than a Juvenile Processing Office</a:t>
            </a:r>
          </a:p>
          <a:p>
            <a:pPr marL="0" indent="0" eaLnBrk="1" hangingPunct="1">
              <a:buFont typeface="Wingdings" pitchFamily="2" charset="2"/>
              <a:buNone/>
              <a:defRPr/>
            </a:pPr>
            <a:endParaRPr lang="en-US" smtClean="0">
              <a:latin typeface="Arial" charset="0"/>
              <a:cs typeface="Arial" charset="0"/>
            </a:endParaRPr>
          </a:p>
          <a:p>
            <a:pPr marL="0" indent="0" eaLnBrk="1" hangingPunct="1">
              <a:buFont typeface="Wingdings" pitchFamily="2" charset="2"/>
              <a:buNone/>
              <a:defRPr/>
            </a:pPr>
            <a:endParaRPr lang="en-US" smtClean="0">
              <a:latin typeface="Arial" charset="0"/>
              <a:cs typeface="Arial" charset="0"/>
            </a:endParaRPr>
          </a:p>
          <a:p>
            <a:pPr marL="0" indent="0" eaLnBrk="1" hangingPunct="1">
              <a:defRPr/>
            </a:pPr>
            <a:r>
              <a:rPr lang="en-US" smtClean="0">
                <a:latin typeface="Arial" charset="0"/>
                <a:cs typeface="Arial" charset="0"/>
              </a:rPr>
              <a:t> A Designated Detention Center</a:t>
            </a:r>
          </a:p>
          <a:p>
            <a:pPr marL="0" indent="0" eaLnBrk="1" hangingPunct="1">
              <a:buFont typeface="Wingdings" pitchFamily="2" charset="2"/>
              <a:buNone/>
              <a:defRPr/>
            </a:pPr>
            <a:endParaRPr lang="en-US" smtClean="0">
              <a:latin typeface="Arial" charset="0"/>
              <a:cs typeface="Arial" charset="0"/>
            </a:endParaRPr>
          </a:p>
          <a:p>
            <a:pPr marL="0" indent="0" eaLnBrk="1" hangingPunct="1">
              <a:buFont typeface="Wingdings" pitchFamily="2" charset="2"/>
              <a:buNone/>
              <a:defRPr/>
            </a:pPr>
            <a:r>
              <a:rPr lang="en-US" smtClean="0">
                <a:latin typeface="Arial" charset="0"/>
                <a:cs typeface="Arial" charset="0"/>
              </a:rPr>
              <a:t>				</a:t>
            </a:r>
            <a:endParaRPr lang="en-US" b="1" smtClean="0">
              <a:latin typeface="Arial" charset="0"/>
              <a:cs typeface="Arial" charset="0"/>
            </a:endParaRPr>
          </a:p>
        </p:txBody>
      </p:sp>
      <p:sp>
        <p:nvSpPr>
          <p:cNvPr id="59395" name="WordArt 5"/>
          <p:cNvSpPr>
            <a:spLocks noChangeArrowheads="1" noChangeShapeType="1" noTextEdit="1"/>
          </p:cNvSpPr>
          <p:nvPr/>
        </p:nvSpPr>
        <p:spPr bwMode="auto">
          <a:xfrm>
            <a:off x="3124200" y="3581400"/>
            <a:ext cx="733425" cy="914400"/>
          </a:xfrm>
          <a:prstGeom prst="rect">
            <a:avLst/>
          </a:prstGeom>
        </p:spPr>
        <p:txBody>
          <a:bodyPr wrap="none" fromWordArt="1">
            <a:prstTxWarp prst="textSlantUp">
              <a:avLst>
                <a:gd name="adj" fmla="val 55556"/>
              </a:avLst>
            </a:prstTxWarp>
          </a:bodyPr>
          <a:lstStyle/>
          <a:p>
            <a:pPr algn="ctr"/>
            <a:r>
              <a:rPr lang="en-US" sz="3600" kern="10">
                <a:ln w="9525">
                  <a:solidFill>
                    <a:srgbClr val="000000"/>
                  </a:solidFill>
                  <a:round/>
                  <a:headEnd/>
                  <a:tailEnd/>
                </a:ln>
                <a:solidFill>
                  <a:srgbClr val="000000"/>
                </a:solidFill>
                <a:latin typeface="Arial Black"/>
              </a:rPr>
              <a:t>OR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pPr eaLnBrk="1" hangingPunct="1"/>
            <a:r>
              <a:rPr lang="en-US" smtClean="0">
                <a:latin typeface="Arial" charset="0"/>
                <a:cs typeface="Arial" charset="0"/>
              </a:rPr>
              <a:t>AND…</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Wingdings" pitchFamily="2" charset="2"/>
              <a:buNone/>
              <a:defRPr/>
            </a:pPr>
            <a:r>
              <a:rPr lang="en-US" dirty="0" smtClean="0"/>
              <a:t>You must promptly give notice of:</a:t>
            </a:r>
          </a:p>
          <a:p>
            <a:pPr marL="914400" lvl="1" indent="-514350" eaLnBrk="1" fontAlgn="auto" hangingPunct="1">
              <a:spcAft>
                <a:spcPts val="0"/>
              </a:spcAft>
              <a:buFont typeface="+mj-lt"/>
              <a:buAutoNum type="arabicPeriod"/>
              <a:defRPr/>
            </a:pPr>
            <a:r>
              <a:rPr lang="en-US" dirty="0" smtClean="0"/>
              <a:t>The action you are taking; and</a:t>
            </a:r>
          </a:p>
          <a:p>
            <a:pPr marL="914400" lvl="1" indent="-514350" eaLnBrk="1" fontAlgn="auto" hangingPunct="1">
              <a:spcAft>
                <a:spcPts val="0"/>
              </a:spcAft>
              <a:buFont typeface="+mj-lt"/>
              <a:buAutoNum type="arabicPeriod"/>
              <a:defRPr/>
            </a:pPr>
            <a:r>
              <a:rPr lang="en-US" dirty="0" smtClean="0"/>
              <a:t>A statement of the reason for taking the child into custody </a:t>
            </a:r>
          </a:p>
          <a:p>
            <a:pPr marL="0" indent="0" eaLnBrk="1" fontAlgn="auto" hangingPunct="1">
              <a:spcAft>
                <a:spcPts val="0"/>
              </a:spcAft>
              <a:buFont typeface="Wingdings" pitchFamily="2" charset="2"/>
              <a:buNone/>
              <a:defRPr/>
            </a:pPr>
            <a:endParaRPr lang="en-US" dirty="0"/>
          </a:p>
          <a:p>
            <a:pPr marL="0" indent="0" eaLnBrk="1" fontAlgn="auto" hangingPunct="1">
              <a:spcAft>
                <a:spcPts val="0"/>
              </a:spcAft>
              <a:buFont typeface="Wingdings" pitchFamily="2" charset="2"/>
              <a:buNone/>
              <a:defRPr/>
            </a:pPr>
            <a:r>
              <a:rPr lang="en-US" dirty="0" smtClean="0"/>
              <a:t>And give this notice to:</a:t>
            </a:r>
          </a:p>
          <a:p>
            <a:pPr marL="914400" lvl="1" indent="-514350" eaLnBrk="1" fontAlgn="auto" hangingPunct="1">
              <a:spcAft>
                <a:spcPts val="0"/>
              </a:spcAft>
              <a:buFont typeface="+mj-lt"/>
              <a:buAutoNum type="arabicPeriod"/>
              <a:defRPr/>
            </a:pPr>
            <a:r>
              <a:rPr lang="en-US" dirty="0" smtClean="0"/>
              <a:t>The child’s parent/guardian/custodian; and</a:t>
            </a:r>
          </a:p>
          <a:p>
            <a:pPr marL="914400" lvl="1" indent="-514350" eaLnBrk="1" fontAlgn="auto" hangingPunct="1">
              <a:spcAft>
                <a:spcPts val="0"/>
              </a:spcAft>
              <a:buFont typeface="+mj-lt"/>
              <a:buAutoNum type="arabicPeriod"/>
              <a:defRPr/>
            </a:pPr>
            <a:r>
              <a:rPr lang="en-US" dirty="0" smtClean="0"/>
              <a:t>The office/official designated by the Juvenile Board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latin typeface="Arial" charset="0"/>
                <a:cs typeface="Arial" charset="0"/>
              </a:rPr>
              <a:t>Learning Objectives</a:t>
            </a:r>
          </a:p>
        </p:txBody>
      </p:sp>
      <p:sp>
        <p:nvSpPr>
          <p:cNvPr id="17410" name="Content Placeholder 2"/>
          <p:cNvSpPr>
            <a:spLocks noGrp="1"/>
          </p:cNvSpPr>
          <p:nvPr>
            <p:ph idx="1"/>
          </p:nvPr>
        </p:nvSpPr>
        <p:spPr>
          <a:xfrm>
            <a:off x="457200" y="1295400"/>
            <a:ext cx="8229600" cy="5181600"/>
          </a:xfrm>
        </p:spPr>
        <p:txBody>
          <a:bodyPr/>
          <a:lstStyle/>
          <a:p>
            <a:pPr eaLnBrk="1" hangingPunct="1">
              <a:buFont typeface="Arial" charset="0"/>
              <a:buChar char="•"/>
            </a:pPr>
            <a:r>
              <a:rPr lang="en-US" sz="2000" smtClean="0">
                <a:latin typeface="Arial" charset="0"/>
                <a:cs typeface="Arial" charset="0"/>
              </a:rPr>
              <a:t>Define child for Title I – of Family Code </a:t>
            </a:r>
          </a:p>
          <a:p>
            <a:pPr eaLnBrk="1" hangingPunct="1">
              <a:buFont typeface="Arial" charset="0"/>
              <a:buChar char="•"/>
            </a:pPr>
            <a:r>
              <a:rPr lang="en-US" sz="2000" smtClean="0">
                <a:latin typeface="Arial" charset="0"/>
                <a:cs typeface="Arial" charset="0"/>
              </a:rPr>
              <a:t>Define child for Title II – of Family Code</a:t>
            </a:r>
          </a:p>
          <a:p>
            <a:pPr eaLnBrk="1" hangingPunct="1">
              <a:buFont typeface="Arial" charset="0"/>
              <a:buChar char="•"/>
            </a:pPr>
            <a:r>
              <a:rPr lang="en-US" sz="2000" smtClean="0">
                <a:latin typeface="Arial" charset="0"/>
                <a:cs typeface="Arial" charset="0"/>
              </a:rPr>
              <a:t>Define the age group of a “juvenile” offender.</a:t>
            </a:r>
          </a:p>
          <a:p>
            <a:pPr eaLnBrk="1" hangingPunct="1">
              <a:buFont typeface="Arial" charset="0"/>
              <a:buChar char="•"/>
            </a:pPr>
            <a:r>
              <a:rPr lang="en-US" sz="2000" smtClean="0">
                <a:latin typeface="Arial" charset="0"/>
                <a:cs typeface="Arial" charset="0"/>
              </a:rPr>
              <a:t>Define “delinquent conduct”,  “child in need of supervision” and states offense  </a:t>
            </a:r>
          </a:p>
          <a:p>
            <a:pPr eaLnBrk="1" hangingPunct="1">
              <a:buFont typeface="Arial" charset="0"/>
              <a:buChar char="•"/>
            </a:pPr>
            <a:r>
              <a:rPr lang="en-US" sz="2000" smtClean="0">
                <a:latin typeface="Arial" charset="0"/>
                <a:cs typeface="Arial" charset="0"/>
              </a:rPr>
              <a:t>Explain the purpose of a detention hearing and when a detention hearing must occur.</a:t>
            </a:r>
          </a:p>
          <a:p>
            <a:pPr eaLnBrk="1" hangingPunct="1">
              <a:buFont typeface="Arial" charset="0"/>
              <a:buChar char="•"/>
            </a:pPr>
            <a:r>
              <a:rPr lang="en-US" sz="2000" smtClean="0">
                <a:latin typeface="Arial" charset="0"/>
                <a:cs typeface="Arial" charset="0"/>
              </a:rPr>
              <a:t>Understand the juvenile court system and what a juvenile court may do with a juvenile offender.</a:t>
            </a:r>
          </a:p>
          <a:p>
            <a:pPr eaLnBrk="1" hangingPunct="1">
              <a:buFont typeface="Arial" charset="0"/>
              <a:buChar char="•"/>
            </a:pPr>
            <a:r>
              <a:rPr lang="en-US" sz="2000" smtClean="0">
                <a:latin typeface="Arial" charset="0"/>
                <a:cs typeface="Arial" charset="0"/>
              </a:rPr>
              <a:t>Understand waiver of rights as it applies to children.</a:t>
            </a:r>
          </a:p>
          <a:p>
            <a:pPr eaLnBrk="1" hangingPunct="1">
              <a:buFont typeface="Arial" charset="0"/>
              <a:buChar char="•"/>
            </a:pPr>
            <a:r>
              <a:rPr lang="en-US" sz="2000" smtClean="0">
                <a:latin typeface="Arial" charset="0"/>
                <a:cs typeface="Arial" charset="0"/>
              </a:rPr>
              <a:t>Explain what an officer must do under TFC 52.02 regarding taking children into custody</a:t>
            </a:r>
          </a:p>
          <a:p>
            <a:pPr eaLnBrk="1" hangingPunct="1">
              <a:buFont typeface="Arial" charset="0"/>
              <a:buChar char="•"/>
            </a:pPr>
            <a:r>
              <a:rPr lang="en-US" sz="2000" smtClean="0">
                <a:latin typeface="Arial" charset="0"/>
                <a:cs typeface="Arial" charset="0"/>
              </a:rPr>
              <a:t>Understand the admissibility of statements made by children.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pPr eaLnBrk="1" hangingPunct="1"/>
            <a:r>
              <a:rPr lang="en-US" smtClean="0">
                <a:latin typeface="Arial" charset="0"/>
                <a:cs typeface="Arial" charset="0"/>
              </a:rPr>
              <a:t>All rules have </a:t>
            </a:r>
            <a:r>
              <a:rPr lang="en-US" i="1" smtClean="0">
                <a:latin typeface="Arial" charset="0"/>
                <a:cs typeface="Arial" charset="0"/>
              </a:rPr>
              <a:t>EXCEPTIONS!</a:t>
            </a:r>
            <a:endParaRPr lang="en-US" smtClean="0">
              <a:latin typeface="Arial" charset="0"/>
              <a:cs typeface="Arial" charset="0"/>
            </a:endParaRPr>
          </a:p>
        </p:txBody>
      </p:sp>
      <p:sp>
        <p:nvSpPr>
          <p:cNvPr id="63490" name="Content Placeholder 2"/>
          <p:cNvSpPr>
            <a:spLocks noGrp="1"/>
          </p:cNvSpPr>
          <p:nvPr>
            <p:ph idx="1"/>
          </p:nvPr>
        </p:nvSpPr>
        <p:spPr>
          <a:xfrm>
            <a:off x="457200" y="1295400"/>
            <a:ext cx="8229600" cy="4221163"/>
          </a:xfrm>
        </p:spPr>
        <p:txBody>
          <a:bodyPr/>
          <a:lstStyle/>
          <a:p>
            <a:pPr marL="0" indent="0" eaLnBrk="1" hangingPunct="1">
              <a:buFont typeface="Wingdings" pitchFamily="2" charset="2"/>
              <a:buNone/>
            </a:pPr>
            <a:r>
              <a:rPr lang="en-US" u="sng" smtClean="0">
                <a:latin typeface="Arial" charset="0"/>
                <a:cs typeface="Arial" charset="0"/>
              </a:rPr>
              <a:t>Without unnecessary delay</a:t>
            </a:r>
            <a:r>
              <a:rPr lang="en-US" smtClean="0">
                <a:latin typeface="Arial" charset="0"/>
                <a:cs typeface="Arial" charset="0"/>
              </a:rPr>
              <a:t>, a child can:</a:t>
            </a:r>
          </a:p>
          <a:p>
            <a:pPr lvl="1" eaLnBrk="1" hangingPunct="1"/>
            <a:r>
              <a:rPr lang="en-US" smtClean="0">
                <a:solidFill>
                  <a:srgbClr val="595959"/>
                </a:solidFill>
                <a:latin typeface="Arial" charset="0"/>
                <a:cs typeface="Arial" charset="0"/>
              </a:rPr>
              <a:t>Be taken to a juvenile processing office (for certain purposes and for a limited period of time); and</a:t>
            </a:r>
          </a:p>
          <a:p>
            <a:pPr lvl="1" eaLnBrk="1" hangingPunct="1"/>
            <a:r>
              <a:rPr lang="en-US" smtClean="0">
                <a:solidFill>
                  <a:srgbClr val="595959"/>
                </a:solidFill>
                <a:latin typeface="Arial" charset="0"/>
                <a:cs typeface="Arial" charset="0"/>
              </a:rPr>
              <a:t>In a DWI or DUI-Minor case, be taken to a place to obtain a breath/blood sample and to perform an intoxilyzer processing and videotaping in an adult processing office or law enforcement agency</a:t>
            </a:r>
          </a:p>
        </p:txBody>
      </p:sp>
      <p:pic>
        <p:nvPicPr>
          <p:cNvPr id="63492" name="Picture 4" descr="MP900433147[1]"/>
          <p:cNvPicPr>
            <a:picLocks noChangeAspect="1" noChangeArrowheads="1"/>
          </p:cNvPicPr>
          <p:nvPr/>
        </p:nvPicPr>
        <p:blipFill>
          <a:blip r:embed="rId3" cstate="print"/>
          <a:srcRect/>
          <a:stretch>
            <a:fillRect/>
          </a:stretch>
        </p:blipFill>
        <p:spPr bwMode="auto">
          <a:xfrm>
            <a:off x="5867400" y="5029200"/>
            <a:ext cx="1524000" cy="1524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latin typeface="Arial" charset="0"/>
                <a:cs typeface="Arial" charset="0"/>
              </a:rPr>
              <a:t>What is Unnecessary Delay?</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An officer takes a child to the place where the child said stolen property was hidden, rather than directly to a juvenile processing office = UNECESSARY</a:t>
            </a:r>
          </a:p>
          <a:p>
            <a:pPr eaLnBrk="1" fontAlgn="auto" hangingPunct="1">
              <a:spcAft>
                <a:spcPts val="0"/>
              </a:spcAft>
              <a:defRPr/>
            </a:pPr>
            <a:r>
              <a:rPr lang="en-US" dirty="0" smtClean="0"/>
              <a:t>An officer takes four juveniles into custody and takes them back to the scene of the crime for identification, rather than directly to a juvenile processing office = UNNECESSARY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What Delay Would be Necessary?</a:t>
            </a:r>
            <a:endParaRPr lang="en-US" dirty="0"/>
          </a:p>
        </p:txBody>
      </p:sp>
      <p:sp>
        <p:nvSpPr>
          <p:cNvPr id="3" name="Content Placeholder 2"/>
          <p:cNvSpPr>
            <a:spLocks noGrp="1"/>
          </p:cNvSpPr>
          <p:nvPr>
            <p:ph idx="1"/>
          </p:nvPr>
        </p:nvSpPr>
        <p:spPr/>
        <p:txBody>
          <a:bodyPr rtlCol="0">
            <a:normAutofit fontScale="92500"/>
          </a:bodyPr>
          <a:lstStyle/>
          <a:p>
            <a:pPr eaLnBrk="1" fontAlgn="auto" hangingPunct="1">
              <a:spcAft>
                <a:spcPts val="0"/>
              </a:spcAft>
              <a:defRPr/>
            </a:pPr>
            <a:r>
              <a:rPr lang="en-US" dirty="0" smtClean="0"/>
              <a:t>Holding a child in a patrol car at the scene of the offense for 50 minutes while the </a:t>
            </a:r>
            <a:r>
              <a:rPr lang="en-US" dirty="0"/>
              <a:t>officer was attending to the victim and interviewing </a:t>
            </a:r>
            <a:r>
              <a:rPr lang="en-US" dirty="0" smtClean="0"/>
              <a:t>witnesses before bringing her to the juvenile processing office</a:t>
            </a:r>
            <a:r>
              <a:rPr lang="en-US" dirty="0"/>
              <a:t> </a:t>
            </a:r>
            <a:r>
              <a:rPr lang="en-US" dirty="0" smtClean="0"/>
              <a:t>= NECESSARY</a:t>
            </a:r>
          </a:p>
          <a:p>
            <a:pPr eaLnBrk="1" fontAlgn="auto" hangingPunct="1">
              <a:spcAft>
                <a:spcPts val="0"/>
              </a:spcAft>
              <a:defRPr/>
            </a:pPr>
            <a:r>
              <a:rPr lang="en-US" dirty="0" smtClean="0"/>
              <a:t>Holding a child for a brief period until crime scene is secure = NECESSARY</a:t>
            </a:r>
          </a:p>
          <a:p>
            <a:pPr eaLnBrk="1" fontAlgn="auto" hangingPunct="1">
              <a:spcAft>
                <a:spcPts val="0"/>
              </a:spcAft>
              <a:defRPr/>
            </a:pPr>
            <a:r>
              <a:rPr lang="en-US" dirty="0" smtClean="0"/>
              <a:t>Holding child while attempting to notify parent = NECESSARY</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p:txBody>
          <a:bodyPr/>
          <a:lstStyle/>
          <a:p>
            <a:pPr eaLnBrk="1" hangingPunct="1"/>
            <a:r>
              <a:rPr lang="en-US" smtClean="0">
                <a:latin typeface="Arial" charset="0"/>
                <a:cs typeface="Arial" charset="0"/>
              </a:rPr>
              <a:t>Juvenile Processing Office</a:t>
            </a:r>
          </a:p>
        </p:txBody>
      </p:sp>
      <p:sp>
        <p:nvSpPr>
          <p:cNvPr id="69634" name="Content Placeholder 2"/>
          <p:cNvSpPr>
            <a:spLocks noGrp="1"/>
          </p:cNvSpPr>
          <p:nvPr>
            <p:ph idx="1"/>
          </p:nvPr>
        </p:nvSpPr>
        <p:spPr/>
        <p:txBody>
          <a:bodyPr/>
          <a:lstStyle/>
          <a:p>
            <a:pPr marL="0" indent="0" eaLnBrk="1" hangingPunct="1">
              <a:lnSpc>
                <a:spcPct val="80000"/>
              </a:lnSpc>
              <a:buFont typeface="Wingdings" pitchFamily="2" charset="2"/>
              <a:buNone/>
            </a:pPr>
            <a:r>
              <a:rPr lang="en-US" sz="3000" smtClean="0">
                <a:latin typeface="Arial" charset="0"/>
                <a:cs typeface="Arial" charset="0"/>
              </a:rPr>
              <a:t>A juvenile processing office is a room or office designated by the juvenile board for the temporary detention of a child taken into custody, which may be located in a police facility or sheriff’s office.</a:t>
            </a:r>
          </a:p>
          <a:p>
            <a:pPr marL="0" indent="0" eaLnBrk="1" hangingPunct="1">
              <a:lnSpc>
                <a:spcPct val="80000"/>
              </a:lnSpc>
              <a:buFont typeface="Wingdings" pitchFamily="2" charset="2"/>
              <a:buNone/>
            </a:pPr>
            <a:endParaRPr lang="en-US" sz="3000" smtClean="0">
              <a:latin typeface="Arial" charset="0"/>
              <a:cs typeface="Arial" charset="0"/>
            </a:endParaRPr>
          </a:p>
          <a:p>
            <a:pPr marL="0" indent="0" eaLnBrk="1" hangingPunct="1">
              <a:lnSpc>
                <a:spcPct val="80000"/>
              </a:lnSpc>
              <a:buFont typeface="Wingdings" pitchFamily="2" charset="2"/>
              <a:buNone/>
            </a:pPr>
            <a:r>
              <a:rPr lang="en-US" sz="3000" smtClean="0">
                <a:latin typeface="Arial" charset="0"/>
                <a:cs typeface="Arial" charset="0"/>
              </a:rPr>
              <a:t>It is not mandatory that a child be taken to a juvenile processing office – it’s just an option (the only temporary option) an officer has before relinquishing control of the child to another person.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p:txBody>
          <a:bodyPr/>
          <a:lstStyle/>
          <a:p>
            <a:pPr eaLnBrk="1" hangingPunct="1"/>
            <a:r>
              <a:rPr lang="en-US" smtClean="0">
                <a:latin typeface="Arial" charset="0"/>
                <a:cs typeface="Arial" charset="0"/>
              </a:rPr>
              <a:t>Right of Parent to be Present</a:t>
            </a:r>
          </a:p>
        </p:txBody>
      </p:sp>
      <p:sp>
        <p:nvSpPr>
          <p:cNvPr id="71682"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A parent has a right to be with or speak to a child in private after he has been taken into custody or while he is in the juvenile processing office. But the officer gets to choose when the meeting with the parent occurs. </a:t>
            </a:r>
          </a:p>
          <a:p>
            <a:pPr marL="0" indent="0" eaLnBrk="1" hangingPunct="1">
              <a:buFont typeface="Wingdings" pitchFamily="2" charset="2"/>
              <a:buNone/>
            </a:pPr>
            <a:r>
              <a:rPr lang="en-US" smtClean="0">
                <a:latin typeface="Arial" charset="0"/>
                <a:cs typeface="Arial" charset="0"/>
              </a:rPr>
              <a:t>This access to the child may be limited based on the reasonable time, place, and conditions.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p:cNvSpPr>
            <a:spLocks noGrp="1"/>
          </p:cNvSpPr>
          <p:nvPr>
            <p:ph type="title"/>
          </p:nvPr>
        </p:nvSpPr>
        <p:spPr/>
        <p:txBody>
          <a:bodyPr/>
          <a:lstStyle/>
          <a:p>
            <a:pPr eaLnBrk="1" hangingPunct="1"/>
            <a:r>
              <a:rPr lang="en-US" smtClean="0">
                <a:latin typeface="Arial" charset="0"/>
                <a:cs typeface="Arial" charset="0"/>
              </a:rPr>
              <a:t>The Six Hour Rule</a:t>
            </a:r>
          </a:p>
        </p:txBody>
      </p:sp>
      <p:sp>
        <p:nvSpPr>
          <p:cNvPr id="72706" name="Content Placeholder 2"/>
          <p:cNvSpPr>
            <a:spLocks noGrp="1"/>
          </p:cNvSpPr>
          <p:nvPr>
            <p:ph idx="1"/>
          </p:nvPr>
        </p:nvSpPr>
        <p:spPr>
          <a:xfrm>
            <a:off x="457200" y="1600200"/>
            <a:ext cx="8686800" cy="3581400"/>
          </a:xfrm>
        </p:spPr>
        <p:txBody>
          <a:bodyPr/>
          <a:lstStyle/>
          <a:p>
            <a:pPr marL="0" indent="0" eaLnBrk="1" hangingPunct="1">
              <a:buFont typeface="Wingdings" pitchFamily="2" charset="2"/>
              <a:buNone/>
            </a:pPr>
            <a:r>
              <a:rPr lang="en-US" smtClean="0">
                <a:latin typeface="Arial" charset="0"/>
                <a:cs typeface="Arial" charset="0"/>
              </a:rPr>
              <a:t>A child </a:t>
            </a:r>
            <a:r>
              <a:rPr lang="en-US" b="1" smtClean="0">
                <a:latin typeface="Arial" charset="0"/>
                <a:cs typeface="Arial" charset="0"/>
              </a:rPr>
              <a:t>may not</a:t>
            </a:r>
            <a:r>
              <a:rPr lang="en-US" smtClean="0">
                <a:latin typeface="Arial" charset="0"/>
                <a:cs typeface="Arial" charset="0"/>
              </a:rPr>
              <a:t> be detained in a juvenile processing office for longer than </a:t>
            </a:r>
            <a:r>
              <a:rPr lang="en-US" b="1" smtClean="0">
                <a:latin typeface="Arial" charset="0"/>
                <a:cs typeface="Arial" charset="0"/>
              </a:rPr>
              <a:t>six hours</a:t>
            </a:r>
            <a:r>
              <a:rPr lang="en-US" smtClean="0">
                <a:latin typeface="Arial" charset="0"/>
                <a:cs typeface="Arial" charset="0"/>
              </a:rPr>
              <a:t>.  </a:t>
            </a:r>
          </a:p>
        </p:txBody>
      </p:sp>
      <p:sp>
        <p:nvSpPr>
          <p:cNvPr id="72707" name="WordArt 4"/>
          <p:cNvSpPr>
            <a:spLocks noChangeArrowheads="1" noChangeShapeType="1" noTextEdit="1"/>
          </p:cNvSpPr>
          <p:nvPr/>
        </p:nvSpPr>
        <p:spPr bwMode="auto">
          <a:xfrm>
            <a:off x="1219200" y="2895600"/>
            <a:ext cx="1847850" cy="1457325"/>
          </a:xfrm>
          <a:prstGeom prst="rect">
            <a:avLst/>
          </a:prstGeom>
        </p:spPr>
        <p:txBody>
          <a:bodyPr wrap="none" fromWordArt="1">
            <a:prstTxWarp prst="textFadeRight">
              <a:avLst>
                <a:gd name="adj" fmla="val 33333"/>
              </a:avLst>
            </a:prstTxWarp>
          </a:bodyPr>
          <a:lstStyle/>
          <a:p>
            <a:pPr algn="ctr"/>
            <a:r>
              <a:rPr lang="en-US" sz="3600" kern="10">
                <a:ln w="9525">
                  <a:solidFill>
                    <a:srgbClr val="000000"/>
                  </a:solidFill>
                  <a:round/>
                  <a:headEnd/>
                  <a:tailEnd/>
                </a:ln>
                <a:solidFill>
                  <a:srgbClr val="660033"/>
                </a:solidFill>
                <a:latin typeface="Arial Black"/>
              </a:rPr>
              <a:t>6 hours</a:t>
            </a:r>
          </a:p>
        </p:txBody>
      </p:sp>
      <p:pic>
        <p:nvPicPr>
          <p:cNvPr id="72711" name="Picture 7" descr="MC900299195[1]"/>
          <p:cNvPicPr>
            <a:picLocks noChangeAspect="1" noChangeArrowheads="1"/>
          </p:cNvPicPr>
          <p:nvPr/>
        </p:nvPicPr>
        <p:blipFill>
          <a:blip r:embed="rId2" cstate="print"/>
          <a:srcRect/>
          <a:stretch>
            <a:fillRect/>
          </a:stretch>
        </p:blipFill>
        <p:spPr bwMode="auto">
          <a:xfrm>
            <a:off x="5257800" y="3124200"/>
            <a:ext cx="2659063" cy="2170113"/>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So, Back to Written Confessions… </a:t>
            </a:r>
            <a:endParaRPr lang="en-US" dirty="0"/>
          </a:p>
        </p:txBody>
      </p:sp>
      <p:sp>
        <p:nvSpPr>
          <p:cNvPr id="73730"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Once the child is in </a:t>
            </a:r>
            <a:r>
              <a:rPr lang="en-US" u="sng" smtClean="0">
                <a:latin typeface="Arial" charset="0"/>
                <a:cs typeface="Arial" charset="0"/>
              </a:rPr>
              <a:t>custody</a:t>
            </a:r>
            <a:r>
              <a:rPr lang="en-US" smtClean="0">
                <a:latin typeface="Arial" charset="0"/>
                <a:cs typeface="Arial" charset="0"/>
              </a:rPr>
              <a:t>, has been taken to a JPO </a:t>
            </a:r>
            <a:r>
              <a:rPr lang="en-US" u="sng" smtClean="0">
                <a:latin typeface="Arial" charset="0"/>
                <a:cs typeface="Arial" charset="0"/>
              </a:rPr>
              <a:t>without unnecessary delay</a:t>
            </a:r>
            <a:r>
              <a:rPr lang="en-US" smtClean="0">
                <a:latin typeface="Arial" charset="0"/>
                <a:cs typeface="Arial" charset="0"/>
              </a:rPr>
              <a:t>, has not been left </a:t>
            </a:r>
            <a:r>
              <a:rPr lang="en-US" u="sng" smtClean="0">
                <a:latin typeface="Arial" charset="0"/>
                <a:cs typeface="Arial" charset="0"/>
              </a:rPr>
              <a:t>unattended</a:t>
            </a:r>
            <a:r>
              <a:rPr lang="en-US" smtClean="0">
                <a:latin typeface="Arial" charset="0"/>
                <a:cs typeface="Arial" charset="0"/>
              </a:rPr>
              <a:t>, has been allowed to talk to </a:t>
            </a:r>
            <a:r>
              <a:rPr lang="en-US" u="sng" smtClean="0">
                <a:latin typeface="Arial" charset="0"/>
                <a:cs typeface="Arial" charset="0"/>
              </a:rPr>
              <a:t>parent or attorney</a:t>
            </a:r>
            <a:r>
              <a:rPr lang="en-US" smtClean="0">
                <a:latin typeface="Arial" charset="0"/>
                <a:cs typeface="Arial" charset="0"/>
              </a:rPr>
              <a:t> if requested, and all of this has happened in </a:t>
            </a:r>
            <a:r>
              <a:rPr lang="en-US" u="sng" smtClean="0">
                <a:latin typeface="Arial" charset="0"/>
                <a:cs typeface="Arial" charset="0"/>
              </a:rPr>
              <a:t>less than 6 hours</a:t>
            </a:r>
            <a:r>
              <a:rPr lang="en-US" smtClean="0">
                <a:latin typeface="Arial" charset="0"/>
                <a:cs typeface="Arial" charset="0"/>
              </a:rPr>
              <a:t>…</a:t>
            </a:r>
          </a:p>
          <a:p>
            <a:pPr marL="0" indent="0" eaLnBrk="1" hangingPunct="1">
              <a:buFont typeface="Wingdings" pitchFamily="2" charset="2"/>
              <a:buNone/>
            </a:pPr>
            <a:endParaRPr lang="en-US" u="sng"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Now it’s time to get a written confession!</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p:cNvSpPr>
            <a:spLocks noGrp="1"/>
          </p:cNvSpPr>
          <p:nvPr>
            <p:ph type="title"/>
          </p:nvPr>
        </p:nvSpPr>
        <p:spPr/>
        <p:txBody>
          <a:bodyPr/>
          <a:lstStyle/>
          <a:p>
            <a:pPr eaLnBrk="1" hangingPunct="1"/>
            <a:r>
              <a:rPr lang="en-US" smtClean="0">
                <a:latin typeface="Arial" charset="0"/>
                <a:cs typeface="Arial" charset="0"/>
              </a:rPr>
              <a:t>Written Statements</a:t>
            </a:r>
          </a:p>
        </p:txBody>
      </p:sp>
      <p:sp>
        <p:nvSpPr>
          <p:cNvPr id="74754"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To be admissible, the statement must meet all of the requirements we just listed, PLUS</a:t>
            </a:r>
          </a:p>
          <a:p>
            <a:pPr lvl="1" eaLnBrk="1" hangingPunct="1"/>
            <a:r>
              <a:rPr lang="en-US" smtClean="0">
                <a:solidFill>
                  <a:srgbClr val="595959"/>
                </a:solidFill>
                <a:latin typeface="Arial" charset="0"/>
                <a:cs typeface="Arial" charset="0"/>
              </a:rPr>
              <a:t>Before the interview, the child </a:t>
            </a:r>
            <a:r>
              <a:rPr lang="en-US" u="sng" smtClean="0">
                <a:solidFill>
                  <a:srgbClr val="595959"/>
                </a:solidFill>
                <a:latin typeface="Arial" charset="0"/>
                <a:cs typeface="Arial" charset="0"/>
              </a:rPr>
              <a:t>MUST</a:t>
            </a:r>
            <a:r>
              <a:rPr lang="en-US" smtClean="0">
                <a:solidFill>
                  <a:srgbClr val="595959"/>
                </a:solidFill>
                <a:latin typeface="Arial" charset="0"/>
                <a:cs typeface="Arial" charset="0"/>
              </a:rPr>
              <a:t> be taken to a Magistrate for appropriate statutory warnings – outside the presence of law enforcement!</a:t>
            </a:r>
          </a:p>
          <a:p>
            <a:pPr lvl="1" eaLnBrk="1" hangingPunct="1"/>
            <a:r>
              <a:rPr lang="en-US" smtClean="0">
                <a:solidFill>
                  <a:srgbClr val="595959"/>
                </a:solidFill>
                <a:latin typeface="Arial" charset="0"/>
                <a:cs typeface="Arial" charset="0"/>
              </a:rPr>
              <a:t>Then, the written statement is taken in a JPO, but is not signed…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p:cNvSpPr>
            <a:spLocks noGrp="1"/>
          </p:cNvSpPr>
          <p:nvPr>
            <p:ph type="title"/>
          </p:nvPr>
        </p:nvSpPr>
        <p:spPr/>
        <p:txBody>
          <a:bodyPr/>
          <a:lstStyle/>
          <a:p>
            <a:pPr eaLnBrk="1" hangingPunct="1"/>
            <a:r>
              <a:rPr lang="en-US" smtClean="0">
                <a:latin typeface="Arial" charset="0"/>
                <a:cs typeface="Arial" charset="0"/>
              </a:rPr>
              <a:t>Written Statements</a:t>
            </a:r>
          </a:p>
        </p:txBody>
      </p:sp>
      <p:sp>
        <p:nvSpPr>
          <p:cNvPr id="75778" name="Content Placeholder 2"/>
          <p:cNvSpPr>
            <a:spLocks noGrp="1"/>
          </p:cNvSpPr>
          <p:nvPr>
            <p:ph idx="1"/>
          </p:nvPr>
        </p:nvSpPr>
        <p:spPr/>
        <p:txBody>
          <a:bodyPr/>
          <a:lstStyle/>
          <a:p>
            <a:pPr lvl="1" eaLnBrk="1" hangingPunct="1"/>
            <a:r>
              <a:rPr lang="en-US" smtClean="0">
                <a:solidFill>
                  <a:srgbClr val="595959"/>
                </a:solidFill>
                <a:latin typeface="Arial" charset="0"/>
                <a:cs typeface="Arial" charset="0"/>
              </a:rPr>
              <a:t>Then the child is returned to the Magistrate, who makes a determination regarding voluntariness and waiver of rights.  The child SIGNS the statement in the Magistrate’s presence, and the Magistrate certifies it.  All of this must occur outside the presence of law enforcement!  </a:t>
            </a:r>
          </a:p>
          <a:p>
            <a:pPr lvl="1" eaLnBrk="1" hangingPunct="1"/>
            <a:r>
              <a:rPr lang="en-US" smtClean="0">
                <a:solidFill>
                  <a:srgbClr val="595959"/>
                </a:solidFill>
                <a:latin typeface="Arial" charset="0"/>
                <a:cs typeface="Arial" charset="0"/>
              </a:rPr>
              <a:t>Oh yeah… and all of this still has to happen in SIX HOURS…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p:nvPr>
        </p:nvSpPr>
        <p:spPr/>
        <p:txBody>
          <a:bodyPr/>
          <a:lstStyle/>
          <a:p>
            <a:pPr eaLnBrk="1" hangingPunct="1"/>
            <a:r>
              <a:rPr lang="en-US" smtClean="0">
                <a:latin typeface="Arial" charset="0"/>
                <a:cs typeface="Arial" charset="0"/>
              </a:rPr>
              <a:t>Recap of Written Statements</a:t>
            </a:r>
          </a:p>
        </p:txBody>
      </p:sp>
      <p:sp>
        <p:nvSpPr>
          <p:cNvPr id="77826" name="Content Placeholder 2"/>
          <p:cNvSpPr>
            <a:spLocks noGrp="1"/>
          </p:cNvSpPr>
          <p:nvPr>
            <p:ph idx="1"/>
          </p:nvPr>
        </p:nvSpPr>
        <p:spPr/>
        <p:txBody>
          <a:bodyPr/>
          <a:lstStyle/>
          <a:p>
            <a:pPr eaLnBrk="1" hangingPunct="1"/>
            <a:r>
              <a:rPr lang="en-US" smtClean="0">
                <a:latin typeface="Arial" charset="0"/>
                <a:cs typeface="Arial" charset="0"/>
              </a:rPr>
              <a:t>Take child into custody and promptly give notice to parent/guardian of the arrest and reasons for arrest</a:t>
            </a:r>
          </a:p>
          <a:p>
            <a:pPr eaLnBrk="1" hangingPunct="1"/>
            <a:r>
              <a:rPr lang="en-US" smtClean="0">
                <a:latin typeface="Arial" charset="0"/>
                <a:cs typeface="Arial" charset="0"/>
              </a:rPr>
              <a:t>If arrest on suspicion of DWI, take child to get tested</a:t>
            </a:r>
          </a:p>
          <a:p>
            <a:pPr eaLnBrk="1" hangingPunct="1"/>
            <a:r>
              <a:rPr lang="en-US" smtClean="0">
                <a:latin typeface="Arial" charset="0"/>
                <a:cs typeface="Arial" charset="0"/>
              </a:rPr>
              <a:t>The child may be temporarily taken to a JPO, but cannot be left alone, and can’t be there for more than SIX HOURS</a:t>
            </a:r>
          </a:p>
          <a:p>
            <a:pPr eaLnBrk="1" hangingPunct="1"/>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en-US" smtClean="0">
                <a:latin typeface="Arial" charset="0"/>
                <a:cs typeface="Arial" charset="0"/>
              </a:rPr>
              <a:t>Title I – Texas Family Code </a:t>
            </a:r>
          </a:p>
        </p:txBody>
      </p:sp>
      <p:sp>
        <p:nvSpPr>
          <p:cNvPr id="19458" name="Rectangle 3"/>
          <p:cNvSpPr>
            <a:spLocks noGrp="1"/>
          </p:cNvSpPr>
          <p:nvPr>
            <p:ph type="body" idx="1"/>
          </p:nvPr>
        </p:nvSpPr>
        <p:spPr/>
        <p:txBody>
          <a:bodyPr/>
          <a:lstStyle/>
          <a:p>
            <a:pPr eaLnBrk="1" hangingPunct="1"/>
            <a:r>
              <a:rPr lang="en-US" smtClean="0">
                <a:latin typeface="Arial" charset="0"/>
                <a:cs typeface="Arial" charset="0"/>
              </a:rPr>
              <a:t>Marriage </a:t>
            </a:r>
          </a:p>
          <a:p>
            <a:pPr lvl="1" eaLnBrk="1" hangingPunct="1"/>
            <a:r>
              <a:rPr lang="en-US" smtClean="0">
                <a:solidFill>
                  <a:srgbClr val="595959"/>
                </a:solidFill>
                <a:latin typeface="Arial" charset="0"/>
                <a:cs typeface="Arial" charset="0"/>
              </a:rPr>
              <a:t>“Child”  - a person under 18 </a:t>
            </a:r>
          </a:p>
          <a:p>
            <a:pPr lvl="1" eaLnBrk="1" hangingPunct="1"/>
            <a:r>
              <a:rPr lang="en-US" smtClean="0">
                <a:solidFill>
                  <a:srgbClr val="595959"/>
                </a:solidFill>
                <a:latin typeface="Arial" charset="0"/>
                <a:cs typeface="Arial" charset="0"/>
              </a:rPr>
              <a:t>Age legally to marry is 18</a:t>
            </a:r>
          </a:p>
          <a:p>
            <a:pPr lvl="1" eaLnBrk="1" hangingPunct="1"/>
            <a:r>
              <a:rPr lang="en-US" smtClean="0">
                <a:solidFill>
                  <a:srgbClr val="595959"/>
                </a:solidFill>
                <a:latin typeface="Arial" charset="0"/>
                <a:cs typeface="Arial" charset="0"/>
              </a:rPr>
              <a:t>14-18 years of age needs parental consent                        </a:t>
            </a:r>
          </a:p>
          <a:p>
            <a:pPr eaLnBrk="1" hangingPunct="1"/>
            <a:r>
              <a:rPr lang="en-US" smtClean="0">
                <a:latin typeface="Arial" charset="0"/>
                <a:cs typeface="Arial" charset="0"/>
              </a:rPr>
              <a:t>What different does it make in a school setting?</a:t>
            </a:r>
          </a:p>
          <a:p>
            <a:pPr lvl="1" eaLnBrk="1" hangingPunct="1"/>
            <a:r>
              <a:rPr lang="en-US" smtClean="0">
                <a:solidFill>
                  <a:srgbClr val="595959"/>
                </a:solidFill>
                <a:latin typeface="Arial" charset="0"/>
                <a:cs typeface="Arial" charset="0"/>
              </a:rPr>
              <a:t>Guardianship goes to the spouse if person is under 18 and married  if spouse is 18 or older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p:txBody>
          <a:bodyPr/>
          <a:lstStyle/>
          <a:p>
            <a:pPr eaLnBrk="1" hangingPunct="1"/>
            <a:r>
              <a:rPr lang="en-US" smtClean="0">
                <a:latin typeface="Arial" charset="0"/>
                <a:cs typeface="Arial" charset="0"/>
              </a:rPr>
              <a:t>Recap of Written Statements</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Take child to Magistrate for warnings/waiver</a:t>
            </a:r>
          </a:p>
          <a:p>
            <a:pPr eaLnBrk="1" fontAlgn="auto" hangingPunct="1">
              <a:spcAft>
                <a:spcPts val="0"/>
              </a:spcAft>
              <a:defRPr/>
            </a:pPr>
            <a:r>
              <a:rPr lang="en-US" dirty="0" smtClean="0"/>
              <a:t>Interview the child and get statement in writing – but don’t have them sign it!</a:t>
            </a:r>
          </a:p>
          <a:p>
            <a:pPr eaLnBrk="1" fontAlgn="auto" hangingPunct="1">
              <a:spcAft>
                <a:spcPts val="0"/>
              </a:spcAft>
              <a:defRPr/>
            </a:pPr>
            <a:r>
              <a:rPr lang="en-US" dirty="0" smtClean="0"/>
              <a:t>Return child to Magistrate to sign, and Magistrate will certify that statement is voluntary</a:t>
            </a:r>
          </a:p>
          <a:p>
            <a:pPr eaLnBrk="1" fontAlgn="auto" hangingPunct="1">
              <a:spcAft>
                <a:spcPts val="0"/>
              </a:spcAft>
              <a:defRPr/>
            </a:pPr>
            <a:r>
              <a:rPr lang="en-US" dirty="0" smtClean="0"/>
              <a:t>Then (within 6 hours) release the child under TFC Sec. 52.02!</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title"/>
          </p:nvPr>
        </p:nvSpPr>
        <p:spPr/>
        <p:txBody>
          <a:bodyPr/>
          <a:lstStyle/>
          <a:p>
            <a:pPr eaLnBrk="1" hangingPunct="1"/>
            <a:r>
              <a:rPr lang="en-US" smtClean="0">
                <a:latin typeface="Arial" charset="0"/>
                <a:cs typeface="Arial" charset="0"/>
              </a:rPr>
              <a:t>Oral Statements</a:t>
            </a:r>
          </a:p>
        </p:txBody>
      </p:sp>
      <p:sp>
        <p:nvSpPr>
          <p:cNvPr id="3" name="Content Placeholder 2"/>
          <p:cNvSpPr>
            <a:spLocks noGrp="1"/>
          </p:cNvSpPr>
          <p:nvPr>
            <p:ph idx="1"/>
          </p:nvPr>
        </p:nvSpPr>
        <p:spPr/>
        <p:txBody>
          <a:bodyPr rtlCol="0">
            <a:normAutofit lnSpcReduction="10000"/>
          </a:bodyPr>
          <a:lstStyle/>
          <a:p>
            <a:pPr marL="0" indent="0" eaLnBrk="1" fontAlgn="auto" hangingPunct="1">
              <a:spcAft>
                <a:spcPts val="0"/>
              </a:spcAft>
              <a:buFont typeface="Wingdings" pitchFamily="2" charset="2"/>
              <a:buNone/>
              <a:defRPr/>
            </a:pPr>
            <a:r>
              <a:rPr lang="en-US" dirty="0" smtClean="0"/>
              <a:t>Oral statements can be admissible if they are </a:t>
            </a:r>
            <a:r>
              <a:rPr lang="en-US" b="1" dirty="0" smtClean="0"/>
              <a:t>voluntary</a:t>
            </a:r>
            <a:r>
              <a:rPr lang="en-US" dirty="0"/>
              <a:t> </a:t>
            </a:r>
            <a:r>
              <a:rPr lang="en-US" dirty="0" smtClean="0"/>
              <a:t>and meet certain requirements.</a:t>
            </a:r>
          </a:p>
          <a:p>
            <a:pPr lvl="1" eaLnBrk="1" fontAlgn="auto" hangingPunct="1">
              <a:spcAft>
                <a:spcPts val="0"/>
              </a:spcAft>
              <a:defRPr/>
            </a:pPr>
            <a:r>
              <a:rPr lang="en-US" dirty="0" smtClean="0"/>
              <a:t>Child makes a statement of facts/circumstances that are found to be true and tend to establish guilt;</a:t>
            </a:r>
          </a:p>
          <a:p>
            <a:pPr lvl="1" eaLnBrk="1" fontAlgn="auto" hangingPunct="1">
              <a:spcAft>
                <a:spcPts val="0"/>
              </a:spcAft>
              <a:defRPr/>
            </a:pPr>
            <a:r>
              <a:rPr lang="en-US" dirty="0" smtClean="0"/>
              <a:t>Child makes a res </a:t>
            </a:r>
            <a:r>
              <a:rPr lang="en-US" dirty="0" err="1" smtClean="0"/>
              <a:t>gestae</a:t>
            </a:r>
            <a:r>
              <a:rPr lang="en-US" dirty="0" smtClean="0"/>
              <a:t> statement; or</a:t>
            </a:r>
          </a:p>
          <a:p>
            <a:pPr lvl="1" eaLnBrk="1" fontAlgn="auto" hangingPunct="1">
              <a:spcAft>
                <a:spcPts val="0"/>
              </a:spcAft>
              <a:defRPr/>
            </a:pPr>
            <a:r>
              <a:rPr lang="en-US" dirty="0" smtClean="0"/>
              <a:t>Child makes a statement in open court, before grand jury, or during preliminary hearing (other than detention hearing)</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pPr eaLnBrk="1" hangingPunct="1"/>
            <a:r>
              <a:rPr lang="en-US" smtClean="0">
                <a:latin typeface="Arial" charset="0"/>
                <a:cs typeface="Arial" charset="0"/>
              </a:rPr>
              <a:t>Oral Statements – In Custody</a:t>
            </a:r>
          </a:p>
        </p:txBody>
      </p:sp>
      <p:sp>
        <p:nvSpPr>
          <p:cNvPr id="82946"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Admissible if the child makes a recorded (video/audio) statement where the Magistrate’s warning and child’s waiver are on the recording </a:t>
            </a:r>
            <a:r>
              <a:rPr lang="en-US" u="sng" smtClean="0">
                <a:latin typeface="Arial" charset="0"/>
                <a:cs typeface="Arial" charset="0"/>
              </a:rPr>
              <a:t>before</a:t>
            </a:r>
            <a:r>
              <a:rPr lang="en-US" smtClean="0">
                <a:latin typeface="Arial" charset="0"/>
                <a:cs typeface="Arial" charset="0"/>
              </a:rPr>
              <a:t> the statement itself</a:t>
            </a:r>
          </a:p>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The Magistrate must request ON TAPE that the officer return the child and tape to Magistrate after the questioning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p:cNvSpPr>
            <a:spLocks noGrp="1"/>
          </p:cNvSpPr>
          <p:nvPr>
            <p:ph type="title"/>
          </p:nvPr>
        </p:nvSpPr>
        <p:spPr/>
        <p:txBody>
          <a:bodyPr/>
          <a:lstStyle/>
          <a:p>
            <a:pPr eaLnBrk="1" hangingPunct="1"/>
            <a:r>
              <a:rPr lang="en-US" smtClean="0">
                <a:latin typeface="Arial" charset="0"/>
                <a:cs typeface="Arial" charset="0"/>
              </a:rPr>
              <a:t>References</a:t>
            </a:r>
          </a:p>
        </p:txBody>
      </p:sp>
      <p:sp>
        <p:nvSpPr>
          <p:cNvPr id="84994" name="Content Placeholder 2"/>
          <p:cNvSpPr>
            <a:spLocks noGrp="1"/>
          </p:cNvSpPr>
          <p:nvPr>
            <p:ph idx="1"/>
          </p:nvPr>
        </p:nvSpPr>
        <p:spPr/>
        <p:txBody>
          <a:bodyPr/>
          <a:lstStyle/>
          <a:p>
            <a:pPr eaLnBrk="1" hangingPunct="1"/>
            <a:r>
              <a:rPr lang="en-US" smtClean="0">
                <a:latin typeface="Arial" charset="0"/>
                <a:cs typeface="Arial" charset="0"/>
              </a:rPr>
              <a:t>Texas Family Code: Title I, II, and III</a:t>
            </a:r>
          </a:p>
          <a:p>
            <a:pPr eaLnBrk="1" hangingPunct="1"/>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pPr eaLnBrk="1" hangingPunct="1"/>
            <a:r>
              <a:rPr lang="en-US" smtClean="0">
                <a:latin typeface="Arial" charset="0"/>
                <a:cs typeface="Arial" charset="0"/>
              </a:rPr>
              <a:t>Title II Texas Family Code </a:t>
            </a:r>
          </a:p>
        </p:txBody>
      </p:sp>
      <p:sp>
        <p:nvSpPr>
          <p:cNvPr id="20482" name="Rectangle 3"/>
          <p:cNvSpPr>
            <a:spLocks noGrp="1"/>
          </p:cNvSpPr>
          <p:nvPr>
            <p:ph type="body" idx="1"/>
          </p:nvPr>
        </p:nvSpPr>
        <p:spPr>
          <a:xfrm>
            <a:off x="533400" y="1371600"/>
            <a:ext cx="8153400" cy="3581400"/>
          </a:xfrm>
        </p:spPr>
        <p:txBody>
          <a:bodyPr/>
          <a:lstStyle/>
          <a:p>
            <a:pPr eaLnBrk="1" hangingPunct="1">
              <a:lnSpc>
                <a:spcPct val="80000"/>
              </a:lnSpc>
            </a:pPr>
            <a:r>
              <a:rPr lang="en-US" sz="2800" smtClean="0">
                <a:latin typeface="Arial" charset="0"/>
                <a:cs typeface="Arial" charset="0"/>
              </a:rPr>
              <a:t>Child relation to the family</a:t>
            </a:r>
          </a:p>
          <a:p>
            <a:pPr lvl="1" eaLnBrk="1" hangingPunct="1">
              <a:lnSpc>
                <a:spcPct val="80000"/>
              </a:lnSpc>
            </a:pPr>
            <a:r>
              <a:rPr lang="en-US" sz="2400" smtClean="0">
                <a:solidFill>
                  <a:srgbClr val="595959"/>
                </a:solidFill>
                <a:latin typeface="Arial" charset="0"/>
                <a:cs typeface="Arial" charset="0"/>
              </a:rPr>
              <a:t>“Child” person under 18</a:t>
            </a:r>
          </a:p>
          <a:p>
            <a:pPr lvl="1" eaLnBrk="1" hangingPunct="1">
              <a:lnSpc>
                <a:spcPct val="80000"/>
              </a:lnSpc>
            </a:pPr>
            <a:endParaRPr lang="en-US" sz="2400" smtClean="0">
              <a:solidFill>
                <a:srgbClr val="595959"/>
              </a:solidFill>
              <a:latin typeface="Arial" charset="0"/>
              <a:cs typeface="Arial" charset="0"/>
            </a:endParaRPr>
          </a:p>
          <a:p>
            <a:pPr eaLnBrk="1" hangingPunct="1">
              <a:lnSpc>
                <a:spcPct val="80000"/>
              </a:lnSpc>
            </a:pPr>
            <a:r>
              <a:rPr lang="en-US" sz="2800" smtClean="0">
                <a:latin typeface="Arial" charset="0"/>
                <a:cs typeface="Arial" charset="0"/>
              </a:rPr>
              <a:t>What difference does this make?</a:t>
            </a:r>
          </a:p>
          <a:p>
            <a:pPr lvl="1" eaLnBrk="1" hangingPunct="1">
              <a:lnSpc>
                <a:spcPct val="80000"/>
              </a:lnSpc>
            </a:pPr>
            <a:r>
              <a:rPr lang="en-US" sz="2400" smtClean="0">
                <a:solidFill>
                  <a:srgbClr val="595959"/>
                </a:solidFill>
                <a:latin typeface="Arial" charset="0"/>
                <a:cs typeface="Arial" charset="0"/>
              </a:rPr>
              <a:t>Cannot be a “runaway” at 17, but parents can file on anyone who entices a child away from the lawful custody of the parent.  </a:t>
            </a:r>
          </a:p>
          <a:p>
            <a:pPr lvl="1" eaLnBrk="1" hangingPunct="1">
              <a:lnSpc>
                <a:spcPct val="80000"/>
              </a:lnSpc>
            </a:pPr>
            <a:endParaRPr lang="en-US" sz="2400" smtClean="0">
              <a:solidFill>
                <a:srgbClr val="595959"/>
              </a:solidFill>
              <a:latin typeface="Arial" charset="0"/>
              <a:cs typeface="Arial" charset="0"/>
            </a:endParaRPr>
          </a:p>
          <a:p>
            <a:pPr lvl="1" eaLnBrk="1" hangingPunct="1">
              <a:lnSpc>
                <a:spcPct val="80000"/>
              </a:lnSpc>
              <a:buFont typeface="Wingdings" pitchFamily="2" charset="2"/>
              <a:buNone/>
            </a:pPr>
            <a:r>
              <a:rPr lang="en-US" sz="2400" b="1" smtClean="0">
                <a:solidFill>
                  <a:srgbClr val="595959"/>
                </a:solidFill>
                <a:latin typeface="Arial" charset="0"/>
                <a:cs typeface="Arial" charset="0"/>
              </a:rPr>
              <a:t>PC 25.04 – Enticing a Child</a:t>
            </a:r>
          </a:p>
        </p:txBody>
      </p:sp>
      <p:pic>
        <p:nvPicPr>
          <p:cNvPr id="20487" name="Picture 7" descr="MP900284943[1]"/>
          <p:cNvPicPr>
            <a:picLocks noChangeAspect="1" noChangeArrowheads="1"/>
          </p:cNvPicPr>
          <p:nvPr/>
        </p:nvPicPr>
        <p:blipFill>
          <a:blip r:embed="rId2" cstate="print"/>
          <a:srcRect/>
          <a:stretch>
            <a:fillRect/>
          </a:stretch>
        </p:blipFill>
        <p:spPr bwMode="auto">
          <a:xfrm>
            <a:off x="5257800" y="3657600"/>
            <a:ext cx="3352800" cy="2667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z="4000" smtClean="0">
                <a:latin typeface="Arial" charset="0"/>
                <a:cs typeface="Arial" charset="0"/>
              </a:rPr>
              <a:t>Texas Juvenile Justice Code</a:t>
            </a:r>
            <a:br>
              <a:rPr lang="en-US" sz="4000" smtClean="0">
                <a:latin typeface="Arial" charset="0"/>
                <a:cs typeface="Arial" charset="0"/>
              </a:rPr>
            </a:br>
            <a:r>
              <a:rPr lang="en-US" sz="4000" smtClean="0">
                <a:latin typeface="Arial" charset="0"/>
                <a:cs typeface="Arial" charset="0"/>
              </a:rPr>
              <a:t>Title III</a:t>
            </a:r>
          </a:p>
        </p:txBody>
      </p:sp>
      <p:sp>
        <p:nvSpPr>
          <p:cNvPr id="21506"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The Texas Juvenile Justice Code is found in Title III of the Family Code.</a:t>
            </a:r>
          </a:p>
          <a:p>
            <a:pPr marL="0" indent="0" eaLnBrk="1" hangingPunct="1">
              <a:buFont typeface="Wingdings" pitchFamily="2" charset="2"/>
              <a:buNone/>
            </a:pPr>
            <a:endParaRPr lang="en-US" smtClean="0">
              <a:latin typeface="Arial" charset="0"/>
              <a:cs typeface="Arial" charset="0"/>
            </a:endParaRPr>
          </a:p>
          <a:p>
            <a:pPr marL="0" indent="0" eaLnBrk="1" hangingPunct="1">
              <a:buFont typeface="Wingdings" pitchFamily="2" charset="2"/>
              <a:buNone/>
            </a:pPr>
            <a:r>
              <a:rPr lang="en-US" smtClean="0">
                <a:latin typeface="Arial" charset="0"/>
                <a:cs typeface="Arial" charset="0"/>
              </a:rPr>
              <a:t>What is a </a:t>
            </a:r>
            <a:r>
              <a:rPr lang="en-US" b="1" smtClean="0">
                <a:latin typeface="Arial" charset="0"/>
                <a:cs typeface="Arial" charset="0"/>
              </a:rPr>
              <a:t>juvenile</a:t>
            </a:r>
            <a:r>
              <a:rPr lang="en-US" smtClean="0">
                <a:latin typeface="Arial" charset="0"/>
                <a:cs typeface="Arial" charset="0"/>
              </a:rPr>
              <a:t>? (FC – 51.02)</a:t>
            </a:r>
          </a:p>
          <a:p>
            <a:pPr lvl="1" eaLnBrk="1" hangingPunct="1"/>
            <a:r>
              <a:rPr lang="en-US" smtClean="0">
                <a:solidFill>
                  <a:srgbClr val="595959"/>
                </a:solidFill>
                <a:latin typeface="Arial" charset="0"/>
                <a:cs typeface="Arial" charset="0"/>
              </a:rPr>
              <a:t>a child who was at least 10 but not more than 17 years old when he or she committed an act defined as “delinquent conduct” or “conduct in need of supervision.”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latin typeface="Arial" charset="0"/>
                <a:cs typeface="Arial" charset="0"/>
              </a:rPr>
              <a:t>Delinquent Conduct</a:t>
            </a:r>
          </a:p>
        </p:txBody>
      </p:sp>
      <p:sp>
        <p:nvSpPr>
          <p:cNvPr id="23554" name="Content Placeholder 2"/>
          <p:cNvSpPr>
            <a:spLocks noGrp="1"/>
          </p:cNvSpPr>
          <p:nvPr>
            <p:ph idx="1"/>
          </p:nvPr>
        </p:nvSpPr>
        <p:spPr>
          <a:xfrm>
            <a:off x="457200" y="1600200"/>
            <a:ext cx="8229600" cy="4800600"/>
          </a:xfrm>
        </p:spPr>
        <p:txBody>
          <a:bodyPr/>
          <a:lstStyle/>
          <a:p>
            <a:pPr marL="0" indent="0" eaLnBrk="1" hangingPunct="1">
              <a:buFont typeface="Wingdings" pitchFamily="2" charset="2"/>
              <a:buNone/>
            </a:pPr>
            <a:r>
              <a:rPr lang="en-US" smtClean="0">
                <a:latin typeface="Arial" charset="0"/>
                <a:cs typeface="Arial" charset="0"/>
              </a:rPr>
              <a:t>Generally speaking, delinquent conduct is conduct that could result in imprisonment or confinement in jail - if committed by an adult.</a:t>
            </a:r>
          </a:p>
        </p:txBody>
      </p:sp>
      <p:pic>
        <p:nvPicPr>
          <p:cNvPr id="2050" name="Picture 2"/>
          <p:cNvPicPr>
            <a:picLocks noChangeAspect="1" noChangeArrowheads="1"/>
          </p:cNvPicPr>
          <p:nvPr/>
        </p:nvPicPr>
        <p:blipFill>
          <a:blip r:embed="rId3" cstate="print"/>
          <a:srcRect/>
          <a:stretch>
            <a:fillRect/>
          </a:stretch>
        </p:blipFill>
        <p:spPr bwMode="auto">
          <a:xfrm>
            <a:off x="2590800" y="3505200"/>
            <a:ext cx="3857625" cy="2590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sz="4000" dirty="0" smtClean="0">
                <a:latin typeface="Arial" charset="0"/>
                <a:cs typeface="Arial" charset="0"/>
              </a:rPr>
              <a:t>Conduct Indicating a</a:t>
            </a:r>
            <a:br>
              <a:rPr lang="en-US" sz="4000" dirty="0" smtClean="0">
                <a:latin typeface="Arial" charset="0"/>
                <a:cs typeface="Arial" charset="0"/>
              </a:rPr>
            </a:br>
            <a:r>
              <a:rPr lang="en-US" sz="4000" dirty="0" smtClean="0">
                <a:latin typeface="Arial" charset="0"/>
                <a:cs typeface="Arial" charset="0"/>
              </a:rPr>
              <a:t>Need for Supervision FC – 51.03</a:t>
            </a:r>
          </a:p>
        </p:txBody>
      </p:sp>
      <p:sp>
        <p:nvSpPr>
          <p:cNvPr id="25602" name="Content Placeholder 2"/>
          <p:cNvSpPr>
            <a:spLocks noGrp="1"/>
          </p:cNvSpPr>
          <p:nvPr>
            <p:ph idx="1"/>
          </p:nvPr>
        </p:nvSpPr>
        <p:spPr/>
        <p:txBody>
          <a:bodyPr/>
          <a:lstStyle/>
          <a:p>
            <a:pPr marL="0" indent="0" eaLnBrk="1" hangingPunct="1">
              <a:buFont typeface="Wingdings" pitchFamily="2" charset="2"/>
              <a:buNone/>
            </a:pPr>
            <a:r>
              <a:rPr lang="en-US" smtClean="0">
                <a:latin typeface="Arial" charset="0"/>
                <a:cs typeface="Arial" charset="0"/>
              </a:rPr>
              <a:t>Generally, CINS is conduct that could result in only a fine if committed by an adult… OR</a:t>
            </a:r>
          </a:p>
          <a:p>
            <a:pPr lvl="1" eaLnBrk="1" hangingPunct="1"/>
            <a:r>
              <a:rPr lang="en-US" smtClean="0">
                <a:solidFill>
                  <a:srgbClr val="595959"/>
                </a:solidFill>
                <a:latin typeface="Arial" charset="0"/>
                <a:cs typeface="Arial" charset="0"/>
              </a:rPr>
              <a:t>Truancy – status offense</a:t>
            </a:r>
          </a:p>
          <a:p>
            <a:pPr lvl="1" eaLnBrk="1" hangingPunct="1"/>
            <a:r>
              <a:rPr lang="en-US" smtClean="0">
                <a:solidFill>
                  <a:srgbClr val="595959"/>
                </a:solidFill>
                <a:latin typeface="Arial" charset="0"/>
                <a:cs typeface="Arial" charset="0"/>
              </a:rPr>
              <a:t>Running away – status offense</a:t>
            </a:r>
          </a:p>
          <a:p>
            <a:pPr lvl="1" eaLnBrk="1" hangingPunct="1"/>
            <a:r>
              <a:rPr lang="en-US" smtClean="0">
                <a:solidFill>
                  <a:srgbClr val="595959"/>
                </a:solidFill>
                <a:latin typeface="Arial" charset="0"/>
                <a:cs typeface="Arial" charset="0"/>
              </a:rPr>
              <a:t>Inhaling </a:t>
            </a:r>
          </a:p>
          <a:p>
            <a:pPr lvl="1" eaLnBrk="1" hangingPunct="1"/>
            <a:r>
              <a:rPr lang="en-US" smtClean="0">
                <a:solidFill>
                  <a:srgbClr val="595959"/>
                </a:solidFill>
                <a:latin typeface="Arial" charset="0"/>
                <a:cs typeface="Arial" charset="0"/>
              </a:rPr>
              <a:t>Violation of student code of conduct that results in expulsion </a:t>
            </a:r>
          </a:p>
          <a:p>
            <a:pPr lvl="1" eaLnBrk="1" hangingPunct="1"/>
            <a:r>
              <a:rPr lang="en-US" smtClean="0">
                <a:solidFill>
                  <a:srgbClr val="595959"/>
                </a:solidFill>
                <a:latin typeface="Arial" charset="0"/>
                <a:cs typeface="Arial" charset="0"/>
              </a:rPr>
              <a:t>Violating an “at-risk child” order</a:t>
            </a:r>
          </a:p>
          <a:p>
            <a:pPr marL="0" indent="0" eaLnBrk="1" hangingPunct="1">
              <a:buFont typeface="Wingdings" pitchFamily="2" charset="2"/>
              <a:buNone/>
            </a:pPr>
            <a:endParaRPr lang="en-US"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z="4000" smtClean="0">
                <a:latin typeface="Arial" charset="0"/>
                <a:cs typeface="Arial" charset="0"/>
              </a:rPr>
              <a:t>Conduct Indicating a</a:t>
            </a:r>
            <a:br>
              <a:rPr lang="en-US" sz="4000" smtClean="0">
                <a:latin typeface="Arial" charset="0"/>
                <a:cs typeface="Arial" charset="0"/>
              </a:rPr>
            </a:br>
            <a:r>
              <a:rPr lang="en-US" sz="4000" smtClean="0">
                <a:latin typeface="Arial" charset="0"/>
                <a:cs typeface="Arial" charset="0"/>
              </a:rPr>
              <a:t>Need for Supervision </a:t>
            </a: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defRPr/>
            </a:pPr>
            <a:r>
              <a:rPr lang="en-US" dirty="0" smtClean="0"/>
              <a:t>Conduct prohibited by city ordinance or by state law involving inhalation of the fumes or vapors of paint, glue, adhesives, volatile chemicals; </a:t>
            </a:r>
          </a:p>
          <a:p>
            <a:pPr eaLnBrk="1" fontAlgn="auto" hangingPunct="1">
              <a:spcAft>
                <a:spcPts val="0"/>
              </a:spcAft>
              <a:defRPr/>
            </a:pPr>
            <a:r>
              <a:rPr lang="en-US" dirty="0" smtClean="0"/>
              <a:t>An act that violates a school district’s previously communicated written standards of student conduct for which the child has been expelled; </a:t>
            </a:r>
          </a:p>
          <a:p>
            <a:pPr eaLnBrk="1" fontAlgn="auto" hangingPunct="1">
              <a:spcAft>
                <a:spcPts val="0"/>
              </a:spcAft>
              <a:defRPr/>
            </a:pPr>
            <a:r>
              <a:rPr lang="en-US" dirty="0" smtClean="0"/>
              <a:t>Conduct that violates a reasonable “at-risk child” order;</a:t>
            </a:r>
          </a:p>
          <a:p>
            <a:pPr eaLnBrk="1" fontAlgn="auto" hangingPunct="1">
              <a:spcAft>
                <a:spcPts val="0"/>
              </a:spcAft>
              <a:defRPr/>
            </a:pPr>
            <a:r>
              <a:rPr lang="en-US" dirty="0" smtClean="0"/>
              <a:t>Conduct that violates the prostitution statute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3227</Words>
  <Application>Microsoft Office PowerPoint</Application>
  <PresentationFormat>On-screen Show (4:3)</PresentationFormat>
  <Paragraphs>292</Paragraphs>
  <Slides>43</Slides>
  <Notes>28</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Family &amp; Juvenile Justice Code </vt:lpstr>
      <vt:lpstr>Terminal Objective</vt:lpstr>
      <vt:lpstr>Learning Objectives</vt:lpstr>
      <vt:lpstr>Title I – Texas Family Code </vt:lpstr>
      <vt:lpstr>Title II Texas Family Code </vt:lpstr>
      <vt:lpstr>Texas Juvenile Justice Code Title III</vt:lpstr>
      <vt:lpstr>Delinquent Conduct</vt:lpstr>
      <vt:lpstr>Conduct Indicating a Need for Supervision FC – 51.03</vt:lpstr>
      <vt:lpstr>Conduct Indicating a Need for Supervision </vt:lpstr>
      <vt:lpstr>Detention Hearing FC – 53.02</vt:lpstr>
      <vt:lpstr>Detention Hearing</vt:lpstr>
      <vt:lpstr>Juvenile Court FC – 51.04</vt:lpstr>
      <vt:lpstr>Certification as an Adult  FC – 54.02</vt:lpstr>
      <vt:lpstr>If Charged with Delinquent Conduct…</vt:lpstr>
      <vt:lpstr>Waiver of Rights FC - 51.09</vt:lpstr>
      <vt:lpstr>Miranda Warnings</vt:lpstr>
      <vt:lpstr>Juvenile Confessions FC – 51.095</vt:lpstr>
      <vt:lpstr>NOTE</vt:lpstr>
      <vt:lpstr>PowerPoint Presentation</vt:lpstr>
      <vt:lpstr>Admissions vs. Confessions</vt:lpstr>
      <vt:lpstr>Voluntary</vt:lpstr>
      <vt:lpstr>Statements While in Custody</vt:lpstr>
      <vt:lpstr>What is “in custody”? FC – 51.095</vt:lpstr>
      <vt:lpstr>Easy Custody Test</vt:lpstr>
      <vt:lpstr>What is “out of custody”?</vt:lpstr>
      <vt:lpstr>Written Statements</vt:lpstr>
      <vt:lpstr>Taking a Child into Custody FC – 52.02</vt:lpstr>
      <vt:lpstr>AND…</vt:lpstr>
      <vt:lpstr>AND…</vt:lpstr>
      <vt:lpstr>All rules have EXCEPTIONS!</vt:lpstr>
      <vt:lpstr>What is Unnecessary Delay?</vt:lpstr>
      <vt:lpstr>What Delay Would be Necessary?</vt:lpstr>
      <vt:lpstr>Juvenile Processing Office</vt:lpstr>
      <vt:lpstr>Right of Parent to be Present</vt:lpstr>
      <vt:lpstr>The Six Hour Rule</vt:lpstr>
      <vt:lpstr>So, Back to Written Confessions… </vt:lpstr>
      <vt:lpstr>Written Statements</vt:lpstr>
      <vt:lpstr>Written Statements</vt:lpstr>
      <vt:lpstr>Recap of Written Statements</vt:lpstr>
      <vt:lpstr>Recap of Written Statements</vt:lpstr>
      <vt:lpstr>Oral Statements</vt:lpstr>
      <vt:lpstr>Oral Statements – In Custody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R Andrus</dc:creator>
  <cp:lastModifiedBy>Rick</cp:lastModifiedBy>
  <cp:revision>61</cp:revision>
  <dcterms:created xsi:type="dcterms:W3CDTF">2012-02-07T16:56:31Z</dcterms:created>
  <dcterms:modified xsi:type="dcterms:W3CDTF">2013-07-22T22:27:39Z</dcterms:modified>
</cp:coreProperties>
</file>