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6" r:id="rId3"/>
    <p:sldId id="287" r:id="rId4"/>
    <p:sldId id="264" r:id="rId5"/>
    <p:sldId id="288" r:id="rId6"/>
    <p:sldId id="265" r:id="rId7"/>
    <p:sldId id="266" r:id="rId8"/>
    <p:sldId id="267" r:id="rId9"/>
    <p:sldId id="268" r:id="rId10"/>
    <p:sldId id="269" r:id="rId11"/>
    <p:sldId id="272" r:id="rId12"/>
    <p:sldId id="261" r:id="rId13"/>
    <p:sldId id="260" r:id="rId14"/>
    <p:sldId id="262" r:id="rId15"/>
    <p:sldId id="263" r:id="rId16"/>
    <p:sldId id="258" r:id="rId17"/>
    <p:sldId id="257" r:id="rId18"/>
    <p:sldId id="259" r:id="rId19"/>
    <p:sldId id="274" r:id="rId20"/>
    <p:sldId id="276" r:id="rId21"/>
    <p:sldId id="277" r:id="rId22"/>
    <p:sldId id="278" r:id="rId23"/>
    <p:sldId id="279" r:id="rId24"/>
    <p:sldId id="281" r:id="rId25"/>
    <p:sldId id="280" r:id="rId26"/>
    <p:sldId id="282" r:id="rId27"/>
    <p:sldId id="283" r:id="rId28"/>
    <p:sldId id="284" r:id="rId29"/>
    <p:sldId id="285" r:id="rId30"/>
    <p:sldId id="271"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1E1D"/>
    <a:srgbClr val="660033"/>
    <a:srgbClr val="FCE1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86407" autoAdjust="0"/>
  </p:normalViewPr>
  <p:slideViewPr>
    <p:cSldViewPr>
      <p:cViewPr varScale="1">
        <p:scale>
          <a:sx n="76" d="100"/>
          <a:sy n="76" d="100"/>
        </p:scale>
        <p:origin x="-1498" y="-86"/>
      </p:cViewPr>
      <p:guideLst>
        <p:guide orient="horz" pos="2160"/>
        <p:guide pos="2880"/>
      </p:guideLst>
    </p:cSldViewPr>
  </p:slideViewPr>
  <p:outlineViewPr>
    <p:cViewPr>
      <p:scale>
        <a:sx n="33" d="100"/>
        <a:sy n="33" d="100"/>
      </p:scale>
      <p:origin x="48" y="23526"/>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Calibri" pitchFamily="34" charset="0"/>
              </a:defRPr>
            </a:lvl1pPr>
          </a:lstStyle>
          <a:p>
            <a:pPr>
              <a:defRPr/>
            </a:pPr>
            <a:fld id="{8A3116F2-676B-4CF7-950E-EB995CFFDA65}" type="datetimeFigureOut">
              <a:rPr lang="en-US"/>
              <a:pPr>
                <a:defRPr/>
              </a:pPr>
              <a:t>7/22/2013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Calibri" pitchFamily="34" charset="0"/>
              </a:defRPr>
            </a:lvl1pPr>
          </a:lstStyle>
          <a:p>
            <a:pPr>
              <a:defRPr/>
            </a:pPr>
            <a:fld id="{96ACC85F-56D5-4B2C-B13D-B48F85268B65}" type="slidenum">
              <a:rPr lang="en-US"/>
              <a:pPr>
                <a:defRPr/>
              </a:pPr>
              <a:t>‹#›</a:t>
            </a:fld>
            <a:endParaRPr lang="en-US"/>
          </a:p>
        </p:txBody>
      </p:sp>
    </p:spTree>
    <p:extLst>
      <p:ext uri="{BB962C8B-B14F-4D97-AF65-F5344CB8AC3E}">
        <p14:creationId xmlns:p14="http://schemas.microsoft.com/office/powerpoint/2010/main" val="285455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5363" name="Slide Number Placeholder 3"/>
          <p:cNvSpPr>
            <a:spLocks noGrp="1"/>
          </p:cNvSpPr>
          <p:nvPr>
            <p:ph type="sldNum" sz="quarter" idx="5"/>
          </p:nvPr>
        </p:nvSpPr>
        <p:spPr>
          <a:noFill/>
        </p:spPr>
        <p:txBody>
          <a:bodyPr/>
          <a:lstStyle/>
          <a:p>
            <a:fld id="{4734F00B-EE4F-43B0-B1A0-F5B2D016731F}"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a:noFill/>
          <a:ln/>
        </p:spPr>
        <p:txBody>
          <a:bodyPr/>
          <a:lstStyle/>
          <a:p>
            <a:pPr eaLnBrk="1" hangingPunct="1">
              <a:spcBef>
                <a:spcPct val="0"/>
              </a:spcBef>
            </a:pPr>
            <a:r>
              <a:rPr lang="en-US" smtClean="0"/>
              <a:t/>
            </a:r>
            <a:br>
              <a:rPr lang="en-US" smtClean="0"/>
            </a:br>
            <a:endParaRPr lang="en-US" smtClean="0"/>
          </a:p>
        </p:txBody>
      </p:sp>
      <p:sp>
        <p:nvSpPr>
          <p:cNvPr id="34819" name="Slide Number Placeholder 3"/>
          <p:cNvSpPr>
            <a:spLocks noGrp="1"/>
          </p:cNvSpPr>
          <p:nvPr>
            <p:ph type="sldNum" sz="quarter" idx="5"/>
          </p:nvPr>
        </p:nvSpPr>
        <p:spPr>
          <a:noFill/>
        </p:spPr>
        <p:txBody>
          <a:bodyPr/>
          <a:lstStyle/>
          <a:p>
            <a:fld id="{6531F015-43BB-486D-B027-910B9AC412C6}"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a:noFill/>
          <a:ln/>
        </p:spPr>
        <p:txBody>
          <a:bodyPr/>
          <a:lstStyle/>
          <a:p>
            <a:pPr eaLnBrk="1" hangingPunct="1">
              <a:spcBef>
                <a:spcPct val="0"/>
              </a:spcBef>
            </a:pPr>
            <a:endParaRPr lang="en-US" smtClean="0"/>
          </a:p>
          <a:p>
            <a:pPr eaLnBrk="1" hangingPunct="1">
              <a:spcBef>
                <a:spcPct val="0"/>
              </a:spcBef>
            </a:pPr>
            <a:r>
              <a:rPr lang="en-US" smtClean="0"/>
              <a:t>The Supreme Court has held that because of the “openness of schools” and the availability of common-law safeguards, the risk that corporal punishment would violate a student’s substantive rights is minimal. </a:t>
            </a:r>
          </a:p>
        </p:txBody>
      </p:sp>
      <p:sp>
        <p:nvSpPr>
          <p:cNvPr id="36867" name="Slide Number Placeholder 3"/>
          <p:cNvSpPr>
            <a:spLocks noGrp="1"/>
          </p:cNvSpPr>
          <p:nvPr>
            <p:ph type="sldNum" sz="quarter" idx="5"/>
          </p:nvPr>
        </p:nvSpPr>
        <p:spPr>
          <a:noFill/>
        </p:spPr>
        <p:txBody>
          <a:bodyPr/>
          <a:lstStyle/>
          <a:p>
            <a:fld id="{77D54ED6-534A-46B3-A86B-2D8CC3EC5923}"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a:noFill/>
          <a:ln/>
        </p:spPr>
        <p:txBody>
          <a:bodyPr/>
          <a:lstStyle/>
          <a:p>
            <a:pPr eaLnBrk="1" hangingPunct="1">
              <a:spcBef>
                <a:spcPct val="0"/>
              </a:spcBef>
            </a:pPr>
            <a:r>
              <a:rPr lang="en-US" smtClean="0"/>
              <a:t>Under the Education Code, a professional employee of a school district is not personally liable for discretionary acts incident to or within the scope of the duties of the employee’s position, “except in circumstances in which a professional employee uses excessive force in the discipline of students or [commits] negligence resulting in bodily injury to students.”  </a:t>
            </a:r>
          </a:p>
        </p:txBody>
      </p:sp>
      <p:sp>
        <p:nvSpPr>
          <p:cNvPr id="39939" name="Slide Number Placeholder 3"/>
          <p:cNvSpPr>
            <a:spLocks noGrp="1"/>
          </p:cNvSpPr>
          <p:nvPr>
            <p:ph type="sldNum" sz="quarter" idx="5"/>
          </p:nvPr>
        </p:nvSpPr>
        <p:spPr>
          <a:noFill/>
        </p:spPr>
        <p:txBody>
          <a:bodyPr/>
          <a:lstStyle/>
          <a:p>
            <a:fld id="{A953298F-5FAF-4536-89BE-30B2F3879B98}" type="slidenum">
              <a:rPr lang="en-US" smtClean="0"/>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eaLnBrk="1" hangingPunct="1">
              <a:spcBef>
                <a:spcPct val="0"/>
              </a:spcBef>
            </a:pPr>
            <a:r>
              <a:rPr lang="en-US" smtClean="0"/>
              <a:t>See </a:t>
            </a:r>
            <a:r>
              <a:rPr lang="en-US" i="1" smtClean="0"/>
              <a:t>Ingraham v. Wright</a:t>
            </a:r>
            <a:r>
              <a:rPr lang="en-US" smtClean="0"/>
              <a:t>, 430 U.S. 651 (1977) - holding that the constitutional due process clause does not require notice and hearing prior to imposing corporal punishment in public school</a:t>
            </a:r>
            <a:endParaRPr lang="en-US" i="1" smtClean="0"/>
          </a:p>
          <a:p>
            <a:pPr eaLnBrk="1" hangingPunct="1">
              <a:spcBef>
                <a:spcPct val="0"/>
              </a:spcBef>
            </a:pPr>
            <a:endParaRPr lang="en-US" smtClean="0"/>
          </a:p>
        </p:txBody>
      </p:sp>
      <p:sp>
        <p:nvSpPr>
          <p:cNvPr id="41987" name="Slide Number Placeholder 3"/>
          <p:cNvSpPr>
            <a:spLocks noGrp="1"/>
          </p:cNvSpPr>
          <p:nvPr>
            <p:ph type="sldNum" sz="quarter" idx="5"/>
          </p:nvPr>
        </p:nvSpPr>
        <p:spPr>
          <a:noFill/>
        </p:spPr>
        <p:txBody>
          <a:bodyPr/>
          <a:lstStyle/>
          <a:p>
            <a:fld id="{577D6502-54BC-4612-8D8B-7F7BCE8200EB}" type="slidenum">
              <a:rPr lang="en-US" smtClean="0"/>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See: </a:t>
            </a:r>
          </a:p>
          <a:p>
            <a:pPr marL="171450" indent="-171450" eaLnBrk="1" fontAlgn="auto" hangingPunct="1">
              <a:spcBef>
                <a:spcPts val="0"/>
              </a:spcBef>
              <a:spcAft>
                <a:spcPts val="0"/>
              </a:spcAft>
              <a:buFont typeface="Arial" pitchFamily="34" charset="0"/>
              <a:buChar char="•"/>
              <a:defRPr/>
            </a:pPr>
            <a:r>
              <a:rPr lang="en-US" i="1" dirty="0" smtClean="0"/>
              <a:t>Goss v. Lopez</a:t>
            </a:r>
            <a:r>
              <a:rPr lang="en-US" dirty="0" smtClean="0"/>
              <a:t>, 419 U.S. 565 (1975) – holding that a public school must conduct a hearing before a student can be suspended</a:t>
            </a:r>
          </a:p>
          <a:p>
            <a:pPr eaLnBrk="1" fontAlgn="auto" hangingPunct="1">
              <a:spcBef>
                <a:spcPts val="0"/>
              </a:spcBef>
              <a:spcAft>
                <a:spcPts val="0"/>
              </a:spcAft>
              <a:defRPr/>
            </a:pPr>
            <a:endParaRPr lang="en-US" dirty="0"/>
          </a:p>
        </p:txBody>
      </p:sp>
      <p:sp>
        <p:nvSpPr>
          <p:cNvPr id="45059" name="Slide Number Placeholder 3"/>
          <p:cNvSpPr>
            <a:spLocks noGrp="1"/>
          </p:cNvSpPr>
          <p:nvPr>
            <p:ph type="sldNum" sz="quarter" idx="5"/>
          </p:nvPr>
        </p:nvSpPr>
        <p:spPr>
          <a:noFill/>
        </p:spPr>
        <p:txBody>
          <a:bodyPr/>
          <a:lstStyle/>
          <a:p>
            <a:fld id="{0638897D-F137-4547-B51C-1BC6DD827A0D}" type="slidenum">
              <a:rPr lang="en-US" smtClean="0"/>
              <a:pPr/>
              <a:t>17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If a student’s placement in a DAEP is to extend beyond 60 days or the end of the next grading period, whichever is earlier, the student’s parent or guardian is entitled to notice of and an opportunity to participate in a hearing before the school board.  Any decision of the board is final and may not be appealed.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Before a student may be places in a DAEP that extends beyond the end of the school year, the board must determine that:</a:t>
            </a:r>
          </a:p>
          <a:p>
            <a:pPr marL="171450" indent="-171450" eaLnBrk="1" fontAlgn="auto" hangingPunct="1">
              <a:spcBef>
                <a:spcPts val="0"/>
              </a:spcBef>
              <a:spcAft>
                <a:spcPts val="0"/>
              </a:spcAft>
              <a:buFont typeface="Arial" pitchFamily="34" charset="0"/>
              <a:buChar char="•"/>
              <a:defRPr/>
            </a:pPr>
            <a:r>
              <a:rPr lang="en-US" dirty="0" smtClean="0"/>
              <a:t>The student’s presence in the regular classroom program or at the regular campus presents danger of physical harm to the student or another individual; or</a:t>
            </a:r>
          </a:p>
          <a:p>
            <a:pPr marL="171450" indent="-171450" eaLnBrk="1" fontAlgn="auto" hangingPunct="1">
              <a:spcBef>
                <a:spcPts val="0"/>
              </a:spcBef>
              <a:spcAft>
                <a:spcPts val="0"/>
              </a:spcAft>
              <a:buFont typeface="Arial" pitchFamily="34" charset="0"/>
              <a:buChar char="•"/>
              <a:defRPr/>
            </a:pPr>
            <a:r>
              <a:rPr lang="en-US" dirty="0" smtClean="0"/>
              <a:t>The student has engaged in serious or persistent misbehavior that violates the district’s code of conduct</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None/>
              <a:defRPr/>
            </a:pPr>
            <a:r>
              <a:rPr lang="en-US" dirty="0" smtClean="0"/>
              <a:t>The board is mandated to set a term for a student’s placement in a DAEP.  If the period is inconsistent with the guidelines in the Student Code of Conduct, the order must give notice of the inconsistency.  The period may not exceed one year unless, after review, the district determines that:</a:t>
            </a:r>
          </a:p>
          <a:p>
            <a:pPr marL="171450" indent="-171450" eaLnBrk="1" fontAlgn="auto" hangingPunct="1">
              <a:spcBef>
                <a:spcPts val="0"/>
              </a:spcBef>
              <a:spcAft>
                <a:spcPts val="0"/>
              </a:spcAft>
              <a:buFont typeface="Arial" pitchFamily="34" charset="0"/>
              <a:buChar char="•"/>
              <a:defRPr/>
            </a:pPr>
            <a:r>
              <a:rPr lang="en-US" dirty="0" smtClean="0"/>
              <a:t>The student is a threat to the safety of other students or district employees; or</a:t>
            </a:r>
          </a:p>
          <a:p>
            <a:pPr marL="171450" indent="-171450" eaLnBrk="1" fontAlgn="auto" hangingPunct="1">
              <a:spcBef>
                <a:spcPts val="0"/>
              </a:spcBef>
              <a:spcAft>
                <a:spcPts val="0"/>
              </a:spcAft>
              <a:buFont typeface="Arial" pitchFamily="34" charset="0"/>
              <a:buChar char="•"/>
              <a:defRPr/>
            </a:pPr>
            <a:r>
              <a:rPr lang="en-US" dirty="0" smtClean="0"/>
              <a:t>Extended placement is in the best interest of the student</a:t>
            </a:r>
          </a:p>
          <a:p>
            <a:pPr marL="171450" indent="-171450"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buFont typeface="Arial" pitchFamily="34" charset="0"/>
              <a:buNone/>
              <a:defRPr/>
            </a:pPr>
            <a:r>
              <a:rPr lang="en-US" dirty="0" smtClean="0"/>
              <a:t>In either case, a student placed in a DAEP must be provided with a review of his or her status at intervals of 120 days or less by the board.  </a:t>
            </a:r>
            <a:endParaRPr lang="en-US" dirty="0"/>
          </a:p>
        </p:txBody>
      </p:sp>
      <p:sp>
        <p:nvSpPr>
          <p:cNvPr id="47107" name="Slide Number Placeholder 3"/>
          <p:cNvSpPr>
            <a:spLocks noGrp="1"/>
          </p:cNvSpPr>
          <p:nvPr>
            <p:ph type="sldNum" sz="quarter" idx="5"/>
          </p:nvPr>
        </p:nvSpPr>
        <p:spPr>
          <a:noFill/>
        </p:spPr>
        <p:txBody>
          <a:bodyPr/>
          <a:lstStyle/>
          <a:p>
            <a:fld id="{987FEC35-82E9-4D82-9FF9-53885556524A}" type="slidenum">
              <a:rPr lang="en-US" smtClean="0"/>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a:noFill/>
          <a:ln/>
        </p:spPr>
        <p:txBody>
          <a:bodyPr/>
          <a:lstStyle/>
          <a:p>
            <a:pPr eaLnBrk="1" hangingPunct="1">
              <a:spcBef>
                <a:spcPct val="0"/>
              </a:spcBef>
            </a:pPr>
            <a:r>
              <a:rPr lang="en-US" smtClean="0"/>
              <a:t>The court held that this symbolic speech could be prohibited only if administrators could show it would cause a substantial disruption of the school’s educational mission.  </a:t>
            </a:r>
          </a:p>
          <a:p>
            <a:pPr eaLnBrk="1" hangingPunct="1">
              <a:spcBef>
                <a:spcPct val="0"/>
              </a:spcBef>
            </a:pPr>
            <a:endParaRPr lang="en-US" smtClean="0"/>
          </a:p>
          <a:p>
            <a:pPr eaLnBrk="1" hangingPunct="1">
              <a:spcBef>
                <a:spcPct val="0"/>
              </a:spcBef>
            </a:pPr>
            <a:endParaRPr lang="en-US" i="1" smtClean="0"/>
          </a:p>
        </p:txBody>
      </p:sp>
      <p:sp>
        <p:nvSpPr>
          <p:cNvPr id="50179" name="Slide Number Placeholder 3"/>
          <p:cNvSpPr>
            <a:spLocks noGrp="1"/>
          </p:cNvSpPr>
          <p:nvPr>
            <p:ph type="sldNum" sz="quarter" idx="5"/>
          </p:nvPr>
        </p:nvSpPr>
        <p:spPr>
          <a:noFill/>
        </p:spPr>
        <p:txBody>
          <a:bodyPr/>
          <a:lstStyle/>
          <a:p>
            <a:fld id="{6437F892-A2A1-4330-AEF2-9A752617A370}" type="slidenum">
              <a:rPr lang="en-US" smtClean="0"/>
              <a:pPr/>
              <a:t>20</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a:noFill/>
          <a:ln/>
        </p:spPr>
        <p:txBody>
          <a:bodyPr/>
          <a:lstStyle/>
          <a:p>
            <a:pPr eaLnBrk="1" hangingPunct="1">
              <a:spcBef>
                <a:spcPct val="0"/>
              </a:spcBef>
            </a:pPr>
            <a:r>
              <a:rPr lang="en-US" i="1" smtClean="0"/>
              <a:t>Tinker</a:t>
            </a:r>
            <a:r>
              <a:rPr lang="en-US" smtClean="0"/>
              <a:t> and cases that followed established that students </a:t>
            </a:r>
            <a:r>
              <a:rPr lang="en-US" b="1" smtClean="0"/>
              <a:t>can</a:t>
            </a:r>
            <a:r>
              <a:rPr lang="en-US" smtClean="0"/>
              <a:t> express their opinions, so long as the student doesn’t “materially and substantially” disrupt classes or school activities.  A student can also be prevented from using vulgar, indecent, inappropriate or harmful words.  However, student speech may not be censored if the censorship is intended to silence a particular viewpoint with which the school disagrees.  </a:t>
            </a:r>
            <a:endParaRPr lang="en-US" i="1" smtClean="0"/>
          </a:p>
          <a:p>
            <a:pPr eaLnBrk="1" hangingPunct="1">
              <a:spcBef>
                <a:spcPct val="0"/>
              </a:spcBef>
            </a:pPr>
            <a:endParaRPr lang="en-US" smtClean="0"/>
          </a:p>
          <a:p>
            <a:pPr eaLnBrk="1" hangingPunct="1">
              <a:spcBef>
                <a:spcPct val="0"/>
              </a:spcBef>
            </a:pPr>
            <a:r>
              <a:rPr lang="en-US" smtClean="0"/>
              <a:t>For </a:t>
            </a:r>
            <a:r>
              <a:rPr lang="en-US" b="1" smtClean="0"/>
              <a:t>sexually explicit or lewd speech</a:t>
            </a:r>
            <a:r>
              <a:rPr lang="en-US" smtClean="0"/>
              <a:t>, see </a:t>
            </a:r>
            <a:r>
              <a:rPr lang="en-US" i="1" smtClean="0"/>
              <a:t>Bethel Sch. Dist. No. 403 v. Fraser</a:t>
            </a:r>
            <a:r>
              <a:rPr lang="en-US" smtClean="0"/>
              <a:t>, 478 U.S. 675 (1986), upholding suspension of a boy who made a speech full of sexual double entendres at a school assembly.  Speech:  "I know a man who is firm - he's firm in his pants, he's firm in his shirt, his character is firm - but most [of] all, his belief in you the students of Bethel, is firm. Jeff Kuhlman is a man who takes his point and pounds it in. If necessary, he'll take an issue and nail it to the wall. He doesn't attack things in spurts - he drives hard, pushing and pushing until finally - he succeeds. Jeff is a man who will go to the very end - even the climax, for each and every one of you. So please vote for Jeff Kuhlman, as he'll never come between us and the best our school can be. He is firm enough to give it everything." </a:t>
            </a:r>
          </a:p>
          <a:p>
            <a:pPr eaLnBrk="1" hangingPunct="1">
              <a:spcBef>
                <a:spcPct val="0"/>
              </a:spcBef>
            </a:pPr>
            <a:endParaRPr lang="en-US" smtClean="0"/>
          </a:p>
          <a:p>
            <a:pPr eaLnBrk="1" hangingPunct="1">
              <a:spcBef>
                <a:spcPct val="0"/>
              </a:spcBef>
            </a:pPr>
            <a:r>
              <a:rPr lang="en-US" smtClean="0"/>
              <a:t>For </a:t>
            </a:r>
            <a:r>
              <a:rPr lang="en-US" b="1" smtClean="0"/>
              <a:t>school-sponsored speech</a:t>
            </a:r>
            <a:r>
              <a:rPr lang="en-US" smtClean="0"/>
              <a:t>, see </a:t>
            </a:r>
            <a:r>
              <a:rPr lang="en-US" i="1" smtClean="0"/>
              <a:t>Hazelwood v. Kuhlmeier</a:t>
            </a:r>
            <a:r>
              <a:rPr lang="en-US" smtClean="0"/>
              <a:t>, 484 U.S. 260 (1988) – holding that public school officials may impose some limits on what appears in school-sponsored newspapers and publications.  If the speech conflicts with a school’s “legitimate pedagogical goals,” the school can restrict it.  A school sponsored paper is not a public forum.  This would be different if the paper was a private student paper.  Speech:  Paper proof contained stories about teenage pregnancy and divorce, using some pseudonyms and some real names.</a:t>
            </a:r>
          </a:p>
          <a:p>
            <a:pPr eaLnBrk="1" hangingPunct="1">
              <a:spcBef>
                <a:spcPct val="0"/>
              </a:spcBef>
            </a:pPr>
            <a:endParaRPr lang="en-US" smtClean="0"/>
          </a:p>
          <a:p>
            <a:pPr eaLnBrk="1" hangingPunct="1">
              <a:spcBef>
                <a:spcPct val="0"/>
              </a:spcBef>
            </a:pPr>
            <a:r>
              <a:rPr lang="en-US" smtClean="0"/>
              <a:t>For </a:t>
            </a:r>
            <a:r>
              <a:rPr lang="en-US" b="1" smtClean="0"/>
              <a:t>speech promoting illegal drug use</a:t>
            </a:r>
            <a:r>
              <a:rPr lang="en-US" smtClean="0"/>
              <a:t>, See </a:t>
            </a:r>
            <a:r>
              <a:rPr lang="en-US" i="1" smtClean="0"/>
              <a:t>Morse v. Frederick</a:t>
            </a:r>
            <a:r>
              <a:rPr lang="en-US" smtClean="0"/>
              <a:t>, 551 U.S. 393 (2007) -  holding that the First Amendment does not prevent school administrators/educators from suppressing student speech at a school-sponsored event if the speech is reasonably viewed as promoting illegal drug use.  Speech:  “BONG HiTS 4 JESUS” banner.</a:t>
            </a:r>
          </a:p>
        </p:txBody>
      </p:sp>
      <p:sp>
        <p:nvSpPr>
          <p:cNvPr id="52227" name="Slide Number Placeholder 3"/>
          <p:cNvSpPr>
            <a:spLocks noGrp="1"/>
          </p:cNvSpPr>
          <p:nvPr>
            <p:ph type="sldNum" sz="quarter" idx="5"/>
          </p:nvPr>
        </p:nvSpPr>
        <p:spPr>
          <a:noFill/>
        </p:spPr>
        <p:txBody>
          <a:bodyPr/>
          <a:lstStyle/>
          <a:p>
            <a:fld id="{9FE1FC2B-3236-4CE1-A314-C2EE796D9E23}" type="slidenum">
              <a:rPr lang="en-US" smtClean="0"/>
              <a:pPr/>
              <a:t>21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a:noFill/>
          <a:ln/>
        </p:spPr>
        <p:txBody>
          <a:bodyPr/>
          <a:lstStyle/>
          <a:p>
            <a:pPr eaLnBrk="1" hangingPunct="1">
              <a:spcBef>
                <a:spcPct val="0"/>
              </a:spcBef>
            </a:pPr>
            <a:r>
              <a:rPr lang="en-US" smtClean="0"/>
              <a:t>See </a:t>
            </a:r>
            <a:r>
              <a:rPr lang="en-US" i="1" smtClean="0"/>
              <a:t>Canady v. Bossier Parish School Board</a:t>
            </a:r>
            <a:r>
              <a:rPr lang="en-US" smtClean="0"/>
              <a:t>, 240 F.3d 437 (5</a:t>
            </a:r>
            <a:r>
              <a:rPr lang="en-US" baseline="30000" smtClean="0"/>
              <a:t>th</a:t>
            </a:r>
            <a:r>
              <a:rPr lang="en-US" smtClean="0"/>
              <a:t> Cir. 2001)</a:t>
            </a:r>
          </a:p>
        </p:txBody>
      </p:sp>
      <p:sp>
        <p:nvSpPr>
          <p:cNvPr id="54275" name="Slide Number Placeholder 3"/>
          <p:cNvSpPr>
            <a:spLocks noGrp="1"/>
          </p:cNvSpPr>
          <p:nvPr>
            <p:ph type="sldNum" sz="quarter" idx="5"/>
          </p:nvPr>
        </p:nvSpPr>
        <p:spPr>
          <a:noFill/>
        </p:spPr>
        <p:txBody>
          <a:bodyPr/>
          <a:lstStyle/>
          <a:p>
            <a:fld id="{8CA4EBDD-69FE-46AD-947E-3476C6076DCA}" type="slidenum">
              <a:rPr lang="en-US" smtClean="0"/>
              <a:pPr/>
              <a:t>22</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a:noFill/>
          <a:ln/>
        </p:spPr>
        <p:txBody>
          <a:bodyPr/>
          <a:lstStyle/>
          <a:p>
            <a:pPr eaLnBrk="1" hangingPunct="1">
              <a:spcBef>
                <a:spcPct val="0"/>
              </a:spcBef>
            </a:pPr>
            <a:r>
              <a:rPr lang="en-US" smtClean="0"/>
              <a:t>See Texas Code Ann. </a:t>
            </a:r>
            <a:r>
              <a:rPr lang="en-US" smtClean="0">
                <a:latin typeface="Arial" charset="0"/>
                <a:cs typeface="Arial" charset="0"/>
              </a:rPr>
              <a:t>§ 25.082</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See </a:t>
            </a:r>
            <a:r>
              <a:rPr lang="en-US" i="1" smtClean="0">
                <a:latin typeface="Arial" charset="0"/>
                <a:cs typeface="Arial" charset="0"/>
              </a:rPr>
              <a:t>West Virginia State Board of Education v. Barnette</a:t>
            </a:r>
            <a:r>
              <a:rPr lang="en-US" smtClean="0">
                <a:latin typeface="Arial" charset="0"/>
                <a:cs typeface="Arial" charset="0"/>
              </a:rPr>
              <a:t> – holding that public school students are not required to say the pledge, saying that the “compulsory unification of opinion” violated the First Amendment.  </a:t>
            </a:r>
            <a:endParaRPr lang="en-US" smtClean="0"/>
          </a:p>
        </p:txBody>
      </p:sp>
      <p:sp>
        <p:nvSpPr>
          <p:cNvPr id="56323" name="Slide Number Placeholder 3"/>
          <p:cNvSpPr>
            <a:spLocks noGrp="1"/>
          </p:cNvSpPr>
          <p:nvPr>
            <p:ph type="sldNum" sz="quarter" idx="5"/>
          </p:nvPr>
        </p:nvSpPr>
        <p:spPr>
          <a:noFill/>
        </p:spPr>
        <p:txBody>
          <a:bodyPr/>
          <a:lstStyle/>
          <a:p>
            <a:fld id="{0F6E235B-1C40-4169-80BB-87FD4E627FB1}" type="slidenum">
              <a:rPr lang="en-US" smtClean="0"/>
              <a:pPr/>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7411" name="Slide Number Placeholder 3"/>
          <p:cNvSpPr>
            <a:spLocks noGrp="1"/>
          </p:cNvSpPr>
          <p:nvPr>
            <p:ph type="sldNum" sz="quarter" idx="5"/>
          </p:nvPr>
        </p:nvSpPr>
        <p:spPr>
          <a:noFill/>
        </p:spPr>
        <p:txBody>
          <a:bodyPr/>
          <a:lstStyle/>
          <a:p>
            <a:fld id="{1A527BA5-5C63-4AAE-B8CB-60E2A27A4D7F}"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a:noFill/>
          <a:ln/>
        </p:spPr>
        <p:txBody>
          <a:bodyPr/>
          <a:lstStyle/>
          <a:p>
            <a:pPr eaLnBrk="1" hangingPunct="1">
              <a:spcBef>
                <a:spcPct val="0"/>
              </a:spcBef>
            </a:pPr>
            <a:endParaRPr lang="en-US" smtClean="0"/>
          </a:p>
        </p:txBody>
      </p:sp>
      <p:sp>
        <p:nvSpPr>
          <p:cNvPr id="59395" name="Slide Number Placeholder 3"/>
          <p:cNvSpPr>
            <a:spLocks noGrp="1"/>
          </p:cNvSpPr>
          <p:nvPr>
            <p:ph type="sldNum" sz="quarter" idx="5"/>
          </p:nvPr>
        </p:nvSpPr>
        <p:spPr>
          <a:noFill/>
        </p:spPr>
        <p:txBody>
          <a:bodyPr/>
          <a:lstStyle/>
          <a:p>
            <a:fld id="{5908B921-7425-4D7E-AD5D-1C59CE18A4BF}" type="slidenum">
              <a:rPr lang="en-US" smtClean="0"/>
              <a:pPr/>
              <a:t>25</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a:noFill/>
          <a:ln/>
        </p:spPr>
        <p:txBody>
          <a:bodyPr/>
          <a:lstStyle/>
          <a:p>
            <a:pPr eaLnBrk="1" hangingPunct="1">
              <a:spcBef>
                <a:spcPct val="0"/>
              </a:spcBef>
            </a:pPr>
            <a:r>
              <a:rPr lang="en-US" smtClean="0"/>
              <a:t>See </a:t>
            </a:r>
            <a:r>
              <a:rPr lang="en-US" i="1" smtClean="0"/>
              <a:t>Santa Fe Ind. Sch. Dist. v. Doe</a:t>
            </a:r>
            <a:r>
              <a:rPr lang="en-US" smtClean="0"/>
              <a:t>, 530 U.S. 290, 302 (2000)</a:t>
            </a:r>
          </a:p>
        </p:txBody>
      </p:sp>
      <p:sp>
        <p:nvSpPr>
          <p:cNvPr id="61443" name="Slide Number Placeholder 3"/>
          <p:cNvSpPr>
            <a:spLocks noGrp="1"/>
          </p:cNvSpPr>
          <p:nvPr>
            <p:ph type="sldNum" sz="quarter" idx="5"/>
          </p:nvPr>
        </p:nvSpPr>
        <p:spPr>
          <a:noFill/>
        </p:spPr>
        <p:txBody>
          <a:bodyPr/>
          <a:lstStyle/>
          <a:p>
            <a:fld id="{E90E274A-404C-404A-AC89-C366484DD1A1}" type="slidenum">
              <a:rPr lang="en-US" smtClean="0"/>
              <a:pPr/>
              <a:t>26</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4515" name="Slide Number Placeholder 3"/>
          <p:cNvSpPr>
            <a:spLocks noGrp="1"/>
          </p:cNvSpPr>
          <p:nvPr>
            <p:ph type="sldNum" sz="quarter" idx="5"/>
          </p:nvPr>
        </p:nvSpPr>
        <p:spPr>
          <a:noFill/>
        </p:spPr>
        <p:txBody>
          <a:bodyPr/>
          <a:lstStyle/>
          <a:p>
            <a:fld id="{1C5FEF01-215F-4CD8-AF31-2E650FF34A61}" type="slidenum">
              <a:rPr lang="en-US" smtClean="0"/>
              <a:pPr/>
              <a:t>28</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a:noFill/>
          <a:ln/>
        </p:spPr>
        <p:txBody>
          <a:bodyPr/>
          <a:lstStyle/>
          <a:p>
            <a:pPr eaLnBrk="1" hangingPunct="1">
              <a:spcBef>
                <a:spcPct val="0"/>
              </a:spcBef>
            </a:pPr>
            <a:endParaRPr lang="en-US" smtClean="0"/>
          </a:p>
        </p:txBody>
      </p:sp>
      <p:sp>
        <p:nvSpPr>
          <p:cNvPr id="67587" name="Slide Number Placeholder 3"/>
          <p:cNvSpPr>
            <a:spLocks noGrp="1"/>
          </p:cNvSpPr>
          <p:nvPr>
            <p:ph type="sldNum" sz="quarter" idx="5"/>
          </p:nvPr>
        </p:nvSpPr>
        <p:spPr>
          <a:noFill/>
        </p:spPr>
        <p:txBody>
          <a:bodyPr/>
          <a:lstStyle/>
          <a:p>
            <a:fld id="{013B8452-39B8-4637-A227-409C0D85E9EB}" type="slidenum">
              <a:rPr lang="en-US" smtClean="0"/>
              <a:pPr/>
              <a:t>30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9459" name="Slide Number Placeholder 3"/>
          <p:cNvSpPr>
            <a:spLocks noGrp="1"/>
          </p:cNvSpPr>
          <p:nvPr>
            <p:ph type="sldNum" sz="quarter" idx="5"/>
          </p:nvPr>
        </p:nvSpPr>
        <p:spPr>
          <a:noFill/>
        </p:spPr>
        <p:txBody>
          <a:bodyPr/>
          <a:lstStyle/>
          <a:p>
            <a:fld id="{C39277F7-470D-4AAC-9CEB-B96D1F302726}"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a:noFill/>
          <a:ln/>
        </p:spPr>
        <p:txBody>
          <a:bodyPr/>
          <a:lstStyle/>
          <a:p>
            <a:pPr eaLnBrk="1" hangingPunct="1">
              <a:spcBef>
                <a:spcPct val="0"/>
              </a:spcBef>
            </a:pPr>
            <a:r>
              <a:rPr lang="en-US" b="1" smtClean="0"/>
              <a:t>10</a:t>
            </a:r>
            <a:r>
              <a:rPr lang="en-US" b="1" baseline="30000" smtClean="0"/>
              <a:t>th</a:t>
            </a:r>
            <a:r>
              <a:rPr lang="en-US" b="1" smtClean="0"/>
              <a:t> Amendment:</a:t>
            </a:r>
          </a:p>
          <a:p>
            <a:pPr eaLnBrk="1" hangingPunct="1">
              <a:spcBef>
                <a:spcPct val="0"/>
              </a:spcBef>
            </a:pPr>
            <a:r>
              <a:rPr lang="en-US" smtClean="0"/>
              <a:t>The powers not delegated to the United States by the Constitution, nor prohibited by it to the States, are reserved to the States respectively, or to the people.</a:t>
            </a:r>
          </a:p>
        </p:txBody>
      </p:sp>
      <p:sp>
        <p:nvSpPr>
          <p:cNvPr id="21507" name="Slide Number Placeholder 3"/>
          <p:cNvSpPr>
            <a:spLocks noGrp="1"/>
          </p:cNvSpPr>
          <p:nvPr>
            <p:ph type="sldNum" sz="quarter" idx="5"/>
          </p:nvPr>
        </p:nvSpPr>
        <p:spPr>
          <a:noFill/>
        </p:spPr>
        <p:txBody>
          <a:bodyPr/>
          <a:lstStyle/>
          <a:p>
            <a:fld id="{EB9C32D4-59DE-48F0-BD61-9F5B26AA5203}"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a:noFill/>
          <a:ln/>
        </p:spPr>
        <p:txBody>
          <a:bodyPr/>
          <a:lstStyle/>
          <a:p>
            <a:pPr eaLnBrk="1" hangingPunct="1">
              <a:spcBef>
                <a:spcPct val="0"/>
              </a:spcBef>
            </a:pPr>
            <a:r>
              <a:rPr lang="en-US" smtClean="0"/>
              <a:t>The Commerce Clause is found in Article I, Section 8, Clause 3 of the US Constitution.</a:t>
            </a:r>
          </a:p>
          <a:p>
            <a:pPr eaLnBrk="1" hangingPunct="1">
              <a:spcBef>
                <a:spcPct val="0"/>
              </a:spcBef>
            </a:pPr>
            <a:endParaRPr lang="en-US" smtClean="0"/>
          </a:p>
          <a:p>
            <a:pPr eaLnBrk="1" hangingPunct="1">
              <a:spcBef>
                <a:spcPct val="0"/>
              </a:spcBef>
            </a:pPr>
            <a:r>
              <a:rPr lang="en-US" smtClean="0"/>
              <a:t>This clause is bolstered by the </a:t>
            </a:r>
            <a:r>
              <a:rPr lang="en-US" b="1" smtClean="0"/>
              <a:t>Necessary and Proper Clause</a:t>
            </a:r>
            <a:r>
              <a:rPr lang="en-US" smtClean="0"/>
              <a:t>, which states that this power may be implemented by Congress’ power “to make all laws which shall be necessary and proper for carrying into Execution the foregoing Powers, and all other Powers vested by this Constitution in the Government of the United States, or in any Department or Officer thereof." </a:t>
            </a:r>
            <a:endParaRPr lang="en-US" b="1" smtClean="0"/>
          </a:p>
        </p:txBody>
      </p:sp>
      <p:sp>
        <p:nvSpPr>
          <p:cNvPr id="24579" name="Slide Number Placeholder 3"/>
          <p:cNvSpPr>
            <a:spLocks noGrp="1"/>
          </p:cNvSpPr>
          <p:nvPr>
            <p:ph type="sldNum" sz="quarter" idx="5"/>
          </p:nvPr>
        </p:nvSpPr>
        <p:spPr>
          <a:noFill/>
        </p:spPr>
        <p:txBody>
          <a:bodyPr/>
          <a:lstStyle/>
          <a:p>
            <a:fld id="{85BA6E11-ECDB-4CA9-ACED-DF8E19926B8D}"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A few laws affecting public education:</a:t>
            </a:r>
          </a:p>
          <a:p>
            <a:pPr marL="171450" indent="-171450" eaLnBrk="1" fontAlgn="auto" hangingPunct="1">
              <a:spcBef>
                <a:spcPts val="0"/>
              </a:spcBef>
              <a:spcAft>
                <a:spcPts val="0"/>
              </a:spcAft>
              <a:buFont typeface="Arial" pitchFamily="34" charset="0"/>
              <a:buChar char="•"/>
              <a:defRPr/>
            </a:pPr>
            <a:r>
              <a:rPr lang="en-US" dirty="0" smtClean="0"/>
              <a:t>FERPA – 20 U.S.C. Sect. 1232g</a:t>
            </a:r>
          </a:p>
          <a:p>
            <a:pPr marL="171450" indent="-171450" eaLnBrk="1" fontAlgn="auto" hangingPunct="1">
              <a:spcBef>
                <a:spcPts val="0"/>
              </a:spcBef>
              <a:spcAft>
                <a:spcPts val="0"/>
              </a:spcAft>
              <a:buFont typeface="Arial" pitchFamily="34" charset="0"/>
              <a:buChar char="•"/>
              <a:defRPr/>
            </a:pPr>
            <a:r>
              <a:rPr lang="en-US" dirty="0" smtClean="0"/>
              <a:t>Age Discrimination in Employment Act – 29 U.S.C. Sect. 621</a:t>
            </a:r>
          </a:p>
          <a:p>
            <a:pPr marL="171450" indent="-171450" eaLnBrk="1" fontAlgn="auto" hangingPunct="1">
              <a:spcBef>
                <a:spcPts val="0"/>
              </a:spcBef>
              <a:spcAft>
                <a:spcPts val="0"/>
              </a:spcAft>
              <a:buFont typeface="Arial" pitchFamily="34" charset="0"/>
              <a:buChar char="•"/>
              <a:defRPr/>
            </a:pPr>
            <a:r>
              <a:rPr lang="en-US" dirty="0" smtClean="0"/>
              <a:t>Equal Access Act – 20 U.S.C. Sect. 4071</a:t>
            </a:r>
          </a:p>
          <a:p>
            <a:pPr marL="171450" indent="-171450" eaLnBrk="1" fontAlgn="auto" hangingPunct="1">
              <a:spcBef>
                <a:spcPts val="0"/>
              </a:spcBef>
              <a:spcAft>
                <a:spcPts val="0"/>
              </a:spcAft>
              <a:buFont typeface="Arial" pitchFamily="34" charset="0"/>
              <a:buChar char="•"/>
              <a:defRPr/>
            </a:pPr>
            <a:r>
              <a:rPr lang="en-US" dirty="0" smtClean="0"/>
              <a:t>Individuals with Disabilities Education Act (IDEA) – 20 U.S.C. Sect. 1400</a:t>
            </a:r>
          </a:p>
          <a:p>
            <a:pPr marL="171450" indent="-171450" eaLnBrk="1" fontAlgn="auto" hangingPunct="1">
              <a:spcBef>
                <a:spcPts val="0"/>
              </a:spcBef>
              <a:spcAft>
                <a:spcPts val="0"/>
              </a:spcAft>
              <a:buFont typeface="Arial" pitchFamily="34" charset="0"/>
              <a:buChar char="•"/>
              <a:defRPr/>
            </a:pPr>
            <a:r>
              <a:rPr lang="en-US" dirty="0" smtClean="0"/>
              <a:t>Sect. 504 of the Rehabilitation Act of 1973 – 29 U.S.C. Sect. 794</a:t>
            </a:r>
          </a:p>
          <a:p>
            <a:pPr marL="171450" indent="-171450" eaLnBrk="1" fontAlgn="auto" hangingPunct="1">
              <a:spcBef>
                <a:spcPts val="0"/>
              </a:spcBef>
              <a:spcAft>
                <a:spcPts val="0"/>
              </a:spcAft>
              <a:buFont typeface="Arial" pitchFamily="34" charset="0"/>
              <a:buChar char="•"/>
              <a:defRPr/>
            </a:pPr>
            <a:r>
              <a:rPr lang="en-US" dirty="0" smtClean="0"/>
              <a:t>Title VII of the Civil Rights Act of 1964 – 42 U.S.C. Sect 2000</a:t>
            </a:r>
          </a:p>
          <a:p>
            <a:pPr marL="171450" indent="-171450" eaLnBrk="1" fontAlgn="auto" hangingPunct="1">
              <a:spcBef>
                <a:spcPts val="0"/>
              </a:spcBef>
              <a:spcAft>
                <a:spcPts val="0"/>
              </a:spcAft>
              <a:buFont typeface="Arial" pitchFamily="34" charset="0"/>
              <a:buChar char="•"/>
              <a:defRPr/>
            </a:pPr>
            <a:r>
              <a:rPr lang="en-US" dirty="0" smtClean="0"/>
              <a:t>Title IX of the Educational Amendments of 1972 – 42 U.S.C. Sect 1681</a:t>
            </a:r>
            <a:endParaRPr lang="en-US" dirty="0"/>
          </a:p>
        </p:txBody>
      </p:sp>
      <p:sp>
        <p:nvSpPr>
          <p:cNvPr id="26627" name="Slide Number Placeholder 3"/>
          <p:cNvSpPr>
            <a:spLocks noGrp="1"/>
          </p:cNvSpPr>
          <p:nvPr>
            <p:ph type="sldNum" sz="quarter" idx="5"/>
          </p:nvPr>
        </p:nvSpPr>
        <p:spPr>
          <a:noFill/>
        </p:spPr>
        <p:txBody>
          <a:bodyPr/>
          <a:lstStyle/>
          <a:p>
            <a:fld id="{570B78EB-93A6-4FEA-A23C-C6035A07C56D}"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itchFamily="34" charset="0"/>
              <a:buChar char="•"/>
              <a:defRPr/>
            </a:pPr>
            <a:r>
              <a:rPr lang="en-US" dirty="0" smtClean="0"/>
              <a:t>Life – not to be killed, injured, or abused.</a:t>
            </a:r>
          </a:p>
          <a:p>
            <a:pPr marL="171450" indent="-171450" eaLnBrk="1" fontAlgn="auto" hangingPunct="1">
              <a:spcBef>
                <a:spcPts val="0"/>
              </a:spcBef>
              <a:spcAft>
                <a:spcPts val="0"/>
              </a:spcAft>
              <a:buFont typeface="Arial" pitchFamily="34" charset="0"/>
              <a:buChar char="•"/>
              <a:defRPr/>
            </a:pPr>
            <a:r>
              <a:rPr lang="en-US" dirty="0" smtClean="0"/>
              <a:t>Liberty – to move freely, assemble peaceably, keep and bear arms, assemble a militia, communicate with the world, express opinions, practice one’s religion, secure in person/house/papers/vehicles against unreasonable search &amp; seizure, privacy</a:t>
            </a:r>
          </a:p>
          <a:p>
            <a:pPr marL="171450" indent="-171450" eaLnBrk="1" fontAlgn="auto" hangingPunct="1">
              <a:spcBef>
                <a:spcPts val="0"/>
              </a:spcBef>
              <a:spcAft>
                <a:spcPts val="0"/>
              </a:spcAft>
              <a:buFont typeface="Arial" pitchFamily="34" charset="0"/>
              <a:buChar char="•"/>
              <a:defRPr/>
            </a:pPr>
            <a:r>
              <a:rPr lang="en-US" dirty="0" smtClean="0"/>
              <a:t>Private Property</a:t>
            </a:r>
          </a:p>
          <a:p>
            <a:pPr marL="171450" indent="-171450" eaLnBrk="1" fontAlgn="auto" hangingPunct="1">
              <a:spcBef>
                <a:spcPts val="0"/>
              </a:spcBef>
              <a:spcAft>
                <a:spcPts val="0"/>
              </a:spcAft>
              <a:buFont typeface="Arial" pitchFamily="34" charset="0"/>
              <a:buChar char="•"/>
              <a:defRPr/>
            </a:pPr>
            <a:r>
              <a:rPr lang="en-US" dirty="0" smtClean="0"/>
              <a:t>Equal protection</a:t>
            </a:r>
          </a:p>
          <a:p>
            <a:pPr marL="171450" indent="-171450" eaLnBrk="1" fontAlgn="auto" hangingPunct="1">
              <a:spcBef>
                <a:spcPts val="0"/>
              </a:spcBef>
              <a:spcAft>
                <a:spcPts val="0"/>
              </a:spcAft>
              <a:buFont typeface="Arial" pitchFamily="34" charset="0"/>
              <a:buChar char="•"/>
              <a:defRPr/>
            </a:pPr>
            <a:r>
              <a:rPr lang="en-US" dirty="0" smtClean="0"/>
              <a:t>To petition an official for redress of grievances </a:t>
            </a:r>
          </a:p>
          <a:p>
            <a:pPr marL="171450" indent="-171450" eaLnBrk="1" fontAlgn="auto" hangingPunct="1">
              <a:spcBef>
                <a:spcPts val="0"/>
              </a:spcBef>
              <a:spcAft>
                <a:spcPts val="0"/>
              </a:spcAft>
              <a:buFont typeface="Arial" pitchFamily="34" charset="0"/>
              <a:buChar char="•"/>
              <a:defRPr/>
            </a:pPr>
            <a:r>
              <a:rPr lang="en-US" dirty="0" smtClean="0"/>
              <a:t>To petition a court for redress of </a:t>
            </a:r>
            <a:r>
              <a:rPr lang="en-US" dirty="0" err="1" smtClean="0"/>
              <a:t>greivances</a:t>
            </a:r>
            <a:r>
              <a:rPr lang="en-US" dirty="0" smtClean="0"/>
              <a:t> </a:t>
            </a:r>
          </a:p>
          <a:p>
            <a:pPr marL="171450" indent="-171450" eaLnBrk="1" fontAlgn="auto" hangingPunct="1">
              <a:spcBef>
                <a:spcPts val="0"/>
              </a:spcBef>
              <a:spcAft>
                <a:spcPts val="0"/>
              </a:spcAft>
              <a:buFont typeface="Arial" pitchFamily="34" charset="0"/>
              <a:buChar char="•"/>
              <a:defRPr/>
            </a:pPr>
            <a:r>
              <a:rPr lang="en-US" dirty="0" smtClean="0"/>
              <a:t>To not have one’s rights disabled without due process of law</a:t>
            </a:r>
          </a:p>
          <a:p>
            <a:pPr eaLnBrk="1" fontAlgn="auto" hangingPunct="1">
              <a:spcBef>
                <a:spcPts val="0"/>
              </a:spcBef>
              <a:spcAft>
                <a:spcPts val="0"/>
              </a:spcAft>
              <a:buFont typeface="Arial" pitchFamily="34" charset="0"/>
              <a:buNone/>
              <a:defRPr/>
            </a:pPr>
            <a:endParaRPr lang="en-US" dirty="0"/>
          </a:p>
        </p:txBody>
      </p:sp>
      <p:sp>
        <p:nvSpPr>
          <p:cNvPr id="28675" name="Slide Number Placeholder 3"/>
          <p:cNvSpPr>
            <a:spLocks noGrp="1"/>
          </p:cNvSpPr>
          <p:nvPr>
            <p:ph type="sldNum" sz="quarter" idx="5"/>
          </p:nvPr>
        </p:nvSpPr>
        <p:spPr>
          <a:noFill/>
        </p:spPr>
        <p:txBody>
          <a:bodyPr/>
          <a:lstStyle/>
          <a:p>
            <a:fld id="{41CD3D42-A319-4F8A-8819-41C71F322951}"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a:noFill/>
          <a:ln/>
        </p:spPr>
        <p:txBody>
          <a:bodyPr/>
          <a:lstStyle/>
          <a:p>
            <a:pPr eaLnBrk="1" hangingPunct="1">
              <a:spcBef>
                <a:spcPct val="0"/>
              </a:spcBef>
            </a:pPr>
            <a:endParaRPr lang="en-US" smtClean="0"/>
          </a:p>
        </p:txBody>
      </p:sp>
      <p:sp>
        <p:nvSpPr>
          <p:cNvPr id="30723" name="Slide Number Placeholder 3"/>
          <p:cNvSpPr>
            <a:spLocks noGrp="1"/>
          </p:cNvSpPr>
          <p:nvPr>
            <p:ph type="sldNum" sz="quarter" idx="5"/>
          </p:nvPr>
        </p:nvSpPr>
        <p:spPr>
          <a:noFill/>
        </p:spPr>
        <p:txBody>
          <a:bodyPr/>
          <a:lstStyle/>
          <a:p>
            <a:fld id="{D7F8C297-7D9C-425B-BC29-B3E0B867E204}"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a:noFill/>
          <a:ln/>
        </p:spPr>
        <p:txBody>
          <a:bodyPr/>
          <a:lstStyle/>
          <a:p>
            <a:pPr eaLnBrk="1" hangingPunct="1">
              <a:spcBef>
                <a:spcPct val="0"/>
              </a:spcBef>
            </a:pPr>
            <a:r>
              <a:rPr lang="en-US" i="1" smtClean="0"/>
              <a:t>in loco parentis</a:t>
            </a:r>
            <a:r>
              <a:rPr lang="en-US" smtClean="0"/>
              <a:t>- When a minor student is in a school's custody, that school can and should assume a parental-type role and take on certain decision-making responsibilities for the child.</a:t>
            </a:r>
          </a:p>
          <a:p>
            <a:pPr eaLnBrk="1" hangingPunct="1">
              <a:spcBef>
                <a:spcPct val="0"/>
              </a:spcBef>
            </a:pPr>
            <a:endParaRPr lang="en-US" smtClean="0"/>
          </a:p>
          <a:p>
            <a:pPr eaLnBrk="1" hangingPunct="1">
              <a:spcBef>
                <a:spcPct val="0"/>
              </a:spcBef>
            </a:pPr>
            <a:r>
              <a:rPr lang="en-US" smtClean="0"/>
              <a:t>For balancing test, See </a:t>
            </a:r>
            <a:r>
              <a:rPr lang="en-US" i="1" smtClean="0"/>
              <a:t>New Jersey v. T.L.O.</a:t>
            </a:r>
          </a:p>
          <a:p>
            <a:pPr eaLnBrk="1" hangingPunct="1">
              <a:spcBef>
                <a:spcPct val="0"/>
              </a:spcBef>
            </a:pPr>
            <a:r>
              <a:rPr lang="en-US" smtClean="0"/>
              <a:t>Held that “the warrant requirement…is unsuited to the school environment.”  Weighs the privacy interests of students against the “substantial need of teachers and administrators…to maintain order in schools…”</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i="1" smtClean="0"/>
          </a:p>
        </p:txBody>
      </p:sp>
      <p:sp>
        <p:nvSpPr>
          <p:cNvPr id="32771" name="Slide Number Placeholder 3"/>
          <p:cNvSpPr>
            <a:spLocks noGrp="1"/>
          </p:cNvSpPr>
          <p:nvPr>
            <p:ph type="sldNum" sz="quarter" idx="5"/>
          </p:nvPr>
        </p:nvSpPr>
        <p:spPr>
          <a:noFill/>
        </p:spPr>
        <p:txBody>
          <a:bodyPr/>
          <a:lstStyle/>
          <a:p>
            <a:fld id="{D8837D59-383F-434A-9A1E-B690D6E37A9A}"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userDrawn="1"/>
        </p:nvSpPr>
        <p:spPr>
          <a:xfrm>
            <a:off x="0" y="0"/>
            <a:ext cx="1219200" cy="6858000"/>
          </a:xfrm>
          <a:prstGeom prst="rect">
            <a:avLst/>
          </a:prstGeom>
          <a:solidFill>
            <a:srgbClr val="531E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1441576" y="152400"/>
            <a:ext cx="7391400" cy="2003425"/>
          </a:xfrm>
        </p:spPr>
        <p:txBody>
          <a:bodyPr anchor="b"/>
          <a:lstStyle>
            <a:lvl1pPr algn="l">
              <a:defRPr b="1" baseline="0">
                <a:solidFill>
                  <a:srgbClr val="531E1D"/>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1576" y="2362200"/>
            <a:ext cx="7391400" cy="533400"/>
          </a:xfrm>
        </p:spPr>
        <p:txBody>
          <a:bodyPr>
            <a:normAutofit/>
          </a:bodyPr>
          <a:lstStyle>
            <a:lvl1pPr marL="0" indent="0" algn="l">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userDrawn="1"/>
        </p:nvSpPr>
        <p:spPr>
          <a:xfrm>
            <a:off x="0" y="6553200"/>
            <a:ext cx="9144000" cy="304800"/>
          </a:xfrm>
          <a:prstGeom prst="rect">
            <a:avLst/>
          </a:prstGeom>
          <a:solidFill>
            <a:srgbClr val="531E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0" y="0"/>
            <a:ext cx="9144000" cy="76200"/>
          </a:xfrm>
          <a:prstGeom prst="rect">
            <a:avLst/>
          </a:prstGeom>
          <a:solidFill>
            <a:srgbClr val="531E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rgbClr val="531E1D"/>
          </a:solidFill>
          <a:latin typeface="Arial" pitchFamily="34" charset="0"/>
          <a:ea typeface="+mj-ea"/>
          <a:cs typeface="Arial" pitchFamily="34" charset="0"/>
        </a:defRPr>
      </a:lvl1pPr>
      <a:lvl2pPr algn="ctr" rtl="0" eaLnBrk="0" fontAlgn="base" hangingPunct="0">
        <a:spcBef>
          <a:spcPct val="0"/>
        </a:spcBef>
        <a:spcAft>
          <a:spcPct val="0"/>
        </a:spcAft>
        <a:defRPr sz="4400">
          <a:solidFill>
            <a:srgbClr val="531E1D"/>
          </a:solidFill>
          <a:latin typeface="Arial" charset="0"/>
          <a:cs typeface="Arial" charset="0"/>
        </a:defRPr>
      </a:lvl2pPr>
      <a:lvl3pPr algn="ctr" rtl="0" eaLnBrk="0" fontAlgn="base" hangingPunct="0">
        <a:spcBef>
          <a:spcPct val="0"/>
        </a:spcBef>
        <a:spcAft>
          <a:spcPct val="0"/>
        </a:spcAft>
        <a:defRPr sz="4400">
          <a:solidFill>
            <a:srgbClr val="531E1D"/>
          </a:solidFill>
          <a:latin typeface="Arial" charset="0"/>
          <a:cs typeface="Arial" charset="0"/>
        </a:defRPr>
      </a:lvl3pPr>
      <a:lvl4pPr algn="ctr" rtl="0" eaLnBrk="0" fontAlgn="base" hangingPunct="0">
        <a:spcBef>
          <a:spcPct val="0"/>
        </a:spcBef>
        <a:spcAft>
          <a:spcPct val="0"/>
        </a:spcAft>
        <a:defRPr sz="4400">
          <a:solidFill>
            <a:srgbClr val="531E1D"/>
          </a:solidFill>
          <a:latin typeface="Arial" charset="0"/>
          <a:cs typeface="Arial" charset="0"/>
        </a:defRPr>
      </a:lvl4pPr>
      <a:lvl5pPr algn="ctr" rtl="0" eaLnBrk="0" fontAlgn="base" hangingPunct="0">
        <a:spcBef>
          <a:spcPct val="0"/>
        </a:spcBef>
        <a:spcAft>
          <a:spcPct val="0"/>
        </a:spcAft>
        <a:defRPr sz="4400">
          <a:solidFill>
            <a:srgbClr val="531E1D"/>
          </a:solidFill>
          <a:latin typeface="Arial" charset="0"/>
          <a:cs typeface="Arial" charset="0"/>
        </a:defRPr>
      </a:lvl5pPr>
      <a:lvl6pPr marL="457200" algn="ctr" rtl="0" fontAlgn="base">
        <a:spcBef>
          <a:spcPct val="0"/>
        </a:spcBef>
        <a:spcAft>
          <a:spcPct val="0"/>
        </a:spcAft>
        <a:defRPr sz="4400">
          <a:solidFill>
            <a:srgbClr val="531E1D"/>
          </a:solidFill>
          <a:latin typeface="Arial" charset="0"/>
          <a:cs typeface="Arial" charset="0"/>
        </a:defRPr>
      </a:lvl6pPr>
      <a:lvl7pPr marL="914400" algn="ctr" rtl="0" fontAlgn="base">
        <a:spcBef>
          <a:spcPct val="0"/>
        </a:spcBef>
        <a:spcAft>
          <a:spcPct val="0"/>
        </a:spcAft>
        <a:defRPr sz="4400">
          <a:solidFill>
            <a:srgbClr val="531E1D"/>
          </a:solidFill>
          <a:latin typeface="Arial" charset="0"/>
          <a:cs typeface="Arial" charset="0"/>
        </a:defRPr>
      </a:lvl7pPr>
      <a:lvl8pPr marL="1371600" algn="ctr" rtl="0" fontAlgn="base">
        <a:spcBef>
          <a:spcPct val="0"/>
        </a:spcBef>
        <a:spcAft>
          <a:spcPct val="0"/>
        </a:spcAft>
        <a:defRPr sz="4400">
          <a:solidFill>
            <a:srgbClr val="531E1D"/>
          </a:solidFill>
          <a:latin typeface="Arial" charset="0"/>
          <a:cs typeface="Arial" charset="0"/>
        </a:defRPr>
      </a:lvl8pPr>
      <a:lvl9pPr marL="1828800" algn="ctr" rtl="0" fontAlgn="base">
        <a:spcBef>
          <a:spcPct val="0"/>
        </a:spcBef>
        <a:spcAft>
          <a:spcPct val="0"/>
        </a:spcAft>
        <a:defRPr sz="4400">
          <a:solidFill>
            <a:srgbClr val="531E1D"/>
          </a:solidFill>
          <a:latin typeface="Arial" charset="0"/>
          <a:cs typeface="Arial" charset="0"/>
        </a:defRPr>
      </a:lvl9pPr>
    </p:titleStyle>
    <p:bodyStyle>
      <a:lvl1pPr marL="342900" indent="-342900" algn="l" rtl="0" eaLnBrk="0" fontAlgn="base" hangingPunct="0">
        <a:spcBef>
          <a:spcPct val="20000"/>
        </a:spcBef>
        <a:spcAft>
          <a:spcPct val="0"/>
        </a:spcAft>
        <a:buClr>
          <a:srgbClr val="531E1D"/>
        </a:buClr>
        <a:buFont typeface="Wingdings" pitchFamily="2" charset="2"/>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531E1D"/>
        </a:buClr>
        <a:buFont typeface="Wingdings" pitchFamily="2" charset="2"/>
        <a:buChar char="§"/>
        <a:defRPr sz="2800" kern="1200">
          <a:solidFill>
            <a:srgbClr val="595959"/>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531E1D"/>
        </a:buClr>
        <a:buFont typeface="Wingdings" pitchFamily="2" charset="2"/>
        <a:buChar char="§"/>
        <a:defRPr sz="2400" kern="1200">
          <a:solidFill>
            <a:srgbClr val="595959"/>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531E1D"/>
        </a:buClr>
        <a:buFont typeface="Wingdings" pitchFamily="2" charset="2"/>
        <a:buChar char="§"/>
        <a:defRPr sz="2000" kern="1200">
          <a:solidFill>
            <a:srgbClr val="595959"/>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531E1D"/>
        </a:buClr>
        <a:buFont typeface="Wingdings" pitchFamily="2" charset="2"/>
        <a:buChar char="§"/>
        <a:defRPr sz="20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1447800" y="152400"/>
            <a:ext cx="7391400" cy="2057400"/>
          </a:xfrm>
        </p:spPr>
        <p:txBody>
          <a:bodyPr/>
          <a:lstStyle/>
          <a:p>
            <a:pPr eaLnBrk="1" hangingPunct="1"/>
            <a:r>
              <a:rPr lang="en-US" smtClean="0">
                <a:latin typeface="Arial" charset="0"/>
                <a:cs typeface="Arial" charset="0"/>
              </a:rPr>
              <a:t>Constitutional Law </a:t>
            </a:r>
            <a:br>
              <a:rPr lang="en-US" smtClean="0">
                <a:latin typeface="Arial" charset="0"/>
                <a:cs typeface="Arial" charset="0"/>
              </a:rPr>
            </a:br>
            <a:r>
              <a:rPr lang="en-US" smtClean="0">
                <a:latin typeface="Arial" charset="0"/>
                <a:cs typeface="Arial" charset="0"/>
              </a:rPr>
              <a:t>in Schools</a:t>
            </a:r>
          </a:p>
        </p:txBody>
      </p:sp>
      <p:pic>
        <p:nvPicPr>
          <p:cNvPr id="14339" name="Picture 2"/>
          <p:cNvPicPr>
            <a:picLocks noChangeAspect="1" noChangeArrowheads="1"/>
          </p:cNvPicPr>
          <p:nvPr/>
        </p:nvPicPr>
        <p:blipFill>
          <a:blip r:embed="rId3" cstate="print"/>
          <a:srcRect/>
          <a:stretch>
            <a:fillRect/>
          </a:stretch>
        </p:blipFill>
        <p:spPr bwMode="auto">
          <a:xfrm>
            <a:off x="5135563" y="2209800"/>
            <a:ext cx="3678237"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Restrictions on Rights of Students</a:t>
            </a:r>
            <a:endParaRPr lang="en-US" dirty="0"/>
          </a:p>
        </p:txBody>
      </p:sp>
      <p:sp>
        <p:nvSpPr>
          <p:cNvPr id="3" name="Content Placeholder 2"/>
          <p:cNvSpPr>
            <a:spLocks noGrp="1"/>
          </p:cNvSpPr>
          <p:nvPr>
            <p:ph idx="1"/>
          </p:nvPr>
        </p:nvSpPr>
        <p:spPr/>
        <p:txBody>
          <a:bodyPr rtlCol="0">
            <a:normAutofit lnSpcReduction="10000"/>
          </a:bodyPr>
          <a:lstStyle/>
          <a:p>
            <a:pPr marL="0" indent="0" eaLnBrk="1" fontAlgn="auto" hangingPunct="1">
              <a:spcAft>
                <a:spcPts val="0"/>
              </a:spcAft>
              <a:buFont typeface="Wingdings" pitchFamily="2" charset="2"/>
              <a:buNone/>
              <a:defRPr/>
            </a:pPr>
            <a:r>
              <a:rPr lang="en-US" dirty="0" smtClean="0"/>
              <a:t>The rights of students can be restricted in significant ways based on two principles:</a:t>
            </a:r>
          </a:p>
          <a:p>
            <a:pPr lvl="1" eaLnBrk="1" fontAlgn="auto" hangingPunct="1">
              <a:spcAft>
                <a:spcPts val="0"/>
              </a:spcAft>
              <a:defRPr/>
            </a:pPr>
            <a:r>
              <a:rPr lang="en-US" i="1" dirty="0" smtClean="0"/>
              <a:t>In loco parentis – in place of the parents</a:t>
            </a:r>
          </a:p>
          <a:p>
            <a:pPr lvl="1" eaLnBrk="1" fontAlgn="auto" hangingPunct="1">
              <a:spcAft>
                <a:spcPts val="0"/>
              </a:spcAft>
              <a:defRPr/>
            </a:pPr>
            <a:r>
              <a:rPr lang="en-US" dirty="0" smtClean="0"/>
              <a:t>The school’s important role to educate</a:t>
            </a:r>
            <a:endParaRPr lang="en-US" dirty="0"/>
          </a:p>
          <a:p>
            <a:pPr marL="57150" indent="0" eaLnBrk="1" fontAlgn="auto" hangingPunct="1">
              <a:spcAft>
                <a:spcPts val="0"/>
              </a:spcAft>
              <a:buFont typeface="Wingdings" pitchFamily="2" charset="2"/>
              <a:buNone/>
              <a:defRPr/>
            </a:pPr>
            <a:endParaRPr lang="en-US" dirty="0" smtClean="0"/>
          </a:p>
          <a:p>
            <a:pPr marL="57150" indent="0" eaLnBrk="1" fontAlgn="auto" hangingPunct="1">
              <a:spcAft>
                <a:spcPts val="0"/>
              </a:spcAft>
              <a:buFont typeface="Wingdings" pitchFamily="2" charset="2"/>
              <a:buNone/>
              <a:defRPr/>
            </a:pPr>
            <a:r>
              <a:rPr lang="en-US" dirty="0" smtClean="0"/>
              <a:t>The Supreme Court often uses a </a:t>
            </a:r>
            <a:r>
              <a:rPr lang="en-US" b="1" dirty="0" smtClean="0"/>
              <a:t>balancing test</a:t>
            </a:r>
            <a:r>
              <a:rPr lang="en-US" dirty="0" smtClean="0"/>
              <a:t> in which it balances the interest of the student against the interest of teachers and administrators to maintain order in schools.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US" dirty="0" smtClean="0"/>
              <a:t>Corporal punishment</a:t>
            </a:r>
            <a:endParaRPr lang="en-US" dirty="0"/>
          </a:p>
        </p:txBody>
      </p:sp>
      <p:pic>
        <p:nvPicPr>
          <p:cNvPr id="33794" name="Picture 4" descr="MC900101670[1]"/>
          <p:cNvPicPr>
            <a:picLocks noChangeAspect="1" noChangeArrowheads="1"/>
          </p:cNvPicPr>
          <p:nvPr/>
        </p:nvPicPr>
        <p:blipFill>
          <a:blip r:embed="rId3" cstate="print"/>
          <a:srcRect/>
          <a:stretch>
            <a:fillRect/>
          </a:stretch>
        </p:blipFill>
        <p:spPr bwMode="auto">
          <a:xfrm>
            <a:off x="381000" y="381000"/>
            <a:ext cx="3886200" cy="2514600"/>
          </a:xfrm>
          <a:prstGeom prst="rect">
            <a:avLst/>
          </a:prstGeom>
          <a:noFill/>
          <a:ln w="9525">
            <a:noFill/>
            <a:miter lim="800000"/>
            <a:headEnd/>
            <a:tailEnd/>
          </a:ln>
        </p:spPr>
      </p:pic>
      <p:pic>
        <p:nvPicPr>
          <p:cNvPr id="33795" name="Picture 5" descr="MC900295839[1]"/>
          <p:cNvPicPr>
            <a:picLocks noChangeAspect="1" noChangeArrowheads="1"/>
          </p:cNvPicPr>
          <p:nvPr/>
        </p:nvPicPr>
        <p:blipFill>
          <a:blip r:embed="rId4" cstate="print"/>
          <a:srcRect/>
          <a:stretch>
            <a:fillRect/>
          </a:stretch>
        </p:blipFill>
        <p:spPr bwMode="auto">
          <a:xfrm>
            <a:off x="5780088" y="304800"/>
            <a:ext cx="274955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mtClean="0">
                <a:latin typeface="Arial" charset="0"/>
                <a:cs typeface="Arial" charset="0"/>
              </a:rPr>
              <a:t>Corporal Punishment</a:t>
            </a:r>
          </a:p>
        </p:txBody>
      </p:sp>
      <p:sp>
        <p:nvSpPr>
          <p:cNvPr id="35842" name="Content Placeholder 2"/>
          <p:cNvSpPr>
            <a:spLocks noGrp="1"/>
          </p:cNvSpPr>
          <p:nvPr>
            <p:ph idx="1"/>
          </p:nvPr>
        </p:nvSpPr>
        <p:spPr/>
        <p:txBody>
          <a:bodyPr/>
          <a:lstStyle/>
          <a:p>
            <a:pPr marL="0" indent="0" eaLnBrk="1" hangingPunct="1">
              <a:buFont typeface="Wingdings" pitchFamily="2" charset="2"/>
              <a:buNone/>
            </a:pPr>
            <a:r>
              <a:rPr lang="en-US" smtClean="0">
                <a:latin typeface="Arial" charset="0"/>
                <a:cs typeface="Arial" charset="0"/>
              </a:rPr>
              <a:t>The United States Supreme Court has recognized that a student’s liberty interests are implicated when corporal punishment is imposed by educated.  However, there is not a great deal of due process to which a student is entitled before corporal punishment is used. </a:t>
            </a:r>
          </a:p>
          <a:p>
            <a:pPr marL="0" indent="0" eaLnBrk="1" hangingPunct="1">
              <a:buFont typeface="Wingdings" pitchFamily="2" charset="2"/>
              <a:buNone/>
            </a:pP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mtClean="0">
                <a:latin typeface="Arial" charset="0"/>
                <a:cs typeface="Arial" charset="0"/>
              </a:rPr>
              <a:t>Corporal Punishment</a:t>
            </a:r>
          </a:p>
        </p:txBody>
      </p:sp>
      <p:sp>
        <p:nvSpPr>
          <p:cNvPr id="3" name="Content Placeholder 2"/>
          <p:cNvSpPr>
            <a:spLocks noGrp="1"/>
          </p:cNvSpPr>
          <p:nvPr>
            <p:ph idx="1"/>
          </p:nvPr>
        </p:nvSpPr>
        <p:spPr/>
        <p:txBody>
          <a:bodyPr rtlCol="0">
            <a:normAutofit fontScale="92500" lnSpcReduction="20000"/>
          </a:bodyPr>
          <a:lstStyle/>
          <a:p>
            <a:pPr marL="0" indent="0" eaLnBrk="1" fontAlgn="auto" hangingPunct="1">
              <a:spcAft>
                <a:spcPts val="0"/>
              </a:spcAft>
              <a:buFont typeface="Wingdings" pitchFamily="2" charset="2"/>
              <a:buNone/>
              <a:defRPr/>
            </a:pPr>
            <a:r>
              <a:rPr lang="en-US" dirty="0" smtClean="0"/>
              <a:t>In Texas, an educator entrusted with the care, supervision, or administration of a student </a:t>
            </a:r>
            <a:r>
              <a:rPr lang="en-US" b="1" dirty="0" smtClean="0"/>
              <a:t>may use force</a:t>
            </a:r>
            <a:r>
              <a:rPr lang="en-US" dirty="0" smtClean="0"/>
              <a:t>, but not deadly force, against the student for the “special purpose” of controlling, training, or educating the student.</a:t>
            </a:r>
          </a:p>
          <a:p>
            <a:pPr marL="0" indent="0" eaLnBrk="1" fontAlgn="auto" hangingPunct="1">
              <a:spcAft>
                <a:spcPts val="0"/>
              </a:spcAft>
              <a:buFont typeface="Wingdings" pitchFamily="2" charset="2"/>
              <a:buNone/>
              <a:defRPr/>
            </a:pPr>
            <a:endParaRPr lang="en-US" dirty="0"/>
          </a:p>
          <a:p>
            <a:pPr marL="0" indent="0" eaLnBrk="1" fontAlgn="auto" hangingPunct="1">
              <a:spcAft>
                <a:spcPts val="0"/>
              </a:spcAft>
              <a:buFont typeface="Wingdings" pitchFamily="2" charset="2"/>
              <a:buNone/>
              <a:defRPr/>
            </a:pPr>
            <a:r>
              <a:rPr lang="en-US" dirty="0" smtClean="0"/>
              <a:t>The use of force is justified </a:t>
            </a:r>
            <a:r>
              <a:rPr lang="en-US" b="1" dirty="0" smtClean="0"/>
              <a:t>only</a:t>
            </a:r>
            <a:r>
              <a:rPr lang="en-US" dirty="0" smtClean="0"/>
              <a:t> when and to the extent that the educator reasonably believes the force is “necessary to further the special purpose or to maintain discipline in a group.”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mtClean="0">
                <a:latin typeface="Arial" charset="0"/>
                <a:cs typeface="Arial" charset="0"/>
              </a:rPr>
              <a:t>Corporal Punishment</a:t>
            </a:r>
          </a:p>
        </p:txBody>
      </p:sp>
      <p:sp>
        <p:nvSpPr>
          <p:cNvPr id="3" name="Content Placeholder 2"/>
          <p:cNvSpPr>
            <a:spLocks noGrp="1"/>
          </p:cNvSpPr>
          <p:nvPr>
            <p:ph sz="half" idx="1"/>
          </p:nvPr>
        </p:nvSpPr>
        <p:spPr/>
        <p:txBody>
          <a:bodyPr rtlCol="0">
            <a:normAutofit lnSpcReduction="10000"/>
          </a:bodyPr>
          <a:lstStyle/>
          <a:p>
            <a:pPr marL="0" indent="0" eaLnBrk="1" fontAlgn="auto" hangingPunct="1">
              <a:spcAft>
                <a:spcPts val="0"/>
              </a:spcAft>
              <a:buFont typeface="Wingdings" pitchFamily="2" charset="2"/>
              <a:buNone/>
              <a:defRPr/>
            </a:pPr>
            <a:r>
              <a:rPr lang="en-US" dirty="0" smtClean="0"/>
              <a:t>Educators may be subject to both civil and criminal liability for the unreasonable use of corporal punishment.  In addition, Texas statutes prohibiting assault and injury to a child also provide protection against excessive use of corporal punishment.</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4876800" y="1905000"/>
            <a:ext cx="3521075"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mtClean="0">
                <a:latin typeface="Arial" charset="0"/>
                <a:cs typeface="Arial" charset="0"/>
              </a:rPr>
              <a:t>What is Reasonable?</a:t>
            </a:r>
          </a:p>
        </p:txBody>
      </p:sp>
      <p:sp>
        <p:nvSpPr>
          <p:cNvPr id="3" name="Content Placeholder 2"/>
          <p:cNvSpPr>
            <a:spLocks noGrp="1"/>
          </p:cNvSpPr>
          <p:nvPr>
            <p:ph idx="1"/>
          </p:nvPr>
        </p:nvSpPr>
        <p:spPr/>
        <p:txBody>
          <a:bodyPr rtlCol="0">
            <a:normAutofit fontScale="92500" lnSpcReduction="20000"/>
          </a:bodyPr>
          <a:lstStyle/>
          <a:p>
            <a:pPr marL="0" indent="0" eaLnBrk="1" fontAlgn="auto" hangingPunct="1">
              <a:spcAft>
                <a:spcPts val="0"/>
              </a:spcAft>
              <a:buFont typeface="Wingdings" pitchFamily="2" charset="2"/>
              <a:buNone/>
              <a:defRPr/>
            </a:pPr>
            <a:r>
              <a:rPr lang="en-US" dirty="0" smtClean="0"/>
              <a:t>In determining whether the use of corporal punishment is reasonable, courts look at the entirety of the circumstances of a particular case, including:</a:t>
            </a:r>
          </a:p>
          <a:p>
            <a:pPr lvl="1" eaLnBrk="1" fontAlgn="auto" hangingPunct="1">
              <a:spcAft>
                <a:spcPts val="0"/>
              </a:spcAft>
              <a:defRPr/>
            </a:pPr>
            <a:r>
              <a:rPr lang="en-US" dirty="0" smtClean="0"/>
              <a:t>The seriousness of the student’s infraction</a:t>
            </a:r>
          </a:p>
          <a:p>
            <a:pPr lvl="1" eaLnBrk="1" fontAlgn="auto" hangingPunct="1">
              <a:spcAft>
                <a:spcPts val="0"/>
              </a:spcAft>
              <a:defRPr/>
            </a:pPr>
            <a:r>
              <a:rPr lang="en-US" dirty="0" smtClean="0"/>
              <a:t>The attitude and past behavior of the child</a:t>
            </a:r>
          </a:p>
          <a:p>
            <a:pPr lvl="1" eaLnBrk="1" fontAlgn="auto" hangingPunct="1">
              <a:spcAft>
                <a:spcPts val="0"/>
              </a:spcAft>
              <a:defRPr/>
            </a:pPr>
            <a:r>
              <a:rPr lang="en-US" dirty="0" smtClean="0"/>
              <a:t>The nature and severity of punishment</a:t>
            </a:r>
          </a:p>
          <a:p>
            <a:pPr lvl="1" eaLnBrk="1" fontAlgn="auto" hangingPunct="1">
              <a:spcAft>
                <a:spcPts val="0"/>
              </a:spcAft>
              <a:defRPr/>
            </a:pPr>
            <a:r>
              <a:rPr lang="en-US" dirty="0" smtClean="0"/>
              <a:t>The age and strength of the child</a:t>
            </a:r>
          </a:p>
          <a:p>
            <a:pPr lvl="1" eaLnBrk="1" fontAlgn="auto" hangingPunct="1">
              <a:spcAft>
                <a:spcPts val="0"/>
              </a:spcAft>
              <a:defRPr/>
            </a:pPr>
            <a:r>
              <a:rPr lang="en-US" dirty="0" smtClean="0"/>
              <a:t>The availability of less severe but equally effective means of discipline</a:t>
            </a:r>
          </a:p>
          <a:p>
            <a:pPr lvl="1" eaLnBrk="1" fontAlgn="auto" hangingPunct="1">
              <a:spcAft>
                <a:spcPts val="0"/>
              </a:spcAft>
              <a:defRPr/>
            </a:pPr>
            <a:r>
              <a:rPr lang="en-US" dirty="0" err="1" smtClean="0"/>
              <a:t>Ingraham</a:t>
            </a:r>
            <a:r>
              <a:rPr lang="en-US" dirty="0" smtClean="0"/>
              <a:t> v. Wright, 430 U.S. 651 (1977)</a:t>
            </a:r>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Procedural Due Process:</a:t>
            </a:r>
            <a:br>
              <a:rPr lang="en-US" dirty="0" smtClean="0"/>
            </a:br>
            <a:r>
              <a:rPr lang="en-US" dirty="0" smtClean="0"/>
              <a:t>Suspension</a:t>
            </a:r>
            <a:endParaRPr lang="en-US" dirty="0"/>
          </a:p>
        </p:txBody>
      </p:sp>
      <p:sp>
        <p:nvSpPr>
          <p:cNvPr id="43010" name="Content Placeholder 2"/>
          <p:cNvSpPr>
            <a:spLocks noGrp="1"/>
          </p:cNvSpPr>
          <p:nvPr>
            <p:ph idx="1"/>
          </p:nvPr>
        </p:nvSpPr>
        <p:spPr/>
        <p:txBody>
          <a:bodyPr/>
          <a:lstStyle/>
          <a:p>
            <a:pPr marL="0" indent="0" eaLnBrk="1" hangingPunct="1">
              <a:buFont typeface="Wingdings" pitchFamily="2" charset="2"/>
              <a:buNone/>
            </a:pPr>
            <a:r>
              <a:rPr lang="en-US" smtClean="0">
                <a:latin typeface="Arial" charset="0"/>
                <a:cs typeface="Arial" charset="0"/>
              </a:rPr>
              <a:t>The United States Supreme Court has held that students must be afforded procedural due process before being suspended, even if the suspension is for a short period of time.  ( U.S. Constitution – 14</a:t>
            </a:r>
            <a:r>
              <a:rPr lang="en-US" baseline="30000" smtClean="0">
                <a:latin typeface="Arial" charset="0"/>
                <a:cs typeface="Arial" charset="0"/>
              </a:rPr>
              <a:t>th</a:t>
            </a:r>
            <a:r>
              <a:rPr lang="en-US" smtClean="0">
                <a:latin typeface="Arial" charset="0"/>
                <a:cs typeface="Arial" charset="0"/>
              </a:rPr>
              <a:t> Amendment July 9, 1868)</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US" dirty="0"/>
              <a:t>Procedural Due Process:</a:t>
            </a:r>
            <a:br>
              <a:rPr lang="en-US" dirty="0"/>
            </a:br>
            <a:r>
              <a:rPr lang="en-US" dirty="0"/>
              <a:t>Suspension</a:t>
            </a:r>
          </a:p>
        </p:txBody>
      </p:sp>
      <p:sp>
        <p:nvSpPr>
          <p:cNvPr id="5" name="Content Placeholder 4"/>
          <p:cNvSpPr>
            <a:spLocks noGrp="1"/>
          </p:cNvSpPr>
          <p:nvPr>
            <p:ph idx="1"/>
          </p:nvPr>
        </p:nvSpPr>
        <p:spPr/>
        <p:txBody>
          <a:bodyPr rtlCol="0">
            <a:normAutofit lnSpcReduction="10000"/>
          </a:bodyPr>
          <a:lstStyle/>
          <a:p>
            <a:pPr eaLnBrk="1" fontAlgn="auto" hangingPunct="1">
              <a:spcAft>
                <a:spcPts val="0"/>
              </a:spcAft>
              <a:defRPr/>
            </a:pPr>
            <a:r>
              <a:rPr lang="en-US" dirty="0"/>
              <a:t>A student who is facing short-term suspension has a constitutional right to</a:t>
            </a:r>
            <a:r>
              <a:rPr lang="en-US" dirty="0" smtClean="0"/>
              <a:t>:</a:t>
            </a:r>
          </a:p>
          <a:p>
            <a:pPr lvl="1" eaLnBrk="1" fontAlgn="auto" hangingPunct="1">
              <a:spcAft>
                <a:spcPts val="0"/>
              </a:spcAft>
              <a:defRPr/>
            </a:pPr>
            <a:r>
              <a:rPr lang="en-US" dirty="0" smtClean="0"/>
              <a:t>Oral or written notice of the nature of the infraction and the punishment for the infraction;</a:t>
            </a:r>
          </a:p>
          <a:p>
            <a:pPr lvl="1" eaLnBrk="1" fontAlgn="auto" hangingPunct="1">
              <a:spcAft>
                <a:spcPts val="0"/>
              </a:spcAft>
              <a:defRPr/>
            </a:pPr>
            <a:r>
              <a:rPr lang="en-US" dirty="0" smtClean="0"/>
              <a:t>An explanation of the evidence the authorities have if the student denies the charges; and</a:t>
            </a:r>
          </a:p>
          <a:p>
            <a:pPr lvl="1" eaLnBrk="1" fontAlgn="auto" hangingPunct="1">
              <a:spcAft>
                <a:spcPts val="0"/>
              </a:spcAft>
              <a:defRPr/>
            </a:pPr>
            <a:r>
              <a:rPr lang="en-US" dirty="0" smtClean="0"/>
              <a:t>An opportunity to refute the charges before an objective decision maker</a:t>
            </a:r>
          </a:p>
          <a:p>
            <a:pPr lvl="1" eaLnBrk="1" fontAlgn="auto" hangingPunct="1">
              <a:spcAft>
                <a:spcPts val="0"/>
              </a:spcAft>
              <a:buFont typeface="Wingdings" pitchFamily="2" charset="2"/>
              <a:buNone/>
              <a:defRPr/>
            </a:pPr>
            <a:r>
              <a:rPr lang="en-US" dirty="0" smtClean="0"/>
              <a:t>    Gross v. Lopez, 419 U.S. 565 (1975)</a:t>
            </a:r>
            <a:endParaRPr lang="en-US" dirty="0"/>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Procedural Due Process:</a:t>
            </a:r>
            <a:br>
              <a:rPr lang="en-US" dirty="0" smtClean="0"/>
            </a:br>
            <a:r>
              <a:rPr lang="en-US" dirty="0" smtClean="0"/>
              <a:t>Removal to a DAEP</a:t>
            </a:r>
            <a:endParaRPr lang="en-US" dirty="0"/>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defRPr/>
            </a:pPr>
            <a:r>
              <a:rPr lang="en-US" dirty="0" smtClean="0"/>
              <a:t>Notice in the Student Code of Conduct – must set out standards of student behavior and specify which violations could result in DAEP placement</a:t>
            </a:r>
          </a:p>
          <a:p>
            <a:pPr eaLnBrk="1" fontAlgn="auto" hangingPunct="1">
              <a:spcAft>
                <a:spcPts val="0"/>
              </a:spcAft>
              <a:defRPr/>
            </a:pPr>
            <a:r>
              <a:rPr lang="en-US" dirty="0" smtClean="0"/>
              <a:t>Conference regarding a student’s removal – no later than the third class day after a student is removed from class</a:t>
            </a:r>
          </a:p>
          <a:p>
            <a:pPr eaLnBrk="1" fontAlgn="auto" hangingPunct="1">
              <a:spcAft>
                <a:spcPts val="0"/>
              </a:spcAft>
              <a:defRPr/>
            </a:pPr>
            <a:r>
              <a:rPr lang="en-US" dirty="0" smtClean="0"/>
              <a:t>Reasonable notice of the conference is given to all parties</a:t>
            </a:r>
          </a:p>
          <a:p>
            <a:pPr eaLnBrk="1" fontAlgn="auto" hangingPunct="1">
              <a:spcAft>
                <a:spcPts val="0"/>
              </a:spcAft>
              <a:defRPr/>
            </a:pPr>
            <a:r>
              <a:rPr lang="en-US" dirty="0" smtClean="0"/>
              <a:t>Length of removal to a DAEP – there is no absolute limit, but there are some guidelines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410200"/>
            <a:ext cx="7772400" cy="774699"/>
          </a:xfrm>
        </p:spPr>
        <p:txBody>
          <a:bodyPr rtlCol="0">
            <a:normAutofit/>
          </a:bodyPr>
          <a:lstStyle/>
          <a:p>
            <a:pPr algn="ctr" eaLnBrk="1" fontAlgn="auto" hangingPunct="1">
              <a:spcAft>
                <a:spcPts val="0"/>
              </a:spcAft>
              <a:defRPr/>
            </a:pPr>
            <a:r>
              <a:rPr lang="en-US" dirty="0" smtClean="0"/>
              <a:t>Free Speech</a:t>
            </a:r>
            <a:endParaRPr lang="en-US" dirty="0"/>
          </a:p>
        </p:txBody>
      </p:sp>
      <p:pic>
        <p:nvPicPr>
          <p:cNvPr id="48130" name="Picture 8" descr="MP900439239[1]"/>
          <p:cNvPicPr>
            <a:picLocks noChangeAspect="1" noChangeArrowheads="1"/>
          </p:cNvPicPr>
          <p:nvPr/>
        </p:nvPicPr>
        <p:blipFill>
          <a:blip r:embed="rId2" cstate="print"/>
          <a:srcRect/>
          <a:stretch>
            <a:fillRect/>
          </a:stretch>
        </p:blipFill>
        <p:spPr bwMode="auto">
          <a:xfrm>
            <a:off x="1600200" y="533400"/>
            <a:ext cx="5638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latin typeface="Arial" charset="0"/>
                <a:cs typeface="Arial" charset="0"/>
              </a:rPr>
              <a:t>Terminal Objective</a:t>
            </a:r>
          </a:p>
        </p:txBody>
      </p:sp>
      <p:sp>
        <p:nvSpPr>
          <p:cNvPr id="16386" name="Content Placeholder 2"/>
          <p:cNvSpPr>
            <a:spLocks noGrp="1"/>
          </p:cNvSpPr>
          <p:nvPr>
            <p:ph idx="1"/>
          </p:nvPr>
        </p:nvSpPr>
        <p:spPr/>
        <p:txBody>
          <a:bodyPr/>
          <a:lstStyle/>
          <a:p>
            <a:pPr marL="0" indent="0" eaLnBrk="1" hangingPunct="1">
              <a:buFont typeface="Wingdings" pitchFamily="2" charset="2"/>
              <a:buNone/>
            </a:pPr>
            <a:endParaRPr lang="en-US" smtClean="0">
              <a:latin typeface="Arial" charset="0"/>
              <a:cs typeface="Arial" charset="0"/>
            </a:endParaRPr>
          </a:p>
          <a:p>
            <a:pPr marL="0" indent="0" eaLnBrk="1" hangingPunct="1">
              <a:buFont typeface="Wingdings" pitchFamily="2" charset="2"/>
              <a:buNone/>
            </a:pPr>
            <a:r>
              <a:rPr lang="en-US" smtClean="0">
                <a:latin typeface="Arial" charset="0"/>
                <a:cs typeface="Arial" charset="0"/>
              </a:rPr>
              <a:t>Upon completion of this module, the participant will be able to identify and understand the sections of the United States Constitution that would be most applicable in a school environment.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mtClean="0">
                <a:latin typeface="Arial" charset="0"/>
                <a:cs typeface="Arial" charset="0"/>
              </a:rPr>
              <a:t>Free Speech in Schools</a:t>
            </a:r>
          </a:p>
        </p:txBody>
      </p:sp>
      <p:sp>
        <p:nvSpPr>
          <p:cNvPr id="3" name="Content Placeholder 2"/>
          <p:cNvSpPr>
            <a:spLocks noGrp="1"/>
          </p:cNvSpPr>
          <p:nvPr>
            <p:ph sz="half" idx="1"/>
          </p:nvPr>
        </p:nvSpPr>
        <p:spPr/>
        <p:txBody>
          <a:bodyPr rtlCol="0">
            <a:normAutofit fontScale="92500"/>
          </a:bodyPr>
          <a:lstStyle/>
          <a:p>
            <a:pPr marL="0" indent="0" eaLnBrk="1" fontAlgn="auto" hangingPunct="1">
              <a:spcAft>
                <a:spcPts val="0"/>
              </a:spcAft>
              <a:buFont typeface="Wingdings" pitchFamily="2" charset="2"/>
              <a:buNone/>
              <a:defRPr/>
            </a:pPr>
            <a:r>
              <a:rPr lang="en-US" dirty="0" smtClean="0"/>
              <a:t>In </a:t>
            </a:r>
            <a:r>
              <a:rPr lang="en-US" i="1" dirty="0" smtClean="0"/>
              <a:t>Tinker</a:t>
            </a:r>
            <a:r>
              <a:rPr lang="en-US" dirty="0" smtClean="0"/>
              <a:t>, the Supreme Court held that students could wear black armbands in a public high school in protest against the Vietnam War because administrators could not show that the symbolic speech substantially disrupted educational activities.</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4560888" y="3048000"/>
            <a:ext cx="4114800" cy="292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49156" name="TextBox 4"/>
          <p:cNvSpPr txBox="1">
            <a:spLocks noChangeArrowheads="1"/>
          </p:cNvSpPr>
          <p:nvPr/>
        </p:nvSpPr>
        <p:spPr bwMode="auto">
          <a:xfrm>
            <a:off x="4789488" y="2225675"/>
            <a:ext cx="3657600" cy="647700"/>
          </a:xfrm>
          <a:prstGeom prst="rect">
            <a:avLst/>
          </a:prstGeom>
          <a:noFill/>
          <a:ln w="9525">
            <a:noFill/>
            <a:miter lim="800000"/>
            <a:headEnd/>
            <a:tailEnd/>
          </a:ln>
        </p:spPr>
        <p:txBody>
          <a:bodyPr>
            <a:spAutoFit/>
          </a:bodyPr>
          <a:lstStyle/>
          <a:p>
            <a:pPr algn="ctr"/>
            <a:r>
              <a:rPr lang="en-US">
                <a:latin typeface="Calibri" pitchFamily="34" charset="0"/>
              </a:rPr>
              <a:t>The Tinker children wearing their armbands, with their mother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4"/>
          <p:cNvSpPr>
            <a:spLocks noGrp="1"/>
          </p:cNvSpPr>
          <p:nvPr>
            <p:ph type="title"/>
          </p:nvPr>
        </p:nvSpPr>
        <p:spPr/>
        <p:txBody>
          <a:bodyPr/>
          <a:lstStyle/>
          <a:p>
            <a:pPr eaLnBrk="1" hangingPunct="1"/>
            <a:r>
              <a:rPr lang="en-US" smtClean="0">
                <a:latin typeface="Arial" charset="0"/>
                <a:cs typeface="Arial" charset="0"/>
              </a:rPr>
              <a:t>Exceptions to </a:t>
            </a:r>
            <a:r>
              <a:rPr lang="en-US" i="1" smtClean="0">
                <a:latin typeface="Arial" charset="0"/>
                <a:cs typeface="Arial" charset="0"/>
              </a:rPr>
              <a:t>Tinker</a:t>
            </a:r>
          </a:p>
        </p:txBody>
      </p:sp>
      <p:sp>
        <p:nvSpPr>
          <p:cNvPr id="6" name="Content Placeholder 5"/>
          <p:cNvSpPr>
            <a:spLocks noGrp="1"/>
          </p:cNvSpPr>
          <p:nvPr>
            <p:ph idx="1"/>
          </p:nvPr>
        </p:nvSpPr>
        <p:spPr/>
        <p:txBody>
          <a:bodyPr rtlCol="0">
            <a:normAutofit fontScale="92500"/>
          </a:bodyPr>
          <a:lstStyle/>
          <a:p>
            <a:pPr marL="0" indent="0" eaLnBrk="1" fontAlgn="auto" hangingPunct="1">
              <a:spcAft>
                <a:spcPts val="0"/>
              </a:spcAft>
              <a:buFont typeface="Wingdings" pitchFamily="2" charset="2"/>
              <a:buNone/>
              <a:defRPr/>
            </a:pPr>
            <a:r>
              <a:rPr lang="en-US" dirty="0" smtClean="0"/>
              <a:t>In subsequent cases, the Supreme Court has carved out three exceptions to </a:t>
            </a:r>
            <a:r>
              <a:rPr lang="en-US" i="1" dirty="0" smtClean="0"/>
              <a:t>Tinker</a:t>
            </a:r>
            <a:r>
              <a:rPr lang="en-US" dirty="0" smtClean="0"/>
              <a:t>:</a:t>
            </a:r>
          </a:p>
          <a:p>
            <a:pPr lvl="1" eaLnBrk="1" fontAlgn="auto" hangingPunct="1">
              <a:spcAft>
                <a:spcPts val="0"/>
              </a:spcAft>
              <a:defRPr/>
            </a:pPr>
            <a:r>
              <a:rPr lang="en-US" dirty="0" smtClean="0"/>
              <a:t>Sexually explicit or lewd speech  - </a:t>
            </a:r>
          </a:p>
          <a:p>
            <a:pPr lvl="1" eaLnBrk="1" fontAlgn="auto" hangingPunct="1">
              <a:spcAft>
                <a:spcPts val="0"/>
              </a:spcAft>
              <a:buFont typeface="Wingdings" pitchFamily="2" charset="2"/>
              <a:buNone/>
              <a:defRPr/>
            </a:pPr>
            <a:r>
              <a:rPr lang="en-US" i="1" dirty="0" smtClean="0"/>
              <a:t>		Bethel Sch. Dist. No. 403 v. Fraser</a:t>
            </a:r>
            <a:r>
              <a:rPr lang="en-US" dirty="0" smtClean="0"/>
              <a:t>, 478 U.S.  </a:t>
            </a:r>
          </a:p>
          <a:p>
            <a:pPr lvl="1" eaLnBrk="1" fontAlgn="auto" hangingPunct="1">
              <a:spcAft>
                <a:spcPts val="0"/>
              </a:spcAft>
              <a:buFont typeface="Wingdings" pitchFamily="2" charset="2"/>
              <a:buNone/>
              <a:defRPr/>
            </a:pPr>
            <a:r>
              <a:rPr lang="en-US" dirty="0" smtClean="0"/>
              <a:t>     675 (1986)</a:t>
            </a:r>
          </a:p>
          <a:p>
            <a:pPr lvl="1" eaLnBrk="1" fontAlgn="auto" hangingPunct="1">
              <a:spcAft>
                <a:spcPts val="0"/>
              </a:spcAft>
              <a:defRPr/>
            </a:pPr>
            <a:r>
              <a:rPr lang="en-US" dirty="0" smtClean="0"/>
              <a:t>School-sponsored speech – </a:t>
            </a:r>
          </a:p>
          <a:p>
            <a:pPr lvl="1" eaLnBrk="1" fontAlgn="auto" hangingPunct="1">
              <a:spcAft>
                <a:spcPts val="0"/>
              </a:spcAft>
              <a:buFont typeface="Wingdings" pitchFamily="2" charset="2"/>
              <a:buNone/>
              <a:defRPr/>
            </a:pPr>
            <a:r>
              <a:rPr lang="en-US" i="1" dirty="0" smtClean="0"/>
              <a:t>     Hazelwood v. </a:t>
            </a:r>
            <a:r>
              <a:rPr lang="en-US" i="1" dirty="0" err="1" smtClean="0"/>
              <a:t>Kuhlmeier</a:t>
            </a:r>
            <a:r>
              <a:rPr lang="en-US" dirty="0" smtClean="0"/>
              <a:t>, 484 U.S. 260 (1988)</a:t>
            </a:r>
          </a:p>
          <a:p>
            <a:pPr lvl="1" eaLnBrk="1" fontAlgn="auto" hangingPunct="1">
              <a:spcAft>
                <a:spcPts val="0"/>
              </a:spcAft>
              <a:defRPr/>
            </a:pPr>
            <a:r>
              <a:rPr lang="en-US" dirty="0" smtClean="0"/>
              <a:t>Speech promoting illegal drug use – </a:t>
            </a:r>
          </a:p>
          <a:p>
            <a:pPr lvl="1" eaLnBrk="1" fontAlgn="auto" hangingPunct="1">
              <a:spcAft>
                <a:spcPts val="0"/>
              </a:spcAft>
              <a:buFont typeface="Wingdings" pitchFamily="2" charset="2"/>
              <a:buNone/>
              <a:defRPr/>
            </a:pPr>
            <a:r>
              <a:rPr lang="en-US" i="1" dirty="0" smtClean="0"/>
              <a:t>      Morse v. Frederick</a:t>
            </a:r>
            <a:r>
              <a:rPr lang="en-US" dirty="0" smtClean="0"/>
              <a:t>, 551 U.S. 393 (2007)</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mtClean="0">
                <a:latin typeface="Arial" charset="0"/>
                <a:cs typeface="Arial" charset="0"/>
              </a:rPr>
              <a:t>Free Speech &amp; Dress Codes</a:t>
            </a:r>
          </a:p>
        </p:txBody>
      </p:sp>
      <p:sp>
        <p:nvSpPr>
          <p:cNvPr id="3" name="Content Placeholder 2"/>
          <p:cNvSpPr>
            <a:spLocks noGrp="1"/>
          </p:cNvSpPr>
          <p:nvPr>
            <p:ph idx="1"/>
          </p:nvPr>
        </p:nvSpPr>
        <p:spPr/>
        <p:txBody>
          <a:bodyPr rtlCol="0">
            <a:normAutofit fontScale="92500" lnSpcReduction="20000"/>
          </a:bodyPr>
          <a:lstStyle/>
          <a:p>
            <a:pPr marL="0" indent="0" eaLnBrk="1" fontAlgn="auto" hangingPunct="1">
              <a:spcAft>
                <a:spcPts val="0"/>
              </a:spcAft>
              <a:buFont typeface="Wingdings" pitchFamily="2" charset="2"/>
              <a:buNone/>
              <a:defRPr/>
            </a:pPr>
            <a:r>
              <a:rPr lang="en-US" dirty="0" smtClean="0"/>
              <a:t>The Supreme Court hasn’t touched this. However, the Fifth Circuit Court of Appeals (which </a:t>
            </a:r>
            <a:r>
              <a:rPr lang="en-US" dirty="0"/>
              <a:t>h</a:t>
            </a:r>
            <a:r>
              <a:rPr lang="en-US" dirty="0" smtClean="0"/>
              <a:t>as jurisdiction over Texas) has created a fourth exception:</a:t>
            </a:r>
          </a:p>
          <a:p>
            <a:pPr lvl="1" eaLnBrk="1" fontAlgn="auto" hangingPunct="1">
              <a:spcAft>
                <a:spcPts val="0"/>
              </a:spcAft>
              <a:defRPr/>
            </a:pPr>
            <a:r>
              <a:rPr lang="en-US" dirty="0" smtClean="0"/>
              <a:t>Student speech may be restricted through content-neutral regulations – regulations not directed at censoring the expressive content of student clothing.</a:t>
            </a:r>
          </a:p>
          <a:p>
            <a:pPr lvl="1" eaLnBrk="1" fontAlgn="auto" hangingPunct="1">
              <a:spcAft>
                <a:spcPts val="0"/>
              </a:spcAft>
              <a:defRPr/>
            </a:pPr>
            <a:r>
              <a:rPr lang="en-US" dirty="0" smtClean="0"/>
              <a:t>Examples:  mandatory uniform policies or dress codes  </a:t>
            </a:r>
          </a:p>
          <a:p>
            <a:pPr lvl="1" eaLnBrk="1" fontAlgn="auto" hangingPunct="1">
              <a:spcAft>
                <a:spcPts val="0"/>
              </a:spcAft>
              <a:defRPr/>
            </a:pPr>
            <a:r>
              <a:rPr lang="en-US" i="1" dirty="0" smtClean="0"/>
              <a:t>Canady v. Bossier Parish School Board</a:t>
            </a:r>
            <a:r>
              <a:rPr lang="en-US" dirty="0" smtClean="0"/>
              <a:t>, 240 F.3d 437 (5</a:t>
            </a:r>
            <a:r>
              <a:rPr lang="en-US" baseline="30000" dirty="0" smtClean="0"/>
              <a:t>th</a:t>
            </a:r>
            <a:r>
              <a:rPr lang="en-US" dirty="0" smtClean="0"/>
              <a:t> Cir. 2001) </a:t>
            </a:r>
          </a:p>
          <a:p>
            <a:pPr lvl="1" eaLnBrk="1" fontAlgn="auto" hangingPunct="1">
              <a:spcAft>
                <a:spcPts val="0"/>
              </a:spcAft>
              <a:defRPr/>
            </a:pPr>
            <a:endParaRPr lang="en-US" dirty="0" smtClean="0"/>
          </a:p>
          <a:p>
            <a:pPr lvl="1" eaLnBrk="1" fontAlgn="auto" hangingPunct="1">
              <a:spcAft>
                <a:spcPts val="0"/>
              </a:spcAft>
              <a:defRPr/>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rtlCol="0">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en-US" dirty="0" smtClean="0"/>
              <a:t>Free Speech &amp; </a:t>
            </a:r>
            <a:br>
              <a:rPr lang="en-US" dirty="0" smtClean="0"/>
            </a:br>
            <a:r>
              <a:rPr lang="en-US" dirty="0" smtClean="0"/>
              <a:t>Pledge of Allegiance</a:t>
            </a:r>
            <a:br>
              <a:rPr lang="en-US" dirty="0" smtClean="0"/>
            </a:br>
            <a:r>
              <a:rPr lang="en-US" dirty="0" smtClean="0"/>
              <a:t>Texas Code Annotated 25.082</a:t>
            </a:r>
            <a:br>
              <a:rPr lang="en-US" dirty="0" smtClean="0"/>
            </a:br>
            <a:endParaRPr lang="en-US" dirty="0"/>
          </a:p>
        </p:txBody>
      </p:sp>
      <p:sp>
        <p:nvSpPr>
          <p:cNvPr id="4" name="Content Placeholder 3"/>
          <p:cNvSpPr>
            <a:spLocks noGrp="1"/>
          </p:cNvSpPr>
          <p:nvPr>
            <p:ph sz="half" idx="1"/>
          </p:nvPr>
        </p:nvSpPr>
        <p:spPr>
          <a:xfrm>
            <a:off x="457200" y="1874838"/>
            <a:ext cx="4038600" cy="4525962"/>
          </a:xfrm>
        </p:spPr>
        <p:txBody>
          <a:bodyPr rtlCol="0">
            <a:normAutofit fontScale="92500" lnSpcReduction="10000"/>
          </a:bodyPr>
          <a:lstStyle/>
          <a:p>
            <a:pPr marL="0" indent="0" eaLnBrk="1" fontAlgn="auto" hangingPunct="1">
              <a:spcAft>
                <a:spcPts val="0"/>
              </a:spcAft>
              <a:buFont typeface="Wingdings" pitchFamily="2" charset="2"/>
              <a:buNone/>
              <a:defRPr/>
            </a:pPr>
            <a:r>
              <a:rPr lang="en-US" dirty="0" smtClean="0"/>
              <a:t>Under state law, each school in Texas requires students to recite the Pledge of Allegiance to the U.S. and state flag once a day.</a:t>
            </a:r>
          </a:p>
          <a:p>
            <a:pPr marL="0" indent="0" eaLnBrk="1" fontAlgn="auto" hangingPunct="1">
              <a:spcAft>
                <a:spcPts val="0"/>
              </a:spcAft>
              <a:buFont typeface="Wingdings" pitchFamily="2" charset="2"/>
              <a:buNone/>
              <a:defRPr/>
            </a:pPr>
            <a:endParaRPr lang="en-US" dirty="0"/>
          </a:p>
          <a:p>
            <a:pPr marL="0" indent="0" eaLnBrk="1" fontAlgn="auto" hangingPunct="1">
              <a:spcAft>
                <a:spcPts val="0"/>
              </a:spcAft>
              <a:buFont typeface="Wingdings" pitchFamily="2" charset="2"/>
              <a:buNone/>
              <a:defRPr/>
            </a:pPr>
            <a:r>
              <a:rPr lang="en-US" b="1" dirty="0" smtClean="0">
                <a:effectLst>
                  <a:outerShdw blurRad="38100" dist="38100" dir="2700000" algn="tl">
                    <a:srgbClr val="000000">
                      <a:alpha val="43137"/>
                    </a:srgbClr>
                  </a:outerShdw>
                </a:effectLst>
              </a:rPr>
              <a:t>Students can be excused from recitation upon written request of a parent or guardian.</a:t>
            </a:r>
            <a:endParaRPr lang="en-US" b="1" dirty="0">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3" cstate="print"/>
          <a:srcRect/>
          <a:stretch>
            <a:fillRect/>
          </a:stretch>
        </p:blipFill>
        <p:spPr bwMode="auto">
          <a:xfrm>
            <a:off x="4724400" y="2209800"/>
            <a:ext cx="4111625"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dirty="0" smtClean="0"/>
              <a:t>The First Amendment</a:t>
            </a:r>
            <a:endParaRPr lang="en-US" dirty="0"/>
          </a:p>
        </p:txBody>
      </p:sp>
      <p:sp>
        <p:nvSpPr>
          <p:cNvPr id="5" name="Text Placeholder 4"/>
          <p:cNvSpPr>
            <a:spLocks noGrp="1"/>
          </p:cNvSpPr>
          <p:nvPr>
            <p:ph type="body" idx="1"/>
          </p:nvPr>
        </p:nvSpPr>
        <p:spPr/>
        <p:txBody>
          <a:bodyPr rtlCol="0">
            <a:normAutofit/>
          </a:bodyPr>
          <a:lstStyle/>
          <a:p>
            <a:pPr eaLnBrk="1" fontAlgn="auto" hangingPunct="1">
              <a:spcAft>
                <a:spcPts val="0"/>
              </a:spcAft>
              <a:defRPr/>
            </a:pPr>
            <a:r>
              <a:rPr lang="en-US" dirty="0" smtClean="0"/>
              <a:t>Religion in Schools</a:t>
            </a:r>
            <a:endParaRPr lang="en-US" dirty="0"/>
          </a:p>
        </p:txBody>
      </p:sp>
      <p:sp>
        <p:nvSpPr>
          <p:cNvPr id="6" name="TextBox 5"/>
          <p:cNvSpPr txBox="1"/>
          <p:nvPr/>
        </p:nvSpPr>
        <p:spPr>
          <a:xfrm>
            <a:off x="4953000" y="1676400"/>
            <a:ext cx="2514600" cy="1077913"/>
          </a:xfrm>
          <a:prstGeom prst="rect">
            <a:avLst/>
          </a:prstGeom>
          <a:noFill/>
        </p:spPr>
        <p:txBody>
          <a:bodyPr>
            <a:spAutoFit/>
          </a:bodyPr>
          <a:lstStyle/>
          <a:p>
            <a:pPr fontAlgn="auto">
              <a:spcBef>
                <a:spcPts val="0"/>
              </a:spcBef>
              <a:spcAft>
                <a:spcPts val="0"/>
              </a:spcAft>
              <a:defRPr/>
            </a:pPr>
            <a:r>
              <a:rPr lang="en-US" sz="3200" b="1" dirty="0">
                <a:solidFill>
                  <a:schemeClr val="accent2">
                    <a:lumMod val="75000"/>
                  </a:schemeClr>
                </a:solidFill>
                <a:effectLst>
                  <a:outerShdw blurRad="38100" dist="38100" dir="2700000" algn="tl">
                    <a:srgbClr val="000000">
                      <a:alpha val="43137"/>
                    </a:srgbClr>
                  </a:outerShdw>
                  <a:reflection blurRad="6350" stA="55000" endA="50" endPos="85000" dist="60007" dir="5400000" sy="-100000" algn="bl" rotWithShape="0"/>
                </a:effectLst>
                <a:latin typeface="+mn-lt"/>
              </a:rPr>
              <a:t>It’s about FREEDOM !</a:t>
            </a:r>
          </a:p>
        </p:txBody>
      </p:sp>
      <p:pic>
        <p:nvPicPr>
          <p:cNvPr id="57348" name="Picture 6" descr="MC900057778[1]"/>
          <p:cNvPicPr>
            <a:picLocks noChangeAspect="1" noChangeArrowheads="1"/>
          </p:cNvPicPr>
          <p:nvPr/>
        </p:nvPicPr>
        <p:blipFill>
          <a:blip r:embed="rId2" cstate="print"/>
          <a:srcRect/>
          <a:stretch>
            <a:fillRect/>
          </a:stretch>
        </p:blipFill>
        <p:spPr bwMode="auto">
          <a:xfrm>
            <a:off x="457200" y="304800"/>
            <a:ext cx="32766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smtClean="0">
                <a:latin typeface="Arial" charset="0"/>
                <a:cs typeface="Arial" charset="0"/>
              </a:rPr>
              <a:t>Religion in Schools</a:t>
            </a:r>
          </a:p>
        </p:txBody>
      </p:sp>
      <p:sp>
        <p:nvSpPr>
          <p:cNvPr id="5" name="Content Placeholder 4"/>
          <p:cNvSpPr>
            <a:spLocks noGrp="1"/>
          </p:cNvSpPr>
          <p:nvPr>
            <p:ph idx="1"/>
          </p:nvPr>
        </p:nvSpPr>
        <p:spPr/>
        <p:txBody>
          <a:bodyPr rtlCol="0">
            <a:normAutofit lnSpcReduction="10000"/>
          </a:bodyPr>
          <a:lstStyle/>
          <a:p>
            <a:pPr lvl="1" eaLnBrk="1" fontAlgn="auto" hangingPunct="1">
              <a:spcAft>
                <a:spcPts val="0"/>
              </a:spcAft>
              <a:defRPr/>
            </a:pPr>
            <a:r>
              <a:rPr lang="en-US" dirty="0" smtClean="0"/>
              <a:t>Establishment Clause – Congress can make no law respecting the establishment of a religion.</a:t>
            </a:r>
          </a:p>
          <a:p>
            <a:pPr lvl="1" eaLnBrk="1" fontAlgn="auto" hangingPunct="1">
              <a:spcAft>
                <a:spcPts val="0"/>
              </a:spcAft>
              <a:defRPr/>
            </a:pPr>
            <a:r>
              <a:rPr lang="en-US" dirty="0" smtClean="0"/>
              <a:t>Free Exercise Clause – Congress can make no law prohibiting the free exercise of religion.</a:t>
            </a:r>
          </a:p>
          <a:p>
            <a:pPr lvl="1" eaLnBrk="1" fontAlgn="auto" hangingPunct="1">
              <a:spcAft>
                <a:spcPts val="0"/>
              </a:spcAft>
              <a:defRPr/>
            </a:pPr>
            <a:r>
              <a:rPr lang="en-US" dirty="0" smtClean="0"/>
              <a:t>Free Speech Clause – Congress can make no law abridging the freedom of speech</a:t>
            </a:r>
          </a:p>
          <a:p>
            <a:pPr marL="0" indent="0" eaLnBrk="1" fontAlgn="auto" hangingPunct="1">
              <a:spcAft>
                <a:spcPts val="0"/>
              </a:spcAft>
              <a:buFont typeface="Wingdings" pitchFamily="2" charset="2"/>
              <a:buNone/>
              <a:defRPr/>
            </a:pPr>
            <a:endParaRPr lang="en-US" dirty="0" smtClean="0"/>
          </a:p>
          <a:p>
            <a:pPr marL="0" indent="0" eaLnBrk="1" fontAlgn="auto" hangingPunct="1">
              <a:spcAft>
                <a:spcPts val="0"/>
              </a:spcAft>
              <a:buFont typeface="Wingdings" pitchFamily="2" charset="2"/>
              <a:buNone/>
              <a:defRPr/>
            </a:pPr>
            <a:r>
              <a:rPr lang="en-US" dirty="0" smtClean="0"/>
              <a:t>So what does this mean for religion in schools?</a:t>
            </a:r>
            <a:endParaRPr lang="en-US" dirty="0"/>
          </a:p>
          <a:p>
            <a:pPr eaLnBrk="1" fontAlgn="auto" hangingPunct="1">
              <a:spcAft>
                <a:spcPts val="0"/>
              </a:spcAft>
              <a:defRPr/>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smtClean="0">
                <a:latin typeface="Arial" charset="0"/>
                <a:cs typeface="Arial" charset="0"/>
              </a:rPr>
              <a:t>Religion in Schools</a:t>
            </a:r>
          </a:p>
        </p:txBody>
      </p:sp>
      <p:sp>
        <p:nvSpPr>
          <p:cNvPr id="3" name="Content Placeholder 2"/>
          <p:cNvSpPr>
            <a:spLocks noGrp="1"/>
          </p:cNvSpPr>
          <p:nvPr>
            <p:ph idx="1"/>
          </p:nvPr>
        </p:nvSpPr>
        <p:spPr/>
        <p:txBody>
          <a:bodyPr rtlCol="0">
            <a:normAutofit fontScale="92500"/>
          </a:bodyPr>
          <a:lstStyle/>
          <a:p>
            <a:pPr marL="0" indent="0" eaLnBrk="1" fontAlgn="auto" hangingPunct="1">
              <a:spcAft>
                <a:spcPts val="0"/>
              </a:spcAft>
              <a:buFont typeface="Wingdings" pitchFamily="2" charset="2"/>
              <a:buNone/>
              <a:defRPr/>
            </a:pPr>
            <a:r>
              <a:rPr lang="en-US" dirty="0" smtClean="0"/>
              <a:t>The Supreme Court has repeatedly held that “</a:t>
            </a:r>
            <a:r>
              <a:rPr lang="en-US" dirty="0"/>
              <a:t>there is a crucial difference between government speech endorsing religion, which the Establishment Clause forbids, and private speech endorsing religion, which the Free Speech and Free Exercise Clauses protect</a:t>
            </a:r>
            <a:r>
              <a:rPr lang="en-US" dirty="0" smtClean="0"/>
              <a:t>.”</a:t>
            </a:r>
          </a:p>
          <a:p>
            <a:pPr marL="0" indent="0" eaLnBrk="1" fontAlgn="auto" hangingPunct="1">
              <a:spcAft>
                <a:spcPts val="0"/>
              </a:spcAft>
              <a:buFont typeface="Wingdings" pitchFamily="2" charset="2"/>
              <a:buNone/>
              <a:defRPr/>
            </a:pPr>
            <a:endParaRPr lang="en-US" dirty="0" smtClean="0"/>
          </a:p>
          <a:p>
            <a:pPr marL="0" indent="0" eaLnBrk="1" fontAlgn="auto" hangingPunct="1">
              <a:spcAft>
                <a:spcPts val="0"/>
              </a:spcAft>
              <a:buFont typeface="Wingdings" pitchFamily="2" charset="2"/>
              <a:buNone/>
              <a:defRPr/>
            </a:pPr>
            <a:r>
              <a:rPr lang="en-US" i="1" dirty="0" smtClean="0"/>
              <a:t>Santa Fe Ind. Sch. Dist. v. Doe</a:t>
            </a:r>
            <a:r>
              <a:rPr lang="en-US" dirty="0" smtClean="0"/>
              <a:t>, 530 U.S. 290, 302 (2000) </a:t>
            </a:r>
          </a:p>
          <a:p>
            <a:pPr marL="0" indent="0" eaLnBrk="1" fontAlgn="auto" hangingPunct="1">
              <a:spcAft>
                <a:spcPts val="0"/>
              </a:spcAft>
              <a:buFont typeface="Wingdings" pitchFamily="2" charset="2"/>
              <a:buNone/>
              <a:defRPr/>
            </a:pPr>
            <a:endParaRPr lang="en-US" dirty="0"/>
          </a:p>
          <a:p>
            <a:pPr marL="0" indent="0" eaLnBrk="1" fontAlgn="auto" hangingPunct="1">
              <a:spcAft>
                <a:spcPts val="0"/>
              </a:spcAft>
              <a:buFont typeface="Wingdings" pitchFamily="2" charset="2"/>
              <a:buNone/>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smtClean="0">
                <a:latin typeface="Arial" charset="0"/>
                <a:cs typeface="Arial" charset="0"/>
              </a:rPr>
              <a:t>What is Prohibited?</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defRPr/>
            </a:pPr>
            <a:r>
              <a:rPr lang="en-US" dirty="0" smtClean="0"/>
              <a:t>Teachers and other school officials may not lead their class in prayer, devotional readings from the Bible, or other religious activities.</a:t>
            </a:r>
          </a:p>
          <a:p>
            <a:pPr eaLnBrk="1" fontAlgn="auto" hangingPunct="1">
              <a:spcAft>
                <a:spcPts val="0"/>
              </a:spcAft>
              <a:defRPr/>
            </a:pPr>
            <a:r>
              <a:rPr lang="en-US" dirty="0" smtClean="0"/>
              <a:t>School officials may not attempt to persuade or compel students to participate in prayer or other religious activities.</a:t>
            </a:r>
          </a:p>
          <a:p>
            <a:pPr eaLnBrk="1" fontAlgn="auto" hangingPunct="1">
              <a:spcAft>
                <a:spcPts val="0"/>
              </a:spcAft>
              <a:defRPr/>
            </a:pPr>
            <a:r>
              <a:rPr lang="en-US" dirty="0" smtClean="0"/>
              <a:t>School officials may not decide that prayer should be included in school-sponsored events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smtClean="0">
                <a:latin typeface="Arial" charset="0"/>
                <a:cs typeface="Arial" charset="0"/>
              </a:rPr>
              <a:t>What is Allowed?</a:t>
            </a:r>
          </a:p>
        </p:txBody>
      </p:sp>
      <p:sp>
        <p:nvSpPr>
          <p:cNvPr id="3" name="Content Placeholder 2"/>
          <p:cNvSpPr>
            <a:spLocks noGrp="1"/>
          </p:cNvSpPr>
          <p:nvPr>
            <p:ph idx="1"/>
          </p:nvPr>
        </p:nvSpPr>
        <p:spPr/>
        <p:txBody>
          <a:bodyPr rtlCol="0">
            <a:normAutofit fontScale="92500" lnSpcReduction="20000"/>
          </a:bodyPr>
          <a:lstStyle/>
          <a:p>
            <a:pPr marL="0" indent="0" eaLnBrk="1" fontAlgn="auto" hangingPunct="1">
              <a:spcAft>
                <a:spcPts val="0"/>
              </a:spcAft>
              <a:buFont typeface="Wingdings" pitchFamily="2" charset="2"/>
              <a:buNone/>
              <a:defRPr/>
            </a:pPr>
            <a:r>
              <a:rPr lang="en-US" dirty="0" smtClean="0"/>
              <a:t>Not all religious speech that takes place in public schools is governmental speech.</a:t>
            </a:r>
          </a:p>
          <a:p>
            <a:pPr lvl="1" eaLnBrk="1" fontAlgn="auto" hangingPunct="1">
              <a:spcAft>
                <a:spcPts val="0"/>
              </a:spcAft>
              <a:defRPr/>
            </a:pPr>
            <a:r>
              <a:rPr lang="en-US" dirty="0" smtClean="0"/>
              <a:t>Students may pray, study religious materials, or discuss religion with other students when not engaged in school activities or instruction</a:t>
            </a:r>
          </a:p>
          <a:p>
            <a:pPr lvl="1" eaLnBrk="1" fontAlgn="auto" hangingPunct="1">
              <a:spcAft>
                <a:spcPts val="0"/>
              </a:spcAft>
              <a:defRPr/>
            </a:pPr>
            <a:r>
              <a:rPr lang="en-US" dirty="0" smtClean="0"/>
              <a:t>Students may organize prayer groups, religious clubs, or “see you at the pole” gatherings and must be given equal access to facilities for assembling as other groups</a:t>
            </a:r>
          </a:p>
          <a:p>
            <a:pPr lvl="1" eaLnBrk="1" fontAlgn="auto" hangingPunct="1">
              <a:spcAft>
                <a:spcPts val="0"/>
              </a:spcAft>
              <a:defRPr/>
            </a:pPr>
            <a:r>
              <a:rPr lang="en-US" dirty="0" smtClean="0"/>
              <a:t>Moments of silence are allowed, so long as the school does not encourage or discourage students from praying during them </a:t>
            </a:r>
          </a:p>
          <a:p>
            <a:pPr lvl="1"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dirty="0" smtClean="0"/>
              <a:t>Search and seizure</a:t>
            </a:r>
            <a:endParaRPr lang="en-US" dirty="0"/>
          </a:p>
        </p:txBody>
      </p:sp>
      <p:sp>
        <p:nvSpPr>
          <p:cNvPr id="5" name="Text Placeholder 4"/>
          <p:cNvSpPr>
            <a:spLocks noGrp="1"/>
          </p:cNvSpPr>
          <p:nvPr>
            <p:ph type="body" idx="1"/>
          </p:nvPr>
        </p:nvSpPr>
        <p:spPr/>
        <p:txBody>
          <a:bodyPr rtlCol="0">
            <a:normAutofit/>
          </a:bodyPr>
          <a:lstStyle/>
          <a:p>
            <a:pPr eaLnBrk="1" fontAlgn="auto" hangingPunct="1">
              <a:spcAft>
                <a:spcPts val="0"/>
              </a:spcAft>
              <a:defRPr/>
            </a:pPr>
            <a:r>
              <a:rPr lang="en-US" dirty="0" smtClean="0"/>
              <a:t>Coming up next…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62000" y="685800"/>
            <a:ext cx="3138488"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latin typeface="Arial" charset="0"/>
                <a:cs typeface="Arial" charset="0"/>
              </a:rPr>
              <a:t>Enabling Objectives</a:t>
            </a:r>
          </a:p>
        </p:txBody>
      </p:sp>
      <p:sp>
        <p:nvSpPr>
          <p:cNvPr id="3" name="Content Placeholder 2"/>
          <p:cNvSpPr>
            <a:spLocks noGrp="1"/>
          </p:cNvSpPr>
          <p:nvPr>
            <p:ph idx="1"/>
          </p:nvPr>
        </p:nvSpPr>
        <p:spPr>
          <a:xfrm>
            <a:off x="457200" y="1600200"/>
            <a:ext cx="8229600" cy="4724400"/>
          </a:xfrm>
        </p:spPr>
        <p:txBody>
          <a:bodyPr rtlCol="0">
            <a:normAutofit fontScale="77500" lnSpcReduction="20000"/>
          </a:bodyPr>
          <a:lstStyle/>
          <a:p>
            <a:pPr eaLnBrk="1" fontAlgn="auto" hangingPunct="1">
              <a:spcAft>
                <a:spcPts val="0"/>
              </a:spcAft>
              <a:defRPr/>
            </a:pPr>
            <a:r>
              <a:rPr lang="en-US" dirty="0" smtClean="0"/>
              <a:t>Explain the federal government’s role in Texas schools.</a:t>
            </a:r>
          </a:p>
          <a:p>
            <a:pPr eaLnBrk="1" fontAlgn="auto" hangingPunct="1">
              <a:spcAft>
                <a:spcPts val="0"/>
              </a:spcAft>
              <a:defRPr/>
            </a:pPr>
            <a:r>
              <a:rPr lang="en-US" dirty="0" smtClean="0"/>
              <a:t>Understand the Supreme Court’s decision in </a:t>
            </a:r>
            <a:r>
              <a:rPr lang="en-US" i="1" dirty="0" smtClean="0"/>
              <a:t>Tinker v. Des Moines Ind. Comm. Sch. Dist. </a:t>
            </a:r>
          </a:p>
          <a:p>
            <a:pPr eaLnBrk="1" fontAlgn="auto" hangingPunct="1">
              <a:spcAft>
                <a:spcPts val="0"/>
              </a:spcAft>
              <a:defRPr/>
            </a:pPr>
            <a:r>
              <a:rPr lang="en-US" dirty="0" smtClean="0"/>
              <a:t>Explain the meaning of </a:t>
            </a:r>
            <a:r>
              <a:rPr lang="en-US" i="1" dirty="0" smtClean="0"/>
              <a:t>in loco parentis</a:t>
            </a:r>
          </a:p>
          <a:p>
            <a:pPr eaLnBrk="1" fontAlgn="auto" hangingPunct="1">
              <a:spcAft>
                <a:spcPts val="0"/>
              </a:spcAft>
              <a:defRPr/>
            </a:pPr>
            <a:r>
              <a:rPr lang="en-US" dirty="0" smtClean="0"/>
              <a:t>Explain the Constitutional restrictions on corporal punishment</a:t>
            </a:r>
          </a:p>
          <a:p>
            <a:pPr eaLnBrk="1" fontAlgn="auto" hangingPunct="1">
              <a:spcAft>
                <a:spcPts val="0"/>
              </a:spcAft>
              <a:defRPr/>
            </a:pPr>
            <a:r>
              <a:rPr lang="en-US" dirty="0" smtClean="0"/>
              <a:t>Understand and explain procedural due process as it relates to expulsion and suspension of a student</a:t>
            </a:r>
          </a:p>
          <a:p>
            <a:pPr eaLnBrk="1" fontAlgn="auto" hangingPunct="1">
              <a:spcAft>
                <a:spcPts val="0"/>
              </a:spcAft>
              <a:defRPr/>
            </a:pPr>
            <a:r>
              <a:rPr lang="en-US" dirty="0"/>
              <a:t>Understand and explain the rights and restrictions placed on a student’s rights of free speech</a:t>
            </a:r>
          </a:p>
          <a:p>
            <a:pPr eaLnBrk="1" fontAlgn="auto" hangingPunct="1">
              <a:spcAft>
                <a:spcPts val="0"/>
              </a:spcAft>
              <a:defRPr/>
            </a:pPr>
            <a:r>
              <a:rPr lang="en-US" dirty="0"/>
              <a:t>Understand and explain the </a:t>
            </a:r>
            <a:r>
              <a:rPr lang="en-US" dirty="0" smtClean="0"/>
              <a:t>rights and restrictions applied to religion </a:t>
            </a:r>
            <a:r>
              <a:rPr lang="en-US" dirty="0"/>
              <a:t>in </a:t>
            </a:r>
            <a:r>
              <a:rPr lang="en-US" dirty="0" smtClean="0"/>
              <a:t>schools</a:t>
            </a:r>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hangingPunct="1"/>
            <a:r>
              <a:rPr lang="en-US" smtClean="0">
                <a:latin typeface="Arial" charset="0"/>
                <a:cs typeface="Arial" charset="0"/>
              </a:rPr>
              <a:t>References</a:t>
            </a:r>
          </a:p>
        </p:txBody>
      </p:sp>
      <p:sp>
        <p:nvSpPr>
          <p:cNvPr id="3" name="Content Placeholder 2"/>
          <p:cNvSpPr>
            <a:spLocks noGrp="1"/>
          </p:cNvSpPr>
          <p:nvPr>
            <p:ph idx="1"/>
          </p:nvPr>
        </p:nvSpPr>
        <p:spPr>
          <a:xfrm>
            <a:off x="457200" y="1600200"/>
            <a:ext cx="8229600" cy="4343400"/>
          </a:xfrm>
        </p:spPr>
        <p:txBody>
          <a:bodyPr rtlCol="0">
            <a:normAutofit fontScale="25000" lnSpcReduction="20000"/>
          </a:bodyPr>
          <a:lstStyle/>
          <a:p>
            <a:pPr eaLnBrk="1" fontAlgn="auto" hangingPunct="1">
              <a:spcAft>
                <a:spcPts val="0"/>
              </a:spcAft>
              <a:defRPr/>
            </a:pPr>
            <a:r>
              <a:rPr lang="en-US" sz="7200" dirty="0" smtClean="0"/>
              <a:t>Constitution of the United States and Selected Amendments</a:t>
            </a:r>
          </a:p>
          <a:p>
            <a:pPr eaLnBrk="1" fontAlgn="auto" hangingPunct="1">
              <a:spcAft>
                <a:spcPts val="0"/>
              </a:spcAft>
              <a:defRPr/>
            </a:pPr>
            <a:r>
              <a:rPr lang="en-US" sz="7200" i="1" dirty="0" smtClean="0"/>
              <a:t>Tinker v. Des Moines Independent Community School District et al.</a:t>
            </a:r>
            <a:r>
              <a:rPr lang="en-US" sz="7200" dirty="0" smtClean="0"/>
              <a:t>, 393 U.S. 503 (1969)</a:t>
            </a:r>
            <a:endParaRPr lang="en-US" sz="7200" i="1" dirty="0" smtClean="0"/>
          </a:p>
          <a:p>
            <a:pPr eaLnBrk="1" fontAlgn="auto" hangingPunct="1">
              <a:spcAft>
                <a:spcPts val="0"/>
              </a:spcAft>
              <a:defRPr/>
            </a:pPr>
            <a:r>
              <a:rPr lang="en-US" sz="7200" i="1" dirty="0" smtClean="0"/>
              <a:t>New Jersey v. T.L.O</a:t>
            </a:r>
            <a:r>
              <a:rPr lang="en-US" sz="7200" dirty="0" smtClean="0"/>
              <a:t>, 469 U.S. 325 (1985)</a:t>
            </a:r>
          </a:p>
          <a:p>
            <a:pPr eaLnBrk="1" fontAlgn="auto" hangingPunct="1">
              <a:spcAft>
                <a:spcPts val="0"/>
              </a:spcAft>
              <a:defRPr/>
            </a:pPr>
            <a:r>
              <a:rPr lang="en-US" sz="7200" dirty="0" smtClean="0"/>
              <a:t>Texas Education Code</a:t>
            </a:r>
            <a:endParaRPr lang="en-US" sz="7200" dirty="0" smtClean="0">
              <a:latin typeface="Arial"/>
              <a:cs typeface="Arial"/>
            </a:endParaRPr>
          </a:p>
          <a:p>
            <a:pPr eaLnBrk="1" fontAlgn="auto" hangingPunct="1">
              <a:spcAft>
                <a:spcPts val="0"/>
              </a:spcAft>
              <a:defRPr/>
            </a:pPr>
            <a:r>
              <a:rPr lang="en-US" sz="7200" i="1" dirty="0"/>
              <a:t>Ingraham v. Wright</a:t>
            </a:r>
            <a:r>
              <a:rPr lang="en-US" sz="7200" dirty="0"/>
              <a:t>, 430 U.S. 651 (1977</a:t>
            </a:r>
            <a:r>
              <a:rPr lang="en-US" sz="7200" dirty="0" smtClean="0"/>
              <a:t>)</a:t>
            </a:r>
          </a:p>
          <a:p>
            <a:pPr eaLnBrk="1" fontAlgn="auto" hangingPunct="1">
              <a:spcAft>
                <a:spcPts val="0"/>
              </a:spcAft>
              <a:defRPr/>
            </a:pPr>
            <a:r>
              <a:rPr lang="en-US" sz="7200" dirty="0" smtClean="0">
                <a:latin typeface="Arial"/>
                <a:cs typeface="Arial"/>
              </a:rPr>
              <a:t>School Crime and Discipline Handbook 2010, Office of the Attorney General of Texas</a:t>
            </a:r>
          </a:p>
          <a:p>
            <a:pPr eaLnBrk="1" fontAlgn="auto" hangingPunct="1">
              <a:spcAft>
                <a:spcPts val="0"/>
              </a:spcAft>
              <a:defRPr/>
            </a:pPr>
            <a:r>
              <a:rPr lang="en-US" sz="7200" i="1" dirty="0"/>
              <a:t>Goss v. Lopez</a:t>
            </a:r>
            <a:r>
              <a:rPr lang="en-US" sz="7200" dirty="0"/>
              <a:t>, 419 U.S. 565 (1975) </a:t>
            </a:r>
            <a:endParaRPr lang="en-US" sz="7200" dirty="0" smtClean="0"/>
          </a:p>
          <a:p>
            <a:pPr eaLnBrk="1" fontAlgn="auto" hangingPunct="1">
              <a:spcAft>
                <a:spcPts val="0"/>
              </a:spcAft>
              <a:defRPr/>
            </a:pPr>
            <a:r>
              <a:rPr lang="en-US" sz="7200" i="1" dirty="0"/>
              <a:t>Bethel Sch. Dist. No. 403 v. Fraser</a:t>
            </a:r>
            <a:r>
              <a:rPr lang="en-US" sz="7200" dirty="0"/>
              <a:t>, 478 U.S. 675 (1986</a:t>
            </a:r>
            <a:r>
              <a:rPr lang="en-US" sz="7200" dirty="0" smtClean="0"/>
              <a:t>)</a:t>
            </a:r>
          </a:p>
          <a:p>
            <a:pPr eaLnBrk="1" fontAlgn="auto" hangingPunct="1">
              <a:spcAft>
                <a:spcPts val="0"/>
              </a:spcAft>
              <a:defRPr/>
            </a:pPr>
            <a:r>
              <a:rPr lang="en-US" sz="7200" i="1" dirty="0"/>
              <a:t>Hazelwood v. </a:t>
            </a:r>
            <a:r>
              <a:rPr lang="en-US" sz="7200" i="1" dirty="0" err="1"/>
              <a:t>Kuhlmeier</a:t>
            </a:r>
            <a:r>
              <a:rPr lang="en-US" sz="7200" dirty="0"/>
              <a:t>, 484 U.S. 260 (1988) </a:t>
            </a:r>
            <a:endParaRPr lang="en-US" sz="7200" dirty="0" smtClean="0"/>
          </a:p>
          <a:p>
            <a:pPr eaLnBrk="1" fontAlgn="auto" hangingPunct="1">
              <a:spcAft>
                <a:spcPts val="0"/>
              </a:spcAft>
              <a:defRPr/>
            </a:pPr>
            <a:r>
              <a:rPr lang="en-US" sz="7200" i="1" dirty="0"/>
              <a:t>Morse v. Frederick</a:t>
            </a:r>
            <a:r>
              <a:rPr lang="en-US" sz="7200" dirty="0"/>
              <a:t>, 551 U.S. 393 (2007) </a:t>
            </a:r>
            <a:endParaRPr lang="en-US" sz="7200" dirty="0" smtClean="0"/>
          </a:p>
          <a:p>
            <a:pPr eaLnBrk="1" fontAlgn="auto" hangingPunct="1">
              <a:spcAft>
                <a:spcPts val="0"/>
              </a:spcAft>
              <a:defRPr/>
            </a:pPr>
            <a:r>
              <a:rPr lang="en-US" sz="7200" i="1" dirty="0"/>
              <a:t>Canady v. Bossier Parish School Board</a:t>
            </a:r>
            <a:r>
              <a:rPr lang="en-US" sz="7200" dirty="0"/>
              <a:t>, 240 F.3d 437 (5</a:t>
            </a:r>
            <a:r>
              <a:rPr lang="en-US" sz="7200" baseline="30000" dirty="0"/>
              <a:t>th</a:t>
            </a:r>
            <a:r>
              <a:rPr lang="en-US" sz="7200" dirty="0"/>
              <a:t> Cir. 2001</a:t>
            </a:r>
            <a:r>
              <a:rPr lang="en-US" sz="7200" dirty="0" smtClean="0"/>
              <a:t>)</a:t>
            </a:r>
          </a:p>
          <a:p>
            <a:pPr eaLnBrk="1" fontAlgn="auto" hangingPunct="1">
              <a:spcAft>
                <a:spcPts val="0"/>
              </a:spcAft>
              <a:defRPr/>
            </a:pPr>
            <a:r>
              <a:rPr lang="en-US" sz="7200" i="1" dirty="0"/>
              <a:t>Santa Fe Ind. Sch. Dist. v. Doe</a:t>
            </a:r>
            <a:r>
              <a:rPr lang="en-US" sz="7200" dirty="0"/>
              <a:t>, 530 U.S. 290, 302 (2000</a:t>
            </a:r>
            <a:r>
              <a:rPr lang="en-US" sz="7200" dirty="0" smtClean="0"/>
              <a:t>)</a:t>
            </a:r>
          </a:p>
          <a:p>
            <a:pPr eaLnBrk="1" fontAlgn="auto" hangingPunct="1">
              <a:spcAft>
                <a:spcPts val="0"/>
              </a:spcAft>
              <a:defRPr/>
            </a:pPr>
            <a:r>
              <a:rPr lang="en-US" sz="7200" dirty="0" smtClean="0"/>
              <a:t>Guidance on Constitutionally Protected Prayer in Public Elementary and Secondary Schools, U.S. Department of Education, February 7, 2003</a:t>
            </a:r>
          </a:p>
          <a:p>
            <a:pPr marL="0" indent="0" eaLnBrk="1" fontAlgn="auto" hangingPunct="1">
              <a:spcAft>
                <a:spcPts val="0"/>
              </a:spcAft>
              <a:buFont typeface="Wingdings" pitchFamily="2" charset="2"/>
              <a:buNone/>
              <a:defRPr/>
            </a:pPr>
            <a:endParaRPr lang="en-US" dirty="0"/>
          </a:p>
        </p:txBody>
      </p:sp>
      <p:sp>
        <p:nvSpPr>
          <p:cNvPr id="66563" name="TextBox 3"/>
          <p:cNvSpPr txBox="1">
            <a:spLocks noChangeArrowheads="1"/>
          </p:cNvSpPr>
          <p:nvPr/>
        </p:nvSpPr>
        <p:spPr bwMode="auto">
          <a:xfrm>
            <a:off x="434975" y="6026150"/>
            <a:ext cx="5737225" cy="522288"/>
          </a:xfrm>
          <a:prstGeom prst="rect">
            <a:avLst/>
          </a:prstGeom>
          <a:noFill/>
          <a:ln w="9525">
            <a:noFill/>
            <a:miter lim="800000"/>
            <a:headEnd/>
            <a:tailEnd/>
          </a:ln>
        </p:spPr>
        <p:txBody>
          <a:bodyPr>
            <a:spAutoFit/>
          </a:bodyPr>
          <a:lstStyle/>
          <a:p>
            <a:r>
              <a:rPr lang="en-US" sz="1400">
                <a:latin typeface="Calibri" pitchFamily="34" charset="0"/>
              </a:rPr>
              <a:t>Presentation created by:  Janice Hardaway</a:t>
            </a:r>
          </a:p>
          <a:p>
            <a:r>
              <a:rPr lang="en-US" sz="1400">
                <a:cs typeface="Arial" charset="0"/>
              </a:rPr>
              <a:t>© </a:t>
            </a:r>
            <a:r>
              <a:rPr lang="en-US" sz="1400">
                <a:latin typeface="Calibri" pitchFamily="34" charset="0"/>
              </a:rPr>
              <a:t>2012 Institute for Criminal Justice Studies - Texas School Safety Center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latin typeface="Arial" charset="0"/>
                <a:cs typeface="Arial" charset="0"/>
              </a:rPr>
              <a:t>The United States Constitution</a:t>
            </a:r>
          </a:p>
        </p:txBody>
      </p:sp>
      <p:sp>
        <p:nvSpPr>
          <p:cNvPr id="3" name="Content Placeholder 2"/>
          <p:cNvSpPr>
            <a:spLocks noGrp="1"/>
          </p:cNvSpPr>
          <p:nvPr>
            <p:ph idx="1"/>
          </p:nvPr>
        </p:nvSpPr>
        <p:spPr/>
        <p:txBody>
          <a:bodyPr rtlCol="0">
            <a:normAutofit fontScale="85000" lnSpcReduction="20000"/>
          </a:bodyPr>
          <a:lstStyle/>
          <a:p>
            <a:pPr marL="0" indent="0" eaLnBrk="1" fontAlgn="auto" hangingPunct="1">
              <a:spcAft>
                <a:spcPts val="0"/>
              </a:spcAft>
              <a:buFont typeface="Wingdings" pitchFamily="2" charset="2"/>
              <a:buNone/>
              <a:defRPr/>
            </a:pPr>
            <a:r>
              <a:rPr lang="en-US" dirty="0" smtClean="0"/>
              <a:t>The US Constitution does not specifically mention education.</a:t>
            </a:r>
          </a:p>
          <a:p>
            <a:pPr marL="0" indent="0" eaLnBrk="1" fontAlgn="auto" hangingPunct="1">
              <a:spcAft>
                <a:spcPts val="0"/>
              </a:spcAft>
              <a:buFont typeface="Wingdings" pitchFamily="2" charset="2"/>
              <a:buNone/>
              <a:defRPr/>
            </a:pPr>
            <a:endParaRPr lang="en-US" dirty="0"/>
          </a:p>
          <a:p>
            <a:pPr marL="0" indent="0" eaLnBrk="1" fontAlgn="auto" hangingPunct="1">
              <a:spcAft>
                <a:spcPts val="0"/>
              </a:spcAft>
              <a:buFont typeface="Wingdings" pitchFamily="2" charset="2"/>
              <a:buNone/>
              <a:defRPr/>
            </a:pPr>
            <a:r>
              <a:rPr lang="en-US" dirty="0" smtClean="0"/>
              <a:t>The Tenth Amendment says that the federal government is limited by the powers specifically granted in the Constitution.  </a:t>
            </a:r>
          </a:p>
          <a:p>
            <a:pPr marL="0" indent="0" eaLnBrk="1" fontAlgn="auto" hangingPunct="1">
              <a:spcAft>
                <a:spcPts val="0"/>
              </a:spcAft>
              <a:buFont typeface="Wingdings" pitchFamily="2" charset="2"/>
              <a:buNone/>
              <a:defRPr/>
            </a:pPr>
            <a:r>
              <a:rPr lang="en-US" dirty="0" smtClean="0"/>
              <a:t>Each State, County, City, </a:t>
            </a:r>
            <a:r>
              <a:rPr lang="en-US" b="1" dirty="0" smtClean="0">
                <a:effectLst>
                  <a:outerShdw blurRad="38100" dist="38100" dir="2700000" algn="tl">
                    <a:srgbClr val="000000">
                      <a:alpha val="43137"/>
                    </a:srgbClr>
                  </a:outerShdw>
                </a:effectLst>
              </a:rPr>
              <a:t>School District </a:t>
            </a:r>
            <a:r>
              <a:rPr lang="en-US" dirty="0" smtClean="0"/>
              <a:t>can make it’s own rules, laws as long as they are restrictive and not in conflict with the Federal Law. </a:t>
            </a:r>
            <a:endParaRPr lang="en-US" b="1" dirty="0" smtClean="0">
              <a:effectLst>
                <a:outerShdw blurRad="38100" dist="38100" dir="2700000" algn="tl">
                  <a:srgbClr val="000000">
                    <a:alpha val="43137"/>
                  </a:srgbClr>
                </a:outerShdw>
              </a:effectLst>
            </a:endParaRPr>
          </a:p>
          <a:p>
            <a:pPr marL="0" indent="0" eaLnBrk="1" fontAlgn="auto" hangingPunct="1">
              <a:spcAft>
                <a:spcPts val="0"/>
              </a:spcAft>
              <a:buFont typeface="Wingdings" pitchFamily="2" charset="2"/>
              <a:buNone/>
              <a:defRPr/>
            </a:pPr>
            <a:endParaRPr lang="en-US" dirty="0"/>
          </a:p>
          <a:p>
            <a:pPr marL="0" indent="0" eaLnBrk="1" fontAlgn="auto" hangingPunct="1">
              <a:spcAft>
                <a:spcPts val="0"/>
              </a:spcAft>
              <a:buFont typeface="Wingdings" pitchFamily="2" charset="2"/>
              <a:buNone/>
              <a:defRPr/>
            </a:pPr>
            <a:r>
              <a:rPr lang="en-US" dirty="0" smtClean="0"/>
              <a:t>So, who has control over education?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685800" y="-1143000"/>
            <a:ext cx="8229600" cy="1143000"/>
          </a:xfrm>
        </p:spPr>
        <p:txBody>
          <a:bodyPr/>
          <a:lstStyle/>
          <a:p>
            <a:endParaRPr lang="en-US" smtClean="0">
              <a:latin typeface="Arial" charset="0"/>
              <a:cs typeface="Arial" charset="0"/>
            </a:endParaRPr>
          </a:p>
        </p:txBody>
      </p:sp>
      <p:pic>
        <p:nvPicPr>
          <p:cNvPr id="22530" name="Picture 4" descr="MC900174377[1]"/>
          <p:cNvPicPr>
            <a:picLocks noGrp="1" noChangeAspect="1" noChangeArrowheads="1"/>
          </p:cNvPicPr>
          <p:nvPr>
            <p:ph type="body" idx="1"/>
          </p:nvPr>
        </p:nvPicPr>
        <p:blipFill>
          <a:blip r:embed="rId2" cstate="print"/>
          <a:srcRect/>
          <a:stretch>
            <a:fillRect/>
          </a:stretch>
        </p:blipFill>
        <p:spPr>
          <a:xfrm>
            <a:off x="228600" y="304800"/>
            <a:ext cx="1854200" cy="1489075"/>
          </a:xfrm>
        </p:spPr>
      </p:pic>
      <p:pic>
        <p:nvPicPr>
          <p:cNvPr id="22531" name="Picture 5" descr="MC900189633[1]"/>
          <p:cNvPicPr>
            <a:picLocks noChangeAspect="1" noChangeArrowheads="1"/>
          </p:cNvPicPr>
          <p:nvPr/>
        </p:nvPicPr>
        <p:blipFill>
          <a:blip r:embed="rId3" cstate="print"/>
          <a:srcRect/>
          <a:stretch>
            <a:fillRect/>
          </a:stretch>
        </p:blipFill>
        <p:spPr bwMode="auto">
          <a:xfrm>
            <a:off x="2362200" y="609600"/>
            <a:ext cx="1981200" cy="1600200"/>
          </a:xfrm>
          <a:prstGeom prst="rect">
            <a:avLst/>
          </a:prstGeom>
          <a:noFill/>
          <a:ln w="9525">
            <a:noFill/>
            <a:miter lim="800000"/>
            <a:headEnd/>
            <a:tailEnd/>
          </a:ln>
        </p:spPr>
      </p:pic>
      <p:sp>
        <p:nvSpPr>
          <p:cNvPr id="22532" name="Text Box 8"/>
          <p:cNvSpPr txBox="1">
            <a:spLocks noChangeArrowheads="1"/>
          </p:cNvSpPr>
          <p:nvPr/>
        </p:nvSpPr>
        <p:spPr bwMode="auto">
          <a:xfrm>
            <a:off x="7162800" y="914400"/>
            <a:ext cx="533400" cy="244475"/>
          </a:xfrm>
          <a:prstGeom prst="rect">
            <a:avLst/>
          </a:prstGeom>
          <a:noFill/>
          <a:ln w="9525">
            <a:noFill/>
            <a:miter lim="800000"/>
            <a:headEnd/>
            <a:tailEnd/>
          </a:ln>
        </p:spPr>
        <p:txBody>
          <a:bodyPr>
            <a:spAutoFit/>
          </a:bodyPr>
          <a:lstStyle/>
          <a:p>
            <a:r>
              <a:rPr lang="en-US" sz="1000" dirty="0"/>
              <a:t>CITY</a:t>
            </a:r>
          </a:p>
        </p:txBody>
      </p:sp>
      <p:pic>
        <p:nvPicPr>
          <p:cNvPr id="22533" name="Picture 9" descr="MC900013460[1]"/>
          <p:cNvPicPr>
            <a:picLocks noChangeAspect="1" noChangeArrowheads="1"/>
          </p:cNvPicPr>
          <p:nvPr/>
        </p:nvPicPr>
        <p:blipFill>
          <a:blip r:embed="rId4" cstate="print"/>
          <a:srcRect/>
          <a:stretch>
            <a:fillRect/>
          </a:stretch>
        </p:blipFill>
        <p:spPr bwMode="auto">
          <a:xfrm>
            <a:off x="6477000" y="1143000"/>
            <a:ext cx="1447800" cy="1231900"/>
          </a:xfrm>
          <a:prstGeom prst="rect">
            <a:avLst/>
          </a:prstGeom>
          <a:noFill/>
          <a:ln w="9525">
            <a:noFill/>
            <a:miter lim="800000"/>
            <a:headEnd/>
            <a:tailEnd/>
          </a:ln>
        </p:spPr>
      </p:pic>
      <p:pic>
        <p:nvPicPr>
          <p:cNvPr id="22534" name="Picture 10" descr="MC900434813[1]"/>
          <p:cNvPicPr>
            <a:picLocks noChangeAspect="1" noChangeArrowheads="1"/>
          </p:cNvPicPr>
          <p:nvPr/>
        </p:nvPicPr>
        <p:blipFill>
          <a:blip r:embed="rId5" cstate="print"/>
          <a:srcRect/>
          <a:stretch>
            <a:fillRect/>
          </a:stretch>
        </p:blipFill>
        <p:spPr bwMode="auto">
          <a:xfrm>
            <a:off x="6781800" y="2133600"/>
            <a:ext cx="1905000" cy="1295400"/>
          </a:xfrm>
          <a:prstGeom prst="rect">
            <a:avLst/>
          </a:prstGeom>
          <a:noFill/>
          <a:ln w="9525">
            <a:noFill/>
            <a:miter lim="800000"/>
            <a:headEnd/>
            <a:tailEnd/>
          </a:ln>
        </p:spPr>
      </p:pic>
      <p:sp>
        <p:nvSpPr>
          <p:cNvPr id="22535" name="Rectangle 11"/>
          <p:cNvSpPr>
            <a:spLocks noChangeArrowheads="1"/>
          </p:cNvSpPr>
          <p:nvPr/>
        </p:nvSpPr>
        <p:spPr bwMode="auto">
          <a:xfrm>
            <a:off x="609600" y="2971800"/>
            <a:ext cx="6096000" cy="2585323"/>
          </a:xfrm>
          <a:prstGeom prst="rect">
            <a:avLst/>
          </a:prstGeom>
          <a:noFill/>
          <a:ln w="9525">
            <a:noFill/>
            <a:miter lim="800000"/>
            <a:headEnd/>
            <a:tailEnd/>
          </a:ln>
        </p:spPr>
        <p:txBody>
          <a:bodyPr wrap="square">
            <a:spAutoFit/>
          </a:bodyPr>
          <a:lstStyle/>
          <a:p>
            <a:r>
              <a:rPr lang="en-US" dirty="0"/>
              <a:t>Federal Government makes its laws, state can make their own, counties can make their own, cities can make their own, and school districts can make their own, REMEMBER, each level down the ladder MUST make the laws, rules, MORE Restrictive than the level above them. </a:t>
            </a:r>
          </a:p>
          <a:p>
            <a:r>
              <a:rPr lang="en-US" dirty="0"/>
              <a:t>(Example – US says you can burn the flag, Texas has laws that say no. Cities have laws on dogs running loose, State of Texas does not govern that……etc. on down the line – eventually you get to school </a:t>
            </a:r>
            <a:r>
              <a:rPr lang="en-US" dirty="0" smtClean="0"/>
              <a:t>uniforms etc</a:t>
            </a:r>
            <a:r>
              <a:rPr lang="en-US" dirty="0"/>
              <a:t>.)</a:t>
            </a:r>
          </a:p>
        </p:txBody>
      </p:sp>
      <p:sp>
        <p:nvSpPr>
          <p:cNvPr id="22536" name="Text Box 14"/>
          <p:cNvSpPr txBox="1">
            <a:spLocks noChangeArrowheads="1"/>
          </p:cNvSpPr>
          <p:nvPr/>
        </p:nvSpPr>
        <p:spPr bwMode="auto">
          <a:xfrm>
            <a:off x="7467600" y="3124200"/>
            <a:ext cx="533400" cy="366713"/>
          </a:xfrm>
          <a:prstGeom prst="rect">
            <a:avLst/>
          </a:prstGeom>
          <a:noFill/>
          <a:ln w="9525">
            <a:noFill/>
            <a:miter lim="800000"/>
            <a:headEnd/>
            <a:tailEnd/>
          </a:ln>
        </p:spPr>
        <p:txBody>
          <a:bodyPr>
            <a:spAutoFit/>
          </a:bodyPr>
          <a:lstStyle/>
          <a:p>
            <a:endParaRPr lang="en-US"/>
          </a:p>
        </p:txBody>
      </p:sp>
      <p:sp>
        <p:nvSpPr>
          <p:cNvPr id="22537" name="Text Box 15"/>
          <p:cNvSpPr txBox="1">
            <a:spLocks noChangeArrowheads="1"/>
          </p:cNvSpPr>
          <p:nvPr/>
        </p:nvSpPr>
        <p:spPr bwMode="auto">
          <a:xfrm>
            <a:off x="7391400" y="3352800"/>
            <a:ext cx="815975" cy="581025"/>
          </a:xfrm>
          <a:prstGeom prst="rect">
            <a:avLst/>
          </a:prstGeom>
          <a:noFill/>
          <a:ln w="9525">
            <a:noFill/>
            <a:miter lim="800000"/>
            <a:headEnd/>
            <a:tailEnd/>
          </a:ln>
        </p:spPr>
        <p:txBody>
          <a:bodyPr>
            <a:spAutoFit/>
          </a:bodyPr>
          <a:lstStyle/>
          <a:p>
            <a:pPr>
              <a:spcBef>
                <a:spcPct val="50000"/>
              </a:spcBef>
            </a:pPr>
            <a:r>
              <a:rPr lang="en-US" sz="1600" dirty="0"/>
              <a:t>School District</a:t>
            </a:r>
          </a:p>
        </p:txBody>
      </p:sp>
      <p:sp>
        <p:nvSpPr>
          <p:cNvPr id="22538" name="Text Box 16"/>
          <p:cNvSpPr txBox="1">
            <a:spLocks noChangeArrowheads="1"/>
          </p:cNvSpPr>
          <p:nvPr/>
        </p:nvSpPr>
        <p:spPr bwMode="auto">
          <a:xfrm>
            <a:off x="5334000" y="2895600"/>
            <a:ext cx="184150" cy="366713"/>
          </a:xfrm>
          <a:prstGeom prst="rect">
            <a:avLst/>
          </a:prstGeom>
          <a:noFill/>
          <a:ln w="9525">
            <a:noFill/>
            <a:miter lim="800000"/>
            <a:headEnd/>
            <a:tailEnd/>
          </a:ln>
        </p:spPr>
        <p:txBody>
          <a:bodyPr wrap="none">
            <a:spAutoFit/>
          </a:bodyPr>
          <a:lstStyle/>
          <a:p>
            <a:endParaRPr lang="en-US"/>
          </a:p>
        </p:txBody>
      </p:sp>
      <p:pic>
        <p:nvPicPr>
          <p:cNvPr id="22539" name="Picture 19" descr="MP900305741[1]"/>
          <p:cNvPicPr>
            <a:picLocks noChangeAspect="1" noChangeArrowheads="1"/>
          </p:cNvPicPr>
          <p:nvPr/>
        </p:nvPicPr>
        <p:blipFill>
          <a:blip r:embed="rId6" cstate="print"/>
          <a:srcRect/>
          <a:stretch>
            <a:fillRect/>
          </a:stretch>
        </p:blipFill>
        <p:spPr bwMode="auto">
          <a:xfrm>
            <a:off x="4800600" y="990600"/>
            <a:ext cx="1219200" cy="1295400"/>
          </a:xfrm>
          <a:prstGeom prst="rect">
            <a:avLst/>
          </a:prstGeom>
          <a:noFill/>
          <a:ln w="9525">
            <a:noFill/>
            <a:miter lim="800000"/>
            <a:headEnd/>
            <a:tailEnd/>
          </a:ln>
        </p:spPr>
      </p:pic>
      <p:sp>
        <p:nvSpPr>
          <p:cNvPr id="22540" name="Text Box 20"/>
          <p:cNvSpPr txBox="1">
            <a:spLocks noChangeArrowheads="1"/>
          </p:cNvSpPr>
          <p:nvPr/>
        </p:nvSpPr>
        <p:spPr bwMode="auto">
          <a:xfrm>
            <a:off x="5334000" y="1905000"/>
            <a:ext cx="184150" cy="366713"/>
          </a:xfrm>
          <a:prstGeom prst="rect">
            <a:avLst/>
          </a:prstGeom>
          <a:noFill/>
          <a:ln w="9525">
            <a:noFill/>
            <a:miter lim="800000"/>
            <a:headEnd/>
            <a:tailEnd/>
          </a:ln>
        </p:spPr>
        <p:txBody>
          <a:bodyPr wrap="none">
            <a:spAutoFit/>
          </a:bodyPr>
          <a:lstStyle/>
          <a:p>
            <a:endParaRPr lang="en-US"/>
          </a:p>
        </p:txBody>
      </p:sp>
      <p:sp>
        <p:nvSpPr>
          <p:cNvPr id="22541" name="Text Box 21"/>
          <p:cNvSpPr txBox="1">
            <a:spLocks noChangeArrowheads="1"/>
          </p:cNvSpPr>
          <p:nvPr/>
        </p:nvSpPr>
        <p:spPr bwMode="auto">
          <a:xfrm>
            <a:off x="4876800" y="914400"/>
            <a:ext cx="184150" cy="366713"/>
          </a:xfrm>
          <a:prstGeom prst="rect">
            <a:avLst/>
          </a:prstGeom>
          <a:noFill/>
          <a:ln w="9525">
            <a:noFill/>
            <a:miter lim="800000"/>
            <a:headEnd/>
            <a:tailEnd/>
          </a:ln>
        </p:spPr>
        <p:txBody>
          <a:bodyPr wrap="none">
            <a:spAutoFit/>
          </a:bodyPr>
          <a:lstStyle/>
          <a:p>
            <a:endParaRPr lang="en-US"/>
          </a:p>
        </p:txBody>
      </p:sp>
      <p:sp>
        <p:nvSpPr>
          <p:cNvPr id="22542" name="Text Box 22"/>
          <p:cNvSpPr txBox="1">
            <a:spLocks noChangeArrowheads="1"/>
          </p:cNvSpPr>
          <p:nvPr/>
        </p:nvSpPr>
        <p:spPr bwMode="auto">
          <a:xfrm>
            <a:off x="4800600" y="914400"/>
            <a:ext cx="914400" cy="304800"/>
          </a:xfrm>
          <a:prstGeom prst="rect">
            <a:avLst/>
          </a:prstGeom>
          <a:noFill/>
          <a:ln w="9525">
            <a:noFill/>
            <a:miter lim="800000"/>
            <a:headEnd/>
            <a:tailEnd/>
          </a:ln>
        </p:spPr>
        <p:txBody>
          <a:bodyPr>
            <a:spAutoFit/>
          </a:bodyPr>
          <a:lstStyle/>
          <a:p>
            <a:pPr>
              <a:spcBef>
                <a:spcPct val="50000"/>
              </a:spcBef>
            </a:pPr>
            <a:endParaRPr lang="en-US" sz="1400"/>
          </a:p>
        </p:txBody>
      </p:sp>
      <p:sp>
        <p:nvSpPr>
          <p:cNvPr id="22543" name="Text Box 23"/>
          <p:cNvSpPr txBox="1">
            <a:spLocks noChangeArrowheads="1"/>
          </p:cNvSpPr>
          <p:nvPr/>
        </p:nvSpPr>
        <p:spPr bwMode="auto">
          <a:xfrm>
            <a:off x="5029200" y="685800"/>
            <a:ext cx="930275" cy="304800"/>
          </a:xfrm>
          <a:prstGeom prst="rect">
            <a:avLst/>
          </a:prstGeom>
          <a:noFill/>
          <a:ln w="9525">
            <a:noFill/>
            <a:miter lim="800000"/>
            <a:headEnd/>
            <a:tailEnd/>
          </a:ln>
        </p:spPr>
        <p:txBody>
          <a:bodyPr>
            <a:spAutoFit/>
          </a:bodyPr>
          <a:lstStyle/>
          <a:p>
            <a:r>
              <a:rPr lang="en-US" sz="1400" dirty="0"/>
              <a:t>County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Commerce Clause</a:t>
            </a:r>
            <a:br>
              <a:rPr lang="en-US" dirty="0" smtClean="0"/>
            </a:br>
            <a:r>
              <a:rPr lang="en-US" dirty="0" smtClean="0"/>
              <a:t>Article I, Sec. 8, Clause 3 of U.S.C.</a:t>
            </a:r>
            <a:endParaRPr lang="en-US" dirty="0"/>
          </a:p>
        </p:txBody>
      </p:sp>
      <p:sp>
        <p:nvSpPr>
          <p:cNvPr id="3" name="Content Placeholder 2"/>
          <p:cNvSpPr>
            <a:spLocks noGrp="1"/>
          </p:cNvSpPr>
          <p:nvPr>
            <p:ph idx="1"/>
          </p:nvPr>
        </p:nvSpPr>
        <p:spPr/>
        <p:txBody>
          <a:bodyPr rtlCol="0">
            <a:normAutofit fontScale="92500" lnSpcReduction="10000"/>
          </a:bodyPr>
          <a:lstStyle/>
          <a:p>
            <a:pPr marL="0" indent="0" eaLnBrk="1" fontAlgn="auto" hangingPunct="1">
              <a:spcAft>
                <a:spcPts val="0"/>
              </a:spcAft>
              <a:buFont typeface="Wingdings" pitchFamily="2" charset="2"/>
              <a:buNone/>
              <a:defRPr/>
            </a:pPr>
            <a:r>
              <a:rPr lang="en-US" dirty="0" smtClean="0"/>
              <a:t>The Commerce Clause is the method by which the federal government retains some control over areas not specifically granted to it in the Constitution. Article I, Section 8, Clause 3 of the United States Constitution.</a:t>
            </a:r>
          </a:p>
          <a:p>
            <a:pPr marL="0" indent="0" eaLnBrk="1" fontAlgn="auto" hangingPunct="1">
              <a:spcAft>
                <a:spcPts val="0"/>
              </a:spcAft>
              <a:buFont typeface="Wingdings" pitchFamily="2" charset="2"/>
              <a:buNone/>
              <a:defRPr/>
            </a:pPr>
            <a:endParaRPr lang="en-US" dirty="0"/>
          </a:p>
          <a:p>
            <a:pPr marL="0" indent="0" eaLnBrk="1" fontAlgn="auto" hangingPunct="1">
              <a:spcAft>
                <a:spcPts val="0"/>
              </a:spcAft>
              <a:buFont typeface="Wingdings" pitchFamily="2" charset="2"/>
              <a:buNone/>
              <a:defRPr/>
            </a:pPr>
            <a:r>
              <a:rPr lang="en-US" dirty="0" smtClean="0"/>
              <a:t>It states that the US Congress has the power “to regulate Commerce with foreign Nations, and among the several States, and with the Indian Tribes.”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mtClean="0">
                <a:latin typeface="Arial" charset="0"/>
                <a:cs typeface="Arial" charset="0"/>
              </a:rPr>
              <a:t>Commerce Clause Example</a:t>
            </a:r>
          </a:p>
        </p:txBody>
      </p:sp>
      <p:sp>
        <p:nvSpPr>
          <p:cNvPr id="25602" name="Content Placeholder 2"/>
          <p:cNvSpPr>
            <a:spLocks noGrp="1"/>
          </p:cNvSpPr>
          <p:nvPr>
            <p:ph idx="1"/>
          </p:nvPr>
        </p:nvSpPr>
        <p:spPr/>
        <p:txBody>
          <a:bodyPr/>
          <a:lstStyle/>
          <a:p>
            <a:pPr marL="0" indent="0" eaLnBrk="1" hangingPunct="1">
              <a:buFont typeface="Wingdings" pitchFamily="2" charset="2"/>
              <a:buNone/>
            </a:pPr>
            <a:r>
              <a:rPr lang="en-US" sz="3000" smtClean="0">
                <a:latin typeface="Arial" charset="0"/>
                <a:cs typeface="Arial" charset="0"/>
              </a:rPr>
              <a:t>Congress often ties federal education funding to the implementation of certain federal programs.  </a:t>
            </a:r>
          </a:p>
          <a:p>
            <a:pPr marL="0" indent="0" eaLnBrk="1" hangingPunct="1">
              <a:buFont typeface="Wingdings" pitchFamily="2" charset="2"/>
              <a:buNone/>
            </a:pPr>
            <a:r>
              <a:rPr lang="en-US" sz="3000" smtClean="0">
                <a:latin typeface="Arial" charset="0"/>
                <a:cs typeface="Arial" charset="0"/>
              </a:rPr>
              <a:t>For example, a state cannot receive funding under programs administered by the U.S. Department of Education unless they comply with FERPA. 20 U.S.C. Section 1232g</a:t>
            </a:r>
          </a:p>
          <a:p>
            <a:pPr marL="0" indent="0" eaLnBrk="1" hangingPunct="1">
              <a:buFont typeface="Wingdings" pitchFamily="2" charset="2"/>
              <a:buNone/>
            </a:pPr>
            <a:r>
              <a:rPr lang="en-US" sz="3000" smtClean="0">
                <a:latin typeface="Arial" charset="0"/>
                <a:cs typeface="Arial" charset="0"/>
              </a:rPr>
              <a:t>AND other parts of Federal Law</a:t>
            </a:r>
          </a:p>
        </p:txBody>
      </p:sp>
      <p:pic>
        <p:nvPicPr>
          <p:cNvPr id="25603" name="Picture 5" descr="MC900431631[1]"/>
          <p:cNvPicPr>
            <a:picLocks noChangeAspect="1" noChangeArrowheads="1"/>
          </p:cNvPicPr>
          <p:nvPr/>
        </p:nvPicPr>
        <p:blipFill>
          <a:blip r:embed="rId3" cstate="print"/>
          <a:srcRect/>
          <a:stretch>
            <a:fillRect/>
          </a:stretch>
        </p:blipFill>
        <p:spPr bwMode="auto">
          <a:xfrm>
            <a:off x="6629400" y="4648200"/>
            <a:ext cx="17145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latin typeface="Arial" charset="0"/>
                <a:cs typeface="Arial" charset="0"/>
              </a:rPr>
              <a:t>US Constitution in Schools</a:t>
            </a:r>
          </a:p>
        </p:txBody>
      </p:sp>
      <p:sp>
        <p:nvSpPr>
          <p:cNvPr id="27650" name="Content Placeholder 2"/>
          <p:cNvSpPr>
            <a:spLocks noGrp="1"/>
          </p:cNvSpPr>
          <p:nvPr>
            <p:ph idx="1"/>
          </p:nvPr>
        </p:nvSpPr>
        <p:spPr>
          <a:xfrm>
            <a:off x="533400" y="1447800"/>
            <a:ext cx="8153400" cy="3200400"/>
          </a:xfrm>
        </p:spPr>
        <p:txBody>
          <a:bodyPr/>
          <a:lstStyle/>
          <a:p>
            <a:pPr marL="0" indent="0" eaLnBrk="1" hangingPunct="1">
              <a:buFont typeface="Wingdings" pitchFamily="2" charset="2"/>
              <a:buNone/>
            </a:pPr>
            <a:r>
              <a:rPr lang="en-US" smtClean="0">
                <a:latin typeface="Arial" charset="0"/>
                <a:cs typeface="Arial" charset="0"/>
              </a:rPr>
              <a:t>For the most part, the individual states have power over their education system.  </a:t>
            </a:r>
          </a:p>
          <a:p>
            <a:pPr marL="0" indent="0" eaLnBrk="1" hangingPunct="1">
              <a:buFont typeface="Wingdings" pitchFamily="2" charset="2"/>
              <a:buNone/>
            </a:pPr>
            <a:r>
              <a:rPr lang="en-US" smtClean="0">
                <a:latin typeface="Arial" charset="0"/>
                <a:cs typeface="Arial" charset="0"/>
              </a:rPr>
              <a:t>However, schools still must operate within the Constitution with regards to specifically enumerated civil rights and liberties.  </a:t>
            </a:r>
          </a:p>
          <a:p>
            <a:pPr marL="0" indent="0" eaLnBrk="1" hangingPunct="1">
              <a:buFont typeface="Wingdings" pitchFamily="2" charset="2"/>
              <a:buNone/>
            </a:pPr>
            <a:endParaRPr lang="en-US" smtClean="0">
              <a:latin typeface="Arial" charset="0"/>
              <a:cs typeface="Arial" charset="0"/>
            </a:endParaRPr>
          </a:p>
        </p:txBody>
      </p:sp>
      <p:pic>
        <p:nvPicPr>
          <p:cNvPr id="27653" name="Picture 5" descr="MC900150014[1]"/>
          <p:cNvPicPr>
            <a:picLocks noChangeAspect="1" noChangeArrowheads="1"/>
          </p:cNvPicPr>
          <p:nvPr/>
        </p:nvPicPr>
        <p:blipFill>
          <a:blip r:embed="rId3" cstate="print"/>
          <a:srcRect/>
          <a:stretch>
            <a:fillRect/>
          </a:stretch>
        </p:blipFill>
        <p:spPr bwMode="auto">
          <a:xfrm>
            <a:off x="5410200" y="4343400"/>
            <a:ext cx="2681288" cy="1724025"/>
          </a:xfrm>
          <a:prstGeom prst="rect">
            <a:avLst/>
          </a:prstGeom>
          <a:noFill/>
        </p:spPr>
      </p:pic>
      <p:sp>
        <p:nvSpPr>
          <p:cNvPr id="27654" name="Text Box 6"/>
          <p:cNvSpPr txBox="1">
            <a:spLocks noChangeArrowheads="1"/>
          </p:cNvSpPr>
          <p:nvPr/>
        </p:nvSpPr>
        <p:spPr bwMode="auto">
          <a:xfrm>
            <a:off x="914400" y="4724400"/>
            <a:ext cx="3200400" cy="641350"/>
          </a:xfrm>
          <a:prstGeom prst="rect">
            <a:avLst/>
          </a:prstGeom>
          <a:noFill/>
          <a:ln w="9525">
            <a:noFill/>
            <a:miter lim="800000"/>
            <a:headEnd/>
            <a:tailEnd/>
          </a:ln>
          <a:effectLst/>
        </p:spPr>
        <p:txBody>
          <a:bodyPr>
            <a:spAutoFit/>
          </a:bodyPr>
          <a:lstStyle/>
          <a:p>
            <a:pPr>
              <a:spcBef>
                <a:spcPct val="50000"/>
              </a:spcBef>
            </a:pPr>
            <a:r>
              <a:rPr lang="en-US" sz="3600" b="1"/>
              <a:t>Bill of Rights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i="1" dirty="0" smtClean="0"/>
              <a:t>Tinker v. Des Moines Independent Community School District</a:t>
            </a:r>
            <a:endParaRPr lang="en-US" i="1" dirty="0"/>
          </a:p>
        </p:txBody>
      </p:sp>
      <p:sp>
        <p:nvSpPr>
          <p:cNvPr id="29698" name="Content Placeholder 2"/>
          <p:cNvSpPr>
            <a:spLocks noGrp="1"/>
          </p:cNvSpPr>
          <p:nvPr>
            <p:ph idx="1"/>
          </p:nvPr>
        </p:nvSpPr>
        <p:spPr/>
        <p:txBody>
          <a:bodyPr/>
          <a:lstStyle/>
          <a:p>
            <a:pPr marL="0" indent="0" eaLnBrk="1" hangingPunct="1">
              <a:buFont typeface="Wingdings" pitchFamily="2" charset="2"/>
              <a:buNone/>
            </a:pPr>
            <a:endParaRPr lang="en-US" smtClean="0">
              <a:latin typeface="Arial" charset="0"/>
              <a:cs typeface="Arial" charset="0"/>
            </a:endParaRPr>
          </a:p>
          <a:p>
            <a:pPr marL="0" indent="0" eaLnBrk="1" hangingPunct="1">
              <a:buFont typeface="Wingdings" pitchFamily="2" charset="2"/>
              <a:buNone/>
            </a:pPr>
            <a:endParaRPr lang="en-US" smtClean="0">
              <a:latin typeface="Arial" charset="0"/>
              <a:cs typeface="Arial" charset="0"/>
            </a:endParaRPr>
          </a:p>
          <a:p>
            <a:pPr marL="0" indent="0" eaLnBrk="1" hangingPunct="1">
              <a:buFont typeface="Wingdings" pitchFamily="2" charset="2"/>
              <a:buNone/>
            </a:pPr>
            <a:endParaRPr lang="en-US" smtClean="0">
              <a:latin typeface="Arial" charset="0"/>
              <a:cs typeface="Arial" charset="0"/>
            </a:endParaRPr>
          </a:p>
          <a:p>
            <a:pPr marL="0" indent="0" eaLnBrk="1" hangingPunct="1">
              <a:buFont typeface="Wingdings" pitchFamily="2" charset="2"/>
              <a:buNone/>
            </a:pPr>
            <a:endParaRPr lang="en-US" smtClean="0">
              <a:latin typeface="Arial" charset="0"/>
              <a:cs typeface="Arial" charset="0"/>
            </a:endParaRPr>
          </a:p>
          <a:p>
            <a:pPr marL="0" indent="0" eaLnBrk="1" hangingPunct="1">
              <a:buFont typeface="Wingdings" pitchFamily="2" charset="2"/>
              <a:buNone/>
            </a:pPr>
            <a:r>
              <a:rPr lang="en-US" smtClean="0">
                <a:latin typeface="Arial" charset="0"/>
                <a:cs typeface="Arial" charset="0"/>
              </a:rPr>
              <a:t>In 1969, the Supreme Court held that “it can hardly be argued that either students or teachers shed their constitutional rights…at the schoolhouse gate.”</a:t>
            </a:r>
          </a:p>
          <a:p>
            <a:pPr marL="0" indent="0" eaLnBrk="1" hangingPunct="1">
              <a:buFont typeface="Wingdings" pitchFamily="2" charset="2"/>
              <a:buNone/>
            </a:pPr>
            <a:endParaRPr lang="en-US" smtClean="0">
              <a:latin typeface="Arial" charset="0"/>
              <a:cs typeface="Arial" charset="0"/>
            </a:endParaRPr>
          </a:p>
        </p:txBody>
      </p:sp>
      <p:pic>
        <p:nvPicPr>
          <p:cNvPr id="2050" name="Picture 2"/>
          <p:cNvPicPr>
            <a:picLocks noChangeAspect="1" noChangeArrowheads="1"/>
          </p:cNvPicPr>
          <p:nvPr/>
        </p:nvPicPr>
        <p:blipFill>
          <a:blip r:embed="rId3" cstate="print"/>
          <a:srcRect/>
          <a:stretch>
            <a:fillRect/>
          </a:stretch>
        </p:blipFill>
        <p:spPr bwMode="auto">
          <a:xfrm>
            <a:off x="2895600" y="1752600"/>
            <a:ext cx="34290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TotalTime>
  <Words>3050</Words>
  <Application>Microsoft Office PowerPoint</Application>
  <PresentationFormat>On-screen Show (4:3)</PresentationFormat>
  <Paragraphs>220</Paragraphs>
  <Slides>30</Slides>
  <Notes>23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Constitutional Law  in Schools</vt:lpstr>
      <vt:lpstr>Terminal Objective</vt:lpstr>
      <vt:lpstr>Enabling Objectives</vt:lpstr>
      <vt:lpstr>The United States Constitution</vt:lpstr>
      <vt:lpstr>PowerPoint Presentation</vt:lpstr>
      <vt:lpstr>The Commerce Clause Article I, Sec. 8, Clause 3 of U.S.C.</vt:lpstr>
      <vt:lpstr>Commerce Clause Example</vt:lpstr>
      <vt:lpstr>US Constitution in Schools</vt:lpstr>
      <vt:lpstr>Tinker v. Des Moines Independent Community School District</vt:lpstr>
      <vt:lpstr>Restrictions on Rights of Students</vt:lpstr>
      <vt:lpstr>Corporal punishment</vt:lpstr>
      <vt:lpstr>Corporal Punishment</vt:lpstr>
      <vt:lpstr>Corporal Punishment</vt:lpstr>
      <vt:lpstr>Corporal Punishment</vt:lpstr>
      <vt:lpstr>What is Reasonable?</vt:lpstr>
      <vt:lpstr>Procedural Due Process: Suspension</vt:lpstr>
      <vt:lpstr>Procedural Due Process: Suspension</vt:lpstr>
      <vt:lpstr>Procedural Due Process: Removal to a DAEP</vt:lpstr>
      <vt:lpstr>Free Speech</vt:lpstr>
      <vt:lpstr>Free Speech in Schools</vt:lpstr>
      <vt:lpstr>Exceptions to Tinker</vt:lpstr>
      <vt:lpstr>Free Speech &amp; Dress Codes</vt:lpstr>
      <vt:lpstr>  Free Speech &amp;  Pledge of Allegiance Texas Code Annotated 25.082 </vt:lpstr>
      <vt:lpstr>The First Amendment</vt:lpstr>
      <vt:lpstr>Religion in Schools</vt:lpstr>
      <vt:lpstr>Religion in Schools</vt:lpstr>
      <vt:lpstr>What is Prohibited?</vt:lpstr>
      <vt:lpstr>What is Allowed?</vt:lpstr>
      <vt:lpstr>Search and seizure</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R Andrus</dc:creator>
  <cp:lastModifiedBy>Rick</cp:lastModifiedBy>
  <cp:revision>63</cp:revision>
  <dcterms:created xsi:type="dcterms:W3CDTF">2012-02-07T16:56:31Z</dcterms:created>
  <dcterms:modified xsi:type="dcterms:W3CDTF">2013-07-22T22:24:35Z</dcterms:modified>
</cp:coreProperties>
</file>