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7" r:id="rId3"/>
    <p:sldId id="267" r:id="rId4"/>
    <p:sldId id="298" r:id="rId5"/>
    <p:sldId id="258" r:id="rId6"/>
    <p:sldId id="273" r:id="rId7"/>
    <p:sldId id="257" r:id="rId8"/>
    <p:sldId id="259" r:id="rId9"/>
    <p:sldId id="260" r:id="rId10"/>
    <p:sldId id="262" r:id="rId11"/>
    <p:sldId id="261" r:id="rId12"/>
    <p:sldId id="302" r:id="rId13"/>
    <p:sldId id="263" r:id="rId14"/>
    <p:sldId id="265" r:id="rId15"/>
    <p:sldId id="295" r:id="rId16"/>
    <p:sldId id="266" r:id="rId17"/>
    <p:sldId id="269" r:id="rId18"/>
    <p:sldId id="286" r:id="rId19"/>
    <p:sldId id="299" r:id="rId20"/>
    <p:sldId id="271" r:id="rId21"/>
    <p:sldId id="282" r:id="rId22"/>
    <p:sldId id="272" r:id="rId23"/>
    <p:sldId id="283" r:id="rId24"/>
    <p:sldId id="274" r:id="rId25"/>
    <p:sldId id="307" r:id="rId26"/>
    <p:sldId id="275" r:id="rId27"/>
    <p:sldId id="303" r:id="rId28"/>
    <p:sldId id="276" r:id="rId29"/>
    <p:sldId id="277" r:id="rId30"/>
    <p:sldId id="284" r:id="rId31"/>
    <p:sldId id="278" r:id="rId32"/>
    <p:sldId id="279" r:id="rId33"/>
    <p:sldId id="281" r:id="rId34"/>
    <p:sldId id="285" r:id="rId35"/>
    <p:sldId id="288" r:id="rId36"/>
    <p:sldId id="300" r:id="rId37"/>
    <p:sldId id="289" r:id="rId38"/>
    <p:sldId id="290" r:id="rId39"/>
    <p:sldId id="291" r:id="rId40"/>
    <p:sldId id="292" r:id="rId41"/>
    <p:sldId id="293" r:id="rId42"/>
    <p:sldId id="304" r:id="rId43"/>
    <p:sldId id="305" r:id="rId44"/>
    <p:sldId id="306" r:id="rId45"/>
    <p:sldId id="294" r:id="rId46"/>
    <p:sldId id="296"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531E1D"/>
    <a:srgbClr val="FCE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76" autoAdjust="0"/>
    <p:restoredTop sz="99133" autoAdjust="0"/>
  </p:normalViewPr>
  <p:slideViewPr>
    <p:cSldViewPr>
      <p:cViewPr>
        <p:scale>
          <a:sx n="80" d="100"/>
          <a:sy n="80" d="100"/>
        </p:scale>
        <p:origin x="-1378" y="-250"/>
      </p:cViewPr>
      <p:guideLst>
        <p:guide orient="horz" pos="2160"/>
        <p:guide pos="2880"/>
      </p:guideLst>
    </p:cSldViewPr>
  </p:slideViewPr>
  <p:outlineViewPr>
    <p:cViewPr>
      <p:scale>
        <a:sx n="33" d="100"/>
        <a:sy n="33" d="100"/>
      </p:scale>
      <p:origin x="0" y="16968"/>
    </p:cViewPr>
  </p:outlineViewPr>
  <p:notesTextViewPr>
    <p:cViewPr>
      <p:scale>
        <a:sx n="1" d="1"/>
        <a:sy n="1" d="1"/>
      </p:scale>
      <p:origin x="0" y="0"/>
    </p:cViewPr>
  </p:notesTextViewPr>
  <p:sorterViewPr>
    <p:cViewPr>
      <p:scale>
        <a:sx n="66" d="100"/>
        <a:sy n="66" d="100"/>
      </p:scale>
      <p:origin x="0" y="3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120A7D-BA7D-4C71-A601-6D183E016E18}" type="datetimeFigureOut">
              <a:rPr lang="en-US"/>
              <a:pPr>
                <a:defRPr/>
              </a:pPr>
              <a:t>7/22/2013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D26746E-F252-4378-81D2-549D8E27E11E}" type="slidenum">
              <a:rPr lang="en-US"/>
              <a:pPr>
                <a:defRPr/>
              </a:pPr>
              <a:t>‹#›</a:t>
            </a:fld>
            <a:endParaRPr lang="en-US"/>
          </a:p>
        </p:txBody>
      </p:sp>
    </p:spTree>
    <p:extLst>
      <p:ext uri="{BB962C8B-B14F-4D97-AF65-F5344CB8AC3E}">
        <p14:creationId xmlns:p14="http://schemas.microsoft.com/office/powerpoint/2010/main" val="2395784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B9BB98-62B1-40E1-B819-5B1628C8DAA3}"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Reference:  “Teen Drug Facts Among Youth 2010” – Texas Department of Health Services</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720A75-FA91-4FC8-A789-D6AF5F8A7114}" type="slidenum">
              <a:rPr lang="en-US"/>
              <a:pPr fontAlgn="base">
                <a:spcBef>
                  <a:spcPct val="0"/>
                </a:spcBef>
                <a:spcAft>
                  <a:spcPct val="0"/>
                </a:spcAft>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314F23-A025-49C1-A9D0-22791CBF06F0}" type="slidenum">
              <a:rPr lang="en-US"/>
              <a:pPr fontAlgn="base">
                <a:spcBef>
                  <a:spcPct val="0"/>
                </a:spcBef>
                <a:spcAft>
                  <a:spcPct val="0"/>
                </a:spcAft>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D9634A-2169-4734-8786-29304630B157}" type="slidenum">
              <a:rPr lang="en-US"/>
              <a:pPr fontAlgn="base">
                <a:spcBef>
                  <a:spcPct val="0"/>
                </a:spcBef>
                <a:spcAft>
                  <a:spcPct val="0"/>
                </a:spcAft>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Texas Education Code Sec. 38.006</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D1E6C-0FC5-469A-A934-E7B53076680B}" type="slidenum">
              <a:rPr lang="en-US"/>
              <a:pPr fontAlgn="base">
                <a:spcBef>
                  <a:spcPct val="0"/>
                </a:spcBef>
                <a:spcAft>
                  <a:spcPct val="0"/>
                </a:spcAft>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Texas Penal Code Sec. 48.01</a:t>
            </a:r>
          </a:p>
          <a:p>
            <a:pPr marL="171450" indent="-171450" eaLnBrk="1" fontAlgn="auto" hangingPunct="1">
              <a:spcBef>
                <a:spcPts val="0"/>
              </a:spcBef>
              <a:spcAft>
                <a:spcPts val="0"/>
              </a:spcAft>
              <a:buFont typeface="Arial" pitchFamily="34" charset="0"/>
              <a:buChar char="•"/>
              <a:defRPr/>
            </a:pPr>
            <a:r>
              <a:rPr lang="en-US" dirty="0" smtClean="0"/>
              <a:t>A person commits an offense if he is in possession of a </a:t>
            </a:r>
            <a:r>
              <a:rPr lang="en-US" b="1" dirty="0" smtClean="0"/>
              <a:t>burning tobacco product</a:t>
            </a:r>
            <a:r>
              <a:rPr lang="en-US" dirty="0" smtClean="0"/>
              <a:t> or smokes tobacco in a facility of a public primary or secondary school or an elevator, enclosed theater or movie house, library, museum, hospital, transit system bus, or interstate bus, plane, or train</a:t>
            </a:r>
          </a:p>
          <a:p>
            <a:pPr marL="171450" indent="-171450" eaLnBrk="1" fontAlgn="auto" hangingPunct="1">
              <a:spcBef>
                <a:spcPts val="0"/>
              </a:spcBef>
              <a:spcAft>
                <a:spcPts val="0"/>
              </a:spcAft>
              <a:buFont typeface="Arial" pitchFamily="34" charset="0"/>
              <a:buChar char="•"/>
              <a:defRPr/>
            </a:pPr>
            <a:endParaRPr lang="en-US" dirty="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11AFB0-B207-44A8-A640-25909D11D81F}" type="slidenum">
              <a:rPr lang="en-US"/>
              <a:pPr fontAlgn="base">
                <a:spcBef>
                  <a:spcPct val="0"/>
                </a:spcBef>
                <a:spcAft>
                  <a:spcPct val="0"/>
                </a:spcAft>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Texas Health &amp; Safety Code Sec. 161.082; Sec. 161.083</a:t>
            </a:r>
          </a:p>
          <a:p>
            <a:pPr eaLnBrk="1" fontAlgn="auto" hangingPunct="1">
              <a:spcBef>
                <a:spcPts val="0"/>
              </a:spcBef>
              <a:spcAft>
                <a:spcPts val="0"/>
              </a:spcAft>
              <a:defRPr/>
            </a:pPr>
            <a:r>
              <a:rPr lang="en-US" dirty="0" smtClean="0"/>
              <a:t>21 C.F.R. Section 897.14(b)</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161.082</a:t>
            </a:r>
          </a:p>
          <a:p>
            <a:pPr marL="171450" indent="-171450" eaLnBrk="1" fontAlgn="auto" hangingPunct="1">
              <a:spcBef>
                <a:spcPts val="0"/>
              </a:spcBef>
              <a:spcAft>
                <a:spcPts val="0"/>
              </a:spcAft>
              <a:buFont typeface="Arial" charset="0"/>
              <a:buChar char="•"/>
              <a:defRPr/>
            </a:pPr>
            <a:r>
              <a:rPr lang="en-US" dirty="0" smtClean="0"/>
              <a:t>A person commits an offense if the person, with criminal negligence:</a:t>
            </a:r>
          </a:p>
          <a:p>
            <a:pPr marL="628650" lvl="1" indent="-171450" eaLnBrk="1" fontAlgn="auto" hangingPunct="1">
              <a:spcBef>
                <a:spcPts val="0"/>
              </a:spcBef>
              <a:spcAft>
                <a:spcPts val="0"/>
              </a:spcAft>
              <a:buFont typeface="Arial" charset="0"/>
              <a:buChar char="•"/>
              <a:defRPr/>
            </a:pPr>
            <a:r>
              <a:rPr lang="en-US" dirty="0" smtClean="0"/>
              <a:t>Sells, gives, or causes to be sold or given a cigarette or tobacco product to someone who is younger than 18 years of age; or</a:t>
            </a:r>
          </a:p>
          <a:p>
            <a:pPr marL="628650" lvl="1" indent="-171450" eaLnBrk="1" fontAlgn="auto" hangingPunct="1">
              <a:spcBef>
                <a:spcPts val="0"/>
              </a:spcBef>
              <a:spcAft>
                <a:spcPts val="0"/>
              </a:spcAft>
              <a:buFont typeface="Arial" charset="0"/>
              <a:buChar char="•"/>
              <a:defRPr/>
            </a:pPr>
            <a:r>
              <a:rPr lang="en-US" dirty="0" smtClean="0"/>
              <a:t>Sells, gives or causes to be sold or given a cigarette or tobacco product to another person who intends to deliver it to someone who is younger than 18 years of age</a:t>
            </a:r>
          </a:p>
          <a:p>
            <a:pPr marL="171450" indent="-171450" eaLnBrk="1" fontAlgn="auto" hangingPunct="1">
              <a:spcBef>
                <a:spcPts val="0"/>
              </a:spcBef>
              <a:spcAft>
                <a:spcPts val="0"/>
              </a:spcAft>
              <a:buFont typeface="Arial" charset="0"/>
              <a:buChar char="•"/>
              <a:defRPr/>
            </a:pPr>
            <a:r>
              <a:rPr lang="en-US" dirty="0" smtClean="0"/>
              <a:t>An offense under this section is a Class C Misdemeanor </a:t>
            </a:r>
          </a:p>
          <a:p>
            <a:pPr marL="171450" indent="-171450" eaLnBrk="1" fontAlgn="auto" hangingPunct="1">
              <a:spcBef>
                <a:spcPts val="0"/>
              </a:spcBef>
              <a:spcAft>
                <a:spcPts val="0"/>
              </a:spcAft>
              <a:buFont typeface="Arial" charset="0"/>
              <a:buChar char="•"/>
              <a:defRPr/>
            </a:pPr>
            <a:r>
              <a:rPr lang="en-US" dirty="0" smtClean="0"/>
              <a:t>It is a defense to prosecution that the person to whom the cigarette or tobacco product was sold or given presented to the defendant apparently valid proof of ID</a:t>
            </a:r>
          </a:p>
          <a:p>
            <a:pPr eaLnBrk="1" fontAlgn="auto" hangingPunct="1">
              <a:spcBef>
                <a:spcPts val="0"/>
              </a:spcBef>
              <a:spcAft>
                <a:spcPts val="0"/>
              </a:spcAft>
              <a:buFont typeface="Arial" charset="0"/>
              <a:buNone/>
              <a:defRPr/>
            </a:pPr>
            <a:endParaRPr lang="en-US" dirty="0" smtClean="0"/>
          </a:p>
          <a:p>
            <a:pPr eaLnBrk="1" fontAlgn="auto" hangingPunct="1">
              <a:spcBef>
                <a:spcPts val="0"/>
              </a:spcBef>
              <a:spcAft>
                <a:spcPts val="0"/>
              </a:spcAft>
              <a:buFont typeface="Arial" charset="0"/>
              <a:buNone/>
              <a:defRPr/>
            </a:pPr>
            <a:r>
              <a:rPr lang="en-US" dirty="0" smtClean="0"/>
              <a:t>161.083</a:t>
            </a:r>
          </a:p>
          <a:p>
            <a:pPr marL="171450" indent="-171450" eaLnBrk="1" fontAlgn="auto" hangingPunct="1">
              <a:spcBef>
                <a:spcPts val="0"/>
              </a:spcBef>
              <a:spcAft>
                <a:spcPts val="0"/>
              </a:spcAft>
              <a:buFont typeface="Arial" pitchFamily="34" charset="0"/>
              <a:buChar char="•"/>
              <a:defRPr/>
            </a:pPr>
            <a:r>
              <a:rPr lang="en-US" dirty="0" smtClean="0"/>
              <a:t>A person may not sell, give, or cause to be sold or given a cigarette or tobacco product to someone who is younger than 27 years of age unless the person to whom the cigarette or tobacco product was sold presents an apparently valid proof of ID</a:t>
            </a:r>
          </a:p>
          <a:p>
            <a:pPr marL="171450" indent="-171450" eaLnBrk="1" fontAlgn="auto" hangingPunct="1">
              <a:spcBef>
                <a:spcPts val="0"/>
              </a:spcBef>
              <a:spcAft>
                <a:spcPts val="0"/>
              </a:spcAft>
              <a:buFont typeface="Arial" pitchFamily="34" charset="0"/>
              <a:buChar char="•"/>
              <a:defRPr/>
            </a:pPr>
            <a:r>
              <a:rPr lang="en-US" dirty="0" smtClean="0"/>
              <a:t>A retailer shall adequately supervise and train the retailer’s agents and employees to prevent a violation </a:t>
            </a:r>
            <a:endParaRPr lang="en-US" dirty="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6841D3-9B42-4669-9EFA-EF7CA3345255}" type="slidenum">
              <a:rPr lang="en-US"/>
              <a:pPr fontAlgn="base">
                <a:spcBef>
                  <a:spcPct val="0"/>
                </a:spcBef>
                <a:spcAft>
                  <a:spcPct val="0"/>
                </a:spcAft>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 161.084</a:t>
            </a:r>
          </a:p>
          <a:p>
            <a:pPr eaLnBrk="1" hangingPunct="1">
              <a:spcBef>
                <a:spcPct val="0"/>
              </a:spcBef>
            </a:pPr>
            <a:r>
              <a:rPr lang="en-US" smtClean="0"/>
              <a:t>Each person who sells cigarettes or tobacco products at retail or by vending machine shall post a sign in a location that is conspicuous to all employees and customers and that is close to the place at which the cigarettes or tobacco products may be purchased.</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089144-F0B9-44B4-BF8E-7F253648FF82}" type="slidenum">
              <a:rPr lang="en-US"/>
              <a:pPr fontAlgn="base">
                <a:spcBef>
                  <a:spcPct val="0"/>
                </a:spcBef>
                <a:spcAft>
                  <a:spcPct val="0"/>
                </a:spcAft>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Texas Health &amp; Safety Code Sec. 161.122</a:t>
            </a:r>
          </a:p>
          <a:p>
            <a:pPr marL="171450" indent="-171450" eaLnBrk="1" fontAlgn="auto" hangingPunct="1">
              <a:spcBef>
                <a:spcPts val="0"/>
              </a:spcBef>
              <a:spcAft>
                <a:spcPts val="0"/>
              </a:spcAft>
              <a:buFont typeface="Arial" pitchFamily="34" charset="0"/>
              <a:buChar char="•"/>
              <a:defRPr/>
            </a:pPr>
            <a:r>
              <a:rPr lang="en-US" dirty="0" smtClean="0"/>
              <a:t>Measured from the nearest property line of the institution to a point on a street or highway closest to the sign, along street lines and in direct lines across </a:t>
            </a:r>
            <a:r>
              <a:rPr lang="en-US" dirty="0" err="1" smtClean="0"/>
              <a:t>intesections</a:t>
            </a:r>
            <a:endParaRPr lang="en-US" dirty="0" smtClean="0"/>
          </a:p>
          <a:p>
            <a:pPr marL="171450" indent="-171450" eaLnBrk="1" fontAlgn="auto" hangingPunct="1">
              <a:spcBef>
                <a:spcPts val="0"/>
              </a:spcBef>
              <a:spcAft>
                <a:spcPts val="0"/>
              </a:spcAft>
              <a:buFont typeface="Arial" pitchFamily="34" charset="0"/>
              <a:buChar char="•"/>
              <a:defRPr/>
            </a:pPr>
            <a:r>
              <a:rPr lang="en-US" dirty="0" smtClean="0"/>
              <a:t>Does not apply to a sign within a professional sports franchise or facility where professional sporting events are held at least 10 times during a 12 month period</a:t>
            </a:r>
          </a:p>
          <a:p>
            <a:pPr marL="171450" indent="-171450" eaLnBrk="1" fontAlgn="auto" hangingPunct="1">
              <a:spcBef>
                <a:spcPts val="0"/>
              </a:spcBef>
              <a:spcAft>
                <a:spcPts val="0"/>
              </a:spcAft>
              <a:buFont typeface="Arial" pitchFamily="34" charset="0"/>
              <a:buChar char="•"/>
              <a:defRPr/>
            </a:pPr>
            <a:r>
              <a:rPr lang="en-US" dirty="0" smtClean="0"/>
              <a:t>Grandfather clause – does not apply to a sign containing an advertisement for cigarettes that, before September 1, 1997 was located closer than 1,000 feet to a church or school but not closer than 500 feet.  </a:t>
            </a:r>
          </a:p>
          <a:p>
            <a:pPr marL="171450" indent="-171450" eaLnBrk="1" fontAlgn="auto" hangingPunct="1">
              <a:spcBef>
                <a:spcPts val="0"/>
              </a:spcBef>
              <a:spcAft>
                <a:spcPts val="0"/>
              </a:spcAft>
              <a:buFont typeface="Arial" pitchFamily="34" charset="0"/>
              <a:buChar char="•"/>
              <a:defRPr/>
            </a:pPr>
            <a:endParaRPr lang="en-US"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53520E-AC4F-4881-9E6C-1988DD97F9E4}" type="slidenum">
              <a:rPr lang="en-US"/>
              <a:pPr fontAlgn="base">
                <a:spcBef>
                  <a:spcPct val="0"/>
                </a:spcBef>
                <a:spcAft>
                  <a:spcPct val="0"/>
                </a:spcAft>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Yes, see Texas Health &amp; Safety Code Sec. 161.252.</a:t>
            </a:r>
          </a:p>
          <a:p>
            <a:pPr eaLnBrk="1" hangingPunct="1">
              <a:spcBef>
                <a:spcPct val="0"/>
              </a:spcBef>
            </a:pPr>
            <a:endParaRPr lang="en-US" smtClean="0"/>
          </a:p>
          <a:p>
            <a:pPr eaLnBrk="1" hangingPunct="1">
              <a:spcBef>
                <a:spcPct val="0"/>
              </a:spcBef>
            </a:pPr>
            <a:r>
              <a:rPr lang="en-US" smtClean="0"/>
              <a:t>It is an exception to the application of this section that the individual younger than 18 years of age possessed the cigarette or tobacco product in the presence of:</a:t>
            </a:r>
          </a:p>
          <a:p>
            <a:pPr marL="685800" lvl="1" indent="-228600" eaLnBrk="1" hangingPunct="1">
              <a:spcBef>
                <a:spcPct val="0"/>
              </a:spcBef>
              <a:buFont typeface="Calibri" pitchFamily="34" charset="0"/>
              <a:buAutoNum type="arabicPeriod"/>
            </a:pPr>
            <a:r>
              <a:rPr lang="en-US" smtClean="0"/>
              <a:t>an adult parent, a guardian, or a spouse of the individual; or</a:t>
            </a:r>
          </a:p>
          <a:p>
            <a:pPr marL="685800" lvl="1" indent="-228600" eaLnBrk="1" hangingPunct="1">
              <a:spcBef>
                <a:spcPct val="0"/>
              </a:spcBef>
              <a:buFont typeface="Calibri" pitchFamily="34" charset="0"/>
              <a:buAutoNum type="arabicPeriod"/>
            </a:pPr>
            <a:r>
              <a:rPr lang="en-US" smtClean="0"/>
              <a:t>an employer of the individual, if possession or receipt of the tobacco product is required in the performance of the employee's duties as an employee.</a:t>
            </a:r>
          </a:p>
          <a:p>
            <a:pPr eaLnBrk="1" hangingPunct="1">
              <a:spcBef>
                <a:spcPct val="0"/>
              </a:spcBef>
              <a:buFont typeface="+mj-lt"/>
              <a:buNone/>
            </a:pPr>
            <a:endParaRPr lang="en-US" smtClean="0"/>
          </a:p>
          <a:p>
            <a:pPr eaLnBrk="1" hangingPunct="1">
              <a:spcBef>
                <a:spcPct val="0"/>
              </a:spcBef>
              <a:buFont typeface="+mj-lt"/>
              <a:buNone/>
            </a:pPr>
            <a:r>
              <a:rPr lang="en-US" smtClean="0"/>
              <a:t>It is an exception to the application of this section that the individual younger than 18 years of age is participating in an inspection or test of compliance in accordance with Section 161.088.</a:t>
            </a:r>
          </a:p>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1B8191-7A1F-45CA-8B3A-77FED5E47134}" type="slidenum">
              <a:rPr lang="en-US"/>
              <a:pPr fontAlgn="base">
                <a:spcBef>
                  <a:spcPct val="0"/>
                </a:spcBef>
                <a:spcAft>
                  <a:spcPct val="0"/>
                </a:spcAft>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 later than the 90th day after the date of a conviction under Section 161.252, the defendant shall present to the court, in the manner required by the court, evidence of satisfactory completion of the tobacco awareness program or the tobacco-related community service.</a:t>
            </a:r>
          </a:p>
          <a:p>
            <a:pPr eaLnBrk="1" hangingPunct="1">
              <a:spcBef>
                <a:spcPct val="0"/>
              </a:spcBef>
            </a:pPr>
            <a:endParaRPr lang="en-US" smtClean="0"/>
          </a:p>
          <a:p>
            <a:pPr eaLnBrk="1" hangingPunct="1">
              <a:spcBef>
                <a:spcPct val="0"/>
              </a:spcBef>
            </a:pPr>
            <a:r>
              <a:rPr lang="en-US" smtClean="0"/>
              <a:t>On receipt of the evidence required under Subsection (e), the court shall:</a:t>
            </a:r>
          </a:p>
          <a:p>
            <a:pPr marL="685800" lvl="1" indent="-228600" eaLnBrk="1" hangingPunct="1">
              <a:spcBef>
                <a:spcPct val="0"/>
              </a:spcBef>
              <a:buFont typeface="Calibri" pitchFamily="34" charset="0"/>
              <a:buAutoNum type="arabicPeriod"/>
            </a:pPr>
            <a:r>
              <a:rPr lang="en-US" smtClean="0"/>
              <a:t> if the defendant has been previously convicted of an offense under Section 161.252, execute the sentence, and at the discretion of the court, reduce the fine imposed to not less than half the fine previously imposed by the court; or</a:t>
            </a:r>
          </a:p>
          <a:p>
            <a:pPr marL="685800" lvl="1" indent="-228600" eaLnBrk="1" hangingPunct="1">
              <a:spcBef>
                <a:spcPct val="0"/>
              </a:spcBef>
              <a:buFont typeface="Calibri" pitchFamily="34" charset="0"/>
              <a:buAutoNum type="arabicPeriod"/>
            </a:pPr>
            <a:r>
              <a:rPr lang="en-US" smtClean="0"/>
              <a:t> if the defendant has not been previously convicted of an offense under Section 161.252, discharge the defendant and dismiss the complaint or information against the defendant.</a:t>
            </a:r>
          </a:p>
          <a:p>
            <a:pPr eaLnBrk="1" hangingPunct="1">
              <a:spcBef>
                <a:spcPct val="0"/>
              </a:spcBef>
            </a:pPr>
            <a:endParaRPr lang="en-US" smtClean="0"/>
          </a:p>
          <a:p>
            <a:pPr eaLnBrk="1" hangingPunct="1">
              <a:spcBef>
                <a:spcPct val="0"/>
              </a:spcBef>
            </a:pPr>
            <a:r>
              <a:rPr lang="en-US" smtClean="0"/>
              <a:t> If the court discharges the defendant under Subsection (f)(2), the defendant is released from all penalties and disabilities resulting from the offense except that the defendant is considered to have been convicted of the offense if the defendant is subsequently convicted of an offense under Section 161.252 committed after the dismissal under Subsection (f)(2).</a:t>
            </a:r>
          </a:p>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94446-1FD2-40FA-A953-4880BB205FA2}" type="slidenum">
              <a:rPr lang="en-US"/>
              <a:pPr fontAlgn="base">
                <a:spcBef>
                  <a:spcPct val="0"/>
                </a:spcBef>
                <a:spcAft>
                  <a:spcPct val="0"/>
                </a:spcAft>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2A7BF7-E3A2-4500-ACF9-E6AF2C888C72}"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Yes! </a:t>
            </a:r>
          </a:p>
          <a:p>
            <a:pPr eaLnBrk="1" hangingPunct="1">
              <a:spcBef>
                <a:spcPct val="0"/>
              </a:spcBef>
            </a:pPr>
            <a:endParaRPr lang="en-US" smtClean="0"/>
          </a:p>
          <a:p>
            <a:pPr eaLnBrk="1" hangingPunct="1">
              <a:spcBef>
                <a:spcPct val="0"/>
              </a:spcBef>
            </a:pPr>
            <a:r>
              <a:rPr lang="en-US" smtClean="0"/>
              <a:t>Sec. 161.255.  EXPUNGEMENT OF CONVICTION. (a) An individual convicted of an offense under Section 161.252 may apply to the court to have the conviction expunged.  If the court finds that the individual satisfactorily completed the tobacco awareness program or tobacco-related community service ordered by the court, the court shall order the conviction and any complaint, verdict, sentence, or other document relating to the offense to be expunged from the individual's record and the conviction may not be shown or made known for any purpose.</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6F0A34-C52F-4D43-8E1E-DB1CB44BA45F}" type="slidenum">
              <a:rPr lang="en-US"/>
              <a:pPr fontAlgn="base">
                <a:spcBef>
                  <a:spcPct val="0"/>
                </a:spcBef>
                <a:spcAft>
                  <a:spcPct val="0"/>
                </a:spcAft>
                <a:defRPr/>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Texas Health &amp; Safety Code Sec. 161.301; Sec. 161.302</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DF7062-9BCA-429E-9E28-1A3A0111444B}" type="slidenum">
              <a:rPr lang="en-US"/>
              <a:pPr fontAlgn="base">
                <a:spcBef>
                  <a:spcPct val="0"/>
                </a:spcBef>
                <a:spcAft>
                  <a:spcPct val="0"/>
                </a:spcAft>
                <a:defRPr/>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Texas Tobacco-Free Teen Leadership Summits</a:t>
            </a:r>
          </a:p>
          <a:p>
            <a:pPr marL="628650" lvl="1" indent="-171450" eaLnBrk="1" hangingPunct="1">
              <a:spcBef>
                <a:spcPct val="0"/>
              </a:spcBef>
              <a:buFontTx/>
              <a:buChar char="•"/>
            </a:pPr>
            <a:r>
              <a:rPr lang="en-US" smtClean="0"/>
              <a:t>Held during the Spring to train and equip community and school-based organizations to invest in youth</a:t>
            </a:r>
          </a:p>
          <a:p>
            <a:pPr marL="628650" lvl="1" indent="-171450" eaLnBrk="1" hangingPunct="1">
              <a:spcBef>
                <a:spcPct val="0"/>
              </a:spcBef>
              <a:buFontTx/>
              <a:buChar char="•"/>
            </a:pPr>
            <a:r>
              <a:rPr lang="en-US" smtClean="0"/>
              <a:t>Promotes the statewide youth movement – Say What!</a:t>
            </a:r>
          </a:p>
          <a:p>
            <a:pPr marL="628650" lvl="1" indent="-171450" eaLnBrk="1" hangingPunct="1">
              <a:spcBef>
                <a:spcPct val="0"/>
              </a:spcBef>
              <a:buFontTx/>
              <a:buChar char="•"/>
            </a:pPr>
            <a:r>
              <a:rPr lang="en-US" smtClean="0"/>
              <a:t>Highlights activities and events your community can host to support a smoke-free Texas</a:t>
            </a:r>
          </a:p>
          <a:p>
            <a:pPr marL="171450" indent="-171450" eaLnBrk="1" hangingPunct="1">
              <a:spcBef>
                <a:spcPct val="0"/>
              </a:spcBef>
              <a:buFontTx/>
              <a:buChar char="•"/>
            </a:pPr>
            <a:r>
              <a:rPr lang="en-US" smtClean="0"/>
              <a:t>Say What! Movement</a:t>
            </a:r>
          </a:p>
          <a:p>
            <a:pPr marL="628650" lvl="1" indent="-171450" eaLnBrk="1" hangingPunct="1">
              <a:spcBef>
                <a:spcPct val="0"/>
              </a:spcBef>
              <a:buFontTx/>
              <a:buChar char="•"/>
            </a:pPr>
            <a:r>
              <a:rPr lang="en-US" smtClean="0"/>
              <a:t>Created and designed by young people from across Texas to link all students who are actively working to eliminate tobacco from their schools and communities </a:t>
            </a:r>
          </a:p>
          <a:p>
            <a:pPr marL="628650" lvl="1" indent="-171450" eaLnBrk="1" hangingPunct="1">
              <a:spcBef>
                <a:spcPct val="0"/>
              </a:spcBef>
              <a:buFontTx/>
              <a:buChar char="•"/>
            </a:pPr>
            <a:r>
              <a:rPr lang="en-US" smtClean="0"/>
              <a:t>Offers $500 mini-grants to groups participating in Say What! Movement </a:t>
            </a:r>
          </a:p>
          <a:p>
            <a:pPr marL="628650" lvl="1" indent="-171450" eaLnBrk="1" hangingPunct="1">
              <a:spcBef>
                <a:spcPct val="0"/>
              </a:spcBef>
              <a:buFontTx/>
              <a:buChar char="•"/>
            </a:pPr>
            <a:r>
              <a:rPr lang="en-US" smtClean="0"/>
              <a:t>Links together local groups with a common purpose and allows them to share their ideas and strategies</a:t>
            </a:r>
          </a:p>
          <a:p>
            <a:pPr marL="171450" indent="-171450" eaLnBrk="1" hangingPunct="1">
              <a:spcBef>
                <a:spcPct val="0"/>
              </a:spcBef>
              <a:buFontTx/>
              <a:buChar char="•"/>
            </a:pPr>
            <a:r>
              <a:rPr lang="en-US" smtClean="0"/>
              <a:t>Tobacco Free Kids Day</a:t>
            </a:r>
          </a:p>
          <a:p>
            <a:pPr marL="628650" lvl="1" indent="-171450" eaLnBrk="1" hangingPunct="1">
              <a:spcBef>
                <a:spcPct val="0"/>
              </a:spcBef>
              <a:buFontTx/>
              <a:buChar char="•"/>
            </a:pPr>
            <a:r>
              <a:rPr lang="en-US" smtClean="0"/>
              <a:t>Annual awareness day in Texas to encourage students of all ages to live tobacco-free lifestyles.  Sponsored by DSHS and TxSSC</a:t>
            </a:r>
          </a:p>
          <a:p>
            <a:pPr marL="628650" lvl="1" indent="-171450" eaLnBrk="1" hangingPunct="1">
              <a:spcBef>
                <a:spcPct val="0"/>
              </a:spcBef>
              <a:buFontTx/>
              <a:buChar char="•"/>
            </a:pPr>
            <a:r>
              <a:rPr lang="en-US" smtClean="0"/>
              <a:t>Held in conjunction with Kick Butts Day, sponsored by the Campaign for Tobacco Free Kids</a:t>
            </a:r>
          </a:p>
          <a:p>
            <a:pPr marL="171450" indent="-171450" eaLnBrk="1" hangingPunct="1">
              <a:spcBef>
                <a:spcPct val="0"/>
              </a:spcBef>
              <a:buFontTx/>
              <a:buChar char="•"/>
            </a:pPr>
            <a:r>
              <a:rPr lang="en-US" smtClean="0"/>
              <a:t>Youth Engagement Toolkit </a:t>
            </a:r>
          </a:p>
          <a:p>
            <a:pPr marL="628650" lvl="1" indent="-171450" eaLnBrk="1" hangingPunct="1">
              <a:spcBef>
                <a:spcPct val="0"/>
              </a:spcBef>
              <a:buFontTx/>
              <a:buChar char="•"/>
            </a:pPr>
            <a:r>
              <a:rPr lang="en-US" smtClean="0"/>
              <a:t>Helps empower youth and adults to partner for positive change by offering them educational, networking, and leadership opportunities </a:t>
            </a:r>
          </a:p>
          <a:p>
            <a:pPr marL="628650" lvl="1" indent="-171450" eaLnBrk="1" hangingPunct="1">
              <a:spcBef>
                <a:spcPct val="0"/>
              </a:spcBef>
              <a:buFontTx/>
              <a:buChar char="•"/>
            </a:pPr>
            <a:r>
              <a:rPr lang="en-US" smtClean="0"/>
              <a:t>Includes information on public speaking, presenting, decision making, group facilitation, collaboration, project planning, goal setting</a:t>
            </a:r>
          </a:p>
          <a:p>
            <a:pPr marL="171450" indent="-171450" eaLnBrk="1" hangingPunct="1">
              <a:spcBef>
                <a:spcPct val="0"/>
              </a:spcBef>
              <a:buFontTx/>
              <a:buChar char="•"/>
            </a:pPr>
            <a:r>
              <a:rPr lang="en-US" smtClean="0"/>
              <a:t>Texas Teen Ambassadors</a:t>
            </a:r>
          </a:p>
          <a:p>
            <a:pPr marL="628650" lvl="1" indent="-171450" eaLnBrk="1" hangingPunct="1">
              <a:spcBef>
                <a:spcPct val="0"/>
              </a:spcBef>
              <a:buFontTx/>
              <a:buChar char="•"/>
            </a:pPr>
            <a:r>
              <a:rPr lang="en-US" smtClean="0"/>
              <a:t>Group of high school (and some college) teens that provide guidance, input, and direction to state tobacco control leaders, including DSHS Tobacco Prevention and Control Department</a:t>
            </a:r>
          </a:p>
          <a:p>
            <a:pPr marL="628650" lvl="1" indent="-171450" eaLnBrk="1" hangingPunct="1">
              <a:spcBef>
                <a:spcPct val="0"/>
              </a:spcBef>
              <a:buFontTx/>
              <a:buChar char="•"/>
            </a:pPr>
            <a:r>
              <a:rPr lang="en-US" smtClean="0"/>
              <a:t>Representation is sought state-wide</a:t>
            </a:r>
          </a:p>
          <a:p>
            <a:pPr marL="628650" lvl="1" indent="-171450" eaLnBrk="1" hangingPunct="1">
              <a:spcBef>
                <a:spcPct val="0"/>
              </a:spcBef>
              <a:buFontTx/>
              <a:buChar char="•"/>
            </a:pPr>
            <a:r>
              <a:rPr lang="en-US" smtClean="0"/>
              <a:t>Emphasizes connecting ambassadors with local resources </a:t>
            </a:r>
          </a:p>
          <a:p>
            <a:pPr marL="171450" indent="-171450" eaLnBrk="1" hangingPunct="1">
              <a:spcBef>
                <a:spcPct val="0"/>
              </a:spcBef>
              <a:buFontTx/>
              <a:buChar char="•"/>
            </a:pPr>
            <a:r>
              <a:rPr lang="en-US" smtClean="0"/>
              <a:t>Teen School Safety Alliance</a:t>
            </a:r>
          </a:p>
          <a:p>
            <a:pPr marL="628650" lvl="1" indent="-171450" eaLnBrk="1" hangingPunct="1">
              <a:spcBef>
                <a:spcPct val="0"/>
              </a:spcBef>
              <a:buFontTx/>
              <a:buChar char="•"/>
            </a:pPr>
            <a:r>
              <a:rPr lang="en-US" smtClean="0"/>
              <a:t>Group of leaders from across the state that helps create a plan-of-action and votes on TxSSC initiatives targeted toward youth</a:t>
            </a:r>
          </a:p>
          <a:p>
            <a:pPr marL="171450" indent="-171450" eaLnBrk="1" hangingPunct="1">
              <a:spcBef>
                <a:spcPct val="0"/>
              </a:spcBef>
              <a:buFontTx/>
              <a:buChar char="•"/>
            </a:pPr>
            <a:r>
              <a:rPr lang="en-US" smtClean="0"/>
              <a:t>Say What! Tobacco-Free Conference</a:t>
            </a:r>
          </a:p>
          <a:p>
            <a:pPr marL="628650" lvl="1" indent="-171450" eaLnBrk="1" hangingPunct="1">
              <a:spcBef>
                <a:spcPct val="0"/>
              </a:spcBef>
              <a:buFontTx/>
              <a:buChar char="•"/>
            </a:pPr>
            <a:r>
              <a:rPr lang="en-US" smtClean="0"/>
              <a:t>Geared toward youth and adults that work with youth</a:t>
            </a:r>
          </a:p>
          <a:p>
            <a:pPr marL="628650" lvl="1" indent="-171450" eaLnBrk="1" hangingPunct="1">
              <a:spcBef>
                <a:spcPct val="0"/>
              </a:spcBef>
              <a:buFontTx/>
              <a:buChar char="•"/>
            </a:pPr>
            <a:r>
              <a:rPr lang="en-US" smtClean="0"/>
              <a:t>July 22 – 25 at The Woodlands Resort</a:t>
            </a:r>
          </a:p>
          <a:p>
            <a:pPr marL="171450" indent="-171450" eaLnBrk="1" hangingPunct="1">
              <a:spcBef>
                <a:spcPct val="0"/>
              </a:spcBef>
              <a:buFontTx/>
              <a:buChar char="•"/>
            </a:pPr>
            <a:r>
              <a:rPr lang="en-US" smtClean="0"/>
              <a:t>Texas Youth Summit</a:t>
            </a:r>
          </a:p>
          <a:p>
            <a:pPr marL="628650" lvl="1" indent="-171450" eaLnBrk="1" hangingPunct="1">
              <a:spcBef>
                <a:spcPct val="0"/>
              </a:spcBef>
              <a:buFontTx/>
              <a:buChar char="•"/>
            </a:pPr>
            <a:r>
              <a:rPr lang="en-US" smtClean="0"/>
              <a:t>Held in conjunction with the state legislative session</a:t>
            </a:r>
          </a:p>
          <a:p>
            <a:pPr marL="628650" lvl="1" indent="-171450" eaLnBrk="1" hangingPunct="1">
              <a:spcBef>
                <a:spcPct val="0"/>
              </a:spcBef>
              <a:buFontTx/>
              <a:buChar char="•"/>
            </a:pPr>
            <a:r>
              <a:rPr lang="en-US" smtClean="0"/>
              <a:t>Brings together youth delegates from across the state to examine state tobacco issues and develop recommendations for change</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97200D-D73E-4167-9A94-A6CEB441214E}" type="slidenum">
              <a:rPr lang="en-US"/>
              <a:pPr fontAlgn="base">
                <a:spcBef>
                  <a:spcPct val="0"/>
                </a:spcBef>
                <a:spcAft>
                  <a:spcPct val="0"/>
                </a:spcAft>
                <a:defRPr/>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References:  </a:t>
            </a:r>
          </a:p>
          <a:p>
            <a:pPr eaLnBrk="1" hangingPunct="1">
              <a:spcBef>
                <a:spcPct val="0"/>
              </a:spcBef>
            </a:pPr>
            <a:r>
              <a:rPr lang="en-US" smtClean="0"/>
              <a:t>Texas School Safety Center</a:t>
            </a:r>
          </a:p>
          <a:p>
            <a:pPr eaLnBrk="1" hangingPunct="1">
              <a:spcBef>
                <a:spcPct val="0"/>
              </a:spcBef>
            </a:pPr>
            <a:r>
              <a:rPr lang="en-US" smtClean="0"/>
              <a:t>CDC.Gov – Smoking &amp; Tobacco Use</a:t>
            </a:r>
          </a:p>
          <a:p>
            <a:pPr eaLnBrk="1" hangingPunct="1">
              <a:spcBef>
                <a:spcPct val="0"/>
              </a:spcBef>
            </a:pPr>
            <a:r>
              <a:rPr lang="en-US" smtClean="0"/>
              <a:t>“Teen Drug Facts Among Youth 2010” – Texas Department of Health Services</a:t>
            </a:r>
          </a:p>
          <a:p>
            <a:pPr eaLnBrk="1" hangingPunct="1">
              <a:spcBef>
                <a:spcPct val="0"/>
              </a:spcBef>
            </a:pPr>
            <a:endParaRPr lang="en-US"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14C4C-9C66-45A3-AB94-2041D6AE631C}" type="slidenum">
              <a:rPr lang="en-US"/>
              <a:pPr fontAlgn="base">
                <a:spcBef>
                  <a:spcPct val="0"/>
                </a:spcBef>
                <a:spcAft>
                  <a:spcPct val="0"/>
                </a:spcAft>
                <a:defRPr/>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6CDD72-8F27-49B9-A452-F205B47EB7F1}" type="slidenum">
              <a:rPr lang="en-US"/>
              <a:pPr fontAlgn="base">
                <a:spcBef>
                  <a:spcPct val="0"/>
                </a:spcBef>
                <a:spcAft>
                  <a:spcPct val="0"/>
                </a:spcAft>
                <a:defRPr/>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Texas Health and Safety Code Sec. 481.121; Sec. 481.122</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Possession:</a:t>
            </a:r>
          </a:p>
          <a:p>
            <a:pPr marL="228600" indent="-228600" eaLnBrk="1" fontAlgn="auto" hangingPunct="1">
              <a:spcBef>
                <a:spcPts val="0"/>
              </a:spcBef>
              <a:spcAft>
                <a:spcPts val="0"/>
              </a:spcAft>
              <a:buFont typeface="+mj-lt"/>
              <a:buAutoNum type="arabicPeriod"/>
              <a:defRPr/>
            </a:pPr>
            <a:r>
              <a:rPr lang="en-US" dirty="0" smtClean="0"/>
              <a:t>a Class B misdemeanor if the amount of marihuana possessed is two ounces or less;</a:t>
            </a:r>
          </a:p>
          <a:p>
            <a:pPr marL="228600" indent="-228600" eaLnBrk="1" fontAlgn="auto" hangingPunct="1">
              <a:spcBef>
                <a:spcPts val="0"/>
              </a:spcBef>
              <a:spcAft>
                <a:spcPts val="0"/>
              </a:spcAft>
              <a:buFont typeface="+mj-lt"/>
              <a:buAutoNum type="arabicPeriod"/>
              <a:defRPr/>
            </a:pPr>
            <a:r>
              <a:rPr lang="en-US" dirty="0" smtClean="0"/>
              <a:t>a Class A misdemeanor if the amount of marihuana possessed is four ounces or less but more than two ounces;</a:t>
            </a:r>
          </a:p>
          <a:p>
            <a:pPr marL="228600" indent="-228600" eaLnBrk="1" fontAlgn="auto" hangingPunct="1">
              <a:spcBef>
                <a:spcPts val="0"/>
              </a:spcBef>
              <a:spcAft>
                <a:spcPts val="0"/>
              </a:spcAft>
              <a:buFont typeface="+mj-lt"/>
              <a:buAutoNum type="arabicPeriod"/>
              <a:defRPr/>
            </a:pPr>
            <a:r>
              <a:rPr lang="en-US" dirty="0" smtClean="0"/>
              <a:t>a state jail felony if the amount of marihuana possessed is five pounds or less but more than four ounces;</a:t>
            </a:r>
          </a:p>
          <a:p>
            <a:pPr marL="228600" indent="-228600" eaLnBrk="1" fontAlgn="auto" hangingPunct="1">
              <a:spcBef>
                <a:spcPts val="0"/>
              </a:spcBef>
              <a:spcAft>
                <a:spcPts val="0"/>
              </a:spcAft>
              <a:buFont typeface="+mj-lt"/>
              <a:buAutoNum type="arabicPeriod"/>
              <a:defRPr/>
            </a:pPr>
            <a:r>
              <a:rPr lang="en-US" dirty="0" smtClean="0"/>
              <a:t>a felony of the third degree if the amount of marihuana possessed is 50 pounds or less but more than 5 pounds;</a:t>
            </a:r>
          </a:p>
          <a:p>
            <a:pPr marL="228600" indent="-228600" eaLnBrk="1" fontAlgn="auto" hangingPunct="1">
              <a:spcBef>
                <a:spcPts val="0"/>
              </a:spcBef>
              <a:spcAft>
                <a:spcPts val="0"/>
              </a:spcAft>
              <a:buFont typeface="+mj-lt"/>
              <a:buAutoNum type="arabicPeriod"/>
              <a:defRPr/>
            </a:pPr>
            <a:r>
              <a:rPr lang="en-US" dirty="0" smtClean="0"/>
              <a:t>a felony of the second degree if the amount of marihuana possessed is 2,000 pounds or less but more than 50 pounds; and</a:t>
            </a:r>
          </a:p>
          <a:p>
            <a:pPr marL="228600" indent="-228600" eaLnBrk="1" fontAlgn="auto" hangingPunct="1">
              <a:spcBef>
                <a:spcPts val="0"/>
              </a:spcBef>
              <a:spcAft>
                <a:spcPts val="0"/>
              </a:spcAft>
              <a:buFont typeface="+mj-lt"/>
              <a:buAutoNum type="arabicPeriod"/>
              <a:defRPr/>
            </a:pPr>
            <a:r>
              <a:rPr lang="en-US" dirty="0" smtClean="0"/>
              <a:t>punishable by imprisonment in the Texas Department of Criminal Justice for life or for a term of not more than 99 years or less than 5 years, and a fine not to exceed $50,000, if the amount of marihuana possessed is more than 2,000 pounds.</a:t>
            </a:r>
          </a:p>
          <a:p>
            <a:pPr eaLnBrk="1" fontAlgn="auto" hangingPunct="1">
              <a:spcBef>
                <a:spcPts val="0"/>
              </a:spcBef>
              <a:spcAft>
                <a:spcPts val="0"/>
              </a:spcAft>
              <a:defRPr/>
            </a:pPr>
            <a:endParaRPr lang="en-US" dirty="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A6F95-8509-4A6A-BD47-5A53D098EA47}" type="slidenum">
              <a:rPr lang="en-US"/>
              <a:pPr fontAlgn="base">
                <a:spcBef>
                  <a:spcPct val="0"/>
                </a:spcBef>
                <a:spcAft>
                  <a:spcPct val="0"/>
                </a:spcAft>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 481.125</a:t>
            </a:r>
          </a:p>
          <a:p>
            <a:pPr eaLnBrk="1" hangingPunct="1">
              <a:spcBef>
                <a:spcPct val="0"/>
              </a:spcBef>
            </a:pPr>
            <a:r>
              <a:rPr lang="en-US" smtClean="0"/>
              <a:t>A person commits an offense if the person knowingly or intentionally uses or possesses with intent to use drug paraphernalia to plant, propagate, cultivate, grow, harvest, manufacture, compound, convert, produce, process, prepare, test, analyze, pack, repack, store, contain, or conceal a controlled substance in violation of this chapter or to inject, ingest, inhale, or otherwise introduce into the human body a controlled substance in violation of this chapter.</a:t>
            </a: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AEBB72-51FD-4153-8617-6067A83EDFC6}" type="slidenum">
              <a:rPr lang="en-US"/>
              <a:pPr fontAlgn="base">
                <a:spcBef>
                  <a:spcPct val="0"/>
                </a:spcBef>
                <a:spcAft>
                  <a:spcPct val="0"/>
                </a:spcAft>
                <a:defRPr/>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 481.134.  DRUG-FREE ZONES. </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2E3693-29E8-406A-8D4F-B3611027AC0D}" type="slidenum">
              <a:rPr lang="en-US"/>
              <a:pPr fontAlgn="base">
                <a:spcBef>
                  <a:spcPct val="0"/>
                </a:spcBef>
                <a:spcAft>
                  <a:spcPct val="0"/>
                </a:spcAft>
                <a:defRPr/>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1C687F-6235-4C00-A530-2C28650B8C5E}" type="slidenum">
              <a:rPr lang="en-US"/>
              <a:pPr fontAlgn="base">
                <a:spcBef>
                  <a:spcPct val="0"/>
                </a:spcBef>
                <a:spcAft>
                  <a:spcPct val="0"/>
                </a:spcAft>
                <a:defRPr/>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 482.002. </a:t>
            </a:r>
          </a:p>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760025-C415-4EA5-B9EB-F50F7AB8430F}" type="slidenum">
              <a:rPr lang="en-US"/>
              <a:pPr fontAlgn="base">
                <a:spcBef>
                  <a:spcPct val="0"/>
                </a:spcBef>
                <a:spcAft>
                  <a:spcPct val="0"/>
                </a:spcAft>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FB51D4-8A67-48E9-B5C5-5E0775D8153A}"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Reference:  “Teen Drug Facts Among Youth 2010” – Texas Department of Health Services</a:t>
            </a:r>
          </a:p>
          <a:p>
            <a:pPr eaLnBrk="1" hangingPunct="1">
              <a:spcBef>
                <a:spcPct val="0"/>
              </a:spcBef>
            </a:pPr>
            <a:endParaRPr lang="en-US"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E1F606-D072-4BC3-AF26-BDA64402D596}" type="slidenum">
              <a:rPr lang="en-US"/>
              <a:pPr fontAlgn="base">
                <a:spcBef>
                  <a:spcPct val="0"/>
                </a:spcBef>
                <a:spcAft>
                  <a:spcPct val="0"/>
                </a:spcAft>
                <a:defRPr/>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65439-9EBD-4217-A1F2-8B8AC66E880A}" type="slidenum">
              <a:rPr lang="en-US"/>
              <a:pPr fontAlgn="base">
                <a:spcBef>
                  <a:spcPct val="0"/>
                </a:spcBef>
                <a:spcAft>
                  <a:spcPct val="0"/>
                </a:spcAft>
                <a:defRPr/>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Texas Education Code Sec. 38.007</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91F154-A21A-41B8-BBCF-01A808CE81D1}" type="slidenum">
              <a:rPr lang="en-US"/>
              <a:pPr fontAlgn="base">
                <a:spcBef>
                  <a:spcPct val="0"/>
                </a:spcBef>
                <a:spcAft>
                  <a:spcPct val="0"/>
                </a:spcAft>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Sec. 106.02</a:t>
            </a:r>
          </a:p>
          <a:p>
            <a:pPr marL="171450" indent="-171450" eaLnBrk="1" fontAlgn="auto" hangingPunct="1">
              <a:spcBef>
                <a:spcPts val="0"/>
              </a:spcBef>
              <a:spcAft>
                <a:spcPts val="0"/>
              </a:spcAft>
              <a:buFont typeface="Arial" pitchFamily="34" charset="0"/>
              <a:buChar char="•"/>
              <a:defRPr/>
            </a:pPr>
            <a:r>
              <a:rPr lang="en-US" dirty="0" smtClean="0"/>
              <a:t> Under the immediate supervision of a commissioned peace officer engaged in enforcing the provision of this code</a:t>
            </a:r>
            <a:endParaRPr lang="en-US"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D02020-F881-4EE5-BECA-65F29772B64C}" type="slidenum">
              <a:rPr lang="en-US"/>
              <a:pPr fontAlgn="base">
                <a:spcBef>
                  <a:spcPct val="0"/>
                </a:spcBef>
                <a:spcAft>
                  <a:spcPct val="0"/>
                </a:spcAft>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Sec. 106.04</a:t>
            </a:r>
          </a:p>
          <a:p>
            <a:pPr marL="171450" indent="-171450" eaLnBrk="1" fontAlgn="auto" hangingPunct="1">
              <a:spcBef>
                <a:spcPts val="0"/>
              </a:spcBef>
              <a:spcAft>
                <a:spcPts val="0"/>
              </a:spcAft>
              <a:buFont typeface="Arial" pitchFamily="34" charset="0"/>
              <a:buChar char="•"/>
              <a:defRPr/>
            </a:pPr>
            <a:r>
              <a:rPr lang="en-US" dirty="0" smtClean="0"/>
              <a:t>Consumed in the visible presence of the minor’s adult parent, guardian, or spouse</a:t>
            </a:r>
          </a:p>
          <a:p>
            <a:pPr eaLnBrk="1" fontAlgn="auto" hangingPunct="1">
              <a:spcBef>
                <a:spcPts val="0"/>
              </a:spcBef>
              <a:spcAft>
                <a:spcPts val="0"/>
              </a:spcAft>
              <a:buFont typeface="Arial" pitchFamily="34" charset="0"/>
              <a:buNone/>
              <a:defRPr/>
            </a:pPr>
            <a:endParaRPr lang="en-US" dirty="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73550-AA97-41B4-8668-AE6114E74675}" type="slidenum">
              <a:rPr lang="en-US"/>
              <a:pPr fontAlgn="base">
                <a:spcBef>
                  <a:spcPct val="0"/>
                </a:spcBef>
                <a:spcAft>
                  <a:spcPct val="0"/>
                </a:spcAft>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ANY DETECTABLE AMOUNT </a:t>
            </a:r>
            <a:r>
              <a:rPr lang="en-US" smtClean="0"/>
              <a:t>OF ALCOHOL IN A MINOR’S SYSTEM</a:t>
            </a:r>
          </a:p>
          <a:p>
            <a:pPr eaLnBrk="1" hangingPunct="1">
              <a:spcBef>
                <a:spcPct val="0"/>
              </a:spcBef>
            </a:pPr>
            <a:endParaRPr lang="en-US" smtClean="0"/>
          </a:p>
          <a:p>
            <a:pPr eaLnBrk="1" hangingPunct="1">
              <a:spcBef>
                <a:spcPct val="0"/>
              </a:spcBef>
            </a:pPr>
            <a:r>
              <a:rPr lang="en-US" smtClean="0"/>
              <a:t>For a non-minor, a person is per se intoxicated if a chemical screening indicates a BAC of .08 or more.  </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033245-4B61-4E61-AE1D-400A3A708CB6}" type="slidenum">
              <a:rPr lang="en-US"/>
              <a:pPr fontAlgn="base">
                <a:spcBef>
                  <a:spcPct val="0"/>
                </a:spcBef>
                <a:spcAft>
                  <a:spcPct val="0"/>
                </a:spcAft>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Sec. 106.05</a:t>
            </a:r>
          </a:p>
          <a:p>
            <a:pPr marL="171450" indent="-171450" eaLnBrk="1" fontAlgn="auto" hangingPunct="1">
              <a:spcBef>
                <a:spcPts val="0"/>
              </a:spcBef>
              <a:spcAft>
                <a:spcPts val="0"/>
              </a:spcAft>
              <a:buFont typeface="Arial" pitchFamily="34" charset="0"/>
              <a:buChar char="•"/>
              <a:defRPr/>
            </a:pPr>
            <a:r>
              <a:rPr lang="en-US" dirty="0" smtClean="0"/>
              <a:t>While in the course and scope of a minor’s employment if the minor is an employee of a licensee or permitted and the employment is not prohibited in this code</a:t>
            </a:r>
          </a:p>
          <a:p>
            <a:pPr marL="171450" indent="-171450" eaLnBrk="1" fontAlgn="auto" hangingPunct="1">
              <a:spcBef>
                <a:spcPts val="0"/>
              </a:spcBef>
              <a:spcAft>
                <a:spcPts val="0"/>
              </a:spcAft>
              <a:buFont typeface="Arial" pitchFamily="34" charset="0"/>
              <a:buChar char="•"/>
              <a:defRPr/>
            </a:pPr>
            <a:r>
              <a:rPr lang="en-US" dirty="0" smtClean="0"/>
              <a:t>If the minor is in the visible presence of his adult parent, guardian, or spouse, or other adult to whom the minor has been committed by a court</a:t>
            </a:r>
          </a:p>
          <a:p>
            <a:pPr marL="171450" indent="-171450" eaLnBrk="1" fontAlgn="auto" hangingPunct="1">
              <a:spcBef>
                <a:spcPts val="0"/>
              </a:spcBef>
              <a:spcAft>
                <a:spcPts val="0"/>
              </a:spcAft>
              <a:buFont typeface="Arial" pitchFamily="34" charset="0"/>
              <a:buChar char="•"/>
              <a:defRPr/>
            </a:pPr>
            <a:r>
              <a:rPr lang="en-US" dirty="0" smtClean="0"/>
              <a:t>If the minor is under the immediate supervision of a commissioned peace officer engaged in enforcing the provisions of this code</a:t>
            </a:r>
            <a:endParaRPr lang="en-US"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8A359-5543-4FAD-AE20-7256971E8BF8}" type="slidenum">
              <a:rPr lang="en-US"/>
              <a:pPr fontAlgn="base">
                <a:spcBef>
                  <a:spcPct val="0"/>
                </a:spcBef>
                <a:spcAft>
                  <a:spcPct val="0"/>
                </a:spcAft>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  </a:t>
            </a:r>
            <a:r>
              <a:rPr lang="en-US" b="1" smtClean="0"/>
              <a:t>YES  </a:t>
            </a:r>
          </a:p>
          <a:p>
            <a:pPr eaLnBrk="1" hangingPunct="1">
              <a:spcBef>
                <a:spcPct val="0"/>
              </a:spcBef>
            </a:pPr>
            <a:r>
              <a:rPr lang="en-US" smtClean="0"/>
              <a:t>Sec. 106.12</a:t>
            </a:r>
          </a:p>
          <a:p>
            <a:pPr eaLnBrk="1" hangingPunct="1">
              <a:spcBef>
                <a:spcPct val="0"/>
              </a:spcBef>
            </a:pPr>
            <a:r>
              <a:rPr lang="en-US" smtClean="0"/>
              <a:t>Any person convicted of not more than one violation of this code while a minor, on attaining the age of 21 years, may apply to the court in which he was convicted to have the conviction expunged.</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4931BC-4BE3-4F2F-AFB5-5AE7356D8172}" type="slidenum">
              <a:rPr lang="en-US"/>
              <a:pPr fontAlgn="base">
                <a:spcBef>
                  <a:spcPct val="0"/>
                </a:spcBef>
                <a:spcAft>
                  <a:spcPct val="0"/>
                </a:spcAft>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userDrawn="1"/>
        </p:nvSpPr>
        <p:spPr>
          <a:xfrm>
            <a:off x="0" y="0"/>
            <a:ext cx="1219200" cy="68580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1441576" y="152400"/>
            <a:ext cx="7391400" cy="2003425"/>
          </a:xfrm>
        </p:spPr>
        <p:txBody>
          <a:bodyPr anchor="b"/>
          <a:lstStyle>
            <a:lvl1pPr algn="l">
              <a:defRPr b="1" baseline="0">
                <a:solidFill>
                  <a:srgbClr val="531E1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1576" y="2362200"/>
            <a:ext cx="7391400" cy="53340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6553200"/>
            <a:ext cx="9144000" cy="3048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762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rgbClr val="531E1D"/>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531E1D"/>
          </a:solidFill>
          <a:latin typeface="Arial" charset="0"/>
          <a:cs typeface="Arial" charset="0"/>
        </a:defRPr>
      </a:lvl2pPr>
      <a:lvl3pPr algn="ctr" rtl="0" eaLnBrk="0" fontAlgn="base" hangingPunct="0">
        <a:spcBef>
          <a:spcPct val="0"/>
        </a:spcBef>
        <a:spcAft>
          <a:spcPct val="0"/>
        </a:spcAft>
        <a:defRPr sz="4400">
          <a:solidFill>
            <a:srgbClr val="531E1D"/>
          </a:solidFill>
          <a:latin typeface="Arial" charset="0"/>
          <a:cs typeface="Arial" charset="0"/>
        </a:defRPr>
      </a:lvl3pPr>
      <a:lvl4pPr algn="ctr" rtl="0" eaLnBrk="0" fontAlgn="base" hangingPunct="0">
        <a:spcBef>
          <a:spcPct val="0"/>
        </a:spcBef>
        <a:spcAft>
          <a:spcPct val="0"/>
        </a:spcAft>
        <a:defRPr sz="4400">
          <a:solidFill>
            <a:srgbClr val="531E1D"/>
          </a:solidFill>
          <a:latin typeface="Arial" charset="0"/>
          <a:cs typeface="Arial" charset="0"/>
        </a:defRPr>
      </a:lvl4pPr>
      <a:lvl5pPr algn="ctr" rtl="0" eaLnBrk="0" fontAlgn="base" hangingPunct="0">
        <a:spcBef>
          <a:spcPct val="0"/>
        </a:spcBef>
        <a:spcAft>
          <a:spcPct val="0"/>
        </a:spcAft>
        <a:defRPr sz="4400">
          <a:solidFill>
            <a:srgbClr val="531E1D"/>
          </a:solidFill>
          <a:latin typeface="Arial" charset="0"/>
          <a:cs typeface="Arial" charset="0"/>
        </a:defRPr>
      </a:lvl5pPr>
      <a:lvl6pPr marL="457200" algn="ctr" rtl="0" fontAlgn="base">
        <a:spcBef>
          <a:spcPct val="0"/>
        </a:spcBef>
        <a:spcAft>
          <a:spcPct val="0"/>
        </a:spcAft>
        <a:defRPr sz="4400">
          <a:solidFill>
            <a:srgbClr val="531E1D"/>
          </a:solidFill>
          <a:latin typeface="Arial" charset="0"/>
          <a:cs typeface="Arial" charset="0"/>
        </a:defRPr>
      </a:lvl6pPr>
      <a:lvl7pPr marL="914400" algn="ctr" rtl="0" fontAlgn="base">
        <a:spcBef>
          <a:spcPct val="0"/>
        </a:spcBef>
        <a:spcAft>
          <a:spcPct val="0"/>
        </a:spcAft>
        <a:defRPr sz="4400">
          <a:solidFill>
            <a:srgbClr val="531E1D"/>
          </a:solidFill>
          <a:latin typeface="Arial" charset="0"/>
          <a:cs typeface="Arial" charset="0"/>
        </a:defRPr>
      </a:lvl7pPr>
      <a:lvl8pPr marL="1371600" algn="ctr" rtl="0" fontAlgn="base">
        <a:spcBef>
          <a:spcPct val="0"/>
        </a:spcBef>
        <a:spcAft>
          <a:spcPct val="0"/>
        </a:spcAft>
        <a:defRPr sz="4400">
          <a:solidFill>
            <a:srgbClr val="531E1D"/>
          </a:solidFill>
          <a:latin typeface="Arial" charset="0"/>
          <a:cs typeface="Arial" charset="0"/>
        </a:defRPr>
      </a:lvl8pPr>
      <a:lvl9pPr marL="1828800" algn="ctr" rtl="0" fontAlgn="base">
        <a:spcBef>
          <a:spcPct val="0"/>
        </a:spcBef>
        <a:spcAft>
          <a:spcPct val="0"/>
        </a:spcAft>
        <a:defRPr sz="4400">
          <a:solidFill>
            <a:srgbClr val="531E1D"/>
          </a:solidFill>
          <a:latin typeface="Arial" charset="0"/>
          <a:cs typeface="Arial" charset="0"/>
        </a:defRPr>
      </a:lvl9pPr>
    </p:titleStyle>
    <p:bodyStyle>
      <a:lvl1pPr marL="342900" indent="-342900" algn="l" rtl="0" eaLnBrk="0" fontAlgn="base" hangingPunct="0">
        <a:spcBef>
          <a:spcPct val="20000"/>
        </a:spcBef>
        <a:spcAft>
          <a:spcPct val="0"/>
        </a:spcAft>
        <a:buClr>
          <a:srgbClr val="531E1D"/>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531E1D"/>
        </a:buClr>
        <a:buFont typeface="Wingdings" pitchFamily="2" charset="2"/>
        <a:buChar char="§"/>
        <a:defRPr sz="2800"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531E1D"/>
        </a:buClr>
        <a:buFont typeface="Wingdings" pitchFamily="2" charset="2"/>
        <a:buChar char="§"/>
        <a:defRPr sz="24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531E1D"/>
        </a:buClr>
        <a:buFont typeface="Wingdings" pitchFamily="2" charset="2"/>
        <a:buChar char="§"/>
        <a:defRPr sz="20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531E1D"/>
        </a:buClr>
        <a:buFont typeface="Wingdings" pitchFamily="2" charset="2"/>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snusauthority.com/blog/wp-content/uploads/2010/10/snuff_order.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dshs.state.tx.us/tobacco" TargetMode="External"/><Relationship Id="rId2" Type="http://schemas.openxmlformats.org/officeDocument/2006/relationships/hyperlink" Target="http://www.worthit.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imgurl=http://www.idnoveltysite.com/images/fakeid.jpg&amp;imgrefurl=http://www.idnoveltysite.com/&amp;usg=__6mmBba2tWqzLrpNSPkidp4UKlC4=&amp;h=190&amp;w=184&amp;sz=11&amp;hl=en&amp;start=14&amp;zoom=1&amp;tbnid=qqlJndekR6FyMM:&amp;tbnh=103&amp;tbnw=100&amp;ei=gFA5UICsF4PRqgGcjoDICQ&amp;prev=/search?q=fake+id&amp;hl=en&amp;safe=active&amp;gbv=2&amp;tbm=isch&amp;itbs=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447800" y="152400"/>
            <a:ext cx="7391400" cy="2057400"/>
          </a:xfrm>
        </p:spPr>
        <p:txBody>
          <a:bodyPr/>
          <a:lstStyle/>
          <a:p>
            <a:pPr eaLnBrk="1" hangingPunct="1"/>
            <a:r>
              <a:rPr lang="en-US" smtClean="0">
                <a:latin typeface="Arial" charset="0"/>
                <a:cs typeface="Arial" charset="0"/>
              </a:rPr>
              <a:t>Alcohol, Tobacco &amp; Drugs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latin typeface="Arial" charset="0"/>
                <a:cs typeface="Arial" charset="0"/>
              </a:rPr>
              <a:t>Under the Influence of Alcohol</a:t>
            </a:r>
          </a:p>
        </p:txBody>
      </p:sp>
      <p:sp>
        <p:nvSpPr>
          <p:cNvPr id="3" name="Content Placeholder 2"/>
          <p:cNvSpPr>
            <a:spLocks noGrp="1"/>
          </p:cNvSpPr>
          <p:nvPr>
            <p:ph idx="1"/>
          </p:nvPr>
        </p:nvSpPr>
        <p:spPr>
          <a:xfrm>
            <a:off x="457200" y="1600200"/>
            <a:ext cx="8229600" cy="4724400"/>
          </a:xfrm>
        </p:spPr>
        <p:txBody>
          <a:bodyPr rtlCol="0">
            <a:normAutofit fontScale="85000" lnSpcReduction="20000"/>
          </a:bodyPr>
          <a:lstStyle/>
          <a:p>
            <a:pPr marL="0" indent="0" eaLnBrk="1" fontAlgn="auto" hangingPunct="1">
              <a:spcAft>
                <a:spcPts val="0"/>
              </a:spcAft>
              <a:buFont typeface="Wingdings" pitchFamily="2" charset="2"/>
              <a:buNone/>
              <a:defRPr/>
            </a:pPr>
            <a:r>
              <a:rPr lang="en-US" dirty="0" smtClean="0"/>
              <a:t>What does it mean for a </a:t>
            </a:r>
            <a:r>
              <a:rPr lang="en-US" b="1" dirty="0" smtClean="0">
                <a:effectLst>
                  <a:outerShdw blurRad="38100" dist="38100" dir="2700000" algn="tl">
                    <a:srgbClr val="000000">
                      <a:alpha val="43137"/>
                    </a:srgbClr>
                  </a:outerShdw>
                </a:effectLst>
              </a:rPr>
              <a:t>minor</a:t>
            </a:r>
            <a:r>
              <a:rPr lang="en-US" dirty="0" smtClean="0"/>
              <a:t> to be “under the influence” of alcohol? Any detectable amount of alcohol in </a:t>
            </a:r>
            <a:r>
              <a:rPr lang="en-US" smtClean="0"/>
              <a:t>a minors system</a:t>
            </a:r>
            <a:r>
              <a:rPr lang="en-US" dirty="0" smtClean="0"/>
              <a:t>.</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r>
              <a:rPr lang="en-US" dirty="0" smtClean="0"/>
              <a:t>How does this differ for a non-minor? </a:t>
            </a:r>
          </a:p>
          <a:p>
            <a:pPr marL="0" indent="0" eaLnBrk="1" fontAlgn="auto" hangingPunct="1">
              <a:spcAft>
                <a:spcPts val="0"/>
              </a:spcAft>
              <a:buFont typeface="Wingdings" pitchFamily="2" charset="2"/>
              <a:buNone/>
              <a:defRPr/>
            </a:pPr>
            <a:r>
              <a:rPr lang="en-US" b="1" dirty="0" smtClean="0"/>
              <a:t>Must have BAC of .08 or more.</a:t>
            </a:r>
            <a:endParaRPr lang="en-US" b="1" dirty="0"/>
          </a:p>
        </p:txBody>
      </p:sp>
      <p:pic>
        <p:nvPicPr>
          <p:cNvPr id="3074" name="Picture 2"/>
          <p:cNvPicPr>
            <a:picLocks noChangeAspect="1" noChangeArrowheads="1"/>
          </p:cNvPicPr>
          <p:nvPr/>
        </p:nvPicPr>
        <p:blipFill>
          <a:blip r:embed="rId3" cstate="print"/>
          <a:srcRect/>
          <a:stretch>
            <a:fillRect/>
          </a:stretch>
        </p:blipFill>
        <p:spPr bwMode="auto">
          <a:xfrm>
            <a:off x="2667000" y="2819400"/>
            <a:ext cx="377825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Possession of Alcohol by a Minor</a:t>
            </a:r>
            <a:endParaRPr lang="en-US"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Under what conditions can a minor possess alcohol? TABC – 106.05</a:t>
            </a:r>
          </a:p>
          <a:p>
            <a:pPr marL="0" indent="0" eaLnBrk="1" fontAlgn="auto" hangingPunct="1">
              <a:spcAft>
                <a:spcPts val="0"/>
              </a:spcAft>
              <a:buFont typeface="Wingdings" pitchFamily="2" charset="2"/>
              <a:buNone/>
              <a:defRPr/>
            </a:pPr>
            <a:r>
              <a:rPr lang="en-US" dirty="0" smtClean="0"/>
              <a:t>Under what condition can a minor consume alcohol? </a:t>
            </a:r>
          </a:p>
          <a:p>
            <a:pPr marL="0" indent="0" eaLnBrk="1" fontAlgn="auto" hangingPunct="1">
              <a:spcAft>
                <a:spcPts val="0"/>
              </a:spcAft>
              <a:buFont typeface="Wingdings" pitchFamily="2" charset="2"/>
              <a:buNone/>
              <a:defRPr/>
            </a:pPr>
            <a:r>
              <a:rPr lang="en-US" dirty="0" smtClean="0"/>
              <a:t>       If a minor is in the visible presence of his adult parent, guardian, or spouse, or other adult to whom the minor has been committed by a court.</a:t>
            </a:r>
          </a:p>
          <a:p>
            <a:pPr marL="0" indent="0" eaLnBrk="1" fontAlgn="auto" hangingPunct="1">
              <a:spcAft>
                <a:spcPts val="0"/>
              </a:spcAft>
              <a:buFont typeface="Wingdings" pitchFamily="2" charset="2"/>
              <a:buNone/>
              <a:defRPr/>
            </a:pPr>
            <a:r>
              <a:rPr lang="en-US" dirty="0" smtClean="0"/>
              <a:t>      If the minor is under the immediate supervision of a commissioned peace officer engaged in forcing the provisions of this code.</a:t>
            </a:r>
            <a:endParaRPr lang="en-US" dirty="0"/>
          </a:p>
        </p:txBody>
      </p:sp>
      <p:pic>
        <p:nvPicPr>
          <p:cNvPr id="32771" name="Picture 2" descr="C:\Program Files (x86)\Microsoft Office\MEDIA\OFFICE12\Bullets\BD14868_.gif"/>
          <p:cNvPicPr>
            <a:picLocks noChangeAspect="1" noChangeArrowheads="1"/>
          </p:cNvPicPr>
          <p:nvPr/>
        </p:nvPicPr>
        <p:blipFill>
          <a:blip r:embed="rId3" cstate="print"/>
          <a:srcRect/>
          <a:stretch>
            <a:fillRect/>
          </a:stretch>
        </p:blipFill>
        <p:spPr bwMode="auto">
          <a:xfrm>
            <a:off x="990600" y="3352800"/>
            <a:ext cx="228600" cy="228600"/>
          </a:xfrm>
          <a:prstGeom prst="rect">
            <a:avLst/>
          </a:prstGeom>
          <a:noFill/>
          <a:ln w="9525">
            <a:noFill/>
            <a:miter lim="800000"/>
            <a:headEnd/>
            <a:tailEnd/>
          </a:ln>
        </p:spPr>
      </p:pic>
      <p:pic>
        <p:nvPicPr>
          <p:cNvPr id="32772" name="Picture 2" descr="C:\Program Files (x86)\Microsoft Office\MEDIA\OFFICE12\Bullets\BD14868_.gif"/>
          <p:cNvPicPr>
            <a:picLocks noChangeAspect="1" noChangeArrowheads="1"/>
          </p:cNvPicPr>
          <p:nvPr/>
        </p:nvPicPr>
        <p:blipFill>
          <a:blip r:embed="rId3" cstate="print"/>
          <a:srcRect/>
          <a:stretch>
            <a:fillRect/>
          </a:stretch>
        </p:blipFill>
        <p:spPr bwMode="auto">
          <a:xfrm>
            <a:off x="914400" y="4876800"/>
            <a:ext cx="2286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Help 5">
            <a:hlinkClick r:id="" action="ppaction://noaction" highlightClick="1"/>
          </p:cNvPr>
          <p:cNvSpPr/>
          <p:nvPr/>
        </p:nvSpPr>
        <p:spPr>
          <a:xfrm>
            <a:off x="304800" y="1219200"/>
            <a:ext cx="5334000" cy="4724400"/>
          </a:xfrm>
          <a:prstGeom prst="actionButtonHelp">
            <a:avLst/>
          </a:prstGeom>
          <a:solidFill>
            <a:schemeClr val="accent2">
              <a:lumMod val="20000"/>
              <a:lumOff val="80000"/>
            </a:schemeClr>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dirty="0" smtClean="0"/>
              <a:t>Possession of Alcohol by a Minor</a:t>
            </a:r>
            <a:endParaRPr lang="en-US" dirty="0"/>
          </a:p>
        </p:txBody>
      </p:sp>
      <p:sp>
        <p:nvSpPr>
          <p:cNvPr id="34821" name="Content Placeholder 2"/>
          <p:cNvSpPr>
            <a:spLocks noGrp="1"/>
          </p:cNvSpPr>
          <p:nvPr>
            <p:ph idx="1"/>
          </p:nvPr>
        </p:nvSpPr>
        <p:spPr/>
        <p:txBody>
          <a:bodyPr/>
          <a:lstStyle/>
          <a:p>
            <a:pPr eaLnBrk="1" hangingPunct="1"/>
            <a:r>
              <a:rPr lang="en-US" smtClean="0">
                <a:latin typeface="Arial" charset="0"/>
                <a:cs typeface="Arial" charset="0"/>
              </a:rPr>
              <a:t>What if ? </a:t>
            </a:r>
          </a:p>
          <a:p>
            <a:pPr eaLnBrk="1" hangingPunct="1">
              <a:buFont typeface="Wingdings" pitchFamily="2" charset="2"/>
              <a:buNone/>
            </a:pPr>
            <a:r>
              <a:rPr lang="en-US" smtClean="0">
                <a:latin typeface="Arial" charset="0"/>
                <a:cs typeface="Arial" charset="0"/>
              </a:rPr>
              <a:t>What if mom, dad, spouse </a:t>
            </a:r>
          </a:p>
          <a:p>
            <a:pPr eaLnBrk="1" hangingPunct="1">
              <a:buFont typeface="Wingdings" pitchFamily="2" charset="2"/>
              <a:buNone/>
            </a:pPr>
            <a:r>
              <a:rPr lang="en-US" smtClean="0">
                <a:latin typeface="Arial" charset="0"/>
                <a:cs typeface="Arial" charset="0"/>
              </a:rPr>
              <a:t>       leaves the table? </a:t>
            </a:r>
          </a:p>
          <a:p>
            <a:pPr eaLnBrk="1" hangingPunct="1">
              <a:buFont typeface="Wingdings" pitchFamily="2" charset="2"/>
              <a:buNone/>
            </a:pPr>
            <a:r>
              <a:rPr lang="en-US" smtClean="0">
                <a:latin typeface="Arial" charset="0"/>
                <a:cs typeface="Arial" charset="0"/>
              </a:rPr>
              <a:t>       goes to the restroom?</a:t>
            </a:r>
          </a:p>
          <a:p>
            <a:pPr eaLnBrk="1" hangingPunct="1">
              <a:buFont typeface="Wingdings" pitchFamily="2" charset="2"/>
              <a:buNone/>
            </a:pPr>
            <a:r>
              <a:rPr lang="en-US" smtClean="0">
                <a:latin typeface="Arial" charset="0"/>
                <a:cs typeface="Arial" charset="0"/>
              </a:rPr>
              <a:t>       go dance? </a:t>
            </a:r>
          </a:p>
          <a:p>
            <a:pPr eaLnBrk="1" hangingPunct="1">
              <a:buFont typeface="Wingdings" pitchFamily="2" charset="2"/>
              <a:buNone/>
            </a:pPr>
            <a:endParaRPr lang="en-US" smtClean="0">
              <a:latin typeface="Arial" charset="0"/>
              <a:cs typeface="Arial" charset="0"/>
            </a:endParaRPr>
          </a:p>
        </p:txBody>
      </p:sp>
      <p:pic>
        <p:nvPicPr>
          <p:cNvPr id="34822" name="Picture 2" descr="C:\Program Files (x86)\Microsoft Office\MEDIA\OFFICE12\Bullets\BD14868_.gif"/>
          <p:cNvPicPr>
            <a:picLocks noChangeAspect="1" noChangeArrowheads="1"/>
          </p:cNvPicPr>
          <p:nvPr/>
        </p:nvPicPr>
        <p:blipFill>
          <a:blip r:embed="rId2" cstate="print"/>
          <a:srcRect/>
          <a:stretch>
            <a:fillRect/>
          </a:stretch>
        </p:blipFill>
        <p:spPr bwMode="auto">
          <a:xfrm>
            <a:off x="990600" y="3581400"/>
            <a:ext cx="228600" cy="228600"/>
          </a:xfrm>
          <a:prstGeom prst="rect">
            <a:avLst/>
          </a:prstGeom>
          <a:noFill/>
          <a:ln w="9525">
            <a:noFill/>
            <a:miter lim="800000"/>
            <a:headEnd/>
            <a:tailEnd/>
          </a:ln>
        </p:spPr>
      </p:pic>
      <p:pic>
        <p:nvPicPr>
          <p:cNvPr id="34823" name="Picture 2" descr="C:\Program Files (x86)\Microsoft Office\MEDIA\OFFICE12\Bullets\BD14868_.gif"/>
          <p:cNvPicPr>
            <a:picLocks noChangeAspect="1" noChangeArrowheads="1"/>
          </p:cNvPicPr>
          <p:nvPr/>
        </p:nvPicPr>
        <p:blipFill>
          <a:blip r:embed="rId2" cstate="print"/>
          <a:srcRect/>
          <a:stretch>
            <a:fillRect/>
          </a:stretch>
        </p:blipFill>
        <p:spPr bwMode="auto">
          <a:xfrm>
            <a:off x="990600" y="2971800"/>
            <a:ext cx="228600" cy="228600"/>
          </a:xfrm>
          <a:prstGeom prst="rect">
            <a:avLst/>
          </a:prstGeom>
          <a:noFill/>
          <a:ln w="9525">
            <a:noFill/>
            <a:miter lim="800000"/>
            <a:headEnd/>
            <a:tailEnd/>
          </a:ln>
        </p:spPr>
      </p:pic>
      <p:pic>
        <p:nvPicPr>
          <p:cNvPr id="34824" name="Picture 2" descr="C:\Program Files (x86)\Microsoft Office\MEDIA\OFFICE12\Bullets\BD14868_.gif"/>
          <p:cNvPicPr>
            <a:picLocks noChangeAspect="1" noChangeArrowheads="1"/>
          </p:cNvPicPr>
          <p:nvPr/>
        </p:nvPicPr>
        <p:blipFill>
          <a:blip r:embed="rId2" cstate="print"/>
          <a:srcRect/>
          <a:stretch>
            <a:fillRect/>
          </a:stretch>
        </p:blipFill>
        <p:spPr bwMode="auto">
          <a:xfrm>
            <a:off x="990600" y="4114800"/>
            <a:ext cx="228600" cy="228600"/>
          </a:xfrm>
          <a:prstGeom prst="rect">
            <a:avLst/>
          </a:prstGeom>
          <a:noFill/>
          <a:ln w="9525">
            <a:noFill/>
            <a:miter lim="800000"/>
            <a:headEnd/>
            <a:tailEnd/>
          </a:ln>
        </p:spPr>
      </p:pic>
      <p:sp>
        <p:nvSpPr>
          <p:cNvPr id="8" name="Action Button: Help 7">
            <a:hlinkClick r:id="" action="ppaction://noaction" highlightClick="1"/>
          </p:cNvPr>
          <p:cNvSpPr/>
          <p:nvPr/>
        </p:nvSpPr>
        <p:spPr>
          <a:xfrm>
            <a:off x="6781800" y="2843784"/>
            <a:ext cx="1042416" cy="1042416"/>
          </a:xfrm>
          <a:prstGeom prst="actionButtonHelp">
            <a:avLst/>
          </a:prstGeom>
          <a:solidFill>
            <a:schemeClr val="bg1"/>
          </a:solidFill>
          <a:ln>
            <a:noFill/>
          </a:ln>
          <a:effectLst>
            <a:glow rad="228600">
              <a:schemeClr val="accent2">
                <a:satMod val="175000"/>
                <a:alpha val="40000"/>
              </a:schemeClr>
            </a:glow>
            <a:reflection blurRad="6350" stA="50000" endA="295" endPos="92000" dist="101600" dir="5400000" sy="-100000" algn="bl" rotWithShape="0"/>
          </a:effectLst>
          <a:scene3d>
            <a:camera prst="isometricOffAxis2Left"/>
            <a:lightRig rig="threePt" dir="t"/>
          </a:scene3d>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Consequences</a:t>
            </a:r>
            <a:br>
              <a:rPr lang="en-US" dirty="0" smtClean="0"/>
            </a:br>
            <a:r>
              <a:rPr lang="en-US" dirty="0" smtClean="0"/>
              <a:t>TABC – 106.05</a:t>
            </a:r>
            <a:endParaRPr lang="en-US" dirty="0"/>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defRPr/>
            </a:pPr>
            <a:r>
              <a:rPr lang="en-US" sz="3400" dirty="0"/>
              <a:t>D</a:t>
            </a:r>
            <a:r>
              <a:rPr lang="en-US" sz="3400" dirty="0" smtClean="0"/>
              <a:t>eferred disposition for public intoxication or the above offenses:</a:t>
            </a:r>
          </a:p>
          <a:p>
            <a:pPr lvl="1" eaLnBrk="1" fontAlgn="auto" hangingPunct="1">
              <a:spcAft>
                <a:spcPts val="0"/>
              </a:spcAft>
              <a:defRPr/>
            </a:pPr>
            <a:r>
              <a:rPr lang="en-US" sz="3400" dirty="0" smtClean="0"/>
              <a:t>alcohol awareness program</a:t>
            </a:r>
          </a:p>
          <a:p>
            <a:pPr eaLnBrk="1" fontAlgn="auto" hangingPunct="1">
              <a:spcAft>
                <a:spcPts val="0"/>
              </a:spcAft>
              <a:defRPr/>
            </a:pPr>
            <a:r>
              <a:rPr lang="en-US" sz="3400" dirty="0"/>
              <a:t>C</a:t>
            </a:r>
            <a:r>
              <a:rPr lang="en-US" sz="3400" dirty="0" smtClean="0"/>
              <a:t>onvicted of any of these offenses</a:t>
            </a:r>
          </a:p>
          <a:p>
            <a:pPr lvl="1" eaLnBrk="1" fontAlgn="auto" hangingPunct="1">
              <a:spcAft>
                <a:spcPts val="0"/>
              </a:spcAft>
              <a:defRPr/>
            </a:pPr>
            <a:r>
              <a:rPr lang="en-US" sz="3400" dirty="0" smtClean="0"/>
              <a:t>Alcohol awareness program</a:t>
            </a:r>
          </a:p>
          <a:p>
            <a:pPr lvl="1" eaLnBrk="1" fontAlgn="auto" hangingPunct="1">
              <a:spcAft>
                <a:spcPts val="0"/>
              </a:spcAft>
              <a:defRPr/>
            </a:pPr>
            <a:r>
              <a:rPr lang="en-US" sz="3400" dirty="0" smtClean="0"/>
              <a:t>Fine </a:t>
            </a:r>
          </a:p>
          <a:p>
            <a:pPr eaLnBrk="1" fontAlgn="auto" hangingPunct="1">
              <a:spcAft>
                <a:spcPts val="0"/>
              </a:spcAft>
              <a:defRPr/>
            </a:pPr>
            <a:r>
              <a:rPr lang="en-US" sz="3400" dirty="0" smtClean="0"/>
              <a:t>Minor is under 18</a:t>
            </a:r>
          </a:p>
          <a:p>
            <a:pPr eaLnBrk="1" fontAlgn="auto" hangingPunct="1">
              <a:spcAft>
                <a:spcPts val="0"/>
              </a:spcAft>
              <a:defRPr/>
            </a:pPr>
            <a:r>
              <a:rPr lang="en-US" sz="3400" dirty="0" smtClean="0"/>
              <a:t>Parent may also have to attend program</a:t>
            </a:r>
          </a:p>
          <a:p>
            <a:pPr eaLnBrk="1" fontAlgn="auto" hangingPunct="1">
              <a:spcAft>
                <a:spcPts val="0"/>
              </a:spcAft>
              <a:defRPr/>
            </a:pPr>
            <a:r>
              <a:rPr lang="en-US" sz="3400" dirty="0" smtClean="0"/>
              <a:t>Within 90 days of final conviction, the minor must show the court that they have completed the program.  The court may then reduce the fine to ½ of the initial fine.</a:t>
            </a:r>
          </a:p>
          <a:p>
            <a:pPr eaLnBrk="1" fontAlgn="auto" hangingPunct="1">
              <a:spcAft>
                <a:spcPts val="0"/>
              </a:spcAft>
              <a:defRPr/>
            </a:pPr>
            <a:r>
              <a:rPr lang="en-US" sz="3400" dirty="0" smtClean="0"/>
              <a:t>If the minor does not show that they have completed the course, the court </a:t>
            </a:r>
            <a:r>
              <a:rPr lang="en-US" sz="3400" b="1" dirty="0" smtClean="0"/>
              <a:t>must</a:t>
            </a:r>
            <a:r>
              <a:rPr lang="en-US" sz="3400" dirty="0" smtClean="0"/>
              <a:t> order DPS to suspend/deny the minor’s drivers license for up to 6 months</a:t>
            </a:r>
          </a:p>
          <a:p>
            <a:pPr eaLnBrk="1" fontAlgn="auto" hangingPunct="1">
              <a:spcAft>
                <a:spcPts val="0"/>
              </a:spcAft>
              <a:defRPr/>
            </a:pPr>
            <a:r>
              <a:rPr lang="en-US" sz="3400" dirty="0" smtClean="0"/>
              <a:t>Second offense?  Suspend/deny license for up to 1 year</a:t>
            </a:r>
          </a:p>
          <a:p>
            <a:pPr lvl="1" eaLnBrk="1" fontAlgn="auto" hangingPunct="1">
              <a:spcAft>
                <a:spcPts val="0"/>
              </a:spcAft>
              <a:defRPr/>
            </a:pPr>
            <a:endParaRPr lang="en-US" sz="3400" dirty="0" smtClean="0"/>
          </a:p>
          <a:p>
            <a:pPr lvl="1" eaLnBrk="1" fontAlgn="auto" hangingPunct="1">
              <a:spcAft>
                <a:spcPts val="0"/>
              </a:spcAft>
              <a:defRPr/>
            </a:pPr>
            <a:endParaRPr lang="en-US" dirty="0" smtClean="0"/>
          </a:p>
          <a:p>
            <a:pPr lvl="1"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smtClean="0">
                <a:latin typeface="Arial" charset="0"/>
                <a:cs typeface="Arial" charset="0"/>
              </a:rPr>
              <a:t>Expungement</a:t>
            </a:r>
            <a:br>
              <a:rPr lang="en-US" sz="4000" smtClean="0">
                <a:latin typeface="Arial" charset="0"/>
                <a:cs typeface="Arial" charset="0"/>
              </a:rPr>
            </a:br>
            <a:r>
              <a:rPr lang="en-US" sz="4000" smtClean="0">
                <a:latin typeface="Arial" charset="0"/>
                <a:cs typeface="Arial" charset="0"/>
              </a:rPr>
              <a:t>ABC – 106.12</a:t>
            </a:r>
          </a:p>
        </p:txBody>
      </p:sp>
      <p:sp>
        <p:nvSpPr>
          <p:cNvPr id="36866"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Can a minor’s alcohol-related offense be expunged?</a:t>
            </a: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After age 21</a:t>
            </a:r>
          </a:p>
        </p:txBody>
      </p:sp>
      <p:sp>
        <p:nvSpPr>
          <p:cNvPr id="5" name="Rectangle 4"/>
          <p:cNvSpPr/>
          <p:nvPr/>
        </p:nvSpPr>
        <p:spPr>
          <a:xfrm>
            <a:off x="3246437" y="2405062"/>
            <a:ext cx="2285999" cy="1047929"/>
          </a:xfrm>
          <a:prstGeom prst="rect">
            <a:avLst/>
          </a:prstGeom>
          <a:noFill/>
          <a:effectLst>
            <a:glow rad="101600">
              <a:schemeClr val="accent2">
                <a:satMod val="175000"/>
                <a:alpha val="40000"/>
              </a:schemeClr>
            </a:glow>
          </a:effectLst>
          <a:scene3d>
            <a:camera prst="orthographicFront"/>
            <a:lightRig rig="threePt" dir="t"/>
          </a:scene3d>
        </p:spPr>
        <p:txBody>
          <a:bodyPr>
            <a:prstTxWarp prst="textWave1">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7200" b="1" spc="50" dirty="0">
                <a:ln w="11430">
                  <a:solidFill>
                    <a:srgbClr val="660033"/>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YES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latin typeface="Arial" charset="0"/>
                <a:cs typeface="Arial" charset="0"/>
              </a:rPr>
              <a:t>Facts About Youth Alcohol Use</a:t>
            </a:r>
          </a:p>
        </p:txBody>
      </p:sp>
      <p:sp>
        <p:nvSpPr>
          <p:cNvPr id="38914" name="Content Placeholder 2"/>
          <p:cNvSpPr>
            <a:spLocks noGrp="1"/>
          </p:cNvSpPr>
          <p:nvPr>
            <p:ph idx="1"/>
          </p:nvPr>
        </p:nvSpPr>
        <p:spPr/>
        <p:txBody>
          <a:bodyPr/>
          <a:lstStyle/>
          <a:p>
            <a:pPr eaLnBrk="1" hangingPunct="1"/>
            <a:r>
              <a:rPr lang="en-US" smtClean="0">
                <a:latin typeface="Arial" charset="0"/>
                <a:cs typeface="Arial" charset="0"/>
              </a:rPr>
              <a:t>Alcohol is the most widely used substance among Texas secondary school students.  62% reported they have used alcohol.  </a:t>
            </a:r>
          </a:p>
          <a:p>
            <a:pPr eaLnBrk="1" hangingPunct="1"/>
            <a:r>
              <a:rPr lang="en-US" smtClean="0">
                <a:latin typeface="Arial" charset="0"/>
                <a:cs typeface="Arial" charset="0"/>
              </a:rPr>
              <a:t>Elementary school students reported use of alcohol at 21%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latin typeface="Arial" charset="0"/>
                <a:cs typeface="Arial" charset="0"/>
              </a:rPr>
              <a:t>References</a:t>
            </a:r>
          </a:p>
        </p:txBody>
      </p:sp>
      <p:sp>
        <p:nvSpPr>
          <p:cNvPr id="40962" name="Content Placeholder 2"/>
          <p:cNvSpPr>
            <a:spLocks noGrp="1"/>
          </p:cNvSpPr>
          <p:nvPr>
            <p:ph idx="1"/>
          </p:nvPr>
        </p:nvSpPr>
        <p:spPr/>
        <p:txBody>
          <a:bodyPr/>
          <a:lstStyle/>
          <a:p>
            <a:pPr eaLnBrk="1" hangingPunct="1"/>
            <a:r>
              <a:rPr lang="en-US" smtClean="0">
                <a:latin typeface="Arial" charset="0"/>
                <a:cs typeface="Arial" charset="0"/>
              </a:rPr>
              <a:t>Texas Alcoholic Beverage Code, Ch. 106 </a:t>
            </a:r>
          </a:p>
          <a:p>
            <a:pPr eaLnBrk="1" hangingPunct="1"/>
            <a:r>
              <a:rPr lang="en-US" smtClean="0">
                <a:latin typeface="Arial" charset="0"/>
                <a:cs typeface="Arial" charset="0"/>
              </a:rPr>
              <a:t>Texas Penal Code</a:t>
            </a:r>
          </a:p>
          <a:p>
            <a:pPr eaLnBrk="1" hangingPunct="1"/>
            <a:r>
              <a:rPr lang="en-US" smtClean="0">
                <a:latin typeface="Arial" charset="0"/>
                <a:cs typeface="Arial" charset="0"/>
              </a:rPr>
              <a:t>“Teen Drug Facts Among Youth 2010”</a:t>
            </a:r>
          </a:p>
          <a:p>
            <a:pPr eaLnBrk="1" hangingPunct="1">
              <a:buFont typeface="Wingdings" pitchFamily="2" charset="2"/>
              <a:buNone/>
            </a:pPr>
            <a:r>
              <a:rPr lang="en-US" smtClean="0">
                <a:latin typeface="Arial" charset="0"/>
                <a:cs typeface="Arial" charset="0"/>
              </a:rPr>
              <a:t>       Texas Health and Human Services</a:t>
            </a:r>
          </a:p>
          <a:p>
            <a:pPr eaLnBrk="1" hangingPunct="1"/>
            <a:endParaRPr lang="en-US" smtClean="0">
              <a:latin typeface="Arial" charset="0"/>
              <a:cs typeface="Arial" charset="0"/>
            </a:endParaRPr>
          </a:p>
        </p:txBody>
      </p:sp>
      <p:sp>
        <p:nvSpPr>
          <p:cNvPr id="40963" name="TextBox 3"/>
          <p:cNvSpPr txBox="1">
            <a:spLocks noChangeArrowheads="1"/>
          </p:cNvSpPr>
          <p:nvPr/>
        </p:nvSpPr>
        <p:spPr bwMode="auto">
          <a:xfrm>
            <a:off x="434975" y="6026150"/>
            <a:ext cx="5737225" cy="522288"/>
          </a:xfrm>
          <a:prstGeom prst="rect">
            <a:avLst/>
          </a:prstGeom>
          <a:noFill/>
          <a:ln w="9525">
            <a:noFill/>
            <a:miter lim="800000"/>
            <a:headEnd/>
            <a:tailEnd/>
          </a:ln>
        </p:spPr>
        <p:txBody>
          <a:bodyPr>
            <a:spAutoFit/>
          </a:bodyPr>
          <a:lstStyle/>
          <a:p>
            <a:r>
              <a:rPr lang="en-US" sz="1400">
                <a:latin typeface="Calibri" pitchFamily="34" charset="0"/>
              </a:rPr>
              <a:t>Presentation created by:  Janice Hardaway</a:t>
            </a:r>
          </a:p>
          <a:p>
            <a:r>
              <a:rPr lang="en-US" sz="1400">
                <a:cs typeface="Arial" charset="0"/>
              </a:rPr>
              <a:t>© </a:t>
            </a:r>
            <a:r>
              <a:rPr lang="en-US" sz="1400">
                <a:latin typeface="Calibri" pitchFamily="34" charset="0"/>
              </a:rPr>
              <a:t>2012 Institute for Criminal Justice Studies - Texas School Safety Center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Texas health &amp; safety code</a:t>
            </a:r>
            <a:endParaRPr lang="en-US" dirty="0"/>
          </a:p>
        </p:txBody>
      </p:sp>
      <p:sp>
        <p:nvSpPr>
          <p:cNvPr id="3" name="Text Placeholder 2"/>
          <p:cNvSpPr>
            <a:spLocks noGrp="1"/>
          </p:cNvSpPr>
          <p:nvPr>
            <p:ph type="body" idx="1"/>
          </p:nvPr>
        </p:nvSpPr>
        <p:spPr/>
        <p:txBody>
          <a:bodyPr rtlCol="0">
            <a:normAutofit/>
          </a:bodyPr>
          <a:lstStyle/>
          <a:p>
            <a:pPr eaLnBrk="1" fontAlgn="auto" hangingPunct="1">
              <a:spcAft>
                <a:spcPts val="0"/>
              </a:spcAft>
              <a:defRPr/>
            </a:pPr>
            <a:r>
              <a:rPr lang="en-US" dirty="0" smtClean="0"/>
              <a:t>Tobacco &amp; Drugs</a:t>
            </a:r>
            <a:endParaRPr lang="en-US" dirty="0"/>
          </a:p>
        </p:txBody>
      </p:sp>
      <p:pic>
        <p:nvPicPr>
          <p:cNvPr id="43011" name="Picture 4"/>
          <p:cNvPicPr>
            <a:picLocks noChangeAspect="1" noChangeArrowheads="1"/>
          </p:cNvPicPr>
          <p:nvPr/>
        </p:nvPicPr>
        <p:blipFill>
          <a:blip r:embed="rId3" cstate="print"/>
          <a:srcRect/>
          <a:stretch>
            <a:fillRect/>
          </a:stretch>
        </p:blipFill>
        <p:spPr bwMode="auto">
          <a:xfrm>
            <a:off x="3429000" y="304800"/>
            <a:ext cx="2481263" cy="366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title"/>
          </p:nvPr>
        </p:nvSpPr>
        <p:spPr>
          <a:xfrm>
            <a:off x="533400" y="1752600"/>
            <a:ext cx="3008313" cy="1162050"/>
          </a:xfrm>
        </p:spPr>
        <p:txBody>
          <a:bodyPr/>
          <a:lstStyle/>
          <a:p>
            <a:pPr eaLnBrk="1" hangingPunct="1"/>
            <a:r>
              <a:rPr lang="en-US" sz="4400" smtClean="0">
                <a:latin typeface="Arial" charset="0"/>
                <a:cs typeface="Arial" charset="0"/>
              </a:rPr>
              <a:t>TOBACCO</a:t>
            </a:r>
          </a:p>
        </p:txBody>
      </p:sp>
      <p:pic>
        <p:nvPicPr>
          <p:cNvPr id="45058" name="Picture 4" descr="MP900341701[1]"/>
          <p:cNvPicPr>
            <a:picLocks noChangeAspect="1" noChangeArrowheads="1"/>
          </p:cNvPicPr>
          <p:nvPr/>
        </p:nvPicPr>
        <p:blipFill>
          <a:blip r:embed="rId2" cstate="print"/>
          <a:srcRect/>
          <a:stretch>
            <a:fillRect/>
          </a:stretch>
        </p:blipFill>
        <p:spPr bwMode="auto">
          <a:xfrm>
            <a:off x="5562600" y="990600"/>
            <a:ext cx="1522413" cy="2133600"/>
          </a:xfrm>
          <a:prstGeom prst="rect">
            <a:avLst/>
          </a:prstGeom>
          <a:noFill/>
          <a:ln w="9525">
            <a:noFill/>
            <a:miter lim="800000"/>
            <a:headEnd/>
            <a:tailEnd/>
          </a:ln>
        </p:spPr>
      </p:pic>
      <p:pic>
        <p:nvPicPr>
          <p:cNvPr id="45059" name="Picture 6" descr="MP900442751[1]"/>
          <p:cNvPicPr>
            <a:picLocks noChangeAspect="1" noChangeArrowheads="1"/>
          </p:cNvPicPr>
          <p:nvPr/>
        </p:nvPicPr>
        <p:blipFill>
          <a:blip r:embed="rId3" cstate="print"/>
          <a:srcRect/>
          <a:stretch>
            <a:fillRect/>
          </a:stretch>
        </p:blipFill>
        <p:spPr bwMode="auto">
          <a:xfrm>
            <a:off x="1193800" y="3581400"/>
            <a:ext cx="1519238" cy="2286000"/>
          </a:xfrm>
          <a:prstGeom prst="rect">
            <a:avLst/>
          </a:prstGeom>
          <a:noFill/>
          <a:ln w="9525">
            <a:noFill/>
            <a:miter lim="800000"/>
            <a:headEnd/>
            <a:tailEnd/>
          </a:ln>
        </p:spPr>
      </p:pic>
      <p:pic>
        <p:nvPicPr>
          <p:cNvPr id="45060" name="Picture 9" descr="See full size image">
            <a:hlinkClick r:id="rId4"/>
          </p:cNvPr>
          <p:cNvPicPr>
            <a:picLocks noChangeAspect="1" noChangeArrowheads="1"/>
          </p:cNvPicPr>
          <p:nvPr/>
        </p:nvPicPr>
        <p:blipFill>
          <a:blip r:embed="rId5" cstate="print"/>
          <a:srcRect/>
          <a:stretch>
            <a:fillRect/>
          </a:stretch>
        </p:blipFill>
        <p:spPr bwMode="auto">
          <a:xfrm>
            <a:off x="4800600" y="3962400"/>
            <a:ext cx="220980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latin typeface="Arial" charset="0"/>
                <a:cs typeface="Arial" charset="0"/>
              </a:rPr>
              <a:t>Enabling Objectives: Tobacco</a:t>
            </a:r>
          </a:p>
        </p:txBody>
      </p:sp>
      <p:sp>
        <p:nvSpPr>
          <p:cNvPr id="3" name="Content Placeholder 2"/>
          <p:cNvSpPr>
            <a:spLocks noGrp="1"/>
          </p:cNvSpPr>
          <p:nvPr>
            <p:ph idx="1"/>
          </p:nvPr>
        </p:nvSpPr>
        <p:spPr>
          <a:xfrm>
            <a:off x="457200" y="1600200"/>
            <a:ext cx="8229600" cy="4876800"/>
          </a:xfrm>
        </p:spPr>
        <p:txBody>
          <a:bodyPr rtlCol="0">
            <a:normAutofit fontScale="70000" lnSpcReduction="20000"/>
          </a:bodyPr>
          <a:lstStyle/>
          <a:p>
            <a:pPr eaLnBrk="1" fontAlgn="auto" hangingPunct="1">
              <a:spcAft>
                <a:spcPts val="0"/>
              </a:spcAft>
              <a:defRPr/>
            </a:pPr>
            <a:r>
              <a:rPr lang="en-US" dirty="0" smtClean="0"/>
              <a:t>Describe Texas law as it applies to tobacco usage by minors.</a:t>
            </a:r>
            <a:endParaRPr lang="en-US" dirty="0"/>
          </a:p>
          <a:p>
            <a:pPr eaLnBrk="1" fontAlgn="auto" hangingPunct="1">
              <a:spcAft>
                <a:spcPts val="0"/>
              </a:spcAft>
              <a:defRPr/>
            </a:pPr>
            <a:r>
              <a:rPr lang="en-US" dirty="0" smtClean="0"/>
              <a:t>Describe Texas law as it applies to the sale of tobacco products to a minor.</a:t>
            </a:r>
          </a:p>
          <a:p>
            <a:pPr eaLnBrk="1" fontAlgn="auto" hangingPunct="1">
              <a:spcAft>
                <a:spcPts val="0"/>
              </a:spcAft>
              <a:defRPr/>
            </a:pPr>
            <a:r>
              <a:rPr lang="en-US" dirty="0" smtClean="0"/>
              <a:t>Describe Texas law as it applies to the use of tobacco products on a school campus or at a school-sponsored activity.</a:t>
            </a:r>
          </a:p>
          <a:p>
            <a:pPr eaLnBrk="1" fontAlgn="auto" hangingPunct="1">
              <a:spcAft>
                <a:spcPts val="0"/>
              </a:spcAft>
              <a:defRPr/>
            </a:pPr>
            <a:r>
              <a:rPr lang="en-US" dirty="0" smtClean="0"/>
              <a:t>Understand exceptions to Texas law for use and possession of tobacco by a minor.</a:t>
            </a:r>
          </a:p>
          <a:p>
            <a:pPr eaLnBrk="1" fontAlgn="auto" hangingPunct="1">
              <a:spcAft>
                <a:spcPts val="0"/>
              </a:spcAft>
              <a:defRPr/>
            </a:pPr>
            <a:r>
              <a:rPr lang="en-US" dirty="0" smtClean="0"/>
              <a:t>Describe Texas law as it applies to the advertising of tobacco products.</a:t>
            </a:r>
          </a:p>
          <a:p>
            <a:pPr eaLnBrk="1" fontAlgn="auto" hangingPunct="1">
              <a:spcAft>
                <a:spcPts val="0"/>
              </a:spcAft>
              <a:defRPr/>
            </a:pPr>
            <a:r>
              <a:rPr lang="en-US" dirty="0" smtClean="0"/>
              <a:t>Explain the consequences if a minor is convicted for an tobacco-related offense.</a:t>
            </a:r>
          </a:p>
          <a:p>
            <a:pPr eaLnBrk="1" fontAlgn="auto" hangingPunct="1">
              <a:spcAft>
                <a:spcPts val="0"/>
              </a:spcAft>
              <a:defRPr/>
            </a:pPr>
            <a:r>
              <a:rPr lang="en-US" dirty="0" smtClean="0"/>
              <a:t>Understand the prevalence of tobacco usage among Texas youth.</a:t>
            </a:r>
          </a:p>
          <a:p>
            <a:pPr eaLnBrk="1" fontAlgn="auto" hangingPunct="1">
              <a:spcAft>
                <a:spcPts val="0"/>
              </a:spcAft>
              <a:defRPr/>
            </a:pPr>
            <a:r>
              <a:rPr lang="en-US" dirty="0" smtClean="0"/>
              <a:t>Describe methods of tobacco use prevention.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latin typeface="Arial" charset="0"/>
                <a:cs typeface="Arial" charset="0"/>
              </a:rPr>
              <a:t>Terminal Objective</a:t>
            </a:r>
          </a:p>
        </p:txBody>
      </p:sp>
      <p:sp>
        <p:nvSpPr>
          <p:cNvPr id="17410" name="Content Placeholder 2"/>
          <p:cNvSpPr>
            <a:spLocks noGrp="1"/>
          </p:cNvSpPr>
          <p:nvPr>
            <p:ph idx="1"/>
          </p:nvPr>
        </p:nvSpPr>
        <p:spPr/>
        <p:txBody>
          <a:bodyPr/>
          <a:lstStyle/>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Upon completion of this module, the participant will be able to identify and understand specific crimes related to the use of alcohol, tobacco, and drugs by minors or in a school setting.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Tobacco in Schools  TEC – 38.006</a:t>
            </a:r>
            <a:endParaRPr lang="en-US" dirty="0"/>
          </a:p>
        </p:txBody>
      </p:sp>
      <p:sp>
        <p:nvSpPr>
          <p:cNvPr id="3" name="Content Placeholder 2"/>
          <p:cNvSpPr>
            <a:spLocks noGrp="1"/>
          </p:cNvSpPr>
          <p:nvPr>
            <p:ph idx="1"/>
          </p:nvPr>
        </p:nvSpPr>
        <p:spPr/>
        <p:txBody>
          <a:bodyPr rtlCol="0">
            <a:normAutofit fontScale="85000" lnSpcReduction="10000"/>
          </a:bodyPr>
          <a:lstStyle/>
          <a:p>
            <a:pPr marL="0" indent="0" eaLnBrk="1" fontAlgn="auto" hangingPunct="1">
              <a:spcAft>
                <a:spcPts val="0"/>
              </a:spcAft>
              <a:buFont typeface="Wingdings" pitchFamily="2" charset="2"/>
              <a:buNone/>
              <a:defRPr/>
            </a:pPr>
            <a:r>
              <a:rPr lang="en-US" dirty="0" smtClean="0"/>
              <a:t>Every school board is required to:</a:t>
            </a:r>
          </a:p>
          <a:p>
            <a:pPr eaLnBrk="1" fontAlgn="auto" hangingPunct="1">
              <a:spcAft>
                <a:spcPts val="0"/>
              </a:spcAft>
              <a:defRPr/>
            </a:pPr>
            <a:r>
              <a:rPr lang="en-US" dirty="0" smtClean="0"/>
              <a:t>Prohibit smoking or the use of tobacco products at school-related or school-sanctioned activities, regardless of whether the activities take place on or off school property;</a:t>
            </a:r>
          </a:p>
          <a:p>
            <a:pPr eaLnBrk="1" fontAlgn="auto" hangingPunct="1">
              <a:spcAft>
                <a:spcPts val="0"/>
              </a:spcAft>
              <a:defRPr/>
            </a:pPr>
            <a:r>
              <a:rPr lang="en-US" dirty="0" smtClean="0"/>
              <a:t>Prohibit students from possessing tobacco products at school-related or school-sanctioned activities, regardless of whether the activities take place on or off school property; and</a:t>
            </a:r>
          </a:p>
          <a:p>
            <a:pPr eaLnBrk="1" fontAlgn="auto" hangingPunct="1">
              <a:spcAft>
                <a:spcPts val="0"/>
              </a:spcAft>
              <a:defRPr/>
            </a:pPr>
            <a:r>
              <a:rPr lang="en-US" dirty="0" smtClean="0"/>
              <a:t>Ensure that school personnel enforce the policies on school property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z="4000" smtClean="0">
                <a:latin typeface="Arial" charset="0"/>
                <a:cs typeface="Arial" charset="0"/>
              </a:rPr>
              <a:t>Smoking in School</a:t>
            </a:r>
            <a:br>
              <a:rPr lang="en-US" sz="4000" smtClean="0">
                <a:latin typeface="Arial" charset="0"/>
                <a:cs typeface="Arial" charset="0"/>
              </a:rPr>
            </a:br>
            <a:r>
              <a:rPr lang="en-US" sz="4000" smtClean="0">
                <a:latin typeface="Arial" charset="0"/>
                <a:cs typeface="Arial" charset="0"/>
              </a:rPr>
              <a:t>TEC – 38.006</a:t>
            </a:r>
          </a:p>
        </p:txBody>
      </p:sp>
      <p:sp>
        <p:nvSpPr>
          <p:cNvPr id="49154" name="Content Placeholder 2"/>
          <p:cNvSpPr>
            <a:spLocks noGrp="1"/>
          </p:cNvSpPr>
          <p:nvPr>
            <p:ph sz="half" idx="1"/>
          </p:nvPr>
        </p:nvSpPr>
        <p:spPr/>
        <p:txBody>
          <a:bodyPr/>
          <a:lstStyle/>
          <a:p>
            <a:pPr marL="0" indent="0" eaLnBrk="1" hangingPunct="1">
              <a:buFont typeface="Wingdings" pitchFamily="2" charset="2"/>
              <a:buNone/>
            </a:pPr>
            <a:r>
              <a:rPr lang="en-US" smtClean="0">
                <a:latin typeface="Arial" charset="0"/>
                <a:cs typeface="Arial" charset="0"/>
              </a:rPr>
              <a:t>It isn’t just prohibited to smoke in a school – it is against the law and is punishable as a Class C misdemeanor. </a:t>
            </a:r>
          </a:p>
          <a:p>
            <a:pPr marL="0" indent="0" eaLnBrk="1" hangingPunct="1">
              <a:buFont typeface="Wingdings" pitchFamily="2" charset="2"/>
              <a:buNone/>
            </a:pPr>
            <a:r>
              <a:rPr lang="en-US" smtClean="0">
                <a:latin typeface="Arial" charset="0"/>
                <a:cs typeface="Arial" charset="0"/>
              </a:rPr>
              <a:t>In order to prosecute, sign must be properly posted with law citation and penalty.</a:t>
            </a:r>
          </a:p>
        </p:txBody>
      </p:sp>
      <p:pic>
        <p:nvPicPr>
          <p:cNvPr id="49155" name="Picture 2"/>
          <p:cNvPicPr>
            <a:picLocks noChangeAspect="1" noChangeArrowheads="1"/>
          </p:cNvPicPr>
          <p:nvPr/>
        </p:nvPicPr>
        <p:blipFill>
          <a:blip r:embed="rId3" cstate="print"/>
          <a:srcRect/>
          <a:stretch>
            <a:fillRect/>
          </a:stretch>
        </p:blipFill>
        <p:spPr bwMode="auto">
          <a:xfrm>
            <a:off x="5029200" y="1447800"/>
            <a:ext cx="3124200" cy="463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latin typeface="Arial" charset="0"/>
                <a:cs typeface="Arial" charset="0"/>
              </a:rPr>
              <a:t>Sale to Minors</a:t>
            </a:r>
          </a:p>
        </p:txBody>
      </p:sp>
      <p:sp>
        <p:nvSpPr>
          <p:cNvPr id="3" name="Content Placeholder 2"/>
          <p:cNvSpPr>
            <a:spLocks noGrp="1"/>
          </p:cNvSpPr>
          <p:nvPr>
            <p:ph idx="1"/>
          </p:nvPr>
        </p:nvSpPr>
        <p:spPr>
          <a:xfrm>
            <a:off x="228600" y="1600200"/>
            <a:ext cx="8229600" cy="4876800"/>
          </a:xfrm>
        </p:spPr>
        <p:txBody>
          <a:bodyPr rtlCol="0">
            <a:normAutofit fontScale="85000" lnSpcReduction="10000"/>
          </a:bodyPr>
          <a:lstStyle/>
          <a:p>
            <a:pPr marL="0" indent="0" eaLnBrk="1" fontAlgn="auto" hangingPunct="1">
              <a:spcAft>
                <a:spcPts val="0"/>
              </a:spcAft>
              <a:buFont typeface="Wingdings" pitchFamily="2" charset="2"/>
              <a:buNone/>
              <a:defRPr/>
            </a:pPr>
            <a:r>
              <a:rPr lang="en-US" dirty="0" smtClean="0"/>
              <a:t>Minor = </a:t>
            </a:r>
            <a:r>
              <a:rPr lang="en-US" b="1" dirty="0" smtClean="0"/>
              <a:t>under 18 </a:t>
            </a:r>
            <a:r>
              <a:rPr lang="en-US" dirty="0" smtClean="0"/>
              <a:t>years of age</a:t>
            </a:r>
          </a:p>
          <a:p>
            <a:pPr marL="0" indent="0" eaLnBrk="1" fontAlgn="auto" hangingPunct="1">
              <a:spcAft>
                <a:spcPts val="0"/>
              </a:spcAft>
              <a:buFont typeface="Wingdings" pitchFamily="2" charset="2"/>
              <a:buNone/>
              <a:defRPr/>
            </a:pPr>
            <a:r>
              <a:rPr lang="en-US" dirty="0" smtClean="0"/>
              <a:t>It is a Class C Misdemeanor to </a:t>
            </a:r>
            <a:r>
              <a:rPr lang="en-US" b="1" dirty="0" smtClean="0"/>
              <a:t>sell or give </a:t>
            </a:r>
            <a:r>
              <a:rPr lang="en-US" dirty="0" smtClean="0"/>
              <a:t>a cigarette or tobacco product to someone younger than </a:t>
            </a:r>
            <a:r>
              <a:rPr lang="en-US" b="1" dirty="0" smtClean="0"/>
              <a:t>18</a:t>
            </a:r>
            <a:r>
              <a:rPr lang="en-US" dirty="0" smtClean="0"/>
              <a:t> years of age, or to someone who intends to deliver to someone who is younger than 18 years of age. H&amp;S code 161.082-161.083</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dirty="0" smtClean="0"/>
              <a:t>It is also against federal law to sell or give a cigarette or tobacco product to someone younger than </a:t>
            </a:r>
            <a:r>
              <a:rPr lang="en-US" b="1" dirty="0" smtClean="0"/>
              <a:t>27</a:t>
            </a:r>
            <a:r>
              <a:rPr lang="en-US" dirty="0" smtClean="0"/>
              <a:t> years of age </a:t>
            </a:r>
            <a:r>
              <a:rPr lang="en-US" i="1" dirty="0" smtClean="0"/>
              <a:t>unless</a:t>
            </a:r>
            <a:r>
              <a:rPr lang="en-US" dirty="0" smtClean="0"/>
              <a:t> the person presents an apparently valid proof of identification. </a:t>
            </a:r>
          </a:p>
          <a:p>
            <a:pPr marL="0" indent="0" eaLnBrk="1" fontAlgn="auto" hangingPunct="1">
              <a:spcAft>
                <a:spcPts val="0"/>
              </a:spcAft>
              <a:buFont typeface="Wingdings" pitchFamily="2" charset="2"/>
              <a:buNone/>
              <a:defRPr/>
            </a:pPr>
            <a:r>
              <a:rPr lang="en-US" dirty="0" smtClean="0"/>
              <a:t>Code of Federal Regulations Section 897.14(b)</a:t>
            </a:r>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endParaRPr lang="en-US" dirty="0"/>
          </a:p>
        </p:txBody>
      </p:sp>
      <p:sp>
        <p:nvSpPr>
          <p:cNvPr id="4" name="&quot;No&quot; Symbol 3"/>
          <p:cNvSpPr/>
          <p:nvPr/>
        </p:nvSpPr>
        <p:spPr>
          <a:xfrm>
            <a:off x="6553200" y="304800"/>
            <a:ext cx="1676400" cy="1752600"/>
          </a:xfrm>
          <a:prstGeom prst="noSmoking">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6553200" y="838200"/>
            <a:ext cx="1828800" cy="584200"/>
          </a:xfrm>
          <a:prstGeom prst="rect">
            <a:avLst/>
          </a:prstGeom>
          <a:noFill/>
        </p:spPr>
        <p:txBody>
          <a:bodyPr>
            <a:spAutoFit/>
          </a:bodyPr>
          <a:lstStyle/>
          <a:p>
            <a:pPr fontAlgn="auto">
              <a:spcBef>
                <a:spcPts val="0"/>
              </a:spcBef>
              <a:spcAft>
                <a:spcPts val="0"/>
              </a:spcAft>
              <a:defRPr/>
            </a:pPr>
            <a:r>
              <a:rPr lang="en-US" sz="3200" b="1" dirty="0">
                <a:effectLst>
                  <a:outerShdw blurRad="38100" dist="38100" dir="2700000" algn="tl">
                    <a:srgbClr val="000000">
                      <a:alpha val="43137"/>
                    </a:srgbClr>
                  </a:outerShdw>
                </a:effectLst>
                <a:latin typeface="+mn-lt"/>
              </a:rPr>
              <a:t>Under 18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pPr eaLnBrk="1" hangingPunct="1">
              <a:defRPr/>
            </a:pPr>
            <a:r>
              <a:rPr lang="en-US" sz="2800" smtClean="0">
                <a:latin typeface="Arial" charset="0"/>
                <a:cs typeface="Arial" charset="0"/>
              </a:rPr>
              <a:t>Warning Notice – HS Code 161.082 / 161.083</a:t>
            </a:r>
            <a:br>
              <a:rPr lang="en-US" sz="2800" smtClean="0">
                <a:latin typeface="Arial" charset="0"/>
                <a:cs typeface="Arial" charset="0"/>
              </a:rPr>
            </a:br>
            <a:r>
              <a:rPr lang="en-US" sz="2800" smtClean="0">
                <a:latin typeface="Arial" charset="0"/>
                <a:cs typeface="Arial" charset="0"/>
              </a:rPr>
              <a:t>Must be posted in</a:t>
            </a:r>
            <a:br>
              <a:rPr lang="en-US" sz="2800" smtClean="0">
                <a:latin typeface="Arial" charset="0"/>
                <a:cs typeface="Arial" charset="0"/>
              </a:rPr>
            </a:br>
            <a:r>
              <a:rPr lang="en-US" sz="2800" smtClean="0">
                <a:latin typeface="Arial" charset="0"/>
                <a:cs typeface="Arial" charset="0"/>
              </a:rPr>
              <a:t> </a:t>
            </a:r>
            <a:r>
              <a:rPr lang="en-US" sz="2800" b="1" smtClean="0">
                <a:effectLst>
                  <a:outerShdw blurRad="38100" dist="38100" dir="2700000" algn="tl">
                    <a:srgbClr val="C0C0C0"/>
                  </a:outerShdw>
                </a:effectLst>
                <a:latin typeface="Arial" charset="0"/>
                <a:cs typeface="Arial" charset="0"/>
              </a:rPr>
              <a:t>English and Spanish</a:t>
            </a:r>
            <a:r>
              <a:rPr lang="en-US" sz="4000" b="1" smtClean="0">
                <a:effectLst>
                  <a:outerShdw blurRad="38100" dist="38100" dir="2700000" algn="tl">
                    <a:srgbClr val="C0C0C0"/>
                  </a:outerShdw>
                </a:effectLst>
                <a:latin typeface="Arial" charset="0"/>
                <a:cs typeface="Arial" charset="0"/>
              </a:rPr>
              <a:t> </a:t>
            </a:r>
          </a:p>
        </p:txBody>
      </p:sp>
      <p:sp>
        <p:nvSpPr>
          <p:cNvPr id="53250" name="Content Placeholder 2"/>
          <p:cNvSpPr>
            <a:spLocks noGrp="1"/>
          </p:cNvSpPr>
          <p:nvPr>
            <p:ph idx="1"/>
          </p:nvPr>
        </p:nvSpPr>
        <p:spPr>
          <a:xfrm>
            <a:off x="457200" y="2133600"/>
            <a:ext cx="8229600" cy="4191000"/>
          </a:xfrm>
        </p:spPr>
        <p:txBody>
          <a:bodyPr/>
          <a:lstStyle/>
          <a:p>
            <a:pPr marL="0" indent="0" eaLnBrk="1" hangingPunct="1">
              <a:buFont typeface="Wingdings" pitchFamily="2" charset="2"/>
              <a:buNone/>
            </a:pPr>
            <a:r>
              <a:rPr lang="en-US" sz="2200" smtClean="0">
                <a:latin typeface="Arial" charset="0"/>
                <a:cs typeface="Arial" charset="0"/>
              </a:rPr>
              <a:t>PURCHASING OR ATTEMPTING TO PURCHASE TOBACCO PRODUCTS BY A MINOR UNDER 18 YEARS OF AGE IS PROHIBITED BY LAW.  SALE OR PROVISION OF TOBACCO PRODUCTS TO A MINOR UNDER 18 YEARS OF AGE IS PROHIBITED BY LAW.  UPON CONVICTION, A CLASS C MISDEMEANOR, INCLUDING A FINE OF UP TO $500, MAY BE IMPOSED.  VIOLATIONS MAY BE REPORTED TO THE TEXAS COMPTROLLER'S OFFICE BY CALLING                                  1-800-345-8647.  PREGNANT WOMEN SHOULD NOT SMOKE.  SMOKERS ARE MORE LIKELY TO HAVE BABIES WHO ARE BORN PREMATURE OR WITH LOW BIRTH WEIGHT.   Section – 161.084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30363"/>
          </a:xfrm>
        </p:spPr>
        <p:txBody>
          <a:bodyPr rtlCol="0">
            <a:normAutofit fontScale="90000"/>
          </a:bodyPr>
          <a:lstStyle/>
          <a:p>
            <a:pPr eaLnBrk="1" fontAlgn="auto" hangingPunct="1">
              <a:spcAft>
                <a:spcPts val="0"/>
              </a:spcAft>
              <a:defRPr/>
            </a:pPr>
            <a:r>
              <a:rPr lang="en-US" dirty="0" smtClean="0"/>
              <a:t>Advertising</a:t>
            </a:r>
            <a:br>
              <a:rPr lang="en-US" dirty="0" smtClean="0"/>
            </a:br>
            <a:r>
              <a:rPr lang="en-US" dirty="0" smtClean="0"/>
              <a:t>Health &amp; Safety Code 161.122</a:t>
            </a:r>
            <a:br>
              <a:rPr lang="en-US" dirty="0" smtClean="0"/>
            </a:br>
            <a:endParaRPr lang="en-US" dirty="0"/>
          </a:p>
        </p:txBody>
      </p:sp>
      <p:sp>
        <p:nvSpPr>
          <p:cNvPr id="55298" name="Content Placeholder 2"/>
          <p:cNvSpPr>
            <a:spLocks noGrp="1"/>
          </p:cNvSpPr>
          <p:nvPr>
            <p:ph idx="1"/>
          </p:nvPr>
        </p:nvSpPr>
        <p:spPr/>
        <p:txBody>
          <a:bodyPr/>
          <a:lstStyle/>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It is against the law for a sign containing an advertisement for cigarettes or tobacco products to be located closer than 1,000 feet to a church or </a:t>
            </a:r>
            <a:r>
              <a:rPr lang="en-US" b="1" smtClean="0">
                <a:latin typeface="Arial" charset="0"/>
                <a:cs typeface="Arial" charset="0"/>
              </a:rPr>
              <a:t>school</a:t>
            </a:r>
            <a:r>
              <a:rPr lang="en-US" smtClean="0">
                <a:latin typeface="Arial" charset="0"/>
                <a:cs typeface="Arial"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1" name="Object 3"/>
          <p:cNvGraphicFramePr>
            <a:graphicFrameLocks noGrp="1" noChangeAspect="1"/>
          </p:cNvGraphicFramePr>
          <p:nvPr>
            <p:ph sz="half" idx="1"/>
          </p:nvPr>
        </p:nvGraphicFramePr>
        <p:xfrm>
          <a:off x="838200" y="1676400"/>
          <a:ext cx="2747963" cy="4525963"/>
        </p:xfrm>
        <a:graphic>
          <a:graphicData uri="http://schemas.openxmlformats.org/presentationml/2006/ole">
            <mc:AlternateContent xmlns:mc="http://schemas.openxmlformats.org/markup-compatibility/2006">
              <mc:Choice xmlns:v="urn:schemas-microsoft-com:vml" Requires="v">
                <p:oleObj spid="_x0000_s94217" name="Acrobat Document" r:id="rId3" imgW="8606160" imgH="14175000" progId="AcroExch.Document.7">
                  <p:embed/>
                </p:oleObj>
              </mc:Choice>
              <mc:Fallback>
                <p:oleObj name="Acrobat Document" r:id="rId3" imgW="8606160" imgH="14175000" progId="AcroExch.Document.7">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2747963"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3" name="Object 5"/>
          <p:cNvGraphicFramePr>
            <a:graphicFrameLocks noGrp="1" noChangeAspect="1"/>
          </p:cNvGraphicFramePr>
          <p:nvPr>
            <p:ph sz="quarter" idx="2"/>
          </p:nvPr>
        </p:nvGraphicFramePr>
        <p:xfrm>
          <a:off x="5486400" y="2209800"/>
          <a:ext cx="3124200" cy="3938588"/>
        </p:xfrm>
        <a:graphic>
          <a:graphicData uri="http://schemas.openxmlformats.org/presentationml/2006/ole">
            <mc:AlternateContent xmlns:mc="http://schemas.openxmlformats.org/markup-compatibility/2006">
              <mc:Choice xmlns:v="urn:schemas-microsoft-com:vml" Requires="v">
                <p:oleObj spid="_x0000_s94218" name="Acrobat Document" r:id="rId5" imgW="8606160" imgH="11137320" progId="AcroExch.Document.7">
                  <p:embed/>
                </p:oleObj>
              </mc:Choice>
              <mc:Fallback>
                <p:oleObj name="Acrobat Document" r:id="rId5" imgW="8606160" imgH="11137320" progId="AcroExch.Document.7">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209800"/>
                        <a:ext cx="31242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6" name="Object 8"/>
          <p:cNvGraphicFramePr>
            <a:graphicFrameLocks noGrp="1" noChangeAspect="1"/>
          </p:cNvGraphicFramePr>
          <p:nvPr>
            <p:ph sz="quarter" idx="3"/>
          </p:nvPr>
        </p:nvGraphicFramePr>
        <p:xfrm>
          <a:off x="4267200" y="533400"/>
          <a:ext cx="2667000" cy="1447800"/>
        </p:xfrm>
        <a:graphic>
          <a:graphicData uri="http://schemas.openxmlformats.org/presentationml/2006/ole">
            <mc:AlternateContent xmlns:mc="http://schemas.openxmlformats.org/markup-compatibility/2006">
              <mc:Choice xmlns:v="urn:schemas-microsoft-com:vml" Requires="v">
                <p:oleObj spid="_x0000_s94219" name="Acrobat Document" r:id="rId7" imgW="11137320" imgH="8606160" progId="AcroExch.Document.7">
                  <p:embed/>
                </p:oleObj>
              </mc:Choice>
              <mc:Fallback>
                <p:oleObj name="Acrobat Document" r:id="rId7" imgW="11137320" imgH="8606160" progId="AcroExch.Document.7">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533400"/>
                        <a:ext cx="2667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smtClean="0">
                <a:latin typeface="Arial" charset="0"/>
                <a:cs typeface="Arial" charset="0"/>
              </a:rPr>
              <a:t>Possession by a Minor</a:t>
            </a:r>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Wingdings" pitchFamily="2" charset="2"/>
              <a:buNone/>
              <a:defRPr/>
            </a:pPr>
            <a:r>
              <a:rPr lang="en-US" dirty="0" smtClean="0"/>
              <a:t>It is against the law for a minor to:</a:t>
            </a:r>
          </a:p>
          <a:p>
            <a:pPr lvl="1" eaLnBrk="1" fontAlgn="auto" hangingPunct="1">
              <a:spcAft>
                <a:spcPts val="0"/>
              </a:spcAft>
              <a:defRPr/>
            </a:pPr>
            <a:r>
              <a:rPr lang="en-US" dirty="0" smtClean="0"/>
              <a:t>Possess, purchase, consume, or accept a cigarette or alcohol product</a:t>
            </a:r>
          </a:p>
          <a:p>
            <a:pPr lvl="1" eaLnBrk="1" fontAlgn="auto" hangingPunct="1">
              <a:spcAft>
                <a:spcPts val="0"/>
              </a:spcAft>
              <a:defRPr/>
            </a:pPr>
            <a:r>
              <a:rPr lang="en-US" dirty="0" smtClean="0"/>
              <a:t>Falsely represent himself or herself to be 18 years of age or older by displaying proof of age that is false, fraudulent, or not actually proof of age in order to obtain cigarette or tobacco product. H&amp;S Code 161.252</a:t>
            </a:r>
          </a:p>
          <a:p>
            <a:pPr marL="57150" indent="0" eaLnBrk="1" fontAlgn="auto" hangingPunct="1">
              <a:spcAft>
                <a:spcPts val="0"/>
              </a:spcAft>
              <a:buFont typeface="Wingdings" pitchFamily="2" charset="2"/>
              <a:buNone/>
              <a:defRPr/>
            </a:pPr>
            <a:endParaRPr lang="en-US" dirty="0"/>
          </a:p>
          <a:p>
            <a:pPr marL="57150" indent="0" eaLnBrk="1" fontAlgn="auto" hangingPunct="1">
              <a:spcAft>
                <a:spcPts val="0"/>
              </a:spcAft>
              <a:buFont typeface="Wingdings" pitchFamily="2" charset="2"/>
              <a:buNone/>
              <a:defRPr/>
            </a:pPr>
            <a:r>
              <a:rPr lang="en-US" dirty="0" smtClean="0"/>
              <a:t>Are there any exceptions?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Possession by a Minor </a:t>
            </a:r>
            <a:br>
              <a:rPr lang="en-US" dirty="0" smtClean="0"/>
            </a:br>
            <a:r>
              <a:rPr lang="en-US" dirty="0" smtClean="0"/>
              <a:t>Heath &amp; Safety Code 161.252</a:t>
            </a:r>
            <a:endParaRPr lang="en-US" dirty="0"/>
          </a:p>
        </p:txBody>
      </p:sp>
      <p:sp>
        <p:nvSpPr>
          <p:cNvPr id="3" name="Content Placeholder 2"/>
          <p:cNvSpPr>
            <a:spLocks noGrp="1"/>
          </p:cNvSpPr>
          <p:nvPr>
            <p:ph idx="1"/>
          </p:nvPr>
        </p:nvSpPr>
        <p:spPr>
          <a:xfrm>
            <a:off x="457200" y="1600200"/>
            <a:ext cx="8229600" cy="4953000"/>
          </a:xfrm>
        </p:spPr>
        <p:txBody>
          <a:bodyPr rtlCol="0">
            <a:normAutofit fontScale="25000" lnSpcReduction="20000"/>
          </a:bodyPr>
          <a:lstStyle/>
          <a:p>
            <a:pPr eaLnBrk="1" fontAlgn="auto" hangingPunct="1">
              <a:spcAft>
                <a:spcPts val="0"/>
              </a:spcAft>
              <a:defRPr/>
            </a:pPr>
            <a:r>
              <a:rPr lang="en-US" sz="11200" b="1" dirty="0" smtClean="0">
                <a:solidFill>
                  <a:schemeClr val="accent2">
                    <a:lumMod val="75000"/>
                  </a:schemeClr>
                </a:solidFill>
                <a:effectLst>
                  <a:outerShdw blurRad="38100" dist="38100" dir="2700000" algn="tl">
                    <a:srgbClr val="000000">
                      <a:alpha val="43137"/>
                    </a:srgbClr>
                  </a:outerShdw>
                </a:effectLst>
              </a:rPr>
              <a:t>Exceptions? YES</a:t>
            </a:r>
          </a:p>
          <a:p>
            <a:pPr eaLnBrk="1" fontAlgn="auto" hangingPunct="1">
              <a:spcAft>
                <a:spcPts val="0"/>
              </a:spcAft>
              <a:buFont typeface="Wingdings" pitchFamily="2" charset="2"/>
              <a:buNone/>
              <a:defRPr/>
            </a:pPr>
            <a:endParaRPr lang="en-US" sz="7400" dirty="0" smtClean="0"/>
          </a:p>
          <a:p>
            <a:pPr eaLnBrk="1" fontAlgn="auto" hangingPunct="1">
              <a:spcAft>
                <a:spcPts val="0"/>
              </a:spcAft>
              <a:buFont typeface="Wingdings" pitchFamily="2" charset="2"/>
              <a:buNone/>
              <a:defRPr/>
            </a:pPr>
            <a:r>
              <a:rPr lang="en-US" sz="8800" dirty="0" smtClean="0"/>
              <a:t>It is an exception to the application of this section that the individual younger than 18 years of age possessed the cigarette or tobacco produce in the presence of:</a:t>
            </a:r>
          </a:p>
          <a:p>
            <a:pPr eaLnBrk="1" fontAlgn="auto" hangingPunct="1">
              <a:spcAft>
                <a:spcPts val="0"/>
              </a:spcAft>
              <a:buFont typeface="Wingdings" pitchFamily="2" charset="2"/>
              <a:buNone/>
              <a:defRPr/>
            </a:pPr>
            <a:r>
              <a:rPr lang="en-US" sz="8800" dirty="0" smtClean="0"/>
              <a:t>	 an adult parent, a guardian, or a spouse of the individual;  or </a:t>
            </a:r>
          </a:p>
          <a:p>
            <a:pPr eaLnBrk="1" fontAlgn="auto" hangingPunct="1">
              <a:spcAft>
                <a:spcPts val="0"/>
              </a:spcAft>
              <a:buFont typeface="Wingdings" pitchFamily="2" charset="2"/>
              <a:buNone/>
              <a:defRPr/>
            </a:pPr>
            <a:endParaRPr lang="en-US" sz="8800" dirty="0" smtClean="0"/>
          </a:p>
          <a:p>
            <a:pPr eaLnBrk="1" fontAlgn="auto" hangingPunct="1">
              <a:spcAft>
                <a:spcPts val="0"/>
              </a:spcAft>
              <a:buFont typeface="Wingdings" pitchFamily="2" charset="2"/>
              <a:buNone/>
              <a:defRPr/>
            </a:pPr>
            <a:r>
              <a:rPr lang="en-US" sz="8800" dirty="0" smtClean="0"/>
              <a:t>	 an employer of the individual, if possession or receipt of the</a:t>
            </a:r>
          </a:p>
          <a:p>
            <a:pPr eaLnBrk="1" fontAlgn="auto" hangingPunct="1">
              <a:spcAft>
                <a:spcPts val="0"/>
              </a:spcAft>
              <a:buFont typeface="Wingdings" pitchFamily="2" charset="2"/>
              <a:buNone/>
              <a:defRPr/>
            </a:pPr>
            <a:r>
              <a:rPr lang="en-US" sz="8800" dirty="0" smtClean="0"/>
              <a:t>      tobacco product is required in the performance of the   </a:t>
            </a:r>
          </a:p>
          <a:p>
            <a:pPr eaLnBrk="1" fontAlgn="auto" hangingPunct="1">
              <a:spcAft>
                <a:spcPts val="0"/>
              </a:spcAft>
              <a:buFont typeface="Wingdings" pitchFamily="2" charset="2"/>
              <a:buNone/>
              <a:defRPr/>
            </a:pPr>
            <a:r>
              <a:rPr lang="en-US" sz="8800" dirty="0" smtClean="0"/>
              <a:t>      employee’s duties as an employee</a:t>
            </a:r>
          </a:p>
          <a:p>
            <a:pPr eaLnBrk="1" fontAlgn="auto" hangingPunct="1">
              <a:spcAft>
                <a:spcPts val="0"/>
              </a:spcAft>
              <a:buFont typeface="Wingdings" pitchFamily="2" charset="2"/>
              <a:buNone/>
              <a:defRPr/>
            </a:pPr>
            <a:r>
              <a:rPr lang="en-US" sz="8800" dirty="0" smtClean="0"/>
              <a:t> </a:t>
            </a:r>
          </a:p>
          <a:p>
            <a:pPr eaLnBrk="1" fontAlgn="auto" hangingPunct="1">
              <a:spcAft>
                <a:spcPts val="0"/>
              </a:spcAft>
              <a:buFont typeface="Wingdings" pitchFamily="2" charset="2"/>
              <a:buNone/>
              <a:defRPr/>
            </a:pPr>
            <a:r>
              <a:rPr lang="en-US" sz="8800" dirty="0" smtClean="0"/>
              <a:t>It is an exception to the application of this section that the individual younger than 18 years of age is participating in an inspection or test of compliance in accordance with </a:t>
            </a:r>
          </a:p>
          <a:p>
            <a:pPr eaLnBrk="1" fontAlgn="auto" hangingPunct="1">
              <a:spcAft>
                <a:spcPts val="0"/>
              </a:spcAft>
              <a:buFont typeface="Wingdings" pitchFamily="2" charset="2"/>
              <a:buNone/>
              <a:defRPr/>
            </a:pPr>
            <a:r>
              <a:rPr lang="en-US" sz="8800" dirty="0" smtClean="0"/>
              <a:t>    Section 161.088</a:t>
            </a:r>
          </a:p>
          <a:p>
            <a:pPr eaLnBrk="1" fontAlgn="auto" hangingPunct="1">
              <a:spcAft>
                <a:spcPts val="0"/>
              </a:spcAft>
              <a:buFont typeface="Wingdings" pitchFamily="2" charset="2"/>
              <a:buNone/>
              <a:defRPr/>
            </a:pPr>
            <a:r>
              <a:rPr lang="en-US" sz="7400" dirty="0" smtClean="0"/>
              <a:t>		 </a:t>
            </a:r>
          </a:p>
          <a:p>
            <a:pPr eaLnBrk="1" fontAlgn="auto" hangingPunct="1">
              <a:spcAft>
                <a:spcPts val="0"/>
              </a:spcAft>
              <a:buFont typeface="Wingdings" pitchFamily="2" charset="2"/>
              <a:buNone/>
              <a:defRPr/>
            </a:pPr>
            <a:endParaRPr lang="en-US" sz="7400" dirty="0" smtClean="0"/>
          </a:p>
          <a:p>
            <a:pPr eaLnBrk="1" fontAlgn="auto" hangingPunct="1">
              <a:spcAft>
                <a:spcPts val="0"/>
              </a:spcAft>
              <a:buFont typeface="Wingdings" pitchFamily="2" charset="2"/>
              <a:buNone/>
              <a:defRPr/>
            </a:pPr>
            <a:endParaRPr lang="en-US" dirty="0"/>
          </a:p>
        </p:txBody>
      </p:sp>
      <p:pic>
        <p:nvPicPr>
          <p:cNvPr id="97283" name="Picture 2" descr="C:\Program Files (x86)\Microsoft Office\MEDIA\OFFICE12\Bullets\BD14868_.gif"/>
          <p:cNvPicPr>
            <a:picLocks noChangeAspect="1" noChangeArrowheads="1"/>
          </p:cNvPicPr>
          <p:nvPr/>
        </p:nvPicPr>
        <p:blipFill>
          <a:blip r:embed="rId2" cstate="print"/>
          <a:srcRect/>
          <a:stretch>
            <a:fillRect/>
          </a:stretch>
        </p:blipFill>
        <p:spPr bwMode="auto">
          <a:xfrm>
            <a:off x="609600" y="3886200"/>
            <a:ext cx="228600" cy="228600"/>
          </a:xfrm>
          <a:prstGeom prst="rect">
            <a:avLst/>
          </a:prstGeom>
          <a:noFill/>
          <a:ln w="9525">
            <a:noFill/>
            <a:miter lim="800000"/>
            <a:headEnd/>
            <a:tailEnd/>
          </a:ln>
        </p:spPr>
      </p:pic>
      <p:pic>
        <p:nvPicPr>
          <p:cNvPr id="97284" name="Picture 3" descr="C:\Program Files (x86)\Microsoft Office\MEDIA\OFFICE12\Bullets\BD14868_.gif"/>
          <p:cNvPicPr>
            <a:picLocks noChangeAspect="1" noChangeArrowheads="1"/>
          </p:cNvPicPr>
          <p:nvPr/>
        </p:nvPicPr>
        <p:blipFill>
          <a:blip r:embed="rId3" cstate="print"/>
          <a:srcRect/>
          <a:stretch>
            <a:fillRect/>
          </a:stretch>
        </p:blipFill>
        <p:spPr bwMode="auto">
          <a:xfrm>
            <a:off x="609600" y="3200400"/>
            <a:ext cx="228600" cy="228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rtlCol="0">
            <a:normAutofit fontScale="90000"/>
          </a:bodyPr>
          <a:lstStyle/>
          <a:p>
            <a:pPr eaLnBrk="1" fontAlgn="auto" hangingPunct="1">
              <a:spcAft>
                <a:spcPts val="0"/>
              </a:spcAft>
              <a:defRPr/>
            </a:pPr>
            <a:r>
              <a:rPr lang="en-US" dirty="0" smtClean="0"/>
              <a:t>Consequences</a:t>
            </a:r>
            <a:br>
              <a:rPr lang="en-US" dirty="0" smtClean="0"/>
            </a:br>
            <a:r>
              <a:rPr lang="en-US" dirty="0" smtClean="0"/>
              <a:t>H&amp;S Code 161.252</a:t>
            </a:r>
            <a:endParaRPr lang="en-US"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If a minor is convicted of possession, purchase, consumption, or receipt, the court:</a:t>
            </a:r>
          </a:p>
          <a:p>
            <a:pPr lvl="1" eaLnBrk="1" fontAlgn="auto" hangingPunct="1">
              <a:spcAft>
                <a:spcPts val="0"/>
              </a:spcAft>
              <a:defRPr/>
            </a:pPr>
            <a:r>
              <a:rPr lang="en-US" dirty="0" smtClean="0"/>
              <a:t>MUST require the minor to attend a tobacco awareness program</a:t>
            </a:r>
          </a:p>
          <a:p>
            <a:pPr lvl="2" eaLnBrk="1" fontAlgn="auto" hangingPunct="1">
              <a:spcAft>
                <a:spcPts val="0"/>
              </a:spcAft>
              <a:defRPr/>
            </a:pPr>
            <a:r>
              <a:rPr lang="en-US" dirty="0" smtClean="0"/>
              <a:t>If there isn’t a program available – 8-12 hours of tobacco-related community service</a:t>
            </a:r>
          </a:p>
          <a:p>
            <a:pPr lvl="1" eaLnBrk="1" fontAlgn="auto" hangingPunct="1">
              <a:spcAft>
                <a:spcPts val="0"/>
              </a:spcAft>
              <a:defRPr/>
            </a:pPr>
            <a:r>
              <a:rPr lang="en-US" dirty="0" smtClean="0"/>
              <a:t>MAY also require the parent to attend</a:t>
            </a:r>
          </a:p>
          <a:p>
            <a:pPr lvl="1" eaLnBrk="1" fontAlgn="auto" hangingPunct="1">
              <a:spcAft>
                <a:spcPts val="0"/>
              </a:spcAft>
              <a:defRPr/>
            </a:pPr>
            <a:r>
              <a:rPr lang="en-US" dirty="0" smtClean="0"/>
              <a:t>Penalty not to exceed $250 </a:t>
            </a:r>
          </a:p>
          <a:p>
            <a:pPr lvl="1" eaLnBrk="1" fontAlgn="auto" hangingPunct="1">
              <a:spcAft>
                <a:spcPts val="0"/>
              </a:spcAft>
              <a:defRPr/>
            </a:pPr>
            <a:r>
              <a:rPr lang="en-US" dirty="0" smtClean="0"/>
              <a:t>If the minor can’t show the court that they attended the course, the court must order DPS to suspend or deny issuance of any drivers license or permit, not to exceed 180 days.</a:t>
            </a:r>
          </a:p>
          <a:p>
            <a:pPr lvl="1"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smtClean="0">
                <a:latin typeface="Arial" charset="0"/>
                <a:cs typeface="Arial" charset="0"/>
              </a:rPr>
              <a:t>Consequences</a:t>
            </a:r>
          </a:p>
        </p:txBody>
      </p:sp>
      <p:sp>
        <p:nvSpPr>
          <p:cNvPr id="100354"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If the minor can’t show the court that they attended the course, the court must order DPS to suspend or deny issuance of any drivers license or permit, not to exceed 180 days.</a:t>
            </a:r>
          </a:p>
        </p:txBody>
      </p:sp>
      <p:sp>
        <p:nvSpPr>
          <p:cNvPr id="100355" name="AutoShape 4"/>
          <p:cNvSpPr>
            <a:spLocks noChangeArrowheads="1"/>
          </p:cNvSpPr>
          <p:nvPr/>
        </p:nvSpPr>
        <p:spPr bwMode="auto">
          <a:xfrm>
            <a:off x="3581400" y="3886200"/>
            <a:ext cx="2362200"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62469" name="Text Box 5"/>
          <p:cNvSpPr txBox="1">
            <a:spLocks noChangeArrowheads="1"/>
          </p:cNvSpPr>
          <p:nvPr/>
        </p:nvSpPr>
        <p:spPr bwMode="auto">
          <a:xfrm>
            <a:off x="3505200" y="4572000"/>
            <a:ext cx="2667000" cy="457200"/>
          </a:xfrm>
          <a:prstGeom prst="rect">
            <a:avLst/>
          </a:prstGeom>
          <a:noFill/>
          <a:ln w="9525">
            <a:noFill/>
            <a:miter lim="800000"/>
            <a:headEnd/>
            <a:tailEnd/>
          </a:ln>
          <a:effectLst/>
        </p:spPr>
        <p:txBody>
          <a:bodyPr>
            <a:spAutoFit/>
          </a:bodyPr>
          <a:lstStyle/>
          <a:p>
            <a:pPr>
              <a:spcBef>
                <a:spcPct val="50000"/>
              </a:spcBef>
              <a:defRPr/>
            </a:pPr>
            <a:r>
              <a:rPr lang="en-US" sz="2400" b="1">
                <a:effectLst>
                  <a:outerShdw blurRad="38100" dist="38100" dir="2700000" algn="tl">
                    <a:srgbClr val="C0C0C0"/>
                  </a:outerShdw>
                </a:effectLst>
              </a:rPr>
              <a:t>Driver’s License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t>Texas Alcoholic beverage code</a:t>
            </a:r>
            <a:endParaRPr lang="en-US" dirty="0"/>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r>
              <a:rPr lang="en-US" dirty="0" smtClean="0"/>
              <a:t>Minors &amp; Alcohol</a:t>
            </a:r>
            <a:endParaRPr lang="en-US" dirty="0"/>
          </a:p>
        </p:txBody>
      </p:sp>
      <p:pic>
        <p:nvPicPr>
          <p:cNvPr id="19459" name="Picture 3"/>
          <p:cNvPicPr>
            <a:picLocks noChangeAspect="1" noChangeArrowheads="1"/>
          </p:cNvPicPr>
          <p:nvPr/>
        </p:nvPicPr>
        <p:blipFill>
          <a:blip r:embed="rId3" cstate="print"/>
          <a:srcRect/>
          <a:stretch>
            <a:fillRect/>
          </a:stretch>
        </p:blipFill>
        <p:spPr bwMode="auto">
          <a:xfrm>
            <a:off x="3370263" y="381000"/>
            <a:ext cx="5391150"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Texas Youth Tobacco Awareness Program (TYTAP)</a:t>
            </a:r>
            <a:endParaRPr lang="en-US" dirty="0"/>
          </a:p>
        </p:txBody>
      </p:sp>
      <p:sp>
        <p:nvSpPr>
          <p:cNvPr id="101378" name="Content Placeholder 2"/>
          <p:cNvSpPr>
            <a:spLocks noGrp="1"/>
          </p:cNvSpPr>
          <p:nvPr>
            <p:ph idx="1"/>
          </p:nvPr>
        </p:nvSpPr>
        <p:spPr/>
        <p:txBody>
          <a:bodyPr/>
          <a:lstStyle/>
          <a:p>
            <a:pPr eaLnBrk="1" hangingPunct="1"/>
            <a:r>
              <a:rPr lang="en-US" smtClean="0">
                <a:latin typeface="Arial" charset="0"/>
                <a:cs typeface="Arial" charset="0"/>
              </a:rPr>
              <a:t>8 hour class held over 2 weeks</a:t>
            </a:r>
          </a:p>
          <a:p>
            <a:pPr eaLnBrk="1" hangingPunct="1"/>
            <a:r>
              <a:rPr lang="en-US" smtClean="0">
                <a:latin typeface="Arial" charset="0"/>
                <a:cs typeface="Arial" charset="0"/>
              </a:rPr>
              <a:t>If interested, you can find more information, as well as class locations, at </a:t>
            </a:r>
            <a:r>
              <a:rPr lang="en-US" smtClean="0">
                <a:latin typeface="Arial" charset="0"/>
                <a:cs typeface="Arial" charset="0"/>
                <a:hlinkClick r:id="rId2"/>
              </a:rPr>
              <a:t>www.worthit.org</a:t>
            </a:r>
            <a:endParaRPr lang="en-US" smtClean="0">
              <a:latin typeface="Arial" charset="0"/>
              <a:cs typeface="Arial" charset="0"/>
            </a:endParaRPr>
          </a:p>
          <a:p>
            <a:pPr eaLnBrk="1" hangingPunct="1"/>
            <a:r>
              <a:rPr lang="en-US" sz="3100" smtClean="0">
                <a:latin typeface="Arial" charset="0"/>
                <a:cs typeface="Arial" charset="0"/>
              </a:rPr>
              <a:t>Texas Department of State Health Services </a:t>
            </a:r>
          </a:p>
          <a:p>
            <a:pPr eaLnBrk="1" hangingPunct="1">
              <a:buFont typeface="Wingdings" pitchFamily="2" charset="2"/>
              <a:buNone/>
            </a:pPr>
            <a:r>
              <a:rPr lang="en-US" sz="3100" smtClean="0">
                <a:latin typeface="Arial" charset="0"/>
                <a:cs typeface="Arial" charset="0"/>
              </a:rPr>
              <a:t>    </a:t>
            </a:r>
            <a:r>
              <a:rPr lang="en-US" sz="3100" smtClean="0">
                <a:latin typeface="Arial" charset="0"/>
                <a:cs typeface="Arial" charset="0"/>
                <a:hlinkClick r:id="rId3"/>
              </a:rPr>
              <a:t>www.dshs.state.tx.us/tobacco</a:t>
            </a:r>
            <a:endParaRPr lang="en-US" sz="3100" smtClean="0">
              <a:latin typeface="Arial" charset="0"/>
              <a:cs typeface="Arial" charset="0"/>
            </a:endParaRPr>
          </a:p>
          <a:p>
            <a:pPr eaLnBrk="1" hangingPunct="1">
              <a:buFont typeface="Wingdings" pitchFamily="2" charset="2"/>
              <a:buNone/>
            </a:pPr>
            <a:endParaRPr lang="en-US" sz="310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eaLnBrk="1" hangingPunct="1"/>
            <a:r>
              <a:rPr lang="en-US" smtClean="0">
                <a:latin typeface="Arial" charset="0"/>
                <a:cs typeface="Arial" charset="0"/>
              </a:rPr>
              <a:t>Expungement</a:t>
            </a:r>
          </a:p>
        </p:txBody>
      </p:sp>
      <p:sp>
        <p:nvSpPr>
          <p:cNvPr id="102402"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Can a minor have a tobacco offense expunged? </a:t>
            </a: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H&amp;S Code 161.255 – if youth meets court requirements   </a:t>
            </a: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p:txBody>
      </p:sp>
      <p:sp>
        <p:nvSpPr>
          <p:cNvPr id="4" name="TextBox 3"/>
          <p:cNvSpPr txBox="1"/>
          <p:nvPr/>
        </p:nvSpPr>
        <p:spPr>
          <a:xfrm>
            <a:off x="3657600" y="2667000"/>
            <a:ext cx="3276600" cy="1570038"/>
          </a:xfrm>
          <a:prstGeom prst="rect">
            <a:avLst/>
          </a:prstGeom>
          <a:noFill/>
        </p:spPr>
        <p:txBody>
          <a:bodyPr>
            <a:spAutoFit/>
          </a:bodyPr>
          <a:lstStyle/>
          <a:p>
            <a:pPr fontAlgn="auto">
              <a:spcBef>
                <a:spcPts val="0"/>
              </a:spcBef>
              <a:spcAft>
                <a:spcPts val="0"/>
              </a:spcAft>
              <a:defRPr/>
            </a:pPr>
            <a:r>
              <a:rPr lang="en-US" sz="9600" b="1" dirty="0">
                <a:solidFill>
                  <a:schemeClr val="accent2">
                    <a:lumMod val="50000"/>
                  </a:schemeClr>
                </a:solidFill>
                <a:effectLst>
                  <a:outerShdw blurRad="38100" dist="38100" dir="2700000" algn="tl">
                    <a:srgbClr val="000000">
                      <a:alpha val="43137"/>
                    </a:srgbClr>
                  </a:outerShdw>
                </a:effectLst>
                <a:latin typeface="+mn-lt"/>
              </a:rPr>
              <a:t>YES</a:t>
            </a:r>
          </a:p>
        </p:txBody>
      </p:sp>
      <p:sp>
        <p:nvSpPr>
          <p:cNvPr id="5" name="Rectangle 4"/>
          <p:cNvSpPr/>
          <p:nvPr/>
        </p:nvSpPr>
        <p:spPr>
          <a:xfrm>
            <a:off x="3581400" y="2743200"/>
            <a:ext cx="2125127" cy="1223665"/>
          </a:xfrm>
          <a:prstGeom prst="rect">
            <a:avLst/>
          </a:prstGeom>
          <a:noFill/>
        </p:spPr>
        <p:txBody>
          <a:bodyPr wrap="none">
            <a:prstTxWarp prst="textChevron">
              <a:avLst/>
            </a:prstTxWarp>
            <a:spAutoFit/>
          </a:bodyPr>
          <a:lstStyle/>
          <a:p>
            <a:pPr algn="ctr" fontAlgn="auto">
              <a:spcBef>
                <a:spcPts val="0"/>
              </a:spcBef>
              <a:spcAft>
                <a:spcPts val="0"/>
              </a:spcAft>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2">
                      <a:satMod val="175000"/>
                      <a:alpha val="40000"/>
                    </a:schemeClr>
                  </a:glow>
                  <a:outerShdw blurRad="38100" dist="38100" dir="7020000" algn="tl">
                    <a:srgbClr val="000000">
                      <a:alpha val="35000"/>
                    </a:srgbClr>
                  </a:outerShdw>
                </a:effectLst>
                <a:latin typeface="+mn-lt"/>
              </a:rPr>
              <a:t>YES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smtClean="0">
                <a:latin typeface="Arial" charset="0"/>
                <a:cs typeface="Arial" charset="0"/>
              </a:rPr>
              <a:t>Prevention</a:t>
            </a:r>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Wingdings" pitchFamily="2" charset="2"/>
              <a:buNone/>
              <a:defRPr/>
            </a:pPr>
            <a:r>
              <a:rPr lang="en-US" dirty="0" smtClean="0"/>
              <a:t>Within the Health &amp; Safety Code, the State has clearly established a goal of reducing tobacco use by minors.</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dirty="0"/>
              <a:t>The Texas School Safety Center’s </a:t>
            </a:r>
            <a:r>
              <a:rPr lang="en-US" b="1" dirty="0"/>
              <a:t>Tobacco Prevention and Community Services Department</a:t>
            </a:r>
            <a:r>
              <a:rPr lang="en-US" dirty="0"/>
              <a:t> </a:t>
            </a:r>
            <a:r>
              <a:rPr lang="en-US" dirty="0" smtClean="0"/>
              <a:t>has developed and implemented several </a:t>
            </a:r>
            <a:r>
              <a:rPr lang="en-US" dirty="0"/>
              <a:t>programs to accomplish </a:t>
            </a:r>
            <a:r>
              <a:rPr lang="en-US" dirty="0" smtClean="0"/>
              <a:t>this goal.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eaLnBrk="1" hangingPunct="1"/>
            <a:r>
              <a:rPr lang="en-US" smtClean="0">
                <a:latin typeface="Arial" charset="0"/>
                <a:cs typeface="Arial" charset="0"/>
              </a:rPr>
              <a:t>Texas School Safety Center</a:t>
            </a:r>
          </a:p>
        </p:txBody>
      </p:sp>
      <p:sp>
        <p:nvSpPr>
          <p:cNvPr id="106498" name="Content Placeholder 2"/>
          <p:cNvSpPr>
            <a:spLocks noGrp="1"/>
          </p:cNvSpPr>
          <p:nvPr>
            <p:ph idx="1"/>
          </p:nvPr>
        </p:nvSpPr>
        <p:spPr>
          <a:xfrm>
            <a:off x="457200" y="1600200"/>
            <a:ext cx="8001000" cy="4525963"/>
          </a:xfrm>
        </p:spPr>
        <p:txBody>
          <a:bodyPr/>
          <a:lstStyle/>
          <a:p>
            <a:pPr eaLnBrk="1" hangingPunct="1">
              <a:lnSpc>
                <a:spcPct val="80000"/>
              </a:lnSpc>
            </a:pPr>
            <a:r>
              <a:rPr lang="en-US" sz="2500" smtClean="0">
                <a:latin typeface="Arial" charset="0"/>
                <a:cs typeface="Arial" charset="0"/>
              </a:rPr>
              <a:t>Texas Department of State Health Services</a:t>
            </a:r>
          </a:p>
          <a:p>
            <a:pPr eaLnBrk="1" hangingPunct="1">
              <a:lnSpc>
                <a:spcPct val="80000"/>
              </a:lnSpc>
            </a:pPr>
            <a:r>
              <a:rPr lang="en-US" sz="2500" smtClean="0">
                <a:latin typeface="Arial" charset="0"/>
                <a:cs typeface="Arial" charset="0"/>
              </a:rPr>
              <a:t>Texas Tobacco-Free Teen Leadership Summits</a:t>
            </a:r>
          </a:p>
          <a:p>
            <a:pPr eaLnBrk="1" hangingPunct="1">
              <a:lnSpc>
                <a:spcPct val="80000"/>
              </a:lnSpc>
            </a:pPr>
            <a:r>
              <a:rPr lang="en-US" sz="2500" smtClean="0">
                <a:latin typeface="Arial" charset="0"/>
                <a:cs typeface="Arial" charset="0"/>
              </a:rPr>
              <a:t>Say What! Movement</a:t>
            </a:r>
          </a:p>
          <a:p>
            <a:pPr eaLnBrk="1" hangingPunct="1">
              <a:lnSpc>
                <a:spcPct val="80000"/>
              </a:lnSpc>
            </a:pPr>
            <a:r>
              <a:rPr lang="en-US" sz="2500" smtClean="0">
                <a:latin typeface="Arial" charset="0"/>
                <a:cs typeface="Arial" charset="0"/>
              </a:rPr>
              <a:t>Tobacco Free Kids Day</a:t>
            </a:r>
          </a:p>
          <a:p>
            <a:pPr eaLnBrk="1" hangingPunct="1">
              <a:lnSpc>
                <a:spcPct val="80000"/>
              </a:lnSpc>
            </a:pPr>
            <a:r>
              <a:rPr lang="en-US" sz="2500" smtClean="0">
                <a:latin typeface="Arial" charset="0"/>
                <a:cs typeface="Arial" charset="0"/>
              </a:rPr>
              <a:t>Youth Engagement Toolkit</a:t>
            </a:r>
          </a:p>
          <a:p>
            <a:pPr eaLnBrk="1" hangingPunct="1">
              <a:lnSpc>
                <a:spcPct val="80000"/>
              </a:lnSpc>
            </a:pPr>
            <a:r>
              <a:rPr lang="en-US" sz="2500" smtClean="0">
                <a:latin typeface="Arial" charset="0"/>
                <a:cs typeface="Arial" charset="0"/>
              </a:rPr>
              <a:t>Texas Teen Ambassadors</a:t>
            </a:r>
          </a:p>
          <a:p>
            <a:pPr eaLnBrk="1" hangingPunct="1">
              <a:lnSpc>
                <a:spcPct val="80000"/>
              </a:lnSpc>
            </a:pPr>
            <a:r>
              <a:rPr lang="en-US" sz="2500" smtClean="0">
                <a:latin typeface="Arial" charset="0"/>
                <a:cs typeface="Arial" charset="0"/>
              </a:rPr>
              <a:t>Teen School Safety Alliance</a:t>
            </a:r>
          </a:p>
          <a:p>
            <a:pPr eaLnBrk="1" hangingPunct="1">
              <a:lnSpc>
                <a:spcPct val="80000"/>
              </a:lnSpc>
            </a:pPr>
            <a:r>
              <a:rPr lang="en-US" sz="2500" smtClean="0">
                <a:latin typeface="Arial" charset="0"/>
                <a:cs typeface="Arial" charset="0"/>
              </a:rPr>
              <a:t>Say What! Tobacco-Free Conference</a:t>
            </a:r>
          </a:p>
          <a:p>
            <a:pPr eaLnBrk="1" hangingPunct="1">
              <a:lnSpc>
                <a:spcPct val="80000"/>
              </a:lnSpc>
            </a:pPr>
            <a:r>
              <a:rPr lang="en-US" sz="2500" smtClean="0">
                <a:latin typeface="Arial" charset="0"/>
                <a:cs typeface="Arial" charset="0"/>
              </a:rPr>
              <a:t>Texas Youth Summit</a:t>
            </a:r>
          </a:p>
          <a:p>
            <a:pPr eaLnBrk="1" hangingPunct="1">
              <a:lnSpc>
                <a:spcPct val="80000"/>
              </a:lnSpc>
            </a:pPr>
            <a:r>
              <a:rPr lang="en-US" sz="2500" smtClean="0">
                <a:latin typeface="Arial" charset="0"/>
                <a:cs typeface="Arial" charset="0"/>
              </a:rPr>
              <a:t>State and Federal tobacco law enforcement</a:t>
            </a:r>
          </a:p>
          <a:p>
            <a:pPr eaLnBrk="1" hangingPunct="1">
              <a:lnSpc>
                <a:spcPct val="80000"/>
              </a:lnSpc>
            </a:pPr>
            <a:r>
              <a:rPr lang="en-US" sz="2500" smtClean="0">
                <a:latin typeface="Arial" charset="0"/>
                <a:cs typeface="Arial" charset="0"/>
              </a:rPr>
              <a:t>Funding available to local law enforcement agencies for tobacco enforcement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pPr eaLnBrk="1" hangingPunct="1"/>
            <a:r>
              <a:rPr lang="en-US" smtClean="0">
                <a:latin typeface="Arial" charset="0"/>
                <a:cs typeface="Arial" charset="0"/>
              </a:rPr>
              <a:t>Facts About Youth Tobacco Use</a:t>
            </a:r>
          </a:p>
        </p:txBody>
      </p:sp>
      <p:sp>
        <p:nvSpPr>
          <p:cNvPr id="108546" name="Content Placeholder 2"/>
          <p:cNvSpPr>
            <a:spLocks noGrp="1"/>
          </p:cNvSpPr>
          <p:nvPr>
            <p:ph idx="1"/>
          </p:nvPr>
        </p:nvSpPr>
        <p:spPr>
          <a:xfrm>
            <a:off x="533400" y="1524000"/>
            <a:ext cx="8229600" cy="3581400"/>
          </a:xfrm>
        </p:spPr>
        <p:txBody>
          <a:bodyPr/>
          <a:lstStyle/>
          <a:p>
            <a:pPr eaLnBrk="1" hangingPunct="1">
              <a:lnSpc>
                <a:spcPct val="80000"/>
              </a:lnSpc>
            </a:pPr>
            <a:r>
              <a:rPr lang="en-US" sz="2400" smtClean="0">
                <a:latin typeface="Arial" charset="0"/>
                <a:cs typeface="Arial" charset="0"/>
              </a:rPr>
              <a:t>Tobacco use among secondary school students is dropping – 56% in 1990, 32% in 2008, 31% in 2010</a:t>
            </a:r>
          </a:p>
          <a:p>
            <a:pPr eaLnBrk="1" hangingPunct="1">
              <a:lnSpc>
                <a:spcPct val="80000"/>
              </a:lnSpc>
            </a:pPr>
            <a:r>
              <a:rPr lang="en-US" sz="2400" smtClean="0">
                <a:latin typeface="Arial" charset="0"/>
                <a:cs typeface="Arial" charset="0"/>
              </a:rPr>
              <a:t>More than 80% of people who smoke started before they turned 18</a:t>
            </a:r>
          </a:p>
          <a:p>
            <a:pPr eaLnBrk="1" hangingPunct="1">
              <a:lnSpc>
                <a:spcPct val="80000"/>
              </a:lnSpc>
            </a:pPr>
            <a:r>
              <a:rPr lang="en-US" sz="2400" smtClean="0">
                <a:latin typeface="Arial" charset="0"/>
                <a:cs typeface="Arial" charset="0"/>
              </a:rPr>
              <a:t>Young people who do not start smoking by age 18 will most likely never start!</a:t>
            </a:r>
          </a:p>
          <a:p>
            <a:pPr eaLnBrk="1" hangingPunct="1">
              <a:lnSpc>
                <a:spcPct val="80000"/>
              </a:lnSpc>
            </a:pPr>
            <a:r>
              <a:rPr lang="en-US" sz="2400" smtClean="0">
                <a:latin typeface="Arial" charset="0"/>
                <a:cs typeface="Arial" charset="0"/>
              </a:rPr>
              <a:t>Chewing tobacco isn’t any better - Dippers can be exposed to more carcinogens than a pack-a-day smoker.</a:t>
            </a:r>
          </a:p>
          <a:p>
            <a:pPr eaLnBrk="1" hangingPunct="1">
              <a:lnSpc>
                <a:spcPct val="80000"/>
              </a:lnSpc>
            </a:pPr>
            <a:r>
              <a:rPr lang="en-US" sz="2400" smtClean="0">
                <a:latin typeface="Arial" charset="0"/>
                <a:cs typeface="Arial" charset="0"/>
              </a:rPr>
              <a:t>Tobacco use is the single most preventable cause of death in the US.  1/3 of all smokers will eventually die from a tobacco-related illness.</a:t>
            </a:r>
          </a:p>
          <a:p>
            <a:pPr eaLnBrk="1" hangingPunct="1">
              <a:lnSpc>
                <a:spcPct val="80000"/>
              </a:lnSpc>
              <a:buFont typeface="Wingdings" pitchFamily="2" charset="2"/>
              <a:buNone/>
            </a:pPr>
            <a:endParaRPr lang="en-US" sz="2400" smtClean="0">
              <a:latin typeface="Arial" charset="0"/>
              <a:cs typeface="Arial" charset="0"/>
            </a:endParaRPr>
          </a:p>
        </p:txBody>
      </p:sp>
      <p:pic>
        <p:nvPicPr>
          <p:cNvPr id="108547" name="Picture 5" descr="MC900281373[1]"/>
          <p:cNvPicPr>
            <a:picLocks noChangeAspect="1" noChangeArrowheads="1"/>
          </p:cNvPicPr>
          <p:nvPr/>
        </p:nvPicPr>
        <p:blipFill>
          <a:blip r:embed="rId3" cstate="print"/>
          <a:srcRect/>
          <a:stretch>
            <a:fillRect/>
          </a:stretch>
        </p:blipFill>
        <p:spPr bwMode="auto">
          <a:xfrm>
            <a:off x="3886200" y="5105400"/>
            <a:ext cx="1371600" cy="1374775"/>
          </a:xfrm>
          <a:prstGeom prst="rect">
            <a:avLst/>
          </a:prstGeom>
          <a:noFill/>
          <a:ln w="9525">
            <a:noFill/>
            <a:miter lim="800000"/>
            <a:headEnd/>
            <a:tailEnd/>
          </a:ln>
        </p:spPr>
      </p:pic>
      <p:pic>
        <p:nvPicPr>
          <p:cNvPr id="108548" name="Picture 7" descr="MC900359007[1]"/>
          <p:cNvPicPr>
            <a:picLocks noChangeAspect="1" noChangeArrowheads="1"/>
          </p:cNvPicPr>
          <p:nvPr/>
        </p:nvPicPr>
        <p:blipFill>
          <a:blip r:embed="rId4" cstate="print"/>
          <a:srcRect/>
          <a:stretch>
            <a:fillRect/>
          </a:stretch>
        </p:blipFill>
        <p:spPr bwMode="auto">
          <a:xfrm>
            <a:off x="1143000" y="5105400"/>
            <a:ext cx="1814513" cy="1262063"/>
          </a:xfrm>
          <a:prstGeom prst="rect">
            <a:avLst/>
          </a:prstGeom>
          <a:noFill/>
          <a:ln w="9525">
            <a:noFill/>
            <a:miter lim="800000"/>
            <a:headEnd/>
            <a:tailEnd/>
          </a:ln>
        </p:spPr>
      </p:pic>
      <p:pic>
        <p:nvPicPr>
          <p:cNvPr id="108549" name="Picture 9" descr="MC900290958[1]"/>
          <p:cNvPicPr>
            <a:picLocks noChangeAspect="1" noChangeArrowheads="1"/>
          </p:cNvPicPr>
          <p:nvPr/>
        </p:nvPicPr>
        <p:blipFill>
          <a:blip r:embed="rId5" cstate="print"/>
          <a:srcRect/>
          <a:stretch>
            <a:fillRect/>
          </a:stretch>
        </p:blipFill>
        <p:spPr bwMode="auto">
          <a:xfrm>
            <a:off x="6705600" y="4953000"/>
            <a:ext cx="140493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5"/>
          <p:cNvSpPr>
            <a:spLocks noGrp="1"/>
          </p:cNvSpPr>
          <p:nvPr>
            <p:ph type="title"/>
          </p:nvPr>
        </p:nvSpPr>
        <p:spPr>
          <a:xfrm>
            <a:off x="533400" y="1752600"/>
            <a:ext cx="3008313" cy="1162050"/>
          </a:xfrm>
        </p:spPr>
        <p:txBody>
          <a:bodyPr/>
          <a:lstStyle/>
          <a:p>
            <a:pPr eaLnBrk="1" hangingPunct="1"/>
            <a:r>
              <a:rPr lang="en-US" sz="4400" smtClean="0">
                <a:latin typeface="Arial" charset="0"/>
                <a:cs typeface="Arial" charset="0"/>
              </a:rPr>
              <a:t>DRUGS</a:t>
            </a:r>
          </a:p>
        </p:txBody>
      </p:sp>
      <p:pic>
        <p:nvPicPr>
          <p:cNvPr id="10242" name="Picture 2"/>
          <p:cNvPicPr>
            <a:picLocks noChangeAspect="1" noChangeArrowheads="1"/>
          </p:cNvPicPr>
          <p:nvPr/>
        </p:nvPicPr>
        <p:blipFill>
          <a:blip r:embed="rId2" cstate="print"/>
          <a:srcRect/>
          <a:stretch>
            <a:fillRect/>
          </a:stretch>
        </p:blipFill>
        <p:spPr bwMode="auto">
          <a:xfrm>
            <a:off x="3048000" y="1447800"/>
            <a:ext cx="5500688"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eaLnBrk="1" hangingPunct="1"/>
            <a:r>
              <a:rPr lang="en-US" smtClean="0">
                <a:latin typeface="Arial" charset="0"/>
                <a:cs typeface="Arial" charset="0"/>
              </a:rPr>
              <a:t>Enabling Objectives: Drugs</a:t>
            </a:r>
          </a:p>
        </p:txBody>
      </p:sp>
      <p:sp>
        <p:nvSpPr>
          <p:cNvPr id="3" name="Content Placeholder 2"/>
          <p:cNvSpPr>
            <a:spLocks noGrp="1"/>
          </p:cNvSpPr>
          <p:nvPr>
            <p:ph idx="1"/>
          </p:nvPr>
        </p:nvSpPr>
        <p:spPr>
          <a:xfrm>
            <a:off x="457200" y="1600200"/>
            <a:ext cx="8229600" cy="4876800"/>
          </a:xfrm>
        </p:spPr>
        <p:txBody>
          <a:bodyPr rtlCol="0">
            <a:normAutofit fontScale="92500" lnSpcReduction="20000"/>
          </a:bodyPr>
          <a:lstStyle/>
          <a:p>
            <a:pPr eaLnBrk="1" fontAlgn="auto" hangingPunct="1">
              <a:spcAft>
                <a:spcPts val="0"/>
              </a:spcAft>
              <a:defRPr/>
            </a:pPr>
            <a:r>
              <a:rPr lang="en-US" dirty="0" smtClean="0"/>
              <a:t>Describe Texas law as it applies to drug usage or possession by minors.</a:t>
            </a:r>
            <a:endParaRPr lang="en-US" dirty="0"/>
          </a:p>
          <a:p>
            <a:pPr eaLnBrk="1" fontAlgn="auto" hangingPunct="1">
              <a:spcAft>
                <a:spcPts val="0"/>
              </a:spcAft>
              <a:defRPr/>
            </a:pPr>
            <a:r>
              <a:rPr lang="en-US" dirty="0" smtClean="0"/>
              <a:t>Describe Texas law as it applies to the possession of drugs on a school campus or at a school-sponsored activity.</a:t>
            </a:r>
          </a:p>
          <a:p>
            <a:pPr eaLnBrk="1" fontAlgn="auto" hangingPunct="1">
              <a:spcAft>
                <a:spcPts val="0"/>
              </a:spcAft>
              <a:defRPr/>
            </a:pPr>
            <a:r>
              <a:rPr lang="en-US" dirty="0" smtClean="0"/>
              <a:t>Describe Texas law as it applies to the use of a minor in the commission of a drug-related offense.</a:t>
            </a:r>
          </a:p>
          <a:p>
            <a:pPr eaLnBrk="1" fontAlgn="auto" hangingPunct="1">
              <a:spcAft>
                <a:spcPts val="0"/>
              </a:spcAft>
              <a:defRPr/>
            </a:pPr>
            <a:r>
              <a:rPr lang="en-US" dirty="0" smtClean="0"/>
              <a:t>Explain the consequences if a minor is convicted for an tobacco-related offense.</a:t>
            </a:r>
          </a:p>
          <a:p>
            <a:pPr eaLnBrk="1" fontAlgn="auto" hangingPunct="1">
              <a:spcAft>
                <a:spcPts val="0"/>
              </a:spcAft>
              <a:defRPr/>
            </a:pPr>
            <a:r>
              <a:rPr lang="en-US" dirty="0" smtClean="0"/>
              <a:t>Understand the prevalence of drug usage among Texas youth.</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4"/>
          <p:cNvSpPr>
            <a:spLocks noGrp="1"/>
          </p:cNvSpPr>
          <p:nvPr>
            <p:ph type="title"/>
          </p:nvPr>
        </p:nvSpPr>
        <p:spPr/>
        <p:txBody>
          <a:bodyPr/>
          <a:lstStyle/>
          <a:p>
            <a:pPr eaLnBrk="1" hangingPunct="1"/>
            <a:r>
              <a:rPr lang="en-US" smtClean="0">
                <a:latin typeface="Arial" charset="0"/>
                <a:cs typeface="Arial" charset="0"/>
              </a:rPr>
              <a:t>Possession of Marijuana</a:t>
            </a:r>
          </a:p>
        </p:txBody>
      </p:sp>
      <p:sp>
        <p:nvSpPr>
          <p:cNvPr id="6" name="Content Placeholder 5"/>
          <p:cNvSpPr>
            <a:spLocks noGrp="1"/>
          </p:cNvSpPr>
          <p:nvPr>
            <p:ph idx="1"/>
          </p:nvPr>
        </p:nvSpPr>
        <p:spPr>
          <a:xfrm>
            <a:off x="228600" y="1524000"/>
            <a:ext cx="6934200" cy="4525963"/>
          </a:xfrm>
        </p:spPr>
        <p:txBody>
          <a:bodyPr rtlCol="0">
            <a:normAutofit fontScale="92500" lnSpcReduction="20000"/>
          </a:bodyPr>
          <a:lstStyle/>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r>
              <a:rPr lang="en-US" dirty="0" smtClean="0"/>
              <a:t>It is against the law to knowingly or intentionally possess a usable quantity of marijuana.  The penalty depends upon the quantity possessed. </a:t>
            </a:r>
          </a:p>
          <a:p>
            <a:pPr marL="0" indent="0" eaLnBrk="1" fontAlgn="auto" hangingPunct="1">
              <a:spcAft>
                <a:spcPts val="0"/>
              </a:spcAft>
              <a:buFont typeface="Wingdings" pitchFamily="2" charset="2"/>
              <a:buNone/>
              <a:defRPr/>
            </a:pPr>
            <a:r>
              <a:rPr lang="en-US" dirty="0" smtClean="0"/>
              <a:t>H&amp;S Code 481.121 &amp; 481.122</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dirty="0" smtClean="0"/>
              <a:t>Delivery of a controlled substance or marijuana to a child is a second degree felony.</a:t>
            </a:r>
            <a:endParaRPr lang="en-US" dirty="0"/>
          </a:p>
        </p:txBody>
      </p:sp>
      <p:pic>
        <p:nvPicPr>
          <p:cNvPr id="113667" name="Picture 2"/>
          <p:cNvPicPr>
            <a:picLocks noChangeAspect="1" noChangeArrowheads="1"/>
          </p:cNvPicPr>
          <p:nvPr/>
        </p:nvPicPr>
        <p:blipFill>
          <a:blip r:embed="rId3" cstate="print"/>
          <a:srcRect/>
          <a:stretch>
            <a:fillRect/>
          </a:stretch>
        </p:blipFill>
        <p:spPr bwMode="auto">
          <a:xfrm>
            <a:off x="7391400" y="4114800"/>
            <a:ext cx="1371600" cy="1371600"/>
          </a:xfrm>
          <a:prstGeom prst="rect">
            <a:avLst/>
          </a:prstGeom>
          <a:noFill/>
          <a:ln w="9525">
            <a:noFill/>
            <a:miter lim="800000"/>
            <a:headEnd/>
            <a:tailEnd/>
          </a:ln>
        </p:spPr>
      </p:pic>
      <p:pic>
        <p:nvPicPr>
          <p:cNvPr id="113668" name="Picture 3"/>
          <p:cNvPicPr>
            <a:picLocks noChangeAspect="1" noChangeArrowheads="1"/>
          </p:cNvPicPr>
          <p:nvPr/>
        </p:nvPicPr>
        <p:blipFill>
          <a:blip r:embed="rId4" cstate="print"/>
          <a:srcRect/>
          <a:stretch>
            <a:fillRect/>
          </a:stretch>
        </p:blipFill>
        <p:spPr bwMode="auto">
          <a:xfrm>
            <a:off x="7239000" y="1828800"/>
            <a:ext cx="1195388"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274638"/>
            <a:ext cx="8229600" cy="1858962"/>
          </a:xfrm>
        </p:spPr>
        <p:txBody>
          <a:bodyPr/>
          <a:lstStyle/>
          <a:p>
            <a:pPr eaLnBrk="1" hangingPunct="1"/>
            <a:r>
              <a:rPr lang="en-US" sz="3600" smtClean="0">
                <a:latin typeface="Arial" charset="0"/>
                <a:cs typeface="Arial" charset="0"/>
              </a:rPr>
              <a:t>Possession or Delivery of </a:t>
            </a:r>
            <a:br>
              <a:rPr lang="en-US" sz="3600" smtClean="0">
                <a:latin typeface="Arial" charset="0"/>
                <a:cs typeface="Arial" charset="0"/>
              </a:rPr>
            </a:br>
            <a:r>
              <a:rPr lang="en-US" sz="3600" smtClean="0">
                <a:latin typeface="Arial" charset="0"/>
                <a:cs typeface="Arial" charset="0"/>
              </a:rPr>
              <a:t>Drug Paraphernalia </a:t>
            </a:r>
            <a:br>
              <a:rPr lang="en-US" sz="3600" smtClean="0">
                <a:latin typeface="Arial" charset="0"/>
                <a:cs typeface="Arial" charset="0"/>
              </a:rPr>
            </a:br>
            <a:r>
              <a:rPr lang="en-US" sz="3600" smtClean="0">
                <a:latin typeface="Arial" charset="0"/>
                <a:cs typeface="Arial" charset="0"/>
              </a:rPr>
              <a:t>H&amp;S Code 481.121/481.122/481.125</a:t>
            </a:r>
          </a:p>
        </p:txBody>
      </p:sp>
      <p:sp>
        <p:nvSpPr>
          <p:cNvPr id="115714" name="Content Placeholder 7"/>
          <p:cNvSpPr>
            <a:spLocks noGrp="1"/>
          </p:cNvSpPr>
          <p:nvPr>
            <p:ph idx="1"/>
          </p:nvPr>
        </p:nvSpPr>
        <p:spPr>
          <a:xfrm>
            <a:off x="457200" y="2438400"/>
            <a:ext cx="8229600" cy="3687763"/>
          </a:xfrm>
        </p:spPr>
        <p:txBody>
          <a:bodyPr/>
          <a:lstStyle/>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It is a crime to knowingly or intentionally use or possess drug paraphernalia with an intent to use it to…(</a:t>
            </a:r>
            <a:r>
              <a:rPr lang="en-US" i="1" smtClean="0">
                <a:latin typeface="Arial" charset="0"/>
                <a:cs typeface="Arial" charset="0"/>
              </a:rPr>
              <a:t>do just about anything that you can think of</a:t>
            </a:r>
            <a:r>
              <a:rPr lang="en-US" smtClean="0">
                <a:latin typeface="Arial" charset="0"/>
                <a:cs typeface="Arial" charset="0"/>
              </a:rPr>
              <a:t>)… with a controlled substance.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7526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Drug-Free Zones</a:t>
            </a:r>
            <a:br>
              <a:rPr lang="en-US" dirty="0" smtClean="0"/>
            </a:br>
            <a:r>
              <a:rPr lang="en-US" dirty="0" smtClean="0"/>
              <a:t>H&amp;S Code 481.134</a:t>
            </a:r>
            <a:br>
              <a:rPr lang="en-US" dirty="0" smtClean="0"/>
            </a:br>
            <a:r>
              <a:rPr lang="en-US" dirty="0" smtClean="0"/>
              <a:t/>
            </a:r>
            <a:br>
              <a:rPr lang="en-US" dirty="0" smtClean="0"/>
            </a:br>
            <a:endParaRPr lang="en-US" dirty="0"/>
          </a:p>
        </p:txBody>
      </p:sp>
      <p:sp>
        <p:nvSpPr>
          <p:cNvPr id="117762" name="Content Placeholder 2"/>
          <p:cNvSpPr>
            <a:spLocks noGrp="1"/>
          </p:cNvSpPr>
          <p:nvPr>
            <p:ph idx="1"/>
          </p:nvPr>
        </p:nvSpPr>
        <p:spPr>
          <a:xfrm>
            <a:off x="457200" y="2057400"/>
            <a:ext cx="8229600" cy="2743200"/>
          </a:xfrm>
        </p:spPr>
        <p:txBody>
          <a:bodyPr/>
          <a:lstStyle/>
          <a:p>
            <a:pPr marL="0" indent="0" eaLnBrk="1" hangingPunct="1">
              <a:buFont typeface="Wingdings" pitchFamily="2" charset="2"/>
              <a:buNone/>
            </a:pPr>
            <a:r>
              <a:rPr lang="en-US" smtClean="0">
                <a:latin typeface="Arial" charset="0"/>
                <a:cs typeface="Arial" charset="0"/>
              </a:rPr>
              <a:t>It is a crime to possess or use a controlled substance or marijuana in, on, or within 1,000 feet of any real property that is owned, rented, or leased to a school or school board, or a playground, or on a school bus.  </a:t>
            </a:r>
          </a:p>
        </p:txBody>
      </p:sp>
      <p:pic>
        <p:nvPicPr>
          <p:cNvPr id="117763" name="Picture 4" descr="MC900384184[1]"/>
          <p:cNvPicPr>
            <a:picLocks noChangeAspect="1" noChangeArrowheads="1"/>
          </p:cNvPicPr>
          <p:nvPr/>
        </p:nvPicPr>
        <p:blipFill>
          <a:blip r:embed="rId3" cstate="print"/>
          <a:srcRect/>
          <a:stretch>
            <a:fillRect/>
          </a:stretch>
        </p:blipFill>
        <p:spPr bwMode="auto">
          <a:xfrm>
            <a:off x="2667000" y="4953000"/>
            <a:ext cx="2514600" cy="1431925"/>
          </a:xfrm>
          <a:prstGeom prst="rect">
            <a:avLst/>
          </a:prstGeom>
          <a:noFill/>
          <a:ln w="9525">
            <a:noFill/>
            <a:miter lim="800000"/>
            <a:headEnd/>
            <a:tailEnd/>
          </a:ln>
        </p:spPr>
      </p:pic>
      <p:sp>
        <p:nvSpPr>
          <p:cNvPr id="117764" name="Text Box 5"/>
          <p:cNvSpPr txBox="1">
            <a:spLocks noChangeArrowheads="1"/>
          </p:cNvSpPr>
          <p:nvPr/>
        </p:nvSpPr>
        <p:spPr bwMode="auto">
          <a:xfrm>
            <a:off x="5410200" y="5334000"/>
            <a:ext cx="3048000" cy="366713"/>
          </a:xfrm>
          <a:prstGeom prst="rect">
            <a:avLst/>
          </a:prstGeom>
          <a:noFill/>
          <a:ln w="9525">
            <a:noFill/>
            <a:miter lim="800000"/>
            <a:headEnd/>
            <a:tailEnd/>
          </a:ln>
        </p:spPr>
        <p:txBody>
          <a:bodyPr>
            <a:spAutoFit/>
          </a:bodyPr>
          <a:lstStyle/>
          <a:p>
            <a:pPr>
              <a:spcBef>
                <a:spcPct val="50000"/>
              </a:spcBef>
            </a:pPr>
            <a:r>
              <a:rPr lang="en-US"/>
              <a:t>1000 Feet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latin typeface="Arial" charset="0"/>
                <a:cs typeface="Arial" charset="0"/>
              </a:rPr>
              <a:t>Enabling Objectives: Alcohol</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dirty="0" smtClean="0"/>
              <a:t>Describe Texas law as it applies to alcohol usage by minors.</a:t>
            </a:r>
            <a:endParaRPr lang="en-US" dirty="0"/>
          </a:p>
          <a:p>
            <a:pPr eaLnBrk="1" fontAlgn="auto" hangingPunct="1">
              <a:spcAft>
                <a:spcPts val="0"/>
              </a:spcAft>
              <a:defRPr/>
            </a:pPr>
            <a:r>
              <a:rPr lang="en-US" dirty="0" smtClean="0"/>
              <a:t>Describe Texas law as it applies to the sale of alcohol to a minor.</a:t>
            </a:r>
          </a:p>
          <a:p>
            <a:pPr eaLnBrk="1" fontAlgn="auto" hangingPunct="1">
              <a:spcAft>
                <a:spcPts val="0"/>
              </a:spcAft>
              <a:defRPr/>
            </a:pPr>
            <a:r>
              <a:rPr lang="en-US" dirty="0" smtClean="0"/>
              <a:t>Describe Texas law as it applies to the use of alcoholic beverages on a school campus or at a school-sponsored activity.</a:t>
            </a:r>
          </a:p>
          <a:p>
            <a:pPr eaLnBrk="1" fontAlgn="auto" hangingPunct="1">
              <a:spcAft>
                <a:spcPts val="0"/>
              </a:spcAft>
              <a:defRPr/>
            </a:pPr>
            <a:r>
              <a:rPr lang="en-US" dirty="0" smtClean="0"/>
              <a:t>Understand exceptions to Texas law for consumption and possession of alcohol by a minor.</a:t>
            </a:r>
          </a:p>
          <a:p>
            <a:pPr eaLnBrk="1" fontAlgn="auto" hangingPunct="1">
              <a:spcAft>
                <a:spcPts val="0"/>
              </a:spcAft>
              <a:defRPr/>
            </a:pPr>
            <a:r>
              <a:rPr lang="en-US" dirty="0" smtClean="0"/>
              <a:t>Explain how the definition of “under the influence of alcohol” differs for a minor.</a:t>
            </a:r>
          </a:p>
          <a:p>
            <a:pPr eaLnBrk="1" fontAlgn="auto" hangingPunct="1">
              <a:spcAft>
                <a:spcPts val="0"/>
              </a:spcAft>
              <a:defRPr/>
            </a:pPr>
            <a:r>
              <a:rPr lang="en-US" dirty="0" smtClean="0"/>
              <a:t>Explain the consequences if a minor is convicted for an alcohol-related offense.</a:t>
            </a:r>
          </a:p>
          <a:p>
            <a:pPr eaLnBrk="1" fontAlgn="auto" hangingPunct="1">
              <a:spcAft>
                <a:spcPts val="0"/>
              </a:spcAft>
              <a:defRPr/>
            </a:pPr>
            <a:r>
              <a:rPr lang="en-US" dirty="0" smtClean="0"/>
              <a:t>Understand the prevalence of alcohol usage among Texas youth.</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sz="4000" smtClean="0">
                <a:latin typeface="Arial" charset="0"/>
                <a:cs typeface="Arial" charset="0"/>
              </a:rPr>
              <a:t>Use of Child in </a:t>
            </a:r>
            <a:br>
              <a:rPr lang="en-US" sz="4000" smtClean="0">
                <a:latin typeface="Arial" charset="0"/>
                <a:cs typeface="Arial" charset="0"/>
              </a:rPr>
            </a:br>
            <a:r>
              <a:rPr lang="en-US" sz="4000" smtClean="0">
                <a:latin typeface="Arial" charset="0"/>
                <a:cs typeface="Arial" charset="0"/>
              </a:rPr>
              <a:t>Commission of Offense</a:t>
            </a:r>
            <a:br>
              <a:rPr lang="en-US" sz="4000" smtClean="0">
                <a:latin typeface="Arial" charset="0"/>
                <a:cs typeface="Arial" charset="0"/>
              </a:rPr>
            </a:br>
            <a:r>
              <a:rPr lang="en-US" sz="4000" smtClean="0">
                <a:latin typeface="Arial" charset="0"/>
                <a:cs typeface="Arial" charset="0"/>
              </a:rPr>
              <a:t>HS Code  - 481.140</a:t>
            </a:r>
          </a:p>
        </p:txBody>
      </p:sp>
      <p:sp>
        <p:nvSpPr>
          <p:cNvPr id="119810" name="Content Placeholder 2"/>
          <p:cNvSpPr>
            <a:spLocks noGrp="1"/>
          </p:cNvSpPr>
          <p:nvPr>
            <p:ph idx="1"/>
          </p:nvPr>
        </p:nvSpPr>
        <p:spPr>
          <a:xfrm>
            <a:off x="457200" y="1828800"/>
            <a:ext cx="8229600" cy="4297363"/>
          </a:xfrm>
        </p:spPr>
        <p:txBody>
          <a:bodyPr/>
          <a:lstStyle/>
          <a:p>
            <a:pPr marL="0" indent="0" eaLnBrk="1" hangingPunct="1">
              <a:buFont typeface="Wingdings" pitchFamily="2" charset="2"/>
              <a:buNone/>
            </a:pPr>
            <a:r>
              <a:rPr lang="en-US" smtClean="0">
                <a:latin typeface="Arial" charset="0"/>
                <a:cs typeface="Arial" charset="0"/>
              </a:rPr>
              <a:t>If it is shown during trial that the defendant used or attempted to use a child under 18 to commit or assist in the commission of a drug-related offense, the punishment is increased by one degree.  </a:t>
            </a: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If force was used or threatened against the child, the punishment is a first degree felony.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rtlCol="0">
            <a:normAutofit fontScale="90000"/>
          </a:bodyPr>
          <a:lstStyle/>
          <a:p>
            <a:pPr eaLnBrk="1" fontAlgn="auto" hangingPunct="1">
              <a:spcAft>
                <a:spcPts val="0"/>
              </a:spcAft>
              <a:defRPr/>
            </a:pPr>
            <a:r>
              <a:rPr lang="en-US" dirty="0" smtClean="0"/>
              <a:t>Unlawful Delivery or Manufacture with Intent to Deliver</a:t>
            </a:r>
            <a:br>
              <a:rPr lang="en-US" dirty="0" smtClean="0"/>
            </a:br>
            <a:r>
              <a:rPr lang="en-US" dirty="0" smtClean="0"/>
              <a:t>H&amp;S Code 482.002</a:t>
            </a:r>
            <a:endParaRPr lang="en-US" dirty="0"/>
          </a:p>
        </p:txBody>
      </p:sp>
      <p:sp>
        <p:nvSpPr>
          <p:cNvPr id="3" name="Content Placeholder 2"/>
          <p:cNvSpPr>
            <a:spLocks noGrp="1"/>
          </p:cNvSpPr>
          <p:nvPr>
            <p:ph idx="1"/>
          </p:nvPr>
        </p:nvSpPr>
        <p:spPr>
          <a:xfrm>
            <a:off x="457200" y="2438400"/>
            <a:ext cx="8229600" cy="3505200"/>
          </a:xfrm>
        </p:spPr>
        <p:txBody>
          <a:bodyPr rtlCol="0">
            <a:normAutofit fontScale="77500" lnSpcReduction="20000"/>
          </a:bodyPr>
          <a:lstStyle/>
          <a:p>
            <a:pPr marL="0" indent="0" eaLnBrk="1" fontAlgn="auto" hangingPunct="1">
              <a:spcAft>
                <a:spcPts val="0"/>
              </a:spcAft>
              <a:buFont typeface="Wingdings" pitchFamily="2" charset="2"/>
              <a:buNone/>
              <a:defRPr/>
            </a:pPr>
            <a:r>
              <a:rPr lang="en-US" dirty="0" smtClean="0"/>
              <a:t>It is a crime to knowingly or intentionally manufacturing with the intent to deliver or delivering a simulated controlled substance if the person represents the substance to be a controlled substance.</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dirty="0" smtClean="0"/>
              <a:t>“Simulated controlled substance” is a substance that is purported to be a controlled substance, but is chemically different from the controlled substance it </a:t>
            </a:r>
            <a:r>
              <a:rPr lang="en-US" dirty="0"/>
              <a:t>is purported to be.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en-US" smtClean="0">
                <a:latin typeface="Arial" charset="0"/>
                <a:cs typeface="Arial" charset="0"/>
              </a:rPr>
              <a:t>Offense &amp; Penalties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Technical correction to two substances listed in subdivision 1 and the adds a new subdivision 4 which lists complex synthetic substances currently marketed and sold as (Bath Salts) AKA – </a:t>
            </a:r>
            <a:r>
              <a:rPr lang="en-US" dirty="0" err="1" smtClean="0"/>
              <a:t>Mephedrone</a:t>
            </a:r>
            <a:r>
              <a:rPr lang="en-US" dirty="0" smtClean="0"/>
              <a:t>, </a:t>
            </a:r>
            <a:r>
              <a:rPr lang="en-US" dirty="0" err="1" smtClean="0"/>
              <a:t>Methylone</a:t>
            </a:r>
            <a:r>
              <a:rPr lang="en-US" dirty="0" smtClean="0"/>
              <a:t>, MDPV. </a:t>
            </a:r>
          </a:p>
          <a:p>
            <a:pPr eaLnBrk="1" fontAlgn="auto" hangingPunct="1">
              <a:spcAft>
                <a:spcPts val="0"/>
              </a:spcAft>
              <a:defRPr/>
            </a:pPr>
            <a:r>
              <a:rPr lang="en-US" dirty="0" smtClean="0"/>
              <a:t>Previously no regulated by state or federal law due to them being marked (not for human consumption)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6324600" cy="4876800"/>
          </a:xfrm>
        </p:spPr>
        <p:txBody>
          <a:bodyPr>
            <a:normAutofit/>
          </a:bodyPr>
          <a:lstStyle/>
          <a:p>
            <a:pPr eaLnBrk="1" hangingPunct="1">
              <a:lnSpc>
                <a:spcPct val="90000"/>
              </a:lnSpc>
              <a:defRPr/>
            </a:pPr>
            <a:r>
              <a:rPr lang="en-US" b="1" smtClean="0">
                <a:latin typeface="Arial" charset="0"/>
                <a:cs typeface="Arial" charset="0"/>
              </a:rPr>
              <a:t>New penalty group for synthetic cannabiniods</a:t>
            </a:r>
            <a:r>
              <a:rPr lang="en-US" sz="2200" smtClean="0">
                <a:latin typeface="Arial" charset="0"/>
                <a:cs typeface="Arial" charset="0"/>
              </a:rPr>
              <a:t>                                          						</a:t>
            </a:r>
            <a:endParaRPr lang="en-US" sz="2200" b="1" smtClean="0">
              <a:effectLst>
                <a:outerShdw blurRad="38100" dist="38100" dir="2700000" algn="tl">
                  <a:srgbClr val="C0C0C0"/>
                </a:outerShdw>
              </a:effectLst>
              <a:latin typeface="Arial" charset="0"/>
              <a:cs typeface="Arial" charset="0"/>
            </a:endParaRPr>
          </a:p>
          <a:p>
            <a:pPr eaLnBrk="1" hangingPunct="1">
              <a:lnSpc>
                <a:spcPct val="90000"/>
              </a:lnSpc>
              <a:buFont typeface="Wingdings" pitchFamily="2" charset="2"/>
              <a:buNone/>
              <a:defRPr/>
            </a:pPr>
            <a:r>
              <a:rPr lang="en-US" sz="2200" smtClean="0">
                <a:latin typeface="Arial" charset="0"/>
                <a:cs typeface="Arial" charset="0"/>
              </a:rPr>
              <a:t>Manufacture/Delivery will be prosecuted under 481.113 </a:t>
            </a:r>
          </a:p>
          <a:p>
            <a:pPr eaLnBrk="1" hangingPunct="1">
              <a:lnSpc>
                <a:spcPct val="90000"/>
              </a:lnSpc>
              <a:buFont typeface="Wingdings" pitchFamily="2" charset="2"/>
              <a:buNone/>
              <a:defRPr/>
            </a:pPr>
            <a:r>
              <a:rPr lang="en-US" sz="2200" smtClean="0">
                <a:latin typeface="Arial" charset="0"/>
                <a:cs typeface="Arial" charset="0"/>
              </a:rPr>
              <a:t>Possession prosecuted under new 481.1161(SB 331) which has no requirement for the amount possessed to be usable. Penalties vary and are determined by aggregate weight to including adulterants and dilutanats. So the weight of the organic material onto which the synthetic cannabinoids is sprayed is to be included when determining the punishment phase.  </a:t>
            </a:r>
          </a:p>
          <a:p>
            <a:pPr eaLnBrk="1" hangingPunct="1">
              <a:lnSpc>
                <a:spcPct val="90000"/>
              </a:lnSpc>
              <a:buFont typeface="Wingdings" pitchFamily="2" charset="2"/>
              <a:buNone/>
              <a:defRPr/>
            </a:pPr>
            <a:endParaRPr lang="en-US" sz="2700" smtClean="0">
              <a:latin typeface="Arial" charset="0"/>
              <a:cs typeface="Arial" charset="0"/>
            </a:endParaRPr>
          </a:p>
        </p:txBody>
      </p:sp>
      <p:sp>
        <p:nvSpPr>
          <p:cNvPr id="6" name="TextBox 5"/>
          <p:cNvSpPr txBox="1"/>
          <p:nvPr/>
        </p:nvSpPr>
        <p:spPr>
          <a:xfrm>
            <a:off x="7010400" y="2133600"/>
            <a:ext cx="1295400" cy="830997"/>
          </a:xfrm>
          <a:prstGeom prst="rect">
            <a:avLst/>
          </a:prstGeom>
          <a:noFill/>
        </p:spPr>
        <p:txBody>
          <a:bodyPr>
            <a:spAutoFit/>
            <a:scene3d>
              <a:camera prst="isometricLeftDown"/>
              <a:lightRig rig="threePt" dir="t"/>
            </a:scene3d>
          </a:bodyPr>
          <a:lstStyle/>
          <a:p>
            <a:pPr fontAlgn="auto">
              <a:spcBef>
                <a:spcPts val="0"/>
              </a:spcBef>
              <a:spcAft>
                <a:spcPts val="0"/>
              </a:spcAft>
              <a:defRPr/>
            </a:pPr>
            <a:r>
              <a:rPr lang="en-US" sz="4800" b="1" dirty="0">
                <a:solidFill>
                  <a:srgbClr val="FF0000"/>
                </a:solidFill>
                <a:effectLst>
                  <a:glow rad="228600">
                    <a:schemeClr val="accent2">
                      <a:satMod val="175000"/>
                      <a:alpha val="40000"/>
                    </a:schemeClr>
                  </a:glow>
                  <a:outerShdw blurRad="38100" dist="38100" dir="2700000" algn="tl">
                    <a:srgbClr val="000000">
                      <a:alpha val="43137"/>
                    </a:srgbClr>
                  </a:outerShdw>
                  <a:reflection blurRad="6350" stA="55000" endA="50" endPos="85000" dir="5400000" sy="-100000" algn="bl" rotWithShape="0"/>
                </a:effectLst>
                <a:latin typeface="+mn-lt"/>
              </a:rPr>
              <a:t>K-2</a:t>
            </a:r>
          </a:p>
        </p:txBody>
      </p:sp>
      <p:sp>
        <p:nvSpPr>
          <p:cNvPr id="7" name="TextBox 6"/>
          <p:cNvSpPr txBox="1"/>
          <p:nvPr/>
        </p:nvSpPr>
        <p:spPr>
          <a:xfrm>
            <a:off x="7315200" y="3276600"/>
            <a:ext cx="1524000" cy="769441"/>
          </a:xfrm>
          <a:prstGeom prst="rect">
            <a:avLst/>
          </a:prstGeom>
          <a:noFill/>
        </p:spPr>
        <p:txBody>
          <a:bodyPr>
            <a:spAutoFit/>
            <a:scene3d>
              <a:camera prst="isometricLeftDown"/>
              <a:lightRig rig="threePt" dir="t"/>
            </a:scene3d>
          </a:bodyPr>
          <a:lstStyle/>
          <a:p>
            <a:pPr fontAlgn="auto">
              <a:spcBef>
                <a:spcPts val="0"/>
              </a:spcBef>
              <a:spcAft>
                <a:spcPts val="0"/>
              </a:spcAft>
              <a:defRPr/>
            </a:pPr>
            <a:r>
              <a:rPr lang="en-US" sz="4400" b="1" dirty="0">
                <a:solidFill>
                  <a:srgbClr val="FF0000"/>
                </a:solidFill>
                <a:effectLst>
                  <a:glow rad="228600">
                    <a:schemeClr val="accent6">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mn-lt"/>
              </a:rPr>
              <a:t>Spice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smtClean="0">
                <a:latin typeface="Arial" charset="0"/>
                <a:cs typeface="Arial" charset="0"/>
              </a:rPr>
              <a:t>Drug Free Zones</a:t>
            </a:r>
          </a:p>
        </p:txBody>
      </p:sp>
      <p:sp>
        <p:nvSpPr>
          <p:cNvPr id="125954" name="Content Placeholder 2"/>
          <p:cNvSpPr>
            <a:spLocks noGrp="1"/>
          </p:cNvSpPr>
          <p:nvPr>
            <p:ph idx="1"/>
          </p:nvPr>
        </p:nvSpPr>
        <p:spPr>
          <a:xfrm>
            <a:off x="533400" y="1600200"/>
            <a:ext cx="8153400" cy="1600200"/>
          </a:xfrm>
        </p:spPr>
        <p:txBody>
          <a:bodyPr/>
          <a:lstStyle/>
          <a:p>
            <a:pPr eaLnBrk="1" hangingPunct="1">
              <a:buFont typeface="Wingdings" pitchFamily="2" charset="2"/>
              <a:buNone/>
            </a:pPr>
            <a:r>
              <a:rPr lang="en-US" smtClean="0">
                <a:latin typeface="Arial" charset="0"/>
                <a:cs typeface="Arial" charset="0"/>
              </a:rPr>
              <a:t>References added criminalizing the possession of synthetic cannabinoids to the drug free enhancement.  </a:t>
            </a:r>
          </a:p>
        </p:txBody>
      </p:sp>
      <p:pic>
        <p:nvPicPr>
          <p:cNvPr id="125957" name="Picture 5" descr="MP900337399[1]"/>
          <p:cNvPicPr>
            <a:picLocks noChangeAspect="1" noChangeArrowheads="1"/>
          </p:cNvPicPr>
          <p:nvPr/>
        </p:nvPicPr>
        <p:blipFill>
          <a:blip r:embed="rId2" cstate="print"/>
          <a:srcRect/>
          <a:stretch>
            <a:fillRect/>
          </a:stretch>
        </p:blipFill>
        <p:spPr bwMode="auto">
          <a:xfrm>
            <a:off x="990600" y="3352800"/>
            <a:ext cx="2360613" cy="2819400"/>
          </a:xfrm>
          <a:prstGeom prst="rect">
            <a:avLst/>
          </a:prstGeom>
          <a:noFill/>
        </p:spPr>
      </p:pic>
      <p:sp>
        <p:nvSpPr>
          <p:cNvPr id="125959" name="Text Box 7"/>
          <p:cNvSpPr txBox="1">
            <a:spLocks noChangeArrowheads="1"/>
          </p:cNvSpPr>
          <p:nvPr/>
        </p:nvSpPr>
        <p:spPr bwMode="auto">
          <a:xfrm flipH="1" flipV="1">
            <a:off x="4419600" y="4406900"/>
            <a:ext cx="2743200" cy="366713"/>
          </a:xfrm>
          <a:prstGeom prst="rect">
            <a:avLst/>
          </a:prstGeom>
          <a:noFill/>
          <a:ln w="9525">
            <a:noFill/>
            <a:miter lim="800000"/>
            <a:headEnd/>
            <a:tailEnd/>
          </a:ln>
          <a:effectLst/>
        </p:spPr>
        <p:txBody>
          <a:bodyPr rot="10800000">
            <a:spAutoFit/>
          </a:bodyPr>
          <a:lstStyle/>
          <a:p>
            <a:endParaRPr lang="en-US"/>
          </a:p>
        </p:txBody>
      </p:sp>
      <p:sp>
        <p:nvSpPr>
          <p:cNvPr id="125960" name="Text Box 8"/>
          <p:cNvSpPr txBox="1">
            <a:spLocks noChangeArrowheads="1"/>
          </p:cNvSpPr>
          <p:nvPr/>
        </p:nvSpPr>
        <p:spPr bwMode="auto">
          <a:xfrm>
            <a:off x="4876800" y="4114800"/>
            <a:ext cx="1539875" cy="1006475"/>
          </a:xfrm>
          <a:prstGeom prst="rect">
            <a:avLst/>
          </a:prstGeom>
          <a:solidFill>
            <a:schemeClr val="accent2">
              <a:lumMod val="40000"/>
              <a:lumOff val="60000"/>
            </a:schemeClr>
          </a:solidFill>
          <a:ln w="9525">
            <a:noFill/>
            <a:miter lim="800000"/>
            <a:headEnd/>
            <a:tailEnd/>
          </a:ln>
          <a:effectLst>
            <a:glow rad="228600">
              <a:schemeClr val="accent2">
                <a:satMod val="175000"/>
                <a:alpha val="40000"/>
              </a:schemeClr>
            </a:glow>
          </a:effectLst>
        </p:spPr>
        <p:txBody>
          <a:bodyPr>
            <a:spAutoFit/>
          </a:bodyPr>
          <a:lstStyle/>
          <a:p>
            <a:r>
              <a:rPr lang="en-US" sz="6000" dirty="0">
                <a:solidFill>
                  <a:srgbClr val="C00000"/>
                </a:solidFill>
                <a:effectLst>
                  <a:outerShdw blurRad="38100" dist="38100" dir="2700000" algn="tl">
                    <a:srgbClr val="000000">
                      <a:alpha val="43137"/>
                    </a:srgbClr>
                  </a:outerShdw>
                </a:effectLst>
              </a:rPr>
              <a:t>K 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pPr eaLnBrk="1" hangingPunct="1"/>
            <a:r>
              <a:rPr lang="en-US" smtClean="0">
                <a:latin typeface="Arial" charset="0"/>
                <a:cs typeface="Arial" charset="0"/>
              </a:rPr>
              <a:t>Facts About Youth Drug Use</a:t>
            </a:r>
          </a:p>
        </p:txBody>
      </p:sp>
      <p:sp>
        <p:nvSpPr>
          <p:cNvPr id="126978" name="Content Placeholder 2"/>
          <p:cNvSpPr>
            <a:spLocks noGrp="1"/>
          </p:cNvSpPr>
          <p:nvPr>
            <p:ph idx="1"/>
          </p:nvPr>
        </p:nvSpPr>
        <p:spPr/>
        <p:txBody>
          <a:bodyPr/>
          <a:lstStyle/>
          <a:p>
            <a:pPr eaLnBrk="1" hangingPunct="1"/>
            <a:r>
              <a:rPr lang="en-US" smtClean="0">
                <a:latin typeface="Arial" charset="0"/>
                <a:cs typeface="Arial" charset="0"/>
              </a:rPr>
              <a:t>Marijuana is the most commonly used illegal drug among Texas youth, at 26%</a:t>
            </a:r>
          </a:p>
          <a:p>
            <a:pPr eaLnBrk="1" hangingPunct="1"/>
            <a:r>
              <a:rPr lang="en-US" smtClean="0">
                <a:latin typeface="Arial" charset="0"/>
                <a:cs typeface="Arial" charset="0"/>
              </a:rPr>
              <a:t>17% of Texas secondary school students use inhalants (whiteout, magic markers)</a:t>
            </a:r>
          </a:p>
          <a:p>
            <a:pPr eaLnBrk="1" hangingPunct="1"/>
            <a:r>
              <a:rPr lang="en-US" smtClean="0">
                <a:latin typeface="Arial" charset="0"/>
                <a:cs typeface="Arial" charset="0"/>
              </a:rPr>
              <a:t>5.4% reported use of cocaine or crack</a:t>
            </a:r>
          </a:p>
          <a:p>
            <a:pPr eaLnBrk="1" hangingPunct="1"/>
            <a:r>
              <a:rPr lang="en-US" smtClean="0">
                <a:latin typeface="Arial" charset="0"/>
                <a:cs typeface="Arial" charset="0"/>
              </a:rPr>
              <a:t>12% of students reported using codeine cough syrup for nonmedical purposes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pPr eaLnBrk="1" hangingPunct="1"/>
            <a:r>
              <a:rPr lang="en-US" smtClean="0">
                <a:latin typeface="Arial" charset="0"/>
                <a:cs typeface="Arial" charset="0"/>
              </a:rPr>
              <a:t>References</a:t>
            </a:r>
          </a:p>
        </p:txBody>
      </p:sp>
      <p:sp>
        <p:nvSpPr>
          <p:cNvPr id="129026" name="Content Placeholder 2"/>
          <p:cNvSpPr>
            <a:spLocks noGrp="1"/>
          </p:cNvSpPr>
          <p:nvPr>
            <p:ph idx="1"/>
          </p:nvPr>
        </p:nvSpPr>
        <p:spPr>
          <a:xfrm>
            <a:off x="457200" y="1600200"/>
            <a:ext cx="8229600" cy="4191000"/>
          </a:xfrm>
        </p:spPr>
        <p:txBody>
          <a:bodyPr/>
          <a:lstStyle/>
          <a:p>
            <a:pPr eaLnBrk="1" hangingPunct="1"/>
            <a:r>
              <a:rPr lang="en-US" smtClean="0">
                <a:latin typeface="Arial" charset="0"/>
                <a:cs typeface="Arial" charset="0"/>
              </a:rPr>
              <a:t>Texas Alcoholic Beverage Code</a:t>
            </a:r>
          </a:p>
          <a:p>
            <a:pPr eaLnBrk="1" hangingPunct="1"/>
            <a:r>
              <a:rPr lang="en-US" smtClean="0">
                <a:latin typeface="Arial" charset="0"/>
                <a:cs typeface="Arial" charset="0"/>
              </a:rPr>
              <a:t>Texas Education Code</a:t>
            </a:r>
          </a:p>
          <a:p>
            <a:pPr eaLnBrk="1" hangingPunct="1"/>
            <a:r>
              <a:rPr lang="en-US" smtClean="0">
                <a:latin typeface="Arial" charset="0"/>
                <a:cs typeface="Arial" charset="0"/>
              </a:rPr>
              <a:t>Texas Health &amp; Safety Code</a:t>
            </a:r>
          </a:p>
          <a:p>
            <a:pPr eaLnBrk="1" hangingPunct="1"/>
            <a:r>
              <a:rPr lang="en-US" smtClean="0">
                <a:latin typeface="Arial" charset="0"/>
                <a:cs typeface="Arial" charset="0"/>
              </a:rPr>
              <a:t> “Teen Drug Facts Among Youth 2010,” Texas Department of Health Services</a:t>
            </a:r>
          </a:p>
          <a:p>
            <a:pPr eaLnBrk="1" hangingPunct="1"/>
            <a:r>
              <a:rPr lang="en-US" smtClean="0">
                <a:latin typeface="Arial" charset="0"/>
                <a:cs typeface="Arial" charset="0"/>
              </a:rPr>
              <a:t>Texas School Safety Center</a:t>
            </a:r>
          </a:p>
          <a:p>
            <a:pPr eaLnBrk="1" hangingPunct="1"/>
            <a:r>
              <a:rPr lang="en-US" smtClean="0">
                <a:latin typeface="Arial" charset="0"/>
                <a:cs typeface="Arial" charset="0"/>
              </a:rPr>
              <a:t>CDC.Gov – Smoking &amp; Tobacco Use</a:t>
            </a:r>
          </a:p>
          <a:p>
            <a:pPr eaLnBrk="1" hangingPunct="1"/>
            <a:endParaRPr lang="en-US" smtClean="0">
              <a:latin typeface="Arial" charset="0"/>
              <a:cs typeface="Arial" charset="0"/>
            </a:endParaRPr>
          </a:p>
        </p:txBody>
      </p:sp>
      <p:sp>
        <p:nvSpPr>
          <p:cNvPr id="129027" name="TextBox 3"/>
          <p:cNvSpPr txBox="1">
            <a:spLocks noChangeArrowheads="1"/>
          </p:cNvSpPr>
          <p:nvPr/>
        </p:nvSpPr>
        <p:spPr bwMode="auto">
          <a:xfrm>
            <a:off x="434975" y="6026150"/>
            <a:ext cx="5737225" cy="522288"/>
          </a:xfrm>
          <a:prstGeom prst="rect">
            <a:avLst/>
          </a:prstGeom>
          <a:noFill/>
          <a:ln w="9525">
            <a:noFill/>
            <a:miter lim="800000"/>
            <a:headEnd/>
            <a:tailEnd/>
          </a:ln>
        </p:spPr>
        <p:txBody>
          <a:bodyPr>
            <a:spAutoFit/>
          </a:bodyPr>
          <a:lstStyle/>
          <a:p>
            <a:r>
              <a:rPr lang="en-US" sz="1400">
                <a:latin typeface="Calibri" pitchFamily="34" charset="0"/>
              </a:rPr>
              <a:t>Presentation created by:  Janice Hardaway</a:t>
            </a:r>
          </a:p>
          <a:p>
            <a:r>
              <a:rPr lang="en-US" sz="1400">
                <a:cs typeface="Arial" charset="0"/>
              </a:rPr>
              <a:t>© </a:t>
            </a:r>
            <a:r>
              <a:rPr lang="en-US" sz="1400">
                <a:latin typeface="Calibri" pitchFamily="34" charset="0"/>
              </a:rPr>
              <a:t>2012 Institute for Criminal Justice Studies - Texas School Safety Center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latin typeface="Arial" charset="0"/>
                <a:cs typeface="Arial" charset="0"/>
              </a:rPr>
              <a:t>Minors and Alcohol</a:t>
            </a:r>
          </a:p>
        </p:txBody>
      </p:sp>
      <p:sp>
        <p:nvSpPr>
          <p:cNvPr id="3" name="Content Placeholder 2"/>
          <p:cNvSpPr>
            <a:spLocks noGrp="1"/>
          </p:cNvSpPr>
          <p:nvPr>
            <p:ph idx="1"/>
          </p:nvPr>
        </p:nvSpPr>
        <p:spPr>
          <a:xfrm>
            <a:off x="381000" y="1600200"/>
            <a:ext cx="6400800" cy="4525963"/>
          </a:xfrm>
        </p:spPr>
        <p:txBody>
          <a:bodyPr rtlCol="0">
            <a:normAutofit fontScale="92500" lnSpcReduction="20000"/>
          </a:bodyPr>
          <a:lstStyle/>
          <a:p>
            <a:pPr eaLnBrk="1" fontAlgn="auto" hangingPunct="1">
              <a:spcAft>
                <a:spcPts val="0"/>
              </a:spcAft>
              <a:defRPr/>
            </a:pPr>
            <a:r>
              <a:rPr lang="en-US" dirty="0" smtClean="0"/>
              <a:t>Minor = under 21</a:t>
            </a:r>
          </a:p>
          <a:p>
            <a:pPr eaLnBrk="1" fontAlgn="auto" hangingPunct="1">
              <a:spcAft>
                <a:spcPts val="0"/>
              </a:spcAft>
              <a:defRPr/>
            </a:pPr>
            <a:r>
              <a:rPr lang="en-US" dirty="0" smtClean="0"/>
              <a:t>What you already know:</a:t>
            </a:r>
          </a:p>
          <a:p>
            <a:pPr lvl="1" eaLnBrk="1" fontAlgn="auto" hangingPunct="1">
              <a:spcAft>
                <a:spcPts val="0"/>
              </a:spcAft>
              <a:defRPr/>
            </a:pPr>
            <a:r>
              <a:rPr lang="en-US" sz="2400" dirty="0" smtClean="0"/>
              <a:t>It is illegal for a minor to </a:t>
            </a:r>
            <a:r>
              <a:rPr lang="en-US" sz="2400" b="1" dirty="0" smtClean="0"/>
              <a:t>purchase</a:t>
            </a:r>
            <a:r>
              <a:rPr lang="en-US" sz="2400" dirty="0" smtClean="0"/>
              <a:t> </a:t>
            </a:r>
          </a:p>
          <a:p>
            <a:pPr lvl="1" eaLnBrk="1" fontAlgn="auto" hangingPunct="1">
              <a:spcAft>
                <a:spcPts val="0"/>
              </a:spcAft>
              <a:buFont typeface="Wingdings" pitchFamily="2" charset="2"/>
              <a:buNone/>
              <a:defRPr/>
            </a:pPr>
            <a:r>
              <a:rPr lang="en-US" sz="2400" dirty="0" smtClean="0"/>
              <a:t>    alcohol TABC – 106.02</a:t>
            </a:r>
          </a:p>
          <a:p>
            <a:pPr lvl="1" eaLnBrk="1" fontAlgn="auto" hangingPunct="1">
              <a:spcAft>
                <a:spcPts val="0"/>
              </a:spcAft>
              <a:defRPr/>
            </a:pPr>
            <a:r>
              <a:rPr lang="en-US" sz="2400" dirty="0" smtClean="0"/>
              <a:t>It is illegal for a minor to </a:t>
            </a:r>
            <a:r>
              <a:rPr lang="en-US" sz="2400" b="1" dirty="0" smtClean="0"/>
              <a:t>attempt</a:t>
            </a:r>
            <a:r>
              <a:rPr lang="en-US" sz="2400" dirty="0" smtClean="0"/>
              <a:t> to purchase alcohol TABC – 106.02</a:t>
            </a:r>
          </a:p>
          <a:p>
            <a:pPr lvl="1" eaLnBrk="1" fontAlgn="auto" hangingPunct="1">
              <a:spcAft>
                <a:spcPts val="0"/>
              </a:spcAft>
              <a:defRPr/>
            </a:pPr>
            <a:r>
              <a:rPr lang="en-US" sz="2400" dirty="0" smtClean="0"/>
              <a:t>It is illegal for a minor to </a:t>
            </a:r>
            <a:r>
              <a:rPr lang="en-US" sz="2400" b="1" dirty="0" smtClean="0"/>
              <a:t>consume</a:t>
            </a:r>
            <a:r>
              <a:rPr lang="en-US" sz="2400" dirty="0" smtClean="0"/>
              <a:t> </a:t>
            </a:r>
          </a:p>
          <a:p>
            <a:pPr lvl="1" eaLnBrk="1" fontAlgn="auto" hangingPunct="1">
              <a:spcAft>
                <a:spcPts val="0"/>
              </a:spcAft>
              <a:buFont typeface="Wingdings" pitchFamily="2" charset="2"/>
              <a:buNone/>
              <a:defRPr/>
            </a:pPr>
            <a:r>
              <a:rPr lang="en-US" sz="2400" dirty="0" smtClean="0"/>
              <a:t>    alcohol TABC – 106.04</a:t>
            </a:r>
          </a:p>
          <a:p>
            <a:pPr lvl="1" eaLnBrk="1" fontAlgn="auto" hangingPunct="1">
              <a:spcAft>
                <a:spcPts val="0"/>
              </a:spcAft>
              <a:defRPr/>
            </a:pPr>
            <a:r>
              <a:rPr lang="en-US" sz="2400" dirty="0" smtClean="0"/>
              <a:t>It is illegal for a minor to </a:t>
            </a:r>
            <a:r>
              <a:rPr lang="en-US" sz="2400" b="1" dirty="0" smtClean="0"/>
              <a:t>possess</a:t>
            </a:r>
            <a:r>
              <a:rPr lang="en-US" sz="2400" dirty="0" smtClean="0"/>
              <a:t> </a:t>
            </a:r>
          </a:p>
          <a:p>
            <a:pPr lvl="1" eaLnBrk="1" fontAlgn="auto" hangingPunct="1">
              <a:spcAft>
                <a:spcPts val="0"/>
              </a:spcAft>
              <a:buFont typeface="Wingdings" pitchFamily="2" charset="2"/>
              <a:buNone/>
              <a:defRPr/>
            </a:pPr>
            <a:r>
              <a:rPr lang="en-US" sz="2400" dirty="0" smtClean="0"/>
              <a:t>    alcohol TABC – 106.05</a:t>
            </a:r>
          </a:p>
          <a:p>
            <a:pPr lvl="1" eaLnBrk="1" fontAlgn="auto" hangingPunct="1">
              <a:spcAft>
                <a:spcPts val="0"/>
              </a:spcAft>
              <a:defRPr/>
            </a:pPr>
            <a:r>
              <a:rPr lang="en-US" sz="2400" dirty="0" smtClean="0"/>
              <a:t>It is illegal for a minor to </a:t>
            </a:r>
            <a:r>
              <a:rPr lang="en-US" sz="2400" b="1" dirty="0" smtClean="0"/>
              <a:t>operate</a:t>
            </a:r>
            <a:r>
              <a:rPr lang="en-US" sz="2400" dirty="0" smtClean="0"/>
              <a:t> a </a:t>
            </a:r>
            <a:r>
              <a:rPr lang="en-US" sz="2400" b="1" dirty="0" smtClean="0"/>
              <a:t>vehicle</a:t>
            </a:r>
            <a:r>
              <a:rPr lang="en-US" sz="2400" dirty="0" smtClean="0"/>
              <a:t> or </a:t>
            </a:r>
            <a:r>
              <a:rPr lang="en-US" sz="2400" b="1" dirty="0" smtClean="0"/>
              <a:t>watercraft</a:t>
            </a:r>
            <a:r>
              <a:rPr lang="en-US" sz="2400" dirty="0" smtClean="0"/>
              <a:t> under the influence of </a:t>
            </a:r>
          </a:p>
          <a:p>
            <a:pPr lvl="1" eaLnBrk="1" fontAlgn="auto" hangingPunct="1">
              <a:spcAft>
                <a:spcPts val="0"/>
              </a:spcAft>
              <a:buFont typeface="Wingdings" pitchFamily="2" charset="2"/>
              <a:buNone/>
              <a:defRPr/>
            </a:pPr>
            <a:r>
              <a:rPr lang="en-US" sz="2400" dirty="0" smtClean="0"/>
              <a:t>    alcohol TABC – 106.041</a:t>
            </a:r>
          </a:p>
        </p:txBody>
      </p:sp>
      <p:sp>
        <p:nvSpPr>
          <p:cNvPr id="4" name="&quot;No&quot; Symbol 3"/>
          <p:cNvSpPr/>
          <p:nvPr/>
        </p:nvSpPr>
        <p:spPr>
          <a:xfrm>
            <a:off x="6553200" y="1524000"/>
            <a:ext cx="2362200" cy="2590800"/>
          </a:xfrm>
          <a:prstGeom prst="noSmoking">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 name="TextBox 4"/>
          <p:cNvSpPr txBox="1"/>
          <p:nvPr/>
        </p:nvSpPr>
        <p:spPr>
          <a:xfrm>
            <a:off x="6629400" y="2430463"/>
            <a:ext cx="2438400" cy="769937"/>
          </a:xfrm>
          <a:prstGeom prst="rect">
            <a:avLst/>
          </a:prstGeom>
          <a:noFill/>
        </p:spPr>
        <p:txBody>
          <a:bodyPr>
            <a:spAutoFit/>
          </a:bodyPr>
          <a:lstStyle/>
          <a:p>
            <a:pPr fontAlgn="auto">
              <a:spcBef>
                <a:spcPts val="0"/>
              </a:spcBef>
              <a:spcAft>
                <a:spcPts val="0"/>
              </a:spcAft>
              <a:defRPr/>
            </a:pPr>
            <a:r>
              <a:rPr lang="en-US" sz="4400" b="1" dirty="0">
                <a:effectLst>
                  <a:outerShdw blurRad="38100" dist="38100" dir="2700000" algn="tl">
                    <a:srgbClr val="000000">
                      <a:alpha val="43137"/>
                    </a:srgbClr>
                  </a:outerShdw>
                </a:effectLst>
                <a:latin typeface="+mn-lt"/>
              </a:rPr>
              <a:t>Under 21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latin typeface="Arial" charset="0"/>
                <a:cs typeface="Arial" charset="0"/>
              </a:rPr>
              <a:t>Alcohol in Schools</a:t>
            </a:r>
          </a:p>
        </p:txBody>
      </p:sp>
      <p:sp>
        <p:nvSpPr>
          <p:cNvPr id="23554"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Each school district shall prohibit the use of alcoholic beverages at school-related or school-sanctioned activity on or off school property. TEC – 38.007 </a:t>
            </a:r>
          </a:p>
        </p:txBody>
      </p:sp>
      <p:pic>
        <p:nvPicPr>
          <p:cNvPr id="23555" name="Picture 4" descr="MC900112652[1]"/>
          <p:cNvPicPr>
            <a:picLocks noChangeAspect="1" noChangeArrowheads="1"/>
          </p:cNvPicPr>
          <p:nvPr/>
        </p:nvPicPr>
        <p:blipFill>
          <a:blip r:embed="rId3" cstate="print"/>
          <a:srcRect/>
          <a:stretch>
            <a:fillRect/>
          </a:stretch>
        </p:blipFill>
        <p:spPr bwMode="auto">
          <a:xfrm>
            <a:off x="1828800" y="3657600"/>
            <a:ext cx="1430338" cy="2749550"/>
          </a:xfrm>
          <a:prstGeom prst="rect">
            <a:avLst/>
          </a:prstGeom>
          <a:noFill/>
          <a:ln w="9525">
            <a:noFill/>
            <a:miter lim="800000"/>
            <a:headEnd/>
            <a:tailEnd/>
          </a:ln>
        </p:spPr>
      </p:pic>
      <p:sp>
        <p:nvSpPr>
          <p:cNvPr id="23556" name="Text Box 5"/>
          <p:cNvSpPr txBox="1">
            <a:spLocks noChangeArrowheads="1"/>
          </p:cNvSpPr>
          <p:nvPr/>
        </p:nvSpPr>
        <p:spPr bwMode="auto">
          <a:xfrm>
            <a:off x="1981200" y="4648200"/>
            <a:ext cx="1143000" cy="457200"/>
          </a:xfrm>
          <a:prstGeom prst="rect">
            <a:avLst/>
          </a:prstGeom>
          <a:noFill/>
          <a:ln w="9525">
            <a:noFill/>
            <a:miter lim="800000"/>
            <a:headEnd/>
            <a:tailEnd/>
          </a:ln>
        </p:spPr>
        <p:txBody>
          <a:bodyPr>
            <a:spAutoFit/>
          </a:bodyPr>
          <a:lstStyle/>
          <a:p>
            <a:pPr>
              <a:spcBef>
                <a:spcPct val="50000"/>
              </a:spcBef>
            </a:pPr>
            <a:r>
              <a:rPr lang="en-US" sz="2400"/>
              <a:t>BEER</a:t>
            </a:r>
          </a:p>
        </p:txBody>
      </p:sp>
      <p:pic>
        <p:nvPicPr>
          <p:cNvPr id="23557" name="Picture 6" descr="MC900312548[1]"/>
          <p:cNvPicPr>
            <a:picLocks noChangeAspect="1" noChangeArrowheads="1"/>
          </p:cNvPicPr>
          <p:nvPr/>
        </p:nvPicPr>
        <p:blipFill>
          <a:blip r:embed="rId4" cstate="print"/>
          <a:srcRect/>
          <a:stretch>
            <a:fillRect/>
          </a:stretch>
        </p:blipFill>
        <p:spPr bwMode="auto">
          <a:xfrm>
            <a:off x="6781800" y="3200400"/>
            <a:ext cx="1100138" cy="3189288"/>
          </a:xfrm>
          <a:prstGeom prst="rect">
            <a:avLst/>
          </a:prstGeom>
          <a:noFill/>
          <a:ln w="9525">
            <a:noFill/>
            <a:miter lim="800000"/>
            <a:headEnd/>
            <a:tailEnd/>
          </a:ln>
        </p:spPr>
      </p:pic>
      <p:sp>
        <p:nvSpPr>
          <p:cNvPr id="23558" name="Text Box 7"/>
          <p:cNvSpPr txBox="1">
            <a:spLocks noChangeArrowheads="1"/>
          </p:cNvSpPr>
          <p:nvPr/>
        </p:nvSpPr>
        <p:spPr bwMode="auto">
          <a:xfrm>
            <a:off x="6858000" y="4572000"/>
            <a:ext cx="1066800" cy="779463"/>
          </a:xfrm>
          <a:prstGeom prst="rect">
            <a:avLst/>
          </a:prstGeom>
          <a:noFill/>
          <a:ln w="9525">
            <a:noFill/>
            <a:miter lim="800000"/>
            <a:headEnd/>
            <a:tailEnd/>
          </a:ln>
        </p:spPr>
        <p:txBody>
          <a:bodyPr>
            <a:spAutoFit/>
          </a:bodyPr>
          <a:lstStyle/>
          <a:p>
            <a:pPr>
              <a:spcBef>
                <a:spcPct val="50000"/>
              </a:spcBef>
            </a:pPr>
            <a:r>
              <a:rPr lang="en-US"/>
              <a:t>HAIR</a:t>
            </a:r>
          </a:p>
          <a:p>
            <a:pPr>
              <a:spcBef>
                <a:spcPct val="50000"/>
              </a:spcBef>
            </a:pPr>
            <a:r>
              <a:rPr lang="en-US"/>
              <a:t>SPRAY</a:t>
            </a:r>
          </a:p>
        </p:txBody>
      </p:sp>
      <p:pic>
        <p:nvPicPr>
          <p:cNvPr id="23559" name="Picture 8" descr="MP900321111[1]"/>
          <p:cNvPicPr>
            <a:picLocks noChangeAspect="1" noChangeArrowheads="1"/>
          </p:cNvPicPr>
          <p:nvPr/>
        </p:nvPicPr>
        <p:blipFill>
          <a:blip r:embed="rId5" cstate="print"/>
          <a:srcRect/>
          <a:stretch>
            <a:fillRect/>
          </a:stretch>
        </p:blipFill>
        <p:spPr bwMode="auto">
          <a:xfrm>
            <a:off x="4191000" y="3733800"/>
            <a:ext cx="1685925" cy="2362200"/>
          </a:xfrm>
          <a:prstGeom prst="rect">
            <a:avLst/>
          </a:prstGeom>
          <a:noFill/>
          <a:ln w="9525">
            <a:noFill/>
            <a:miter lim="800000"/>
            <a:headEnd/>
            <a:tailEnd/>
          </a:ln>
        </p:spPr>
      </p:pic>
      <p:sp>
        <p:nvSpPr>
          <p:cNvPr id="23560" name="Text Box 9"/>
          <p:cNvSpPr txBox="1">
            <a:spLocks noChangeArrowheads="1"/>
          </p:cNvSpPr>
          <p:nvPr/>
        </p:nvSpPr>
        <p:spPr bwMode="auto">
          <a:xfrm>
            <a:off x="4479925" y="4456113"/>
            <a:ext cx="930275" cy="366712"/>
          </a:xfrm>
          <a:prstGeom prst="rect">
            <a:avLst/>
          </a:prstGeom>
          <a:noFill/>
          <a:ln w="9525">
            <a:noFill/>
            <a:miter lim="800000"/>
            <a:headEnd/>
            <a:tailEnd/>
          </a:ln>
        </p:spPr>
        <p:txBody>
          <a:bodyPr>
            <a:spAutoFit/>
          </a:bodyPr>
          <a:lstStyle/>
          <a:p>
            <a:endParaRPr lang="en-US"/>
          </a:p>
        </p:txBody>
      </p:sp>
      <p:sp>
        <p:nvSpPr>
          <p:cNvPr id="23561" name="Text Box 10"/>
          <p:cNvSpPr txBox="1">
            <a:spLocks noChangeArrowheads="1"/>
          </p:cNvSpPr>
          <p:nvPr/>
        </p:nvSpPr>
        <p:spPr bwMode="auto">
          <a:xfrm>
            <a:off x="4572000" y="4724400"/>
            <a:ext cx="1066800" cy="366713"/>
          </a:xfrm>
          <a:prstGeom prst="rect">
            <a:avLst/>
          </a:prstGeom>
          <a:noFill/>
          <a:ln w="9525">
            <a:noFill/>
            <a:miter lim="800000"/>
            <a:headEnd/>
            <a:tailEnd/>
          </a:ln>
        </p:spPr>
        <p:txBody>
          <a:bodyPr>
            <a:spAutoFit/>
          </a:bodyPr>
          <a:lstStyle/>
          <a:p>
            <a:pPr>
              <a:spcBef>
                <a:spcPct val="50000"/>
              </a:spcBef>
            </a:pPr>
            <a:r>
              <a:rPr lang="en-US"/>
              <a:t>Water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1"/>
          <p:cNvSpPr>
            <a:spLocks noGrp="1"/>
          </p:cNvSpPr>
          <p:nvPr>
            <p:ph type="title"/>
          </p:nvPr>
        </p:nvSpPr>
        <p:spPr/>
        <p:txBody>
          <a:bodyPr/>
          <a:lstStyle/>
          <a:p>
            <a:pPr eaLnBrk="1" hangingPunct="1"/>
            <a:r>
              <a:rPr lang="en-US" smtClean="0">
                <a:latin typeface="Arial" charset="0"/>
                <a:cs typeface="Arial" charset="0"/>
              </a:rPr>
              <a:t>Minors and Alcohol</a:t>
            </a:r>
          </a:p>
        </p:txBody>
      </p:sp>
      <p:sp>
        <p:nvSpPr>
          <p:cNvPr id="25602" name="Content Placeholder 1"/>
          <p:cNvSpPr>
            <a:spLocks noGrp="1"/>
          </p:cNvSpPr>
          <p:nvPr>
            <p:ph idx="1"/>
          </p:nvPr>
        </p:nvSpPr>
        <p:spPr>
          <a:xfrm>
            <a:off x="457200" y="1600200"/>
            <a:ext cx="5257800" cy="4525963"/>
          </a:xfrm>
        </p:spPr>
        <p:txBody>
          <a:bodyPr/>
          <a:lstStyle/>
          <a:p>
            <a:pPr marL="0" indent="0" eaLnBrk="1" hangingPunct="1">
              <a:buFont typeface="Wingdings" pitchFamily="2" charset="2"/>
              <a:buNone/>
            </a:pPr>
            <a:r>
              <a:rPr lang="en-US" sz="2400" smtClean="0">
                <a:latin typeface="Arial" charset="0"/>
                <a:cs typeface="Arial" charset="0"/>
              </a:rPr>
              <a:t>It is illegal for others to </a:t>
            </a:r>
            <a:r>
              <a:rPr lang="en-US" sz="2400" b="1" smtClean="0">
                <a:latin typeface="Arial" charset="0"/>
                <a:cs typeface="Arial" charset="0"/>
              </a:rPr>
              <a:t>sell </a:t>
            </a:r>
            <a:r>
              <a:rPr lang="en-US" sz="2400" smtClean="0">
                <a:latin typeface="Arial" charset="0"/>
                <a:cs typeface="Arial" charset="0"/>
              </a:rPr>
              <a:t>(TABC – 106.03) alcohol to a minor, or to </a:t>
            </a:r>
            <a:r>
              <a:rPr lang="en-US" sz="2400" b="1" smtClean="0">
                <a:latin typeface="Arial" charset="0"/>
                <a:cs typeface="Arial" charset="0"/>
              </a:rPr>
              <a:t>purchase or furnish </a:t>
            </a:r>
            <a:r>
              <a:rPr lang="en-US" sz="2400" smtClean="0">
                <a:latin typeface="Arial" charset="0"/>
                <a:cs typeface="Arial" charset="0"/>
              </a:rPr>
              <a:t>(TABC – 106.06) a minor with alcohol.  </a:t>
            </a:r>
          </a:p>
          <a:p>
            <a:pPr marL="0" indent="0" eaLnBrk="1" hangingPunct="1">
              <a:buFont typeface="Wingdings" pitchFamily="2" charset="2"/>
              <a:buNone/>
            </a:pPr>
            <a:r>
              <a:rPr lang="en-US" sz="2400" smtClean="0">
                <a:latin typeface="Arial" charset="0"/>
                <a:cs typeface="Arial" charset="0"/>
              </a:rPr>
              <a:t>It is a crime for a minor to falsely state or present a document stating that he or she is 21 years of age or older! PC- 32.51</a:t>
            </a:r>
          </a:p>
        </p:txBody>
      </p:sp>
      <p:pic>
        <p:nvPicPr>
          <p:cNvPr id="25603" name="Picture 4" descr="ANd9GcQ3leWkwJDtFUfSD4cyO_UixSpLYtZevb0AfuE66xTVnqNGdwAor6MGp5w">
            <a:hlinkClick r:id="rId2"/>
          </p:cNvPr>
          <p:cNvPicPr>
            <a:picLocks noChangeAspect="1" noChangeArrowheads="1"/>
          </p:cNvPicPr>
          <p:nvPr/>
        </p:nvPicPr>
        <p:blipFill>
          <a:blip r:embed="rId3" cstate="print"/>
          <a:srcRect/>
          <a:stretch>
            <a:fillRect/>
          </a:stretch>
        </p:blipFill>
        <p:spPr bwMode="auto">
          <a:xfrm>
            <a:off x="5638800" y="2286000"/>
            <a:ext cx="2990850" cy="308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latin typeface="Arial" charset="0"/>
                <a:cs typeface="Arial" charset="0"/>
              </a:rPr>
              <a:t>Purchase of Alcohol by a Minor</a:t>
            </a:r>
          </a:p>
        </p:txBody>
      </p:sp>
      <p:sp>
        <p:nvSpPr>
          <p:cNvPr id="3" name="Content Placeholder 2"/>
          <p:cNvSpPr>
            <a:spLocks noGrp="1"/>
          </p:cNvSpPr>
          <p:nvPr>
            <p:ph idx="1"/>
          </p:nvPr>
        </p:nvSpPr>
        <p:spPr>
          <a:xfrm>
            <a:off x="457200" y="1600200"/>
            <a:ext cx="5410200" cy="4525963"/>
          </a:xfrm>
        </p:spPr>
        <p:txBody>
          <a:bodyPr rtlCol="0">
            <a:normAutofit/>
          </a:bodyPr>
          <a:lstStyle/>
          <a:p>
            <a:pPr marL="0" indent="0" eaLnBrk="1" fontAlgn="auto" hangingPunct="1">
              <a:spcAft>
                <a:spcPts val="0"/>
              </a:spcAft>
              <a:buFont typeface="Wingdings" pitchFamily="2" charset="2"/>
              <a:buNone/>
              <a:defRPr/>
            </a:pPr>
            <a:r>
              <a:rPr lang="en-US" dirty="0" smtClean="0"/>
              <a:t>Under what conditions </a:t>
            </a:r>
            <a:r>
              <a:rPr lang="en-US" i="1" dirty="0" smtClean="0"/>
              <a:t>can</a:t>
            </a:r>
            <a:r>
              <a:rPr lang="en-US" dirty="0" smtClean="0"/>
              <a:t> a minor </a:t>
            </a:r>
            <a:r>
              <a:rPr lang="en-US" b="1" dirty="0" smtClean="0">
                <a:effectLst>
                  <a:outerShdw blurRad="38100" dist="38100" dir="2700000" algn="tl">
                    <a:srgbClr val="000000">
                      <a:alpha val="43137"/>
                    </a:srgbClr>
                  </a:outerShdw>
                </a:effectLst>
              </a:rPr>
              <a:t>purchase </a:t>
            </a:r>
            <a:r>
              <a:rPr lang="en-US" dirty="0" smtClean="0"/>
              <a:t>alcohol?</a:t>
            </a:r>
          </a:p>
          <a:p>
            <a:pPr marL="0" indent="0" eaLnBrk="1" fontAlgn="auto" hangingPunct="1">
              <a:spcAft>
                <a:spcPts val="0"/>
              </a:spcAft>
              <a:buFont typeface="Wingdings" pitchFamily="2" charset="2"/>
              <a:buNone/>
              <a:defRPr/>
            </a:pPr>
            <a:r>
              <a:rPr lang="en-US" dirty="0" smtClean="0"/>
              <a:t>Under the immediate supervision of a commissioned peace officer engaged in enforcing the provision of this code. </a:t>
            </a:r>
          </a:p>
          <a:p>
            <a:pPr marL="0" indent="0" eaLnBrk="1" fontAlgn="auto" hangingPunct="1">
              <a:spcAft>
                <a:spcPts val="0"/>
              </a:spcAft>
              <a:buFont typeface="Wingdings" pitchFamily="2" charset="2"/>
              <a:buNone/>
              <a:defRPr/>
            </a:pPr>
            <a:r>
              <a:rPr lang="en-US" dirty="0" smtClean="0"/>
              <a:t>TABC – 106.02</a:t>
            </a:r>
          </a:p>
          <a:p>
            <a:pPr marL="0" indent="0" eaLnBrk="1" fontAlgn="auto" hangingPunct="1">
              <a:spcAft>
                <a:spcPts val="0"/>
              </a:spcAft>
              <a:buFont typeface="Wingdings" pitchFamily="2" charset="2"/>
              <a:buNone/>
              <a:defRP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638800" y="2286000"/>
            <a:ext cx="3067050" cy="2700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Consumption of Alcohol by a Minor</a:t>
            </a:r>
            <a:endParaRPr lang="en-US" dirty="0"/>
          </a:p>
        </p:txBody>
      </p:sp>
      <p:sp>
        <p:nvSpPr>
          <p:cNvPr id="28674" name="Content Placeholder 2"/>
          <p:cNvSpPr>
            <a:spLocks noGrp="1"/>
          </p:cNvSpPr>
          <p:nvPr>
            <p:ph idx="1"/>
          </p:nvPr>
        </p:nvSpPr>
        <p:spPr>
          <a:xfrm>
            <a:off x="457200" y="1600200"/>
            <a:ext cx="5867400" cy="4525963"/>
          </a:xfrm>
        </p:spPr>
        <p:txBody>
          <a:bodyPr/>
          <a:lstStyle/>
          <a:p>
            <a:pPr marL="0" indent="0" eaLnBrk="1" hangingPunct="1">
              <a:buFont typeface="Wingdings" pitchFamily="2" charset="2"/>
              <a:buNone/>
            </a:pPr>
            <a:r>
              <a:rPr lang="en-US" sz="2800" smtClean="0">
                <a:latin typeface="Arial" charset="0"/>
                <a:cs typeface="Arial" charset="0"/>
              </a:rPr>
              <a:t>Under what conditions can a minor consume alcohol?</a:t>
            </a:r>
          </a:p>
          <a:p>
            <a:pPr marL="0" indent="0" eaLnBrk="1" hangingPunct="1">
              <a:buFont typeface="Wingdings" pitchFamily="2" charset="2"/>
              <a:buNone/>
            </a:pPr>
            <a:r>
              <a:rPr lang="en-US" sz="2800" smtClean="0">
                <a:latin typeface="Arial" charset="0"/>
                <a:cs typeface="Arial" charset="0"/>
              </a:rPr>
              <a:t>Is it any difference that the minor was in the visible presence of his/her adult parent, guardian or spouse?</a:t>
            </a:r>
          </a:p>
          <a:p>
            <a:pPr marL="0" indent="0" eaLnBrk="1" hangingPunct="1">
              <a:buFont typeface="Wingdings" pitchFamily="2" charset="2"/>
              <a:buNone/>
            </a:pPr>
            <a:r>
              <a:rPr lang="en-US" sz="2800" smtClean="0">
                <a:latin typeface="Arial" charset="0"/>
                <a:cs typeface="Arial" charset="0"/>
              </a:rPr>
              <a:t>It is an affirmative defense if they are in the presence of a parent or guardian</a:t>
            </a:r>
          </a:p>
          <a:p>
            <a:pPr marL="0" indent="0" eaLnBrk="1" hangingPunct="1">
              <a:buFont typeface="Wingdings" pitchFamily="2" charset="2"/>
              <a:buNone/>
            </a:pPr>
            <a:r>
              <a:rPr lang="en-US" sz="2800" smtClean="0">
                <a:latin typeface="Arial" charset="0"/>
                <a:cs typeface="Arial" charset="0"/>
              </a:rPr>
              <a:t> ABC- 106.04  </a:t>
            </a:r>
          </a:p>
        </p:txBody>
      </p:sp>
      <p:pic>
        <p:nvPicPr>
          <p:cNvPr id="2050" name="Picture 2"/>
          <p:cNvPicPr>
            <a:picLocks noChangeAspect="1" noChangeArrowheads="1"/>
          </p:cNvPicPr>
          <p:nvPr/>
        </p:nvPicPr>
        <p:blipFill>
          <a:blip r:embed="rId3" cstate="print"/>
          <a:srcRect/>
          <a:stretch>
            <a:fillRect/>
          </a:stretch>
        </p:blipFill>
        <p:spPr bwMode="auto">
          <a:xfrm>
            <a:off x="6096000" y="2819400"/>
            <a:ext cx="2743200" cy="1824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2975</Words>
  <Application>Microsoft Office PowerPoint</Application>
  <PresentationFormat>On-screen Show (4:3)</PresentationFormat>
  <Paragraphs>378</Paragraphs>
  <Slides>46</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Acrobat Document</vt:lpstr>
      <vt:lpstr>Alcohol, Tobacco &amp; Drugs</vt:lpstr>
      <vt:lpstr>Terminal Objective</vt:lpstr>
      <vt:lpstr>Texas Alcoholic beverage code</vt:lpstr>
      <vt:lpstr>Enabling Objectives: Alcohol</vt:lpstr>
      <vt:lpstr>Minors and Alcohol</vt:lpstr>
      <vt:lpstr>Alcohol in Schools</vt:lpstr>
      <vt:lpstr>Minors and Alcohol</vt:lpstr>
      <vt:lpstr>Purchase of Alcohol by a Minor</vt:lpstr>
      <vt:lpstr>Consumption of Alcohol by a Minor</vt:lpstr>
      <vt:lpstr>Under the Influence of Alcohol</vt:lpstr>
      <vt:lpstr>Possession of Alcohol by a Minor</vt:lpstr>
      <vt:lpstr>Possession of Alcohol by a Minor</vt:lpstr>
      <vt:lpstr>Consequences TABC – 106.05</vt:lpstr>
      <vt:lpstr>Expungement ABC – 106.12</vt:lpstr>
      <vt:lpstr>Facts About Youth Alcohol Use</vt:lpstr>
      <vt:lpstr>References</vt:lpstr>
      <vt:lpstr>Texas health &amp; safety code</vt:lpstr>
      <vt:lpstr>TOBACCO</vt:lpstr>
      <vt:lpstr>Enabling Objectives: Tobacco</vt:lpstr>
      <vt:lpstr>Tobacco in Schools  TEC – 38.006</vt:lpstr>
      <vt:lpstr>Smoking in School TEC – 38.006</vt:lpstr>
      <vt:lpstr>Sale to Minors</vt:lpstr>
      <vt:lpstr>Warning Notice – HS Code 161.082 / 161.083 Must be posted in  English and Spanish </vt:lpstr>
      <vt:lpstr>Advertising Health &amp; Safety Code 161.122 </vt:lpstr>
      <vt:lpstr>PowerPoint Presentation</vt:lpstr>
      <vt:lpstr>Possession by a Minor</vt:lpstr>
      <vt:lpstr>Possession by a Minor  Heath &amp; Safety Code 161.252</vt:lpstr>
      <vt:lpstr>Consequences H&amp;S Code 161.252</vt:lpstr>
      <vt:lpstr>Consequences</vt:lpstr>
      <vt:lpstr>Texas Youth Tobacco Awareness Program (TYTAP)</vt:lpstr>
      <vt:lpstr>Expungement</vt:lpstr>
      <vt:lpstr>Prevention</vt:lpstr>
      <vt:lpstr>Texas School Safety Center</vt:lpstr>
      <vt:lpstr>Facts About Youth Tobacco Use</vt:lpstr>
      <vt:lpstr>DRUGS</vt:lpstr>
      <vt:lpstr>Enabling Objectives: Drugs</vt:lpstr>
      <vt:lpstr>Possession of Marijuana</vt:lpstr>
      <vt:lpstr>Possession or Delivery of  Drug Paraphernalia  H&amp;S Code 481.121/481.122/481.125</vt:lpstr>
      <vt:lpstr> Drug-Free Zones H&amp;S Code 481.134  </vt:lpstr>
      <vt:lpstr>Use of Child in  Commission of Offense HS Code  - 481.140</vt:lpstr>
      <vt:lpstr>Unlawful Delivery or Manufacture with Intent to Deliver H&amp;S Code 482.002</vt:lpstr>
      <vt:lpstr>Offense &amp; Penalties</vt:lpstr>
      <vt:lpstr>PowerPoint Presentation</vt:lpstr>
      <vt:lpstr>Drug Free Zones</vt:lpstr>
      <vt:lpstr>Facts About Youth Drug Use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 Andrus</dc:creator>
  <cp:lastModifiedBy>Rick</cp:lastModifiedBy>
  <cp:revision>99</cp:revision>
  <dcterms:created xsi:type="dcterms:W3CDTF">2012-02-07T16:56:31Z</dcterms:created>
  <dcterms:modified xsi:type="dcterms:W3CDTF">2013-07-22T22:26:50Z</dcterms:modified>
</cp:coreProperties>
</file>