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1" r:id="rId4"/>
    <p:sldId id="269" r:id="rId5"/>
    <p:sldId id="261" r:id="rId6"/>
    <p:sldId id="262" r:id="rId7"/>
    <p:sldId id="266" r:id="rId8"/>
    <p:sldId id="263" r:id="rId9"/>
    <p:sldId id="264" r:id="rId10"/>
    <p:sldId id="265" r:id="rId11"/>
    <p:sldId id="275" r:id="rId12"/>
    <p:sldId id="277" r:id="rId13"/>
    <p:sldId id="260" r:id="rId14"/>
    <p:sldId id="272" r:id="rId15"/>
    <p:sldId id="273" r:id="rId16"/>
    <p:sldId id="278" r:id="rId17"/>
    <p:sldId id="274"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679F18-A60B-41F9-B63B-E96C249F383D}" type="datetimeFigureOut">
              <a:rPr lang="en-US" smtClean="0"/>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65120-22D4-4D72-863C-AA00AA1554A0}" type="slidenum">
              <a:rPr lang="en-US" smtClean="0"/>
              <a:t>‹#›</a:t>
            </a:fld>
            <a:endParaRPr lang="en-US"/>
          </a:p>
        </p:txBody>
      </p:sp>
    </p:spTree>
    <p:extLst>
      <p:ext uri="{BB962C8B-B14F-4D97-AF65-F5344CB8AC3E}">
        <p14:creationId xmlns:p14="http://schemas.microsoft.com/office/powerpoint/2010/main" val="408849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65120-22D4-4D72-863C-AA00AA1554A0}" type="slidenum">
              <a:rPr lang="en-US" smtClean="0"/>
              <a:t>15</a:t>
            </a:fld>
            <a:endParaRPr lang="en-US"/>
          </a:p>
        </p:txBody>
      </p:sp>
    </p:spTree>
    <p:extLst>
      <p:ext uri="{BB962C8B-B14F-4D97-AF65-F5344CB8AC3E}">
        <p14:creationId xmlns:p14="http://schemas.microsoft.com/office/powerpoint/2010/main" val="249560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EDFF8-666F-42F3-9035-87C4642C55F6}"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231109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EDFF8-666F-42F3-9035-87C4642C55F6}"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107275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EDFF8-666F-42F3-9035-87C4642C55F6}"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147260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EDFF8-666F-42F3-9035-87C4642C55F6}"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215051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EDFF8-666F-42F3-9035-87C4642C55F6}"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236583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EDFF8-666F-42F3-9035-87C4642C55F6}"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60459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EDFF8-666F-42F3-9035-87C4642C55F6}"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386450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EDFF8-666F-42F3-9035-87C4642C55F6}"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343951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EDFF8-666F-42F3-9035-87C4642C55F6}" type="datetimeFigureOut">
              <a:rPr lang="en-US" smtClean="0"/>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313242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EDFF8-666F-42F3-9035-87C4642C55F6}"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211854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EDFF8-666F-42F3-9035-87C4642C55F6}"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24D32-50A9-46D8-AE0E-C3E640DBC5A1}" type="slidenum">
              <a:rPr lang="en-US" smtClean="0"/>
              <a:t>‹#›</a:t>
            </a:fld>
            <a:endParaRPr lang="en-US"/>
          </a:p>
        </p:txBody>
      </p:sp>
    </p:spTree>
    <p:extLst>
      <p:ext uri="{BB962C8B-B14F-4D97-AF65-F5344CB8AC3E}">
        <p14:creationId xmlns:p14="http://schemas.microsoft.com/office/powerpoint/2010/main" val="300030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EDFF8-666F-42F3-9035-87C4642C55F6}" type="datetimeFigureOut">
              <a:rPr lang="en-US" smtClean="0"/>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24D32-50A9-46D8-AE0E-C3E640DBC5A1}" type="slidenum">
              <a:rPr lang="en-US" smtClean="0"/>
              <a:t>‹#›</a:t>
            </a:fld>
            <a:endParaRPr lang="en-US"/>
          </a:p>
        </p:txBody>
      </p:sp>
    </p:spTree>
    <p:extLst>
      <p:ext uri="{BB962C8B-B14F-4D97-AF65-F5344CB8AC3E}">
        <p14:creationId xmlns:p14="http://schemas.microsoft.com/office/powerpoint/2010/main" val="2092533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Veronica.Norris@sanantonio.gov" TargetMode="External"/><Relationship Id="rId2" Type="http://schemas.openxmlformats.org/officeDocument/2006/relationships/hyperlink" Target="mailto:SWTFC@sanantonio.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992303"/>
              </p:ext>
            </p:extLst>
          </p:nvPr>
        </p:nvGraphicFramePr>
        <p:xfrm>
          <a:off x="916165" y="381000"/>
          <a:ext cx="7008636" cy="670560"/>
        </p:xfrm>
        <a:graphic>
          <a:graphicData uri="http://schemas.openxmlformats.org/drawingml/2006/table">
            <a:tbl>
              <a:tblPr firstRow="1" firstCol="1" bandRow="1" bandCol="1">
                <a:tableStyleId>{5C22544A-7EE6-4342-B048-85BDC9FD1C3A}</a:tableStyleId>
              </a:tblPr>
              <a:tblGrid>
                <a:gridCol w="846830"/>
                <a:gridCol w="5318070"/>
                <a:gridCol w="843736"/>
              </a:tblGrid>
              <a:tr h="609600">
                <a:tc>
                  <a:txBody>
                    <a:bodyPr/>
                    <a:lstStyle/>
                    <a:p>
                      <a:pPr marL="0" marR="0" algn="ctr">
                        <a:spcBef>
                          <a:spcPts val="0"/>
                        </a:spcBef>
                        <a:spcAft>
                          <a:spcPts val="0"/>
                        </a:spcAft>
                        <a:tabLst>
                          <a:tab pos="2971800" algn="ctr"/>
                          <a:tab pos="5943600" algn="r"/>
                        </a:tabLst>
                      </a:pPr>
                      <a:endParaRPr lang="en-US" sz="1200" dirty="0">
                        <a:effectLst/>
                        <a:latin typeface="Times New Roman"/>
                        <a:ea typeface="Times New Roman"/>
                      </a:endParaRPr>
                    </a:p>
                  </a:txBody>
                  <a:tcPr marL="68580" marR="68580" marT="0" marB="0" anchor="ctr"/>
                </a:tc>
                <a:tc>
                  <a:txBody>
                    <a:bodyPr/>
                    <a:lstStyle/>
                    <a:p>
                      <a:pPr marL="0" marR="0">
                        <a:spcBef>
                          <a:spcPts val="0"/>
                        </a:spcBef>
                        <a:spcAft>
                          <a:spcPts val="0"/>
                        </a:spcAft>
                        <a:tabLst>
                          <a:tab pos="781685" algn="l"/>
                          <a:tab pos="2658745" algn="ctr"/>
                        </a:tabLst>
                      </a:pPr>
                      <a:r>
                        <a:rPr lang="en-US" sz="2800" dirty="0">
                          <a:effectLst/>
                        </a:rPr>
                        <a:t>		</a:t>
                      </a:r>
                      <a:r>
                        <a:rPr lang="en-US" sz="2800" dirty="0" smtClean="0">
                          <a:effectLst/>
                        </a:rPr>
                        <a:t>San Antonio</a:t>
                      </a:r>
                      <a:r>
                        <a:rPr lang="en-US" sz="2800" baseline="0" dirty="0" smtClean="0">
                          <a:effectLst/>
                        </a:rPr>
                        <a:t> Police</a:t>
                      </a:r>
                      <a:endParaRPr lang="en-US" sz="1100" dirty="0">
                        <a:effectLst/>
                      </a:endParaRPr>
                    </a:p>
                    <a:p>
                      <a:pPr marL="0" marR="0" algn="ctr">
                        <a:spcBef>
                          <a:spcPts val="0"/>
                        </a:spcBef>
                        <a:spcAft>
                          <a:spcPts val="0"/>
                        </a:spcAft>
                        <a:tabLst>
                          <a:tab pos="781685" algn="l"/>
                          <a:tab pos="2658745" algn="ctr"/>
                        </a:tabLst>
                      </a:pPr>
                      <a:r>
                        <a:rPr lang="en-US" sz="1600" dirty="0" smtClean="0">
                          <a:effectLst/>
                        </a:rPr>
                        <a:t>February 3, </a:t>
                      </a:r>
                      <a:r>
                        <a:rPr lang="en-US" sz="1600" dirty="0">
                          <a:effectLst/>
                        </a:rPr>
                        <a:t>2015</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tabLst>
                          <a:tab pos="2971800" algn="ctr"/>
                          <a:tab pos="5943600" algn="r"/>
                        </a:tabLst>
                      </a:pPr>
                      <a:endParaRPr lang="en-US" sz="1200" dirty="0">
                        <a:effectLst/>
                        <a:latin typeface="Times New Roman"/>
                        <a:ea typeface="Times New Roman"/>
                      </a:endParaRPr>
                    </a:p>
                  </a:txBody>
                  <a:tcPr marL="68580" marR="68580" marT="0" marB="0" anchor="ctr"/>
                </a:tc>
              </a:tr>
            </a:tbl>
          </a:graphicData>
        </a:graphic>
      </p:graphicFrame>
      <p:pic>
        <p:nvPicPr>
          <p:cNvPr id="102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0999"/>
            <a:ext cx="6762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381000"/>
            <a:ext cx="647700" cy="695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00400" y="1085213"/>
            <a:ext cx="2474139" cy="276999"/>
          </a:xfrm>
          <a:prstGeom prst="rect">
            <a:avLst/>
          </a:prstGeom>
        </p:spPr>
        <p:txBody>
          <a:bodyPr wrap="none">
            <a:spAutoFit/>
          </a:bodyPr>
          <a:lstStyle/>
          <a:p>
            <a:r>
              <a:rPr lang="en-US" sz="1200" b="1" dirty="0"/>
              <a:t>(U//LES) Law Enforcement Sensitive</a:t>
            </a:r>
            <a:endParaRPr lang="en-US" sz="1200" dirty="0"/>
          </a:p>
        </p:txBody>
      </p:sp>
      <p:sp>
        <p:nvSpPr>
          <p:cNvPr id="2" name="TextBox 1"/>
          <p:cNvSpPr txBox="1"/>
          <p:nvPr/>
        </p:nvSpPr>
        <p:spPr>
          <a:xfrm>
            <a:off x="2912288" y="4648200"/>
            <a:ext cx="2848279" cy="400110"/>
          </a:xfrm>
          <a:prstGeom prst="rect">
            <a:avLst/>
          </a:prstGeom>
          <a:noFill/>
        </p:spPr>
        <p:txBody>
          <a:bodyPr wrap="none" rtlCol="0">
            <a:spAutoFit/>
          </a:bodyPr>
          <a:lstStyle/>
          <a:p>
            <a:pPr algn="r"/>
            <a:r>
              <a:rPr lang="en-US" sz="2000" dirty="0" smtClean="0"/>
              <a:t>Thank you for being here.</a:t>
            </a:r>
          </a:p>
        </p:txBody>
      </p:sp>
      <p:pic>
        <p:nvPicPr>
          <p:cNvPr id="6" name="Picture 1" descr="cid:image002.jpg@01D00377.2CEA2B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529" y="2209800"/>
            <a:ext cx="29925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88553" y="5044560"/>
            <a:ext cx="2495747" cy="369332"/>
          </a:xfrm>
          <a:prstGeom prst="rect">
            <a:avLst/>
          </a:prstGeom>
          <a:noFill/>
        </p:spPr>
        <p:txBody>
          <a:bodyPr wrap="none" rtlCol="0">
            <a:spAutoFit/>
          </a:bodyPr>
          <a:lstStyle/>
          <a:p>
            <a:pPr algn="r"/>
            <a:r>
              <a:rPr lang="en-US" dirty="0"/>
              <a:t>Please be sure to sign in.</a:t>
            </a:r>
          </a:p>
        </p:txBody>
      </p:sp>
    </p:spTree>
    <p:extLst>
      <p:ext uri="{BB962C8B-B14F-4D97-AF65-F5344CB8AC3E}">
        <p14:creationId xmlns:p14="http://schemas.microsoft.com/office/powerpoint/2010/main" val="3508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52400"/>
            <a:ext cx="620683" cy="369332"/>
          </a:xfrm>
          <a:prstGeom prst="rect">
            <a:avLst/>
          </a:prstGeom>
          <a:noFill/>
        </p:spPr>
        <p:txBody>
          <a:bodyPr wrap="none" rtlCol="0">
            <a:spAutoFit/>
          </a:bodyPr>
          <a:lstStyle/>
          <a:p>
            <a:r>
              <a:rPr lang="en-US" dirty="0" smtClean="0"/>
              <a:t>Prue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4225755"/>
              </p:ext>
            </p:extLst>
          </p:nvPr>
        </p:nvGraphicFramePr>
        <p:xfrm>
          <a:off x="609600" y="3276600"/>
          <a:ext cx="8153400" cy="3121152"/>
        </p:xfrm>
        <a:graphic>
          <a:graphicData uri="http://schemas.openxmlformats.org/drawingml/2006/table">
            <a:tbl>
              <a:tblPr firstRow="1" firstCol="1" bandRow="1">
                <a:tableStyleId>{5C22544A-7EE6-4342-B048-85BDC9FD1C3A}</a:tableStyleId>
              </a:tblPr>
              <a:tblGrid>
                <a:gridCol w="8153400"/>
              </a:tblGrid>
              <a:tr h="457200">
                <a:tc>
                  <a:txBody>
                    <a:bodyPr/>
                    <a:lstStyle/>
                    <a:p>
                      <a:pPr marL="0" marR="0">
                        <a:lnSpc>
                          <a:spcPct val="115000"/>
                        </a:lnSpc>
                        <a:spcBef>
                          <a:spcPts val="0"/>
                        </a:spcBef>
                        <a:spcAft>
                          <a:spcPts val="0"/>
                        </a:spcAft>
                      </a:pPr>
                      <a:r>
                        <a:rPr lang="en-US" sz="1200" b="0" dirty="0" smtClean="0">
                          <a:solidFill>
                            <a:schemeClr val="tx1"/>
                          </a:solidFill>
                          <a:effectLst/>
                        </a:rPr>
                        <a:t>Offense:</a:t>
                      </a:r>
                      <a:r>
                        <a:rPr lang="en-US" sz="1200" b="0" baseline="0" dirty="0" smtClean="0">
                          <a:solidFill>
                            <a:schemeClr val="tx1"/>
                          </a:solidFill>
                          <a:effectLst/>
                        </a:rPr>
                        <a:t>  </a:t>
                      </a:r>
                      <a:r>
                        <a:rPr lang="en-US" sz="1200" b="0" dirty="0" smtClean="0">
                          <a:solidFill>
                            <a:schemeClr val="tx1"/>
                          </a:solidFill>
                          <a:effectLst/>
                        </a:rPr>
                        <a:t>DRIVE </a:t>
                      </a:r>
                      <a:r>
                        <a:rPr lang="en-US" sz="1200" b="0" dirty="0">
                          <a:solidFill>
                            <a:schemeClr val="tx1"/>
                          </a:solidFill>
                          <a:effectLst/>
                        </a:rPr>
                        <a:t>BY SHOOTING </a:t>
                      </a:r>
                      <a:r>
                        <a:rPr lang="en-US" sz="1200" b="0" dirty="0" smtClean="0">
                          <a:solidFill>
                            <a:schemeClr val="tx1"/>
                          </a:solidFill>
                          <a:effectLst/>
                        </a:rPr>
                        <a:t>                                Date:  01/26/2015                                                                        Time:  0053</a:t>
                      </a:r>
                    </a:p>
                    <a:p>
                      <a:pPr marL="0" marR="0">
                        <a:lnSpc>
                          <a:spcPct val="115000"/>
                        </a:lnSpc>
                        <a:spcBef>
                          <a:spcPts val="0"/>
                        </a:spcBef>
                        <a:spcAft>
                          <a:spcPts val="0"/>
                        </a:spcAft>
                      </a:pPr>
                      <a:r>
                        <a:rPr lang="en-US" sz="1200" b="0" dirty="0" smtClean="0">
                          <a:solidFill>
                            <a:schemeClr val="tx1"/>
                          </a:solidFill>
                          <a:effectLst/>
                        </a:rPr>
                        <a:t>Case</a:t>
                      </a:r>
                      <a:r>
                        <a:rPr lang="en-US" sz="1200" b="0" baseline="0" dirty="0" smtClean="0">
                          <a:solidFill>
                            <a:schemeClr val="tx1"/>
                          </a:solidFill>
                          <a:effectLst/>
                        </a:rPr>
                        <a:t> #:  </a:t>
                      </a:r>
                      <a:r>
                        <a:rPr lang="en-US" sz="1200" b="0" dirty="0" smtClean="0">
                          <a:solidFill>
                            <a:schemeClr val="tx1"/>
                          </a:solidFill>
                          <a:effectLst/>
                        </a:rPr>
                        <a:t>SAPD15018325</a:t>
                      </a:r>
                      <a:r>
                        <a:rPr lang="en-US" sz="1200" b="0" baseline="0" dirty="0">
                          <a:solidFill>
                            <a:schemeClr val="tx1"/>
                          </a:solidFill>
                          <a:effectLst/>
                        </a:rPr>
                        <a:t> </a:t>
                      </a:r>
                      <a:r>
                        <a:rPr lang="en-US" sz="1200" b="0" baseline="0" dirty="0" smtClean="0">
                          <a:solidFill>
                            <a:schemeClr val="tx1"/>
                          </a:solidFill>
                          <a:effectLst/>
                        </a:rPr>
                        <a:t>                                 Address:  </a:t>
                      </a:r>
                      <a:r>
                        <a:rPr lang="en-US" sz="1200" b="0" dirty="0" smtClean="0">
                          <a:solidFill>
                            <a:schemeClr val="tx1"/>
                          </a:solidFill>
                          <a:effectLst/>
                        </a:rPr>
                        <a:t> </a:t>
                      </a:r>
                      <a:r>
                        <a:rPr lang="en-US" sz="1200" b="0" dirty="0">
                          <a:solidFill>
                            <a:schemeClr val="tx1"/>
                          </a:solidFill>
                          <a:effectLst/>
                        </a:rPr>
                        <a:t>8811 Fredericksburg Rd, Bombay Ranch </a:t>
                      </a:r>
                      <a:r>
                        <a:rPr lang="en-US" sz="1200" b="0" dirty="0" smtClean="0">
                          <a:solidFill>
                            <a:schemeClr val="tx1"/>
                          </a:solidFill>
                          <a:effectLst/>
                        </a:rPr>
                        <a:t>Bar                 District: 7150</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914400">
                <a:tc>
                  <a:txBody>
                    <a:bodyPr/>
                    <a:lstStyle/>
                    <a:p>
                      <a:pPr marL="0" marR="0">
                        <a:lnSpc>
                          <a:spcPct val="115000"/>
                        </a:lnSpc>
                        <a:spcBef>
                          <a:spcPts val="0"/>
                        </a:spcBef>
                        <a:spcAft>
                          <a:spcPts val="0"/>
                        </a:spcAft>
                      </a:pPr>
                      <a:r>
                        <a:rPr lang="en-US" sz="1200" b="0" dirty="0" smtClean="0">
                          <a:solidFill>
                            <a:schemeClr val="tx1"/>
                          </a:solidFill>
                          <a:effectLst/>
                        </a:rPr>
                        <a:t>Suspect </a:t>
                      </a:r>
                      <a:r>
                        <a:rPr lang="en-US" sz="1200" b="0" dirty="0">
                          <a:solidFill>
                            <a:schemeClr val="tx1"/>
                          </a:solidFill>
                          <a:effectLst/>
                        </a:rPr>
                        <a:t>1:  REYNA, Fernando DOB: 09/06/1993, 318 </a:t>
                      </a:r>
                      <a:r>
                        <a:rPr lang="en-US" sz="1200" b="0" dirty="0" err="1">
                          <a:solidFill>
                            <a:schemeClr val="tx1"/>
                          </a:solidFill>
                          <a:effectLst/>
                        </a:rPr>
                        <a:t>Knobhill</a:t>
                      </a:r>
                      <a:r>
                        <a:rPr lang="en-US" sz="1200" b="0" dirty="0">
                          <a:solidFill>
                            <a:schemeClr val="tx1"/>
                          </a:solidFill>
                          <a:effectLst/>
                        </a:rPr>
                        <a:t>  (Driver) </a:t>
                      </a:r>
                      <a:endParaRPr lang="en-US" sz="1200" b="0" dirty="0" smtClean="0">
                        <a:solidFill>
                          <a:schemeClr val="tx1"/>
                        </a:solidFill>
                        <a:effectLst/>
                      </a:endParaRPr>
                    </a:p>
                    <a:p>
                      <a:pPr marL="0" marR="0">
                        <a:lnSpc>
                          <a:spcPct val="115000"/>
                        </a:lnSpc>
                        <a:spcBef>
                          <a:spcPts val="0"/>
                        </a:spcBef>
                        <a:spcAft>
                          <a:spcPts val="0"/>
                        </a:spcAft>
                      </a:pPr>
                      <a:r>
                        <a:rPr lang="en-US" sz="1200" b="0" dirty="0" smtClean="0">
                          <a:solidFill>
                            <a:schemeClr val="tx1"/>
                          </a:solidFill>
                          <a:effectLst/>
                        </a:rPr>
                        <a:t>Suspect </a:t>
                      </a:r>
                      <a:r>
                        <a:rPr lang="en-US" sz="1200" b="0" dirty="0">
                          <a:solidFill>
                            <a:schemeClr val="tx1"/>
                          </a:solidFill>
                          <a:effectLst/>
                        </a:rPr>
                        <a:t>2:  CHAPA, John DOB: 09/16/1993, 2721 Mistletoe (Passenger) </a:t>
                      </a:r>
                      <a:endParaRPr lang="en-US" sz="1200" b="0" dirty="0" smtClean="0">
                        <a:solidFill>
                          <a:schemeClr val="tx1"/>
                        </a:solidFill>
                        <a:effectLst/>
                      </a:endParaRPr>
                    </a:p>
                    <a:p>
                      <a:pPr marL="0" marR="0">
                        <a:lnSpc>
                          <a:spcPct val="115000"/>
                        </a:lnSpc>
                        <a:spcBef>
                          <a:spcPts val="0"/>
                        </a:spcBef>
                        <a:spcAft>
                          <a:spcPts val="0"/>
                        </a:spcAft>
                      </a:pPr>
                      <a:r>
                        <a:rPr lang="en-US" sz="1200" b="0" dirty="0" smtClean="0">
                          <a:solidFill>
                            <a:schemeClr val="tx1"/>
                          </a:solidFill>
                          <a:effectLst/>
                        </a:rPr>
                        <a:t>Suspect </a:t>
                      </a:r>
                      <a:r>
                        <a:rPr lang="en-US" sz="1200" b="0" dirty="0">
                          <a:solidFill>
                            <a:schemeClr val="tx1"/>
                          </a:solidFill>
                          <a:effectLst/>
                        </a:rPr>
                        <a:t>3:  CASTILLO, Joe DOB: 12/27/1990, 153 </a:t>
                      </a:r>
                      <a:r>
                        <a:rPr lang="en-US" sz="1200" b="0" dirty="0" err="1">
                          <a:solidFill>
                            <a:schemeClr val="tx1"/>
                          </a:solidFill>
                          <a:effectLst/>
                        </a:rPr>
                        <a:t>Rosabell</a:t>
                      </a:r>
                      <a:r>
                        <a:rPr lang="en-US" sz="1200" b="0" dirty="0">
                          <a:solidFill>
                            <a:schemeClr val="tx1"/>
                          </a:solidFill>
                          <a:effectLst/>
                        </a:rPr>
                        <a:t> #2 (Passenger) </a:t>
                      </a:r>
                      <a:r>
                        <a:rPr lang="en-US" sz="1200" b="0" dirty="0" smtClean="0">
                          <a:solidFill>
                            <a:schemeClr val="tx1"/>
                          </a:solidFill>
                          <a:effectLst/>
                        </a:rPr>
                        <a:t>                  Suspect </a:t>
                      </a:r>
                      <a:r>
                        <a:rPr lang="en-US" sz="1200" b="0" dirty="0">
                          <a:solidFill>
                            <a:schemeClr val="tx1"/>
                          </a:solidFill>
                          <a:effectLst/>
                        </a:rPr>
                        <a:t>Vehicle: </a:t>
                      </a:r>
                      <a:r>
                        <a:rPr lang="en-US" sz="1200" b="0" dirty="0" err="1">
                          <a:solidFill>
                            <a:schemeClr val="tx1"/>
                          </a:solidFill>
                          <a:effectLst/>
                        </a:rPr>
                        <a:t>Blk</a:t>
                      </a:r>
                      <a:r>
                        <a:rPr lang="en-US" sz="1200" b="0" dirty="0">
                          <a:solidFill>
                            <a:schemeClr val="tx1"/>
                          </a:solidFill>
                          <a:effectLst/>
                        </a:rPr>
                        <a:t> </a:t>
                      </a:r>
                      <a:r>
                        <a:rPr lang="en-US" sz="1200" b="0" dirty="0" smtClean="0">
                          <a:solidFill>
                            <a:schemeClr val="tx1"/>
                          </a:solidFill>
                          <a:effectLst/>
                        </a:rPr>
                        <a:t>pickup</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smtClean="0">
                          <a:solidFill>
                            <a:schemeClr val="tx1"/>
                          </a:solidFill>
                          <a:effectLst/>
                        </a:rPr>
                        <a:t>Victim:  TALLMADGE, Daniel  W/M DOB: 12/09/79 gunshot to</a:t>
                      </a:r>
                      <a:r>
                        <a:rPr lang="en-US" sz="1200" b="0" baseline="0" dirty="0" smtClean="0">
                          <a:solidFill>
                            <a:schemeClr val="tx1"/>
                          </a:solidFill>
                          <a:effectLst/>
                        </a:rPr>
                        <a:t> right</a:t>
                      </a:r>
                      <a:r>
                        <a:rPr lang="en-US" sz="1200" b="0" dirty="0" smtClean="0">
                          <a:solidFill>
                            <a:schemeClr val="tx1"/>
                          </a:solidFill>
                          <a:effectLst/>
                        </a:rPr>
                        <a:t> shoulder (not in TXGANG, PJPS)</a:t>
                      </a:r>
                    </a:p>
                    <a:p>
                      <a:pPr marL="0" marR="0">
                        <a:lnSpc>
                          <a:spcPct val="115000"/>
                        </a:lnSpc>
                        <a:spcBef>
                          <a:spcPts val="0"/>
                        </a:spcBef>
                        <a:spcAft>
                          <a:spcPts val="0"/>
                        </a:spcAft>
                      </a:pPr>
                      <a:endParaRPr lang="en-US" sz="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marR="0">
                        <a:lnSpc>
                          <a:spcPct val="115000"/>
                        </a:lnSpc>
                        <a:spcBef>
                          <a:spcPts val="0"/>
                        </a:spcBef>
                        <a:spcAft>
                          <a:spcPts val="0"/>
                        </a:spcAft>
                      </a:pPr>
                      <a:r>
                        <a:rPr lang="en-US" sz="1200" b="0" dirty="0">
                          <a:solidFill>
                            <a:schemeClr val="tx1"/>
                          </a:solidFill>
                          <a:effectLst/>
                        </a:rPr>
                        <a:t>On 01/26/15 at approximately 0053, officers responded to a report of a drive by shooting at the 8800 block of Fredericksburg.  Witnesses reported a black pickup travelling eastbound on Fredericksburg leaving a trail of bullet casings scatted along innermost lane of Fredericksburg Rd.  TALLMADGE was struck on the right shoulder as he exited Bombay Ranch Bar.  Prue Patrol Officer stopped a vehicle matching the description at Wurzbach and Brenda Lane occupied by the above three occupants.  The officer located shell casings in the bed of the truck and officers also discovered 2 weapons believed to be used in the shootings as they retraced the path taken. Witnesses and suspects interviewed; suspect vehicle &amp; evidence were processed; suspects have not been charged at this time</a:t>
                      </a:r>
                      <a:r>
                        <a:rPr lang="en-US" sz="1200" b="0" dirty="0" smtClean="0">
                          <a:solidFill>
                            <a:schemeClr val="tx1"/>
                          </a:solidFill>
                          <a:effectLst/>
                        </a:rPr>
                        <a:t>.  POC:  Det</a:t>
                      </a:r>
                      <a:r>
                        <a:rPr lang="en-US" sz="1200" b="0" baseline="0" dirty="0" smtClean="0">
                          <a:solidFill>
                            <a:schemeClr val="tx1"/>
                          </a:solidFill>
                          <a:effectLst/>
                        </a:rPr>
                        <a:t> A. Howard</a:t>
                      </a:r>
                    </a:p>
                    <a:p>
                      <a:pPr marL="0" marR="0">
                        <a:lnSpc>
                          <a:spcPct val="115000"/>
                        </a:lnSpc>
                        <a:spcBef>
                          <a:spcPts val="0"/>
                        </a:spcBef>
                        <a:spcAft>
                          <a:spcPts val="0"/>
                        </a:spcAft>
                      </a:pPr>
                      <a:r>
                        <a:rPr lang="en-US" sz="1200" b="0" baseline="0" dirty="0" smtClean="0">
                          <a:solidFill>
                            <a:schemeClr val="tx1"/>
                          </a:solidFill>
                          <a:effectLst/>
                          <a:latin typeface="Calibri"/>
                          <a:ea typeface="Calibri"/>
                          <a:cs typeface="Times New Roman"/>
                        </a:rPr>
                        <a:t>Intel:  No gang affiliation documentation were found for any of the subjects listed.  ANYONE HAVE ANY FURTHER INFO?</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04696814"/>
              </p:ext>
            </p:extLst>
          </p:nvPr>
        </p:nvGraphicFramePr>
        <p:xfrm>
          <a:off x="609600" y="609600"/>
          <a:ext cx="8153400" cy="2407920"/>
        </p:xfrm>
        <a:graphic>
          <a:graphicData uri="http://schemas.openxmlformats.org/drawingml/2006/table">
            <a:tbl>
              <a:tblPr firstRow="1" firstCol="1" bandRow="1">
                <a:tableStyleId>{5C22544A-7EE6-4342-B048-85BDC9FD1C3A}</a:tableStyleId>
              </a:tblPr>
              <a:tblGrid>
                <a:gridCol w="2743200"/>
                <a:gridCol w="3810000"/>
                <a:gridCol w="1600200"/>
              </a:tblGrid>
              <a:tr h="0">
                <a:tc>
                  <a:txBody>
                    <a:bodyPr/>
                    <a:lstStyle/>
                    <a:p>
                      <a:pPr marL="0" marR="0">
                        <a:spcBef>
                          <a:spcPts val="0"/>
                        </a:spcBef>
                        <a:spcAft>
                          <a:spcPts val="0"/>
                        </a:spcAft>
                      </a:pPr>
                      <a:r>
                        <a:rPr lang="en-US" sz="1200" b="0" dirty="0">
                          <a:solidFill>
                            <a:schemeClr val="tx1"/>
                          </a:solidFill>
                          <a:effectLst/>
                        </a:rPr>
                        <a:t>Offense: Aggravated Assault </a:t>
                      </a:r>
                      <a:r>
                        <a:rPr lang="en-US" sz="1200" b="0" dirty="0" smtClean="0">
                          <a:solidFill>
                            <a:schemeClr val="tx1"/>
                          </a:solidFill>
                          <a:effectLst/>
                        </a:rPr>
                        <a:t>w/DW</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200" b="0" dirty="0" smtClean="0">
                          <a:solidFill>
                            <a:schemeClr val="tx1"/>
                          </a:solidFill>
                          <a:effectLst/>
                        </a:rPr>
                        <a:t>            Date</a:t>
                      </a:r>
                      <a:r>
                        <a:rPr lang="en-US" sz="1200" b="0" dirty="0">
                          <a:solidFill>
                            <a:schemeClr val="tx1"/>
                          </a:solidFill>
                          <a:effectLst/>
                        </a:rPr>
                        <a:t>: </a:t>
                      </a:r>
                      <a:r>
                        <a:rPr lang="en-US" sz="1200" b="0" dirty="0" smtClean="0">
                          <a:solidFill>
                            <a:schemeClr val="tx1"/>
                          </a:solidFill>
                          <a:effectLst/>
                        </a:rPr>
                        <a:t>02/01/2015 </a:t>
                      </a:r>
                      <a:endParaRPr lang="en-US" sz="1200" b="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200" b="0" dirty="0">
                          <a:solidFill>
                            <a:schemeClr val="tx1"/>
                          </a:solidFill>
                          <a:effectLst/>
                        </a:rPr>
                        <a:t>Time: 2005 </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74320">
                <a:tc>
                  <a:txBody>
                    <a:bodyPr/>
                    <a:lstStyle/>
                    <a:p>
                      <a:pPr marL="0" marR="0">
                        <a:spcBef>
                          <a:spcPts val="0"/>
                        </a:spcBef>
                        <a:spcAft>
                          <a:spcPts val="0"/>
                        </a:spcAft>
                      </a:pPr>
                      <a:r>
                        <a:rPr lang="en-US" sz="1200" b="0" dirty="0">
                          <a:solidFill>
                            <a:schemeClr val="tx1"/>
                          </a:solidFill>
                          <a:effectLst/>
                        </a:rPr>
                        <a:t>Case #: SAPD15023591</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spcBef>
                          <a:spcPts val="0"/>
                        </a:spcBef>
                        <a:spcAft>
                          <a:spcPts val="0"/>
                        </a:spcAft>
                      </a:pPr>
                      <a:r>
                        <a:rPr lang="en-US" sz="1200" b="0" dirty="0" smtClean="0">
                          <a:solidFill>
                            <a:schemeClr val="tx1"/>
                          </a:solidFill>
                          <a:effectLst/>
                        </a:rPr>
                        <a:t>            Address</a:t>
                      </a:r>
                      <a:r>
                        <a:rPr lang="en-US" sz="1200" b="0" dirty="0">
                          <a:solidFill>
                            <a:schemeClr val="tx1"/>
                          </a:solidFill>
                          <a:effectLst/>
                        </a:rPr>
                        <a:t>: 7307 Cherry Brook</a:t>
                      </a:r>
                      <a:endParaRPr lang="en-US" sz="1200" b="0" dirty="0">
                        <a:solidFill>
                          <a:schemeClr val="tx1"/>
                        </a:solidFill>
                        <a:effectLst/>
                        <a:latin typeface="Calibri"/>
                        <a:ea typeface="Calibri"/>
                        <a:cs typeface="Times New Roman"/>
                      </a:endParaRPr>
                    </a:p>
                  </a:txBody>
                  <a:tcPr marL="68580" marR="68580" marT="0" marB="0">
                    <a:noFill/>
                  </a:tcPr>
                </a:tc>
                <a:tc>
                  <a:txBody>
                    <a:bodyPr/>
                    <a:lstStyle/>
                    <a:p>
                      <a:pPr marL="0" marR="0">
                        <a:spcBef>
                          <a:spcPts val="0"/>
                        </a:spcBef>
                        <a:spcAft>
                          <a:spcPts val="0"/>
                        </a:spcAft>
                      </a:pPr>
                      <a:r>
                        <a:rPr lang="en-US" sz="1200" b="0">
                          <a:solidFill>
                            <a:schemeClr val="tx1"/>
                          </a:solidFill>
                          <a:effectLst/>
                        </a:rPr>
                        <a:t>District: 7330</a:t>
                      </a:r>
                      <a:endParaRPr lang="en-US" sz="1200" b="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noFill/>
                  </a:tcPr>
                </a:tc>
              </a:tr>
              <a:tr h="0">
                <a:tc gridSpan="3">
                  <a:txBody>
                    <a:bodyPr/>
                    <a:lstStyle/>
                    <a:p>
                      <a:pPr marL="0" marR="0">
                        <a:spcBef>
                          <a:spcPts val="0"/>
                        </a:spcBef>
                        <a:spcAft>
                          <a:spcPts val="0"/>
                        </a:spcAft>
                      </a:pPr>
                      <a:r>
                        <a:rPr lang="en-US" sz="1200" b="0" dirty="0">
                          <a:solidFill>
                            <a:schemeClr val="tx1"/>
                          </a:solidFill>
                          <a:effectLst/>
                        </a:rPr>
                        <a:t>Suspect 1: Hispanic male 17 </a:t>
                      </a:r>
                      <a:r>
                        <a:rPr lang="en-US" sz="1200" b="0" dirty="0" err="1">
                          <a:solidFill>
                            <a:schemeClr val="tx1"/>
                          </a:solidFill>
                          <a:effectLst/>
                        </a:rPr>
                        <a:t>yr</a:t>
                      </a:r>
                      <a:r>
                        <a:rPr lang="en-US" sz="1200" b="0" dirty="0">
                          <a:solidFill>
                            <a:schemeClr val="tx1"/>
                          </a:solidFill>
                          <a:effectLst/>
                        </a:rPr>
                        <a:t>- 20 </a:t>
                      </a:r>
                      <a:r>
                        <a:rPr lang="en-US" sz="1200" b="0" dirty="0" err="1">
                          <a:solidFill>
                            <a:schemeClr val="tx1"/>
                          </a:solidFill>
                          <a:effectLst/>
                        </a:rPr>
                        <a:t>yr</a:t>
                      </a:r>
                      <a:r>
                        <a:rPr lang="en-US" sz="1200" b="0" dirty="0">
                          <a:solidFill>
                            <a:schemeClr val="tx1"/>
                          </a:solidFill>
                          <a:effectLst/>
                        </a:rPr>
                        <a:t> Black </a:t>
                      </a:r>
                      <a:r>
                        <a:rPr lang="en-US" sz="1200" b="0" dirty="0" smtClean="0">
                          <a:solidFill>
                            <a:schemeClr val="tx1"/>
                          </a:solidFill>
                          <a:effectLst/>
                        </a:rPr>
                        <a:t>hoodie                                          Suspect </a:t>
                      </a:r>
                      <a:r>
                        <a:rPr lang="en-US" sz="1200" b="0" dirty="0">
                          <a:solidFill>
                            <a:schemeClr val="tx1"/>
                          </a:solidFill>
                          <a:effectLst/>
                        </a:rPr>
                        <a:t>2: Hispanic male 17 </a:t>
                      </a:r>
                      <a:r>
                        <a:rPr lang="en-US" sz="1200" b="0" dirty="0" err="1">
                          <a:solidFill>
                            <a:schemeClr val="tx1"/>
                          </a:solidFill>
                          <a:effectLst/>
                        </a:rPr>
                        <a:t>yr</a:t>
                      </a:r>
                      <a:r>
                        <a:rPr lang="en-US" sz="1200" b="0" dirty="0">
                          <a:solidFill>
                            <a:schemeClr val="tx1"/>
                          </a:solidFill>
                          <a:effectLst/>
                        </a:rPr>
                        <a:t>- 20 </a:t>
                      </a:r>
                      <a:r>
                        <a:rPr lang="en-US" sz="1200" b="0" dirty="0" err="1">
                          <a:solidFill>
                            <a:schemeClr val="tx1"/>
                          </a:solidFill>
                          <a:effectLst/>
                        </a:rPr>
                        <a:t>yr</a:t>
                      </a:r>
                      <a:r>
                        <a:rPr lang="en-US" sz="1200" b="0" dirty="0">
                          <a:solidFill>
                            <a:schemeClr val="tx1"/>
                          </a:solidFill>
                          <a:effectLst/>
                        </a:rPr>
                        <a:t>  </a:t>
                      </a:r>
                    </a:p>
                    <a:p>
                      <a:pPr marL="0" marR="0">
                        <a:spcBef>
                          <a:spcPts val="0"/>
                        </a:spcBef>
                        <a:spcAft>
                          <a:spcPts val="0"/>
                        </a:spcAft>
                      </a:pPr>
                      <a:r>
                        <a:rPr lang="en-US" sz="1200" b="0" dirty="0">
                          <a:solidFill>
                            <a:schemeClr val="tx1"/>
                          </a:solidFill>
                          <a:effectLst/>
                        </a:rPr>
                        <a:t>Suspect 3: Black male  17 </a:t>
                      </a:r>
                      <a:r>
                        <a:rPr lang="en-US" sz="1200" b="0" dirty="0" err="1">
                          <a:solidFill>
                            <a:schemeClr val="tx1"/>
                          </a:solidFill>
                          <a:effectLst/>
                        </a:rPr>
                        <a:t>yr</a:t>
                      </a:r>
                      <a:r>
                        <a:rPr lang="en-US" sz="1200" b="0" dirty="0">
                          <a:solidFill>
                            <a:schemeClr val="tx1"/>
                          </a:solidFill>
                          <a:effectLst/>
                        </a:rPr>
                        <a:t>- 20 </a:t>
                      </a:r>
                      <a:r>
                        <a:rPr lang="en-US" sz="1200" b="0" dirty="0" err="1">
                          <a:solidFill>
                            <a:schemeClr val="tx1"/>
                          </a:solidFill>
                          <a:effectLst/>
                        </a:rPr>
                        <a:t>yr</a:t>
                      </a:r>
                      <a:r>
                        <a:rPr lang="en-US" sz="1200" b="0" dirty="0">
                          <a:solidFill>
                            <a:schemeClr val="tx1"/>
                          </a:solidFill>
                          <a:effectLst/>
                        </a:rPr>
                        <a:t> Blue bandana blue </a:t>
                      </a:r>
                      <a:r>
                        <a:rPr lang="en-US" sz="1200" b="0" dirty="0" smtClean="0">
                          <a:solidFill>
                            <a:schemeClr val="tx1"/>
                          </a:solidFill>
                          <a:effectLst/>
                        </a:rPr>
                        <a:t>hoodie                       Suspect </a:t>
                      </a:r>
                      <a:r>
                        <a:rPr lang="en-US" sz="1200" b="0" dirty="0">
                          <a:solidFill>
                            <a:schemeClr val="tx1"/>
                          </a:solidFill>
                          <a:effectLst/>
                        </a:rPr>
                        <a:t>4: White male 17 </a:t>
                      </a:r>
                      <a:r>
                        <a:rPr lang="en-US" sz="1200" b="0" dirty="0" err="1">
                          <a:solidFill>
                            <a:schemeClr val="tx1"/>
                          </a:solidFill>
                          <a:effectLst/>
                        </a:rPr>
                        <a:t>yr</a:t>
                      </a:r>
                      <a:r>
                        <a:rPr lang="en-US" sz="1200" b="0" dirty="0">
                          <a:solidFill>
                            <a:schemeClr val="tx1"/>
                          </a:solidFill>
                          <a:effectLst/>
                        </a:rPr>
                        <a:t> – 20 </a:t>
                      </a:r>
                      <a:r>
                        <a:rPr lang="en-US" sz="1200" b="0" dirty="0" err="1">
                          <a:solidFill>
                            <a:schemeClr val="tx1"/>
                          </a:solidFill>
                          <a:effectLst/>
                        </a:rPr>
                        <a:t>yr</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r>
              <a:tr h="176530">
                <a:tc gridSpan="3">
                  <a:txBody>
                    <a:bodyPr/>
                    <a:lstStyle/>
                    <a:p>
                      <a:pPr marL="0" marR="0">
                        <a:spcBef>
                          <a:spcPts val="0"/>
                        </a:spcBef>
                        <a:spcAft>
                          <a:spcPts val="0"/>
                        </a:spcAft>
                      </a:pPr>
                      <a:r>
                        <a:rPr lang="en-US" sz="1200" b="0" dirty="0">
                          <a:solidFill>
                            <a:schemeClr val="tx1"/>
                          </a:solidFill>
                          <a:effectLst/>
                        </a:rPr>
                        <a:t>Victim: </a:t>
                      </a:r>
                      <a:r>
                        <a:rPr lang="en-US" sz="1200" b="0" dirty="0" smtClean="0">
                          <a:solidFill>
                            <a:schemeClr val="tx1"/>
                          </a:solidFill>
                          <a:effectLst/>
                        </a:rPr>
                        <a:t>FLORES, </a:t>
                      </a:r>
                      <a:r>
                        <a:rPr lang="en-US" sz="1200" b="0" dirty="0">
                          <a:solidFill>
                            <a:schemeClr val="tx1"/>
                          </a:solidFill>
                          <a:effectLst/>
                        </a:rPr>
                        <a:t>Abel W/M </a:t>
                      </a:r>
                      <a:r>
                        <a:rPr lang="en-US" sz="1200" b="0" dirty="0" smtClean="0">
                          <a:solidFill>
                            <a:schemeClr val="tx1"/>
                          </a:solidFill>
                          <a:effectLst/>
                        </a:rPr>
                        <a:t>DOB: 12/23/90</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r>
              <a:tr h="76200">
                <a:tc gridSpan="3">
                  <a:txBody>
                    <a:bodyPr/>
                    <a:lstStyle/>
                    <a:p>
                      <a:pPr marL="0" marR="0">
                        <a:spcBef>
                          <a:spcPts val="0"/>
                        </a:spcBef>
                        <a:spcAft>
                          <a:spcPts val="0"/>
                        </a:spcAft>
                      </a:pPr>
                      <a:endParaRPr lang="en-US" sz="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r>
              <a:tr h="0">
                <a:tc gridSpan="3">
                  <a:txBody>
                    <a:bodyPr/>
                    <a:lstStyle/>
                    <a:p>
                      <a:pPr marL="0" marR="0">
                        <a:spcBef>
                          <a:spcPts val="0"/>
                        </a:spcBef>
                        <a:spcAft>
                          <a:spcPts val="0"/>
                        </a:spcAft>
                      </a:pPr>
                      <a:r>
                        <a:rPr lang="en-US" sz="1200" b="0" dirty="0">
                          <a:solidFill>
                            <a:schemeClr val="tx1"/>
                          </a:solidFill>
                          <a:effectLst/>
                        </a:rPr>
                        <a:t>Synopsis: </a:t>
                      </a:r>
                      <a:r>
                        <a:rPr lang="en-US" sz="1200" b="0" dirty="0" smtClean="0">
                          <a:solidFill>
                            <a:schemeClr val="tx1"/>
                          </a:solidFill>
                          <a:effectLst/>
                        </a:rPr>
                        <a:t>FLORES </a:t>
                      </a:r>
                      <a:r>
                        <a:rPr lang="en-US" sz="1200" b="0" dirty="0">
                          <a:solidFill>
                            <a:schemeClr val="tx1"/>
                          </a:solidFill>
                          <a:effectLst/>
                        </a:rPr>
                        <a:t>was walking home when </a:t>
                      </a:r>
                      <a:r>
                        <a:rPr lang="en-US" sz="1200" b="0" dirty="0" smtClean="0">
                          <a:solidFill>
                            <a:schemeClr val="tx1"/>
                          </a:solidFill>
                          <a:effectLst/>
                        </a:rPr>
                        <a:t> he was approached </a:t>
                      </a:r>
                      <a:r>
                        <a:rPr lang="en-US" sz="1200" b="0" dirty="0">
                          <a:solidFill>
                            <a:schemeClr val="tx1"/>
                          </a:solidFill>
                          <a:effectLst/>
                        </a:rPr>
                        <a:t>by the </a:t>
                      </a:r>
                      <a:r>
                        <a:rPr lang="en-US" sz="1200" b="0" dirty="0" smtClean="0">
                          <a:solidFill>
                            <a:schemeClr val="tx1"/>
                          </a:solidFill>
                          <a:effectLst/>
                        </a:rPr>
                        <a:t>four suspects in a vehicle who </a:t>
                      </a:r>
                      <a:r>
                        <a:rPr lang="en-US" sz="1200" b="0" dirty="0">
                          <a:solidFill>
                            <a:schemeClr val="tx1"/>
                          </a:solidFill>
                          <a:effectLst/>
                        </a:rPr>
                        <a:t>asked if </a:t>
                      </a:r>
                      <a:r>
                        <a:rPr lang="en-US" sz="1200" b="0" dirty="0" smtClean="0">
                          <a:solidFill>
                            <a:schemeClr val="tx1"/>
                          </a:solidFill>
                          <a:effectLst/>
                        </a:rPr>
                        <a:t>he </a:t>
                      </a:r>
                      <a:r>
                        <a:rPr lang="en-US" sz="1200" b="0" dirty="0">
                          <a:solidFill>
                            <a:schemeClr val="tx1"/>
                          </a:solidFill>
                          <a:effectLst/>
                        </a:rPr>
                        <a:t>was with the “SR” gang, which stands for “Street Runners”. </a:t>
                      </a:r>
                      <a:r>
                        <a:rPr lang="en-US" sz="1200" b="0" dirty="0" smtClean="0">
                          <a:solidFill>
                            <a:schemeClr val="tx1"/>
                          </a:solidFill>
                          <a:effectLst/>
                        </a:rPr>
                        <a:t> FLORES </a:t>
                      </a:r>
                      <a:r>
                        <a:rPr lang="en-US" sz="1200" b="0" dirty="0">
                          <a:solidFill>
                            <a:schemeClr val="tx1"/>
                          </a:solidFill>
                          <a:effectLst/>
                        </a:rPr>
                        <a:t>told them he was not in the gang. The </a:t>
                      </a:r>
                      <a:r>
                        <a:rPr lang="en-US" sz="1200" b="0" dirty="0" smtClean="0">
                          <a:solidFill>
                            <a:schemeClr val="tx1"/>
                          </a:solidFill>
                          <a:effectLst/>
                        </a:rPr>
                        <a:t>suspects </a:t>
                      </a:r>
                      <a:r>
                        <a:rPr lang="en-US" sz="1200" b="0" dirty="0">
                          <a:solidFill>
                            <a:schemeClr val="tx1"/>
                          </a:solidFill>
                          <a:effectLst/>
                        </a:rPr>
                        <a:t>squared up to </a:t>
                      </a:r>
                      <a:r>
                        <a:rPr lang="en-US" sz="1200" b="0" dirty="0" smtClean="0">
                          <a:solidFill>
                            <a:schemeClr val="tx1"/>
                          </a:solidFill>
                          <a:effectLst/>
                        </a:rPr>
                        <a:t>FLORES </a:t>
                      </a:r>
                      <a:r>
                        <a:rPr lang="en-US" sz="1200" b="0" dirty="0">
                          <a:solidFill>
                            <a:schemeClr val="tx1"/>
                          </a:solidFill>
                          <a:effectLst/>
                        </a:rPr>
                        <a:t>who began to fight with the </a:t>
                      </a:r>
                      <a:r>
                        <a:rPr lang="en-US" sz="1200" b="0" dirty="0" smtClean="0">
                          <a:solidFill>
                            <a:schemeClr val="tx1"/>
                          </a:solidFill>
                          <a:effectLst/>
                        </a:rPr>
                        <a:t>suspects. FLORES </a:t>
                      </a:r>
                      <a:r>
                        <a:rPr lang="en-US" sz="1200" b="0" dirty="0">
                          <a:solidFill>
                            <a:schemeClr val="tx1"/>
                          </a:solidFill>
                          <a:effectLst/>
                        </a:rPr>
                        <a:t>fell to the ground and tried to curl up to protect </a:t>
                      </a:r>
                      <a:r>
                        <a:rPr lang="en-US" sz="1200" b="0" dirty="0" smtClean="0">
                          <a:solidFill>
                            <a:schemeClr val="tx1"/>
                          </a:solidFill>
                          <a:effectLst/>
                        </a:rPr>
                        <a:t>himself</a:t>
                      </a:r>
                      <a:r>
                        <a:rPr lang="en-US" sz="1200" b="0" baseline="0" dirty="0" smtClean="0">
                          <a:solidFill>
                            <a:schemeClr val="tx1"/>
                          </a:solidFill>
                          <a:effectLst/>
                        </a:rPr>
                        <a:t> </a:t>
                      </a:r>
                      <a:r>
                        <a:rPr lang="en-US" sz="1200" b="0" dirty="0" smtClean="0">
                          <a:solidFill>
                            <a:schemeClr val="tx1"/>
                          </a:solidFill>
                          <a:effectLst/>
                        </a:rPr>
                        <a:t>then </a:t>
                      </a:r>
                      <a:r>
                        <a:rPr lang="en-US" sz="1200" b="0" dirty="0">
                          <a:solidFill>
                            <a:schemeClr val="tx1"/>
                          </a:solidFill>
                          <a:effectLst/>
                        </a:rPr>
                        <a:t>felt pain in his leg and forearm. </a:t>
                      </a:r>
                      <a:r>
                        <a:rPr lang="en-US" sz="1200" b="0" dirty="0" smtClean="0">
                          <a:solidFill>
                            <a:schemeClr val="tx1"/>
                          </a:solidFill>
                          <a:effectLst/>
                        </a:rPr>
                        <a:t> As the</a:t>
                      </a:r>
                      <a:r>
                        <a:rPr lang="en-US" sz="1200" b="0" baseline="0" dirty="0" smtClean="0">
                          <a:solidFill>
                            <a:schemeClr val="tx1"/>
                          </a:solidFill>
                          <a:effectLst/>
                        </a:rPr>
                        <a:t> suspects fled, they yelled , “Big OLK” which according to FLORES stands for Outlaw Gangsters.  It was then that </a:t>
                      </a:r>
                      <a:r>
                        <a:rPr lang="en-US" sz="1200" b="0" dirty="0" smtClean="0">
                          <a:solidFill>
                            <a:schemeClr val="tx1"/>
                          </a:solidFill>
                          <a:effectLst/>
                        </a:rPr>
                        <a:t>FLORES </a:t>
                      </a:r>
                      <a:r>
                        <a:rPr lang="en-US" sz="1200" b="0" dirty="0">
                          <a:solidFill>
                            <a:schemeClr val="tx1"/>
                          </a:solidFill>
                          <a:effectLst/>
                        </a:rPr>
                        <a:t>realized he had been stabbed. He </a:t>
                      </a:r>
                      <a:r>
                        <a:rPr lang="en-US" sz="1200" b="0" dirty="0" smtClean="0">
                          <a:solidFill>
                            <a:schemeClr val="tx1"/>
                          </a:solidFill>
                          <a:effectLst/>
                        </a:rPr>
                        <a:t>sustained</a:t>
                      </a:r>
                      <a:r>
                        <a:rPr lang="en-US" sz="1200" b="0" baseline="0" dirty="0" smtClean="0">
                          <a:solidFill>
                            <a:schemeClr val="tx1"/>
                          </a:solidFill>
                          <a:effectLst/>
                        </a:rPr>
                        <a:t> a </a:t>
                      </a:r>
                      <a:r>
                        <a:rPr lang="en-US" sz="1200" b="0" dirty="0" smtClean="0">
                          <a:solidFill>
                            <a:schemeClr val="tx1"/>
                          </a:solidFill>
                          <a:effectLst/>
                        </a:rPr>
                        <a:t> </a:t>
                      </a:r>
                      <a:r>
                        <a:rPr lang="en-US" sz="1200" b="0" dirty="0">
                          <a:solidFill>
                            <a:schemeClr val="tx1"/>
                          </a:solidFill>
                          <a:effectLst/>
                        </a:rPr>
                        <a:t>puncture wound to his thigh and </a:t>
                      </a:r>
                      <a:r>
                        <a:rPr lang="en-US" sz="1200" b="0" dirty="0" smtClean="0">
                          <a:solidFill>
                            <a:schemeClr val="tx1"/>
                          </a:solidFill>
                          <a:effectLst/>
                        </a:rPr>
                        <a:t>forearm and was </a:t>
                      </a:r>
                      <a:r>
                        <a:rPr lang="en-US" sz="1200" b="0" dirty="0">
                          <a:solidFill>
                            <a:schemeClr val="tx1"/>
                          </a:solidFill>
                          <a:effectLst/>
                        </a:rPr>
                        <a:t>taken to University Hospital with non-life-threatening injuries. </a:t>
                      </a:r>
                      <a:r>
                        <a:rPr lang="en-US" sz="1200" b="0" dirty="0" smtClean="0">
                          <a:solidFill>
                            <a:schemeClr val="tx1"/>
                          </a:solidFill>
                          <a:effectLst/>
                        </a:rPr>
                        <a:t> FLORES claimed he did </a:t>
                      </a:r>
                      <a:r>
                        <a:rPr lang="en-US" sz="1200" b="0" dirty="0">
                          <a:solidFill>
                            <a:schemeClr val="tx1"/>
                          </a:solidFill>
                          <a:effectLst/>
                        </a:rPr>
                        <a:t>not know any of the </a:t>
                      </a:r>
                      <a:r>
                        <a:rPr lang="en-US" sz="1200" b="0" dirty="0" smtClean="0">
                          <a:solidFill>
                            <a:schemeClr val="tx1"/>
                          </a:solidFill>
                          <a:effectLst/>
                        </a:rPr>
                        <a:t>suspects.  </a:t>
                      </a:r>
                      <a:r>
                        <a:rPr lang="en-US" sz="1200" b="0" i="1" dirty="0" smtClean="0">
                          <a:solidFill>
                            <a:schemeClr val="tx1"/>
                          </a:solidFill>
                          <a:effectLst/>
                        </a:rPr>
                        <a:t>Case</a:t>
                      </a:r>
                      <a:r>
                        <a:rPr lang="en-US" sz="1200" b="0" i="1" baseline="0" dirty="0" smtClean="0">
                          <a:solidFill>
                            <a:schemeClr val="tx1"/>
                          </a:solidFill>
                          <a:effectLst/>
                        </a:rPr>
                        <a:t> Pending Assignment.</a:t>
                      </a:r>
                      <a:endParaRPr lang="en-US" sz="1200" b="0" i="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r>
              <a:tr h="0">
                <a:tc gridSpan="3">
                  <a:txBody>
                    <a:bodyPr/>
                    <a:lstStyle/>
                    <a:p>
                      <a:pPr marL="0" marR="0">
                        <a:spcBef>
                          <a:spcPts val="0"/>
                        </a:spcBef>
                        <a:spcAft>
                          <a:spcPts val="0"/>
                        </a:spcAft>
                      </a:pPr>
                      <a:r>
                        <a:rPr lang="en-US" sz="1200" b="0" dirty="0">
                          <a:solidFill>
                            <a:schemeClr val="tx1"/>
                          </a:solidFill>
                          <a:effectLst/>
                        </a:rPr>
                        <a:t>Intel </a:t>
                      </a:r>
                      <a:r>
                        <a:rPr lang="en-US" sz="1200" b="0" dirty="0" smtClean="0">
                          <a:solidFill>
                            <a:schemeClr val="tx1"/>
                          </a:solidFill>
                          <a:effectLst/>
                        </a:rPr>
                        <a:t>Note:</a:t>
                      </a:r>
                      <a:r>
                        <a:rPr lang="en-US" sz="1200" b="0" baseline="0" dirty="0" smtClean="0">
                          <a:solidFill>
                            <a:schemeClr val="tx1"/>
                          </a:solidFill>
                          <a:effectLst/>
                        </a:rPr>
                        <a:t> No gang affiliation was found on FLORES.    Is anyone hearing any information on BIG OLK?</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95070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398" y="518160"/>
            <a:ext cx="1450077" cy="369332"/>
          </a:xfrm>
          <a:prstGeom prst="rect">
            <a:avLst/>
          </a:prstGeom>
          <a:noFill/>
        </p:spPr>
        <p:txBody>
          <a:bodyPr wrap="none" rtlCol="0">
            <a:spAutoFit/>
          </a:bodyPr>
          <a:lstStyle/>
          <a:p>
            <a:r>
              <a:rPr lang="en-US" dirty="0" smtClean="0"/>
              <a:t>Officer Safety</a:t>
            </a:r>
            <a:endParaRPr lang="en-US" dirty="0"/>
          </a:p>
        </p:txBody>
      </p:sp>
      <p:sp>
        <p:nvSpPr>
          <p:cNvPr id="3" name="TextBox 2"/>
          <p:cNvSpPr txBox="1"/>
          <p:nvPr/>
        </p:nvSpPr>
        <p:spPr>
          <a:xfrm>
            <a:off x="685800" y="1676400"/>
            <a:ext cx="7924800" cy="646331"/>
          </a:xfrm>
          <a:prstGeom prst="rect">
            <a:avLst/>
          </a:prstGeom>
          <a:noFill/>
        </p:spPr>
        <p:txBody>
          <a:bodyPr wrap="square" rtlCol="0">
            <a:spAutoFit/>
          </a:bodyPr>
          <a:lstStyle/>
          <a:p>
            <a:r>
              <a:rPr lang="en-US" sz="1200" dirty="0" smtClean="0"/>
              <a:t>An Aryan Brotherhood member has reportedly made threats to a  law enforcement officer named “Scott”.  It is believed the officer may be from the Houston, San Antonio or Dallas area.  This </a:t>
            </a:r>
            <a:r>
              <a:rPr lang="en-US" sz="1200" b="1" i="1" dirty="0" smtClean="0"/>
              <a:t>unconfirmed</a:t>
            </a:r>
            <a:r>
              <a:rPr lang="en-US" sz="1200" dirty="0" smtClean="0"/>
              <a:t> threat was received and disseminated by ICE-Homeland Security Investigations to the law enforcement community on February 7</a:t>
            </a:r>
            <a:r>
              <a:rPr lang="en-US" sz="1200" baseline="30000" dirty="0" smtClean="0"/>
              <a:t>th</a:t>
            </a:r>
            <a:r>
              <a:rPr lang="en-US" sz="1200" dirty="0" smtClean="0"/>
              <a:t>, 2015.</a:t>
            </a:r>
            <a:endParaRPr lang="en-US" sz="1200" dirty="0"/>
          </a:p>
        </p:txBody>
      </p:sp>
      <p:sp>
        <p:nvSpPr>
          <p:cNvPr id="4" name="AutoShape 2" descr="data:image/jpeg;base64,/9j/4AAQSkZJRgABAQAAAQABAAD/2wCEAAkGBxITEhUUEhQUFRUXFBQVGRcYFxQXGBcVFhQXFhQVFBcYHCggGBwlHBQUITEhJSkrLi4uFx8zODMsNygtLiwBCgoKDg0OFxAQFCwcHBwsLCwsLCwrLywsLCwsLCwsNywsNywsLDc3NzcsLCwsLCwrKywrLCsrLCsrLCsrKysrK//AABEIALABHgMBIgACEQEDEQH/xAAbAAADAQEBAQEAAAAAAAAAAAAEBQYDAgEAB//EAEwQAAEDAgQDAwgGBgYIBwAAAAEAAhEDBAUSITFBUWETInEGMoGRkqGxwSNCUlPR0hRis9Ph8BUzRFRyozRDc4KisrTCFiRkdJOk8f/EABkBAAMBAQEAAAAAAAAAAAAAAAECAwAEBf/EACERAAMBAAMBAQEBAQEBAAAAAAABAhEDITESQVETMiIE/9oADAMBAAIRAxEAPwCjY2o+pVAquYGOa0BraZ3ptcSS5pO7iiBZVP7xU9ij+RZ2J+kr/wC0Z+xppzbW86lNfLMhjiqvBYLOqf7RU9ij+REUcIrH+0VB/uUPyJ1ToQthK53zNnSuBIVU8GqD+0VPYofu1r/RtQf2mp7Fv+7RprRwXrakpPpsp8ABsqv95qexb/u1ybOr/eansUP3aZPbKyKOm+QM2dX+81PYofu1w60q/wB5qexQ/dpgsqmqDYySFNxZVT/aKnsUP3aW3NlU+/qezR/IqB5CX3DwshvlEnc2rwf61/s0vyIUUH/fP9mn+VPr2lKWOpwqroniEVfDq3aB+Yu9FP1+ajjQf96/2af5U0bsh65Tp6J84LKtB33r/Zp/lSW8rhpIdVPqZ+VPaztFI4zSqOqnSRGnzVZRDkZrTvmu/wBad4ghn5UQKbj/AKw+pn4JJaUSHyGgiQ3X3lUjG/BFoSa0xFu77bvUz8EDfV3NOXO7XT6mh9ScsYsv0JmbMRqdEMHzQLDsLcDn7R0kcm/MJmy2f9471M/KtabYRdFqlZaZWHVrbP8AvXezT/Kmdvav++f7NL8q4oU0fbQpFUkestKn3z/Zo/kRTLSp9+/2aP5F1SW7Ah2H5RmLap9+/wBmj+Rem2f9/U9mj+Rb5CVqy0PEoPTOULnWlSdK9T2aP5F2Lar9/U9mj+RMxbhe9kFlVID45Ys/R6nGvU9mj+Re/otQ/wBoqezR/ImpphBPplplu3JVjn/GRv8A+f8AgP8AodT7+p7NH8iS4495o1GvcXZLpjQSGgwbZtTXKAN6jvcqOnVB6Kax7zK//vKf/RUl1TSfhyuWn2PfJiXurl3nCqyfDsaap6TYU35NXJdcVxEAuaf8piqmtXnWn9HfxtfJ0Cu14xnNaAao4b6BatCSCtuzC0eVi4psN9NnugWZOui9qIKpULUGhl2GSuXU5Q9C6DuKK8EBvAOpQQFe2jUBOHabrggIpm7wQVaAhKa9DkqqtQAknbdLa1EOEjY8U+iNk6WwhbkTsm1zbkcEBWp6JpYtdoRXrjBy7gGB1U9Vs6vZh275mJ4HcKluhqsOzXRLOap0kqQzODWSCDMHnx9CpqbDAnfSVtTsxMwJ5xqiRQhFsEzgMGL7IiTQW9O3SNlJQLSoo+3orRlGNkQykpUWlHtMxsiqDCVkS1gzO2kD1oitctYBmIHxU8Y7aQZTaAFr2iS0cXY85WuE7elMaFMo4BNMPbURVNCspoimYWZmEASuHNXdN3NaZUrMgaSsqjUb2ayNNI0OqFl2A0SdOqj8SxFsXDHGYuqbgQdwbSmPkFcX7msHe1B02nfmvzHHLZrn3Ba5v+ks0GndNuwghV4dRzc+fh+n4Pahtes4cHsH+TTKopX5vQxWp29RxdH0rNOH9UwL9BZU09RQpB43oU0rrMhhUXbXpUMaErheArsJgnDlhVpSiiELdXDGCXGB/OiAyeAD7eDIW9KtAkmAN/BLcUxZwOWmAdJJPwCExuq57crZAAbm8TwRU/0D5Bl/TeecjC4N3PTmEX+lMyB+YBpE68+Sm7bDa7dMusbhwAI6pjhOHNLZeJIcRE6aFM4RObo+ubt9URSaSwbk6T4LCxuWshsy13Dchyd13AMMaQCk+A2Qymo6CSdOgWQXum2JZGNzPMBLrm2bEtiCj/KLK6kWu1LoAHXhCzyhlJrTwHyQQ7JC7tzm2XzLVHXd9TBiZ8BK0tLlh0h3qVk3hJqTCnZLx9uBp+CIvryPNDgOce5A025jIj3n3o7oG8NDQWnZxvsvBQc3vN3HDdpXXbNfpqI3G2sbIYOmgTt3vOWkI5uKNo4e4auqun3Imzow3QbiZWlYhokmAlGzrQKtcGHNeJI268kmr03FwDsx2590c03FSZe4anRo477o+3tQxpc7UnUn5BHwVrRdb4aHOZlbDWHNmIgk8lQ27eKT1r2qT9GwQOJ5eC3w7EHl4bUA12I09CRhlpFA0aeK8LdV9Sd/PJEZdEhR4ZNK2a9YkLwvWFN868zaod1Rc9okaMa1nA7r8m8oKQc+4cBA/SWiPC3Z+C/RMUoue2GuLOo6DZfl2IP0q6n/AEhu51P0DVbjRz8zLKtZnNWgbVGfsmFW1nUOVs/ZCgqGNvD6uZgMvb+yYFcWbpY0xEtBhG0xuJoPFRfVbgNaXHYevpCGFYZssjNEhvFC4o+H0Wbh7xI6Dgpoq2hph905xIe3KYBHUHb0ra5vmU/OO/Dc+oIO4uMjnv8AstAHiTISjCqwNXtKhEyRrw8E2E3eFJSumvbma7T+d0irg1nPJJIDgxvjOsL6qxrqjgw/RiKjo5gbaLiwuQ9zGjm55j3LJB+j7smlx6uDB6In5ri+qhmdp0Odpk8WyNQha3bMqw1hkPJHLX4JscP7Rs1vOJO3AcpRZkF3NdrWZt9BG2vIQvLRmVgHGNfHdY2mGU6e0k8JJIRboSspKZm7VAMtH05FNwyk+aeHgjnGFjVqQCTw10QkdyKbxwpnPUJc4zlgaNU/dVajm5cxg6xIg67A8+iY3lYucXZnNE92RI9KXVWCdQATxH9WfylWlHNbMcPa0GCOOqdiyBGZphKDrvuNAf53CIFZ7QNSPDb+CZoSWg6ldEnI8TwS+6tMjwJysOo3AB4zzRtG52zgO+K3r0c7XCZEekRySp4UxMWtcwea52njHisnUtYnztR156rIU3yJnUaHhpuugJbHEzpzjeEwmh9K/wArQHNOnIT7wsHGrWMZYb1+aY2wGRpbsQiGpP0up1A9rYNA11JEEn5L2qJpObxb7x0RTSsbkEEOaNRpHMIaH5zwzw17XtcfAeGiAquLKkEElkuGkzIgBatuKTX9ypkc7dpEifBM7Sg1msyTqSTr/BYmxbcV6tYNDDlI3g8eKOpY8GPFN2Z50BeBuUsqk0S9rSCHmQ7i0HgusPpkQKeXOZ7x1j8At8ifT0q3FYuU3iVWrQc0io6od3NPm+CYvxWKYdlOcicvLnPRK5KqwxzhMSJ5LklSVRlZ7xUzGS9oBG2p2HRU7qoblBIk6DmVmsAr1i3HqtUMJYYAaZ8OK/OL90sfAk9u0zzHYM4L9NxljjSeBuWxrw5r8svqcse6ZPbtHoFFsKkPohzelncWZFWoB96weumxOrhz21W1S+KdMZcs9No4ysrK4pVatQZhPasIB0OlJkp+LOmTmc0E842Suv6GY3tCHyfrOqXed0yQ70CNk9x8RUoO5P39In4pZhlHLcT+sR7k5xfv5RExq7oCIQb7GldHN33mZ3bOqSPAeaure0oVGNe4bb68RvK2oZKtLIeALD0PNAUPJ5ofLnuI+zw9KDYykOpUM1OplhofIbH2dlph9i2iMrdTxPH1ogcgIC8JSNlphHxcuS9eFZPCG6Mah8b7IapiFLi9vrSDylxKD2bf97wSulTDwSBoB8FVR1pGuXvEW2eRprKGuQ5zYByu2BWtoO43wHwWpbyCT9LrtE9/R9UbH/iifQhK2G1jw331HwVQ9vJD3Nw1nnerj6lRUSrjn+kw7D6jdwYjePghm992XMW+PwKa32IOeNNB9kfM/JA0rJz3jYOP1Ty5lU3o52u+jlrCIDDOsE8CU2FGpT1O0aoi0wjJ3iRMzHBb3ZnKwfWPu4pHRWZxC57O5S01lxHhrogQ6HOGXu7zxHMhH3xd2oYBAy6eA5LV9ENYdPqj3nVNouazPDXbtAlo1B8eEI0sX1m0huoiST6OCHxG+FKNJn0Kbesunkm+ReRqs618I7mpjhsNOaWUKtWS9xMEmJ80/gtgP9EceUVsCaeVoDnOjNHxRr8KpMYXVC52XeXHda56dRuSp3TvrwPNpXT8Lzx2j3PaNmnY+KLEc6+gDCbIVGag5dTqTq47ehcN7e2bUhk7d/gAFSU2gaAQBw5L0tkEc9NvWk+zf5k9hrz2TqtY6EgtHEmdz0lH0WCpoN93u/7QhPKDD4o/RA6Okgclw3FWU7cZN9Bt9c8fQmfZP/lhWI1WNbkaJMaAfV6lTtWlUq1Gkvg8HHQCNg1NLFvat0MN3e47udxHguK+LUs7aWSWE5ZjYjkiugUG3tyKdMF5J0ykjjIgr80vHEirl83txA4/1LVdXgcKVdsEBvmk8BuYUNXb9G9xJBNZvq7BhCaRL9K3BbaLt88HD9mxWlOopPDnxWrO6tH+WxPaFwpWy/EujrNlcS0d7tI9YTZtHuObxdJJ6wp6jdzWA5vn0QqIOSvoaVpN4fiL2XGWJLjlcPDiqwPS1+HN7ZtUaOA168kdKNPQwjSV9mSLFcZDTkp6uJ1P2eac09hO8D4JXI02mdShMRuhTYXHfYdSi3O01SNh7etO7GbDgSP59yMoW6/BVe2JFNrnee98noImFrhVuBTqnlKY+UY7jP8AF8il9nUihV8XK+9EcWlDbHut8B8FtKDtn91n+EfALXtFFrs6paw9uQXCGuynmpa8ztfldrvrxKpy4JJVoZ6rpGnM8BxhVglyIWtgaEgnl9kcz1TrDrQMcHNJLSNSd/WpqrVaKri10AGB1jj4pja41lBBhw6HWU9IhLSY+vHjVrjAOoKGw9w7U9Gaek6/JJ7jERUEkhsGOvhCGZiOR4c0uMaGTuEqgf8A0WlTiVPzXjXL8DuhK72uZPTfojLa4a9uZpBBH8yhalgQS6kQJ3adWlAo1/AmjcNJDQdS2RyQ+NUc1J2moggn3ryxw7KS50Ang3YLXFjFF88o96GLTP8A57EVpSL2OkwGjYaTCfXTJokcMnySDC7tgFRrnCS0x6lSME0gf1PkmfpOcwmsOa6r9GXaRx1I8OSosJp5aY1J33U7hFYU6up0IPuVHhtQGm2OqHINxeha5C6zrD9LZmySM0TChhXUalJvKPDTUpEM0I1AHHmE4edNEJfXTWNLnmAEU8FpJoQC8b2dOmBl0hwOhkbt9KwuawotkAGodydQwcFzjeI06mV3flhzAkaEDgT1S4YgH6tbLtwDtJ4n0KyOZ/xG9S6e+h9KSBmI/wAQJ4+pIcbrGKuUDL27PHS2phG3lRzMtPOQPOmN3STHRT+I1S7tXP3NVu0xpRaOHgEyQlFZh16c9UPEOzN05/RtCbWlz3D6h8FM2V8HGrMTnH/I0aepHYfcdyP1v+5TtF5fQ7pn/wA2xvJoPqCq2vUnaGbou+zTA9JKo6b1KinGcY5dOYwZZEmCRJgJZe48MuVruEF31j4DgnuhEEAjqkPlDh1JlPO1oDpHvKeMF5dXgHhpzkmCIB/kq0onujwHwUlgbPoqh8VUW57o8B8EbBxIXeUWIZG5BuYnoEjtMcdTbDQ3nsU7usCp1HFxc+T1/gsv/DVKN3+sfgjLSBc02KK2LvrFrXBsAzpKxr1ixsCQHOMmNNkbiWFU6LmFhcSSd/Bd0KIdRf4+MCFXUTx6YW99Ve2GvmIHmhUNrTc1gD3ZncTCwwzCadMSwGSBqd0wcp1SOjjlmLmoDF6+RjiN4gDqUxKVYnSY4tc9xytHmjiSjJrJKnZP4mXcmSd+a3fh7miSx/oAPp0Tp2ItaIptaOnzgIC7uqpdlLoOwgAT6yqp6czSE9hRL3kNkwfDxlUVtgwjV0dGj4kpT2dQOguI19eknVN2XDwGltQOlskGCBHgiwzn6M8OsBTmCSDw09aYtCU2uMNjvD0iY9PJNqNRrhLSCFF6dENM6WGIspFh7XRs6omELiNPNTe08Wn8Uq9GvwmMRtbdomk+f1d/eh7W/qBpGdwAG2/oXuDWjamYE7QqXDrdgohoAggjnKq3hyqdEdlWbUhmlNvFx3ceic3NEU6BFE7ayNT1UrZszV3M1iXQORDlW4bQDaMc83xKW0NDAmYsXMAmIGrtz6BzWdC10NT6pAIB3ga5p4FAYNQa6oQdYBPqT2kfoY/VI9yVhTbB2YyxrQ5zszTpmG/gWr2+Y2tTGXo9p133AIU3gdFrnkETAJjrJVLQ0Y0dB8EtLBoeiXFDVqtFMtyCZcZEEdAh7otpthogAfzKb3RUvj1aGnw/gsmZpIV/phqVJgw1p9OqHcR2b9/65v7FsrzDKLsvUrEuApvDtCKw/ZBW/DnZj25Y9zuGaD7ITzBbiSR/+6pLXoNJeG7AgenKF1hl0W1mg8dCULXQYfZ+jYSwNG5JJkk7nkE9oOU3hz5Ty2euZ+nXLGdMpX5VOAo/7wR1J6n/ACmtah7+eWkhobwARj0HJ4b4VXDbepPX4KjtKgLGwfqj4KLoNcaJA4Ek9VUYLZCmwGZc4ST8gqWiMNjULxxXgK4qvABJ2Cmuzo0S+U/1PE/BA4TUBp1Wnj8lnjt8arWkU3Boce9zQFjVzaN3J49QuiZ6Oaq/9FzSd3W+A+C+qOjVL8JuKjh9JlAGgjjCEx672a3WJLoPBTU9lvvEdXmLTIpESPrHaf54pGAO8XuPHUGe9wHgujbg6NBIO0cJ38UdRw4Og1BqBEDT2lZYiXdC9twDIDPOa0bTqF8KD80tZlHo0TlzMo0AA5AfFKcbuHMYcvnHQdEPoLjF2cutKuug3mc3FdRVaQ40xoANNZhbYTd9owT5w0Pq3R7Xxos2zTCaAGVWvzZpBjQNEQfBFUKbmw5pymN+Do3zBbOt2OkkQeY0KWXVYscaY72ndOuk9FvQOXJSYfedo2SIcNxw8Qur98U3nc5SklhdmjIIzNOp5g9OaLu71tem5lJwDnDjI8Ql+eyivZwUeTB775G7Y+KoMLB7Js8j8Spd1pXtyHZT4iCDylUODXbTRaZ1A1HEGVrEhk/hhAu3Tpq9Uts+KU8gfmlBwwOeSBLySRrDW9SiMFujD6Z1LSfwKzYJ6ZO22IZKgMHjPDRUlhdtdSnMI73HZIb/ABVlWQ6kMwkTMRHggbKxqvDiG5m+MT6OKLQqrHh3bVXUnGpHdkifTwVJaXAdTaeimbC9FNxFUZoJEcWx0VAy6a9oc3zTrtHoSWhuNnNy/RSPlA6S0cyqK5rKdvu89vRLKKUZ2ds4t03QlyGubUzaOFZoP/wt/BUFnTgJRjdkHdo7UfTtH/16ZVUyVSAvYO8Rp3h/yNQtdgbDgdiD1Rti8OzN+tmB/wCBv4IS/ZEz8E5Is8IuszQecKgtaq/PfJi90y8QfcrC0rrlqezph9FDSqJf5R1Pox/iC7pVUq8o8QaW5ATnBBPgjC7DyV0G4CQaVSevqhUNi4dm3/CFDYXieUOEE5gRpzhVGD4kHBrMrgQNZT3OE+OkO2uQeK2zqrMjXZQT3uo5LcFaKaLsS1PJ8uAa6q4gDQAQFyPJyhTGYl2mu5R+IXhaQ1phzp1PCOKV1bqpUDW6dZMTA85VWkmkgltDM3ukBg0jpzPVLqNRuYt3GsH5dVpaMfmIYSJ3G4y8Z8E1p2lNsQ0SOMe9FvDJaAYRaZS5xnXQTyR7gtajlkSkb0rKwwrs4Ke8oy4BuU7HWVRPekHlRVikSIJkJ59E5PADBqpFbKTqRPTedFTgSofDbjLXYeBEe4q0o1dE1icT6NYWd5a54c3R4945FFsghfKaKtaifvn1JDcjgeMAxC0tY1GQlx0bwDY681QNcgsUtszS5ph2/KYTqiVRhxYYmD9HVPMAnUGNx/FcUMOY5+ai6GmZHEdQlf6Q0gZsrW5Q3iT1II4ytcKeTUHZE6RJJ0LQi0JNdlTRpNaO6PHmsuxY0khoBJ1K1zrB7+fNQW6dDSwibamDdubwLnaKhtCA0gDQEqNo30XJfwzOVPaXALSQZ1KrRCM7JxgBunz+v8E6ZUAYAOSma1xlrvfBiSJ8dE2fcDKPBajcbxn15cRKUUqsvXF/dxKX4bfAk6wZWSGquyutTolOL1YFUf8AqG/9Oxb0r0DfQpFjF3mz6/65p/yWD5I4LVGVKsJqEE7gzt9ULOrcF4mZ+S6/R31Hvy6awRw80SuKVEtzMcNuPNOSBrS77KqDsJgq6sboQF+dX40T7Ab8lgB8FKkUh4X1C40Qf9Fvc5zu0HePKShbW4lNKFdKuizWnNl5PBpkVXTvsN0/sbfJqTJOkoKjWRNOqs22aYSGjKi6D0HSqLYuSYPovx147oHnyTPIcZS0y8T3RG4EyeTgeoX13ck1O0yzqQJ2IHOFpaUqjgSIHTlm1gK6WI532xrhTmZYboeM7owlTta51JEtcxo0mJ1+CY2eINqAxoREg8JQaKzX4F1HoC5xBjDlcYJ2RD3jikWM3DSQBEtMyeHTqhKDdYg+rcyJB8Ejxx7TSeJExprxQrK5k6F2sgAnKPQsbys5o1YGg6dfeqKSNX0BYY6H0zy3VZb3IJ0cFHteQJnYxB49U5FKrkGjXCJEESPDqmtE4vClF20aEgIsOBAIKhadd2jX7TrI1I5Sqmzqtyty7RspNYXi9GgclGL3hP0bTA1zO+S4xTEC0ZGeeeWsDj6Urp1DOVj3FztwW7c9SjK/QVe9G1OtGZjQMhEZhrB/itKNTswyo06zlyjkPOBTKnatFPJGmx9KR1A1jnsILnfVjfpA4dSm96JuWuysp3GYSDvxXFR/BIMFvTqxxPPX3gdEe6uotYy8vUK7vAKRByy1xnWeJ5pPSvH0mmid50PxjmVSVayV3NRszAkcSEyYtSLa9Alp9w+JPVDvqQ0A7wibqulF3XRYngqxa7l2X0lc2tOm4gkkdEHef1nWEVb0pAykTKZE2x5XvGuaGt1PBY1qDGU3dpGfthPh2LT814IosDvrnTwPNA1KhcHufqTUbqf9mNvciwaMqWLhtSo7LAJGg55QhmVy/O47Si6GFiXFwcQSCIE/VHzlC3jMndhxbM6iFtNjE+JOlH4G36KeRKWYgehTjyZP0Z0cdeAlJQZ9G9jcaJza15Us6qWu2dHgjKF/ps71JSyZX0K6Ot6oUZRxUDQh3qTCjis7B8ce6sN9FW25G60dcS068DHjClm4iT9Wp7K8vMVOUBjagnScqyRnXQXb3uTXY6iDq3qRyTvD64NNpEa6+k6n3qNN7VkNyOcOreHHim9tf5WBuSoY/VTsnPoyxhoc0ugyBw4+Knm39Rr84AnTbYhH3V/maRkqbfZUpVxAt0IfHgmgXkffRUnym01YZ466JbXxumST2QlT36YT9V3TRd06TnHZ3Xuk/NNiQn02Mq/lDU4BrdOAQD7t73AvcTrx29C7oU6Mw41D0DSPQntPD6eXSlU2+wjqQMbFLDmE7zrHJfNuHRoSIRVlQArZclTbbL8kdWrWoJaWvEH7JWdIykSvxJ2xcSOWi1oYy9gIbpPrC0vW2zjAFSejUuuLYAS0PPWEuoPaCv6QeTJeZPHkEd5P3f02p3B1KlxdEToZHRGYRfRVEhx05Tqm6wWfdP0I3AU9jl69tQFv2Tr+K9OJfqv9SXYtdB7dWv020+KnKwtb1BGE3/0pLiCS3fgOibOuwVGfpTQ2Ax0yDMQja1+d4d6lqQOOsHVxfcktrX0oGpiIjzXepL61/P1fckwf6D6lwUJuVi2oTwd6luX5QTldty6Ii6Jr4/S+hGWTYhsiZlE+UtDKLaoGuGai2SREukzHNAUj4n0JkTKE0i9oc2C5u44FB3lpo9zAQO0aMu0fQtJ98r3DXPac4Dg3jomtesHU3uEa1mnloKLW/FpWbM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719" t="5653" b="5744"/>
          <a:stretch/>
        </p:blipFill>
        <p:spPr>
          <a:xfrm>
            <a:off x="914400" y="3962400"/>
            <a:ext cx="1542559" cy="1874520"/>
          </a:xfrm>
          <a:prstGeom prst="rect">
            <a:avLst/>
          </a:prstGeom>
          <a:ln w="12700">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531" r="36770" b="15666"/>
          <a:stretch/>
        </p:blipFill>
        <p:spPr>
          <a:xfrm>
            <a:off x="6248400" y="3966071"/>
            <a:ext cx="1481381" cy="1870849"/>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65" y="640080"/>
            <a:ext cx="2070735" cy="630887"/>
          </a:xfrm>
          <a:prstGeom prst="rect">
            <a:avLst/>
          </a:prstGeom>
        </p:spPr>
      </p:pic>
      <p:grpSp>
        <p:nvGrpSpPr>
          <p:cNvPr id="11" name="Group 10"/>
          <p:cNvGrpSpPr/>
          <p:nvPr/>
        </p:nvGrpSpPr>
        <p:grpSpPr>
          <a:xfrm>
            <a:off x="2838773" y="2879380"/>
            <a:ext cx="3124200" cy="2067816"/>
            <a:chOff x="2838773" y="3124200"/>
            <a:chExt cx="3124200" cy="2067816"/>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236" y="3124200"/>
              <a:ext cx="2438400" cy="1500554"/>
            </a:xfrm>
            <a:prstGeom prst="rect">
              <a:avLst/>
            </a:prstGeom>
          </p:spPr>
        </p:pic>
        <p:sp>
          <p:nvSpPr>
            <p:cNvPr id="10" name="TextBox 9"/>
            <p:cNvSpPr txBox="1"/>
            <p:nvPr/>
          </p:nvSpPr>
          <p:spPr>
            <a:xfrm>
              <a:off x="2838773" y="4730351"/>
              <a:ext cx="3124200" cy="461665"/>
            </a:xfrm>
            <a:prstGeom prst="rect">
              <a:avLst/>
            </a:prstGeom>
            <a:noFill/>
          </p:spPr>
          <p:txBody>
            <a:bodyPr wrap="square" rtlCol="0">
              <a:spAutoFit/>
            </a:bodyPr>
            <a:lstStyle/>
            <a:p>
              <a:r>
                <a:rPr lang="en-US" sz="1200" i="1" dirty="0" smtClean="0"/>
                <a:t>“We must secure the existence of our people and a future for white children.”</a:t>
              </a:r>
              <a:endParaRPr lang="en-US" sz="1200" i="1" dirty="0"/>
            </a:p>
          </p:txBody>
        </p:sp>
      </p:grpSp>
    </p:spTree>
    <p:extLst>
      <p:ext uri="{BB962C8B-B14F-4D97-AF65-F5344CB8AC3E}">
        <p14:creationId xmlns:p14="http://schemas.microsoft.com/office/powerpoint/2010/main" val="107828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13000"/>
                    </a14:imgEffect>
                  </a14:imgLayer>
                </a14:imgProps>
              </a:ext>
              <a:ext uri="{28A0092B-C50C-407E-A947-70E740481C1C}">
                <a14:useLocalDpi xmlns:a14="http://schemas.microsoft.com/office/drawing/2010/main" val="0"/>
              </a:ext>
            </a:extLst>
          </a:blip>
          <a:stretch>
            <a:fillRect/>
          </a:stretch>
        </p:blipFill>
        <p:spPr>
          <a:xfrm rot="20894679">
            <a:off x="6501108" y="3526564"/>
            <a:ext cx="1524107" cy="114160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96006068"/>
              </p:ext>
            </p:extLst>
          </p:nvPr>
        </p:nvGraphicFramePr>
        <p:xfrm>
          <a:off x="2743200" y="2057400"/>
          <a:ext cx="5334000" cy="1447800"/>
        </p:xfrm>
        <a:graphic>
          <a:graphicData uri="http://schemas.openxmlformats.org/drawingml/2006/table">
            <a:tbl>
              <a:tblPr firstRow="1" firstCol="1" bandRow="1">
                <a:tableStyleId>{5C22544A-7EE6-4342-B048-85BDC9FD1C3A}</a:tableStyleId>
              </a:tblPr>
              <a:tblGrid>
                <a:gridCol w="5334000"/>
              </a:tblGrid>
              <a:tr h="1447800">
                <a:tc>
                  <a:txBody>
                    <a:bodyPr/>
                    <a:lstStyle/>
                    <a:p>
                      <a:pPr marL="0" marR="0" algn="just">
                        <a:spcBef>
                          <a:spcPts val="0"/>
                        </a:spcBef>
                        <a:spcAft>
                          <a:spcPts val="0"/>
                        </a:spcAft>
                      </a:pPr>
                      <a:r>
                        <a:rPr lang="en-US" sz="1200" b="1" dirty="0">
                          <a:solidFill>
                            <a:schemeClr val="tx1"/>
                          </a:solidFill>
                          <a:effectLst/>
                        </a:rPr>
                        <a:t>TAYLOR</a:t>
                      </a:r>
                      <a:r>
                        <a:rPr lang="en-US" sz="1200" b="0" dirty="0">
                          <a:solidFill>
                            <a:schemeClr val="tx1"/>
                          </a:solidFill>
                          <a:effectLst/>
                        </a:rPr>
                        <a:t>, </a:t>
                      </a:r>
                      <a:r>
                        <a:rPr lang="en-US" sz="1200" b="1" dirty="0">
                          <a:solidFill>
                            <a:schemeClr val="tx1"/>
                          </a:solidFill>
                          <a:effectLst/>
                        </a:rPr>
                        <a:t>Wayne M. “Mackey” </a:t>
                      </a:r>
                      <a:r>
                        <a:rPr lang="en-US" sz="1200" b="0" dirty="0">
                          <a:solidFill>
                            <a:schemeClr val="tx1"/>
                          </a:solidFill>
                          <a:effectLst/>
                        </a:rPr>
                        <a:t>B/M DOB: </a:t>
                      </a:r>
                      <a:r>
                        <a:rPr lang="en-US" sz="1200" b="0" dirty="0" smtClean="0">
                          <a:solidFill>
                            <a:schemeClr val="tx1"/>
                          </a:solidFill>
                          <a:effectLst/>
                        </a:rPr>
                        <a:t>11/27/80</a:t>
                      </a:r>
                    </a:p>
                    <a:p>
                      <a:pPr marL="0" marR="0" algn="just">
                        <a:spcBef>
                          <a:spcPts val="0"/>
                        </a:spcBef>
                        <a:spcAft>
                          <a:spcPts val="0"/>
                        </a:spcAft>
                      </a:pPr>
                      <a:endParaRPr lang="en-US" sz="800" b="0" dirty="0">
                        <a:solidFill>
                          <a:schemeClr val="tx1"/>
                        </a:solidFill>
                        <a:effectLst/>
                      </a:endParaRPr>
                    </a:p>
                    <a:p>
                      <a:pPr marL="0" marR="0" algn="just">
                        <a:spcBef>
                          <a:spcPts val="0"/>
                        </a:spcBef>
                        <a:spcAft>
                          <a:spcPts val="0"/>
                        </a:spcAft>
                      </a:pPr>
                      <a:r>
                        <a:rPr lang="en-US" sz="1200" b="0" dirty="0">
                          <a:solidFill>
                            <a:schemeClr val="tx1"/>
                          </a:solidFill>
                          <a:effectLst/>
                        </a:rPr>
                        <a:t>Taylor allegedly shot and killed Lloyd Hughes on 12/30/14 in San Antonio, TX and fled the scene.  He is known to have family in San Antonio, TX, New Orleans, LA, and </a:t>
                      </a:r>
                      <a:r>
                        <a:rPr lang="en-US" sz="1200" b="0" dirty="0" smtClean="0">
                          <a:solidFill>
                            <a:schemeClr val="tx1"/>
                          </a:solidFill>
                          <a:effectLst/>
                        </a:rPr>
                        <a:t>Nacogdoches, </a:t>
                      </a:r>
                      <a:r>
                        <a:rPr lang="en-US" sz="1200" b="0" dirty="0">
                          <a:solidFill>
                            <a:schemeClr val="tx1"/>
                          </a:solidFill>
                          <a:effectLst/>
                        </a:rPr>
                        <a:t>TX.  </a:t>
                      </a:r>
                      <a:r>
                        <a:rPr lang="en-US" sz="1200" b="0" dirty="0" smtClean="0">
                          <a:solidFill>
                            <a:schemeClr val="tx1"/>
                          </a:solidFill>
                          <a:effectLst/>
                        </a:rPr>
                        <a:t>There </a:t>
                      </a:r>
                      <a:r>
                        <a:rPr lang="en-US" sz="1200" b="0" dirty="0">
                          <a:solidFill>
                            <a:schemeClr val="tx1"/>
                          </a:solidFill>
                          <a:effectLst/>
                        </a:rPr>
                        <a:t>is also information he may have taken a bus to Atlanta, GA.  Anyone with information regarding the whereabouts of this subject is encouraged to call the Bexar County Sheriff’s Office at 210-335-6000.  </a:t>
                      </a:r>
                      <a:endParaRPr lang="en-US" sz="1200" b="0" dirty="0" smtClean="0">
                        <a:solidFill>
                          <a:schemeClr val="tx1"/>
                        </a:solidFill>
                        <a:effectLst/>
                      </a:endParaRPr>
                    </a:p>
                    <a:p>
                      <a:pPr marL="0" marR="0" algn="just">
                        <a:spcBef>
                          <a:spcPts val="0"/>
                        </a:spcBef>
                        <a:spcAft>
                          <a:spcPts val="0"/>
                        </a:spcAft>
                      </a:pPr>
                      <a:r>
                        <a:rPr lang="en-US" sz="1200" b="0" dirty="0" smtClean="0">
                          <a:solidFill>
                            <a:schemeClr val="tx1"/>
                          </a:solidFill>
                          <a:effectLst/>
                        </a:rPr>
                        <a:t>Murder </a:t>
                      </a:r>
                      <a:r>
                        <a:rPr lang="en-US" sz="1200" b="0" dirty="0">
                          <a:solidFill>
                            <a:schemeClr val="tx1"/>
                          </a:solidFill>
                          <a:effectLst/>
                        </a:rPr>
                        <a:t>Warrant #1513845.  </a:t>
                      </a:r>
                      <a:endParaRPr lang="en-US" sz="1200" b="0" dirty="0">
                        <a:solidFill>
                          <a:schemeClr val="tx1"/>
                        </a:solidFill>
                        <a:effectLst/>
                        <a:latin typeface="Calibri"/>
                        <a:ea typeface="Calibri"/>
                        <a:cs typeface="Times New Roman"/>
                      </a:endParaRPr>
                    </a:p>
                  </a:txBody>
                  <a:tcPr marL="68580" marR="68580" marT="0" marB="0">
                    <a:solidFill>
                      <a:schemeClr val="bg1"/>
                    </a:solidFill>
                  </a:tcPr>
                </a:tc>
              </a:tr>
            </a:tbl>
          </a:graphicData>
        </a:graphic>
      </p:graphicFrame>
      <p:pic>
        <p:nvPicPr>
          <p:cNvPr id="20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87880"/>
            <a:ext cx="1698210" cy="1295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200400" y="609600"/>
            <a:ext cx="2365071" cy="369332"/>
          </a:xfrm>
          <a:prstGeom prst="rect">
            <a:avLst/>
          </a:prstGeom>
        </p:spPr>
        <p:txBody>
          <a:bodyPr wrap="none">
            <a:spAutoFit/>
          </a:bodyPr>
          <a:lstStyle/>
          <a:p>
            <a:r>
              <a:rPr lang="en-US" dirty="0"/>
              <a:t>WANTED FOR MURDER</a:t>
            </a:r>
            <a:endParaRPr lang="en-US" sz="2400" dirty="0">
              <a:ea typeface="Calibri"/>
              <a:cs typeface="Times New Roman"/>
            </a:endParaRPr>
          </a:p>
        </p:txBody>
      </p:sp>
      <p:sp>
        <p:nvSpPr>
          <p:cNvPr id="4" name="Rectangle 3"/>
          <p:cNvSpPr/>
          <p:nvPr/>
        </p:nvSpPr>
        <p:spPr>
          <a:xfrm>
            <a:off x="1601635" y="1295400"/>
            <a:ext cx="5562600" cy="369332"/>
          </a:xfrm>
          <a:prstGeom prst="rect">
            <a:avLst/>
          </a:prstGeom>
        </p:spPr>
        <p:txBody>
          <a:bodyPr wrap="square">
            <a:spAutoFit/>
          </a:bodyPr>
          <a:lstStyle/>
          <a:p>
            <a:r>
              <a:rPr lang="en-US" dirty="0"/>
              <a:t>**Subject should be considered armed and dangerous** </a:t>
            </a:r>
          </a:p>
        </p:txBody>
      </p:sp>
      <p:sp>
        <p:nvSpPr>
          <p:cNvPr id="5" name="AutoShape 3" descr="data:image/jpeg;base64,/9j/4AAQSkZJRgABAQAAAQABAAD/2wCEAAkGBxQQEBUUEBAWFRQUEBAUGBUUFhQUFRUWFRUXFxQWGBUYHSghGBolHRYYITEhJSkrLi8uFx8zODcsNygtLisBCgoKDg0OFxAQFCwcHxwsLCwsLCwsLCwsLCwsLCwsLCwsLCwsLCwsLCwsLCwsLCwsLCwsLCwsLCwsLCwsLCwsLP/AABEIAMIBAwMBIgACEQEDEQH/xAAcAAEAAgIDAQAAAAAAAAAAAAAABgcBBQIDBAj/xABCEAACAQIDBQUEBggGAgMAAAABAgADEQQSIQUGMUFhEyJRcYEHMpGhFCNCUqKxM2JygpLB0fBDU7LC4fGT0hUkRP/EABcBAQEBAQAAAAAAAAAAAAAAAAABAgP/xAAcEQEBAAMBAQEBAAAAAAAAAAAAAQIRMRIhUUH/2gAMAwEAAhEDEQA/ALvAmZgTMquNpnLMxAxaZtEQEWiICIiAiIgIiICIiAiIgIiICIiAiIgIni2ltajhlvXrIml7MRmIvbReJ18JGsV7ScGpsjM+pFwLA9RfX5SbNJlEjGyt+sHXsDWFJ/u1O6PRz3fnJJTqBgCCCDwINwfWNjnERKEwRMxAxaYnKIQiIhSIiAiIgIiLQEREBERAREQETEQjMREKREQERNXvDtpMHRNR9T9lL2LG4uL204yW6Hdtfa9HCU+0xFQImYLc3NyeAAGp4H4GVLvJ7WKtXuYJDTXu94gGpcXvwJAHDS3LraR7bGJr7RxGZyajtZEUAaLclUAA5ZjLF3O9mtOgoqYtVepocnFF6H7x+XnxmPVvG/MnVYYPYW0NoEsEqOCfeYkDjr3mNjxm7wnssxnE5Bw4ub/hUy9adMKAFAAGgAFrTnL5LmpKr7P8XSBIVGsOCvr+MC88+B2picE9gXpsDqpuAfNDofhL0Ims2tsKjiVK1EHQ8x1B5ekeWd/qN7A3/SpZMSBTY8HHunzH2fPh5SbI4IBBBBAII1BB4EGUxvfuzUwdyLvS5NzHRv6/lOzcjfJsKwpV2JoE2ubk0iftD9XxHqNeKZfpcf7FyxOFOoCLg3BF7jnOc2yREQpERAREQETEQMxEQEREBExMwEREBERAREQERMGEebaWOXD0mq1L5UFzYXJ1tYDxlN7W2jVx9YZtWYiyLewOgAUXMl/tQqveigHdIdhprmFgdfJpx9m2wSL4mqluK0wRr+s9vkPXpOeX26bx+Tbebobqpg0DMAaxGp+5+qv8zzkliJuTTJERKEREDz47BrWQo4BBBGvWUfvNsg4Wuy8hqD4qeHry8wZfErL2s0rPTI4sjfhIt/qMzlPi49bT2ZbY7WgaDXzUbZb8TTa9h+6QR5FZN1MqP2btkxdPkXWohHTIX4edNZbaxjfiZdc4mImkJmYmYUmDMzEBEWiAiJgwjMRFoCZi0QEREKREQERMEwMxNPtDeOhRuM+dh9lLN8W4D4yN4zfl/wDDpoo63c/mPyk3BOKlFWtmUG17X5XFj8pzAkc3U3jOLLJUQB1XMCtwGW9joeYJHxkkiXYREShERAREQEqX2nbRFTFdmp/RIFJ/WOrf7R6SZ7571pgqbKhDVyug0sl+DN/Tjw5SlWx5qsS98zEksdeOtyfMzGdaxn9TT2dUy+Mp/qLUY+WQqPm4ltgSD+y/ZXZ0HrtxqkKv7CHU+rX/AIBJyJceM5dZiImkIgRCkREDEzMXmGawuYRyieGptnDr72IpDzqIP5ziNuYY/wD6qP8A5U/rIrYRI9tPfTB0BriFc/dpHtCfUaD1Mr7b3tLq1rrQXs06e8fNv6fOS5SLJauG8zPnvA7frU6gq03YP4g8fMcx0OksjYntJosAuLHZtoM6glT5qNV+fpJM4XGxPInRg8YlZc1J1dfFSCPLoZo94dt5XNGnUykLmqOtsyrp3UvpnNwB4XvymrUSOJRWK289Ku2QFVF+8zEmqAdb394E9dbXsNJMNgbUp4u4zU6DKz+89UB1BspW1RbHjprMe18rFlV76bw1amJqUb2poQoUEi5sDmbx/lPZvFtXEYAdrRxtBkB/RtVarm5hcjsWH7pkM2ltL6ZXauiEB7GxOo8R/LyEtuyR6K+JKnLkzN2dSoACouKdi1ixGuo+PKdNPaIc91WsDl765Tw4jU6ddJ0YqkHH1qliCGQGxGhF7/dPUeE4sFJuAQvCxN+nGw5zGlTr2cVf/skE8aD/AOtJZEqPcbE5MbQ8GD0z6ocv4gstydMeM0iImgiIgJgmZiEUhvxTYYntG92qqVEPG4KqGHmD+a+Mj2HRjx16mWRv/s0hxTt9XUz1KXitYAs6A/dcZtPvEeEgCC3DznKusvxem7NvoWHyiw+j0dBw9wX+c2cj+4eJ7TAUvFMyHplY5fw2kgnSccyIiUIiICeDbG1qWFpl61QKNbcy3QDnNdvdvKmBpE6NUI7qf7m6fnKR23turi3LVXJLc/DwAHITNuiTaX7f9qFVyVwqrSX77ANUPoe6vz85Ctp7Yr4g3rVXqaj3ySB5A6Cduzt32YCpXbsqbaIXBL1OlOmO859LdZLdl7qvVH1ODsP8zFE2Ov8AlUyMvkWJ6TNu2vkQJHIHEziKzE2uZb9H2f1dM1bDr0TC0iPiwJPqYxfs6LD36Da/apNTNvAGkwt52PlJ5q+lQKMzWNrE2JM7MGVOYVCQeKnkfHh6SU7zbkvhVNQ/VqvNyHpG5sB2oAINyNHUDqZEzSfNZltYAXtofIjiOsmq1vaRUdmpTp56htmBCBddSuZS7KDrwOQa6jMUBF9diKDrUs65WA1BtmFxex8DrqDqNQbG87MFiAoIqUxUBFhckWN76H7IJ42s3gy3Jm6XZ5dR2gcltKTIlNVdlU6IGIIoLyKAg6k6utonHRsPbdbB3ak9rixB1VhqBcXHAm4OnzM2+zMKXoHs3+lVa/eLi6nDksc6ODpqL24WtpyMjb0slUo4s6mxUMD594XB8xN1uriHwmIR6dlUsgqIdc6EjNbqLkg6cPQ1KkeH3UqJQqVaoyZKFQhC75tAzZbK2ULdm1NyMxtaabdXG5XAQ5S7pTbMqsoAxBS4zcxdgRp06W7iKasjK3usrA38CLH5SotnYWjTe1dmF64e4B79Kql86aantkuBxs401luOuJLtPcTufSrlPpDZwnBVRKYOvAlRe3AaEcJW2Lw4R3+rCXZzlAtlvcgAchw9JM9rbUxLfRhgMcrjE9pZ6iUvs+FlFre6QRe5AkPqLUfv4h1erVzMwWwysrGm6ZeVigt0Il3E1WNlMGrJma1iPA630+0uXUcbi02W2tl01DMrszZrMBTGTr387XN+OpNybzxUsORqNNAPIeM3Aw7spCns1dFFlawKjUjs6d2fUnUrboIo0GCY0qiVL2Kuja+Km44cpdGHrioiuvusqsPIi4lQDCXUgWNjx/LiLiTzcXaOej2LaNT1XqhP8j+YliVKIiJsIiICIiBHd+6V8G1Qe9QenXXzpsCfleVRjcOKdSoBwFRwB0DED5CXFvaAcFWUmwdBTv4dowS/4pTmLBqOz20d2a3gGJInPNrFP/ZXic1OunJXpt/GpB/0SdyvPZNQIOJY8D9HHqO0J/MSw5rHjN6RETQTVby7aTBYZ6z8hZV+8x91f75Azaylvaztnt8UKCt3KOnQufePpoPQyWiL7W21UxVU1KjElzc8dLcgOQkk3Z2TlyMKa1cRVXNSp1BenSp8O3rADhf3V+15nSNbAwyvV+sF6dJTUe3MKQAo/aYqvrLs3Q2L2SGrVsa1Uh3OlhpZUXwVR3R6nnOc+1q/HLYm6yUm7SsTWrMO9UqWzeQA0RfBV9SZIlUDhwmQszOkmmSIiUdGNwaVqbU6qhkYEEEXBBlOb3bqPs981IF8Kb6WJNLoP1f5kc9TdU6MZhVrIyVBdWBBB6yWbHz5VtoE1BFw3Qz37PJCgOqNp3C658gJuSEbukmw1YE6Dhad+8uxjgsT2RBCMcyNc63PK/Px5fOdFQiwsw0NuM5WNyuzFhalQFabs+gZmzu7ZV8S9m0AvZFA5WE9OFuMovrf/qdD1gtIu65kXl7pvY3AfKeQJ0B0HA2E57MYuWzZMysBelU7VCCoZe9YHNY6j+sqLb2BjRicKLnvBcj+N7Wzeo1+M1dTZQelTpVKYV6SLSDmmKiNTXReoIHPTUnxtPFue7LVUC9mDBvAgA2Po2nqZOJrsZRB9y6T06NIXCUqz1SxGUvnzZ0FtVUkr/COPGZ2rujSSmpoIAyZx5hyDa/TKLX+PGS6YIvxl8w3VdHCADgFNzwFj/2J5K6iw7So9lYnsyzlSL5jZAALkjVsw4+slu3sHk74FxcX8QPH059NeRkexSG4cWtfpxEzr6NXjqfHItlGXhccQABYkk63ubkCd2yMUaLCojDMp4Hgw5g9JsaiGrTOY2Pd71tRkByj8R+M0+Jo9m2huNAeOht5DrGja0NnY5a9MOh48RzU+BnqlabFxj0nzU2I5EEaEeBEmuD28jWFTuN11U+vL1mpRtonFGBFwQQeY1HxnKVCJwrVVQXdgoHEsQAPUyKbw75LTUrhu+5uM59xeoH2j8vPhG1cPaBtMBBRU3Y99gOS2IAPnr8BK9pv00I+HrNjRLVLs5JLElmJ1Y+M9e7+wTi6+U/okN3I8OSg+J+QuZyt3Wp8iZez/Z5o4MMws1VzV/dNgn4QD+9JLMKoAsBYAWAHATM6xkiIlHViqoRGY8FVm+AvPmvbtcvWdmOrMSfMkkz6G3kqZcJWPhRqflPnPHtmduh+flM5E6lvs7wAqlFP+Jibn9iggYD+OqD+5LxUW4SofZOR2lEcbDGi/wCt9U35MPhLeEmK5MxETaEREBERA0G+WxBjMMwA+sS7J4m3FfWVRgqCMCGFmVrE3tbLw08fjf8AO9ZUu+GC+i7QYgWp11z9Ax8emYEeTCYyhK89GhquZQT3spOW4DHvDyJHPwm4wOyszALYLwsNAOg00ni2JgXxLFgR3dS2YBQL29ZPtj7LyKL+twRfpY8pJCu3Y+zVpgED18eNvTWbWIm5NBERCOrE0Q6lTzBmhGwhwOew4Aa/OSOJLBoaWxQRazj1UX046DxM68Xu9TYao3mGvy8LayRRGlV7/wDFMjfVm3G6EFW052+0OqkjXjO4Jc6g/wDMm9fDK/vKDz15HxHges8zbOHn0cZ7eRuG+JMlghwYqTlYjqCQfUgzrfG1gDetUtbk7a/OSLEbDudFK/stm+TL/OeJ9hPawLcvsjl+9M6ojlWn2l2dyTx11PxMUcGvhc+PE/8AEklHdtidRp1slvgSZtsFsFE1IBPTh8f6Wjzau0YwOwHr2A7i6ZmI1tbkOZMmuz8ClCmEprZR8SeZJ5md6KALAWE5TeM0hERNBExEI8W28P2uHqoOLUqijzKm0+c9oYfKzdeXP/ifTJlD+0LZv0fFuoFgzZl5XVjcfA3HpM5RZ12+zHaQpYkK2lnVv3XHZ1Phem3krS81nzZg3NN1deKnzBGoIPiCLg+cvXc/by4ygDf6xQA6niPA9fP8uEmNXJv4iJtCIiAiIgJCPafhs1Ki+W9qppkcSQ44DrppJvIh7RGLJRpqLk1WewvwVct9OriS8RV+H2nVweKGSqqoat3VBnADE5gyrYkc8oI9JfeHqh0VlIKsoIK6ggjQg+E+dNsLlxD666ZQG1B5WPG466y+t1sV22DouXDk0xdrZSSNDmW5s3jrxvM4xqtrERNMkREKREQEREoREQEREBERAREQEREBERASCe1PZQqUUqgao2Um32W1HwI/FJ0J5Nr4MV6L0z9pdPMaj5iRHz9SRSbG9tOV5Idk4r6JiKTU6gzXVcoOrKSM1xy0PPpPBtLY70qrBlZbE3uD/fOdm7j0aGL7bEkMEBNrAm9rDjxPP5aTnrVai7dnYoVqSuODDlw8DaeqQHc3ehC7Uz3KVRyaYP8Ah34Keh8fHz0nt50lRmIiUIiICVvvtiRXqueK0gtNdTbPmu5uOAvp+5Jbt7auX6mk31rAXb/KU8/2rcB6nrGzspWUADugX88uoMztKrHF7JZmb3A4XqLkG1l00JvYcB4y8tzKTpgaKVWzMqZSeYtplP7Pu9ct9DPJu3sII5ruozEkrpqAef8AfI9dJKBKu2YiIQiIhSIiAiIlCIiAiIgIiICIiAiIgIiICIiB4NrbJpYlClVAw5H7Q8jKu25uYMPV7wvTJ7rcj0PgekuCdGNwi1kKVFzKeIks2iksXSFFhlNx/L+9JLd2N9GQCnXBddLH7SjwufeHnbz5Tx70bp1KF2p3qU9dQLso8GHPz8pHcMtiLzP2LF1YXadKqLpUGvI6H4Geq8qSjVt+hq/aINiRwHG/98Js8JXd/eKm6n3gDzPQ6/18o9Cf4jaNKn71Rb+AOZv4RcyO7T3ouMtI5AdM7C7H9leA8z8Jo8SlxZm9BoL+Qnnp7Hdu8WsCwGugv4C/Ex6HpoVrg5Qdb6k3J8Tc8+ske7+y9c73I5A8Oh8tZ2bL2EF1a4XSwPE6eH2fPj0E3yKALAWEsiOUREoRESqREQEREgREQEREoREQEREBERAREQEREBECICIiBgianaG7lCsSSmVjxZLLfzHA/CbeJEQmtuEM2anX9GX/ANSJ34fdF1H6VOPHKx08OMl8RoR/D7sKPfqE9FUKPLUsbes3GGwSU/cXXxNy3xOs9ERoIiJVIiICIiAiIkCIiAiIgIiICIiAiIgIiJUIiIUiIgYEzEQEREBERAREQEREBERAREQEREBERIEREBERAREQEREBERAREQEREoREQ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768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7767" y="290111"/>
            <a:ext cx="4144917" cy="369332"/>
          </a:xfrm>
          <a:prstGeom prst="rect">
            <a:avLst/>
          </a:prstGeom>
          <a:noFill/>
        </p:spPr>
        <p:txBody>
          <a:bodyPr wrap="none" rtlCol="0">
            <a:spAutoFit/>
          </a:bodyPr>
          <a:lstStyle/>
          <a:p>
            <a:r>
              <a:rPr lang="en-US" dirty="0" smtClean="0"/>
              <a:t>TDCJ Releases to Bexar County for January</a:t>
            </a:r>
            <a:endParaRPr lang="en-US" dirty="0"/>
          </a:p>
        </p:txBody>
      </p:sp>
      <p:grpSp>
        <p:nvGrpSpPr>
          <p:cNvPr id="5" name="Group 4"/>
          <p:cNvGrpSpPr/>
          <p:nvPr/>
        </p:nvGrpSpPr>
        <p:grpSpPr>
          <a:xfrm>
            <a:off x="3800862" y="1066800"/>
            <a:ext cx="1694695" cy="2235730"/>
            <a:chOff x="570441" y="769793"/>
            <a:chExt cx="1694695" cy="223573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620" y="769793"/>
              <a:ext cx="1019175" cy="1371600"/>
            </a:xfrm>
            <a:prstGeom prst="rect">
              <a:avLst/>
            </a:prstGeom>
          </p:spPr>
        </p:pic>
        <p:sp>
          <p:nvSpPr>
            <p:cNvPr id="4" name="TextBox 3"/>
            <p:cNvSpPr txBox="1"/>
            <p:nvPr/>
          </p:nvSpPr>
          <p:spPr>
            <a:xfrm>
              <a:off x="570441" y="2236082"/>
              <a:ext cx="1694695" cy="769441"/>
            </a:xfrm>
            <a:prstGeom prst="rect">
              <a:avLst/>
            </a:prstGeom>
            <a:noFill/>
          </p:spPr>
          <p:txBody>
            <a:bodyPr wrap="none" rtlCol="0">
              <a:spAutoFit/>
            </a:bodyPr>
            <a:lstStyle/>
            <a:p>
              <a:r>
                <a:rPr lang="en-US" sz="1100" dirty="0" smtClean="0"/>
                <a:t>Jesse AMBRIZ </a:t>
              </a:r>
            </a:p>
            <a:p>
              <a:r>
                <a:rPr lang="en-US" sz="1100" dirty="0" smtClean="0"/>
                <a:t>DOB: 08/04/83</a:t>
              </a:r>
            </a:p>
            <a:p>
              <a:r>
                <a:rPr lang="en-US" sz="1100" dirty="0" smtClean="0"/>
                <a:t>1114 </a:t>
              </a:r>
              <a:r>
                <a:rPr lang="en-US" sz="1100" dirty="0" err="1" smtClean="0"/>
                <a:t>Milvid</a:t>
              </a:r>
              <a:r>
                <a:rPr lang="en-US" sz="1100" dirty="0" smtClean="0"/>
                <a:t>, 78211 </a:t>
              </a:r>
              <a:r>
                <a:rPr lang="en-US" sz="1100" b="1" dirty="0" smtClean="0"/>
                <a:t>(6120)</a:t>
              </a:r>
            </a:p>
            <a:p>
              <a:r>
                <a:rPr lang="en-US" sz="1100" dirty="0" smtClean="0"/>
                <a:t>S/Tango</a:t>
              </a:r>
              <a:endParaRPr lang="en-US" sz="1100" dirty="0"/>
            </a:p>
          </p:txBody>
        </p:sp>
      </p:grpSp>
      <p:grpSp>
        <p:nvGrpSpPr>
          <p:cNvPr id="8" name="Group 7"/>
          <p:cNvGrpSpPr/>
          <p:nvPr/>
        </p:nvGrpSpPr>
        <p:grpSpPr>
          <a:xfrm>
            <a:off x="6228999" y="1066800"/>
            <a:ext cx="1635384" cy="2362953"/>
            <a:chOff x="1992931" y="786501"/>
            <a:chExt cx="1635384" cy="236295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786501"/>
              <a:ext cx="1017638" cy="1371600"/>
            </a:xfrm>
            <a:prstGeom prst="rect">
              <a:avLst/>
            </a:prstGeom>
          </p:spPr>
        </p:pic>
        <p:sp>
          <p:nvSpPr>
            <p:cNvPr id="7" name="TextBox 6"/>
            <p:cNvSpPr txBox="1"/>
            <p:nvPr/>
          </p:nvSpPr>
          <p:spPr>
            <a:xfrm>
              <a:off x="1992931" y="2210735"/>
              <a:ext cx="1635384" cy="938719"/>
            </a:xfrm>
            <a:prstGeom prst="rect">
              <a:avLst/>
            </a:prstGeom>
            <a:noFill/>
          </p:spPr>
          <p:txBody>
            <a:bodyPr wrap="none" rtlCol="0">
              <a:spAutoFit/>
            </a:bodyPr>
            <a:lstStyle/>
            <a:p>
              <a:r>
                <a:rPr lang="en-US" sz="1100" dirty="0" smtClean="0"/>
                <a:t>Thomas CANTU</a:t>
              </a:r>
            </a:p>
            <a:p>
              <a:r>
                <a:rPr lang="en-US" sz="1100" dirty="0" smtClean="0"/>
                <a:t>DOB: 02/04/87</a:t>
              </a:r>
            </a:p>
            <a:p>
              <a:r>
                <a:rPr lang="en-US" sz="1100" dirty="0" smtClean="0"/>
                <a:t>3735 E Commerce #M-5, </a:t>
              </a:r>
            </a:p>
            <a:p>
              <a:r>
                <a:rPr lang="en-US" sz="1100" dirty="0" smtClean="0"/>
                <a:t>78219 </a:t>
              </a:r>
              <a:r>
                <a:rPr lang="en-US" sz="1100" b="1" dirty="0" smtClean="0"/>
                <a:t>(4160)</a:t>
              </a:r>
            </a:p>
            <a:p>
              <a:r>
                <a:rPr lang="en-US" sz="1100" dirty="0" smtClean="0"/>
                <a:t>C/Tango</a:t>
              </a:r>
              <a:endParaRPr lang="en-US" sz="1100" dirty="0"/>
            </a:p>
          </p:txBody>
        </p:sp>
      </p:grpSp>
      <p:grpSp>
        <p:nvGrpSpPr>
          <p:cNvPr id="11" name="Group 10"/>
          <p:cNvGrpSpPr/>
          <p:nvPr/>
        </p:nvGrpSpPr>
        <p:grpSpPr>
          <a:xfrm>
            <a:off x="912279" y="1042349"/>
            <a:ext cx="1295802" cy="2410094"/>
            <a:chOff x="540929" y="766941"/>
            <a:chExt cx="998829" cy="2281852"/>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882" r="9878" b="13248"/>
            <a:stretch/>
          </p:blipFill>
          <p:spPr>
            <a:xfrm>
              <a:off x="591576" y="766941"/>
              <a:ext cx="948182" cy="1371600"/>
            </a:xfrm>
            <a:prstGeom prst="rect">
              <a:avLst/>
            </a:prstGeom>
          </p:spPr>
        </p:pic>
        <p:sp>
          <p:nvSpPr>
            <p:cNvPr id="10" name="TextBox 9"/>
            <p:cNvSpPr txBox="1"/>
            <p:nvPr/>
          </p:nvSpPr>
          <p:spPr>
            <a:xfrm>
              <a:off x="540929" y="2160024"/>
              <a:ext cx="928202" cy="888769"/>
            </a:xfrm>
            <a:prstGeom prst="rect">
              <a:avLst/>
            </a:prstGeom>
            <a:noFill/>
          </p:spPr>
          <p:txBody>
            <a:bodyPr wrap="none" rtlCol="0">
              <a:spAutoFit/>
            </a:bodyPr>
            <a:lstStyle/>
            <a:p>
              <a:r>
                <a:rPr lang="en-US" sz="1100" dirty="0" smtClean="0"/>
                <a:t>Arturo AGUILAR</a:t>
              </a:r>
            </a:p>
            <a:p>
              <a:r>
                <a:rPr lang="en-US" sz="1100" dirty="0" smtClean="0"/>
                <a:t>DOB: 07/04/74</a:t>
              </a:r>
            </a:p>
            <a:p>
              <a:r>
                <a:rPr lang="en-US" sz="1100" dirty="0" smtClean="0"/>
                <a:t>155 N San Felipe, </a:t>
              </a:r>
            </a:p>
            <a:p>
              <a:r>
                <a:rPr lang="en-US" sz="1100" dirty="0" smtClean="0"/>
                <a:t>78237 </a:t>
              </a:r>
              <a:r>
                <a:rPr lang="en-US" sz="1100" b="1" dirty="0" smtClean="0"/>
                <a:t>(5130)</a:t>
              </a:r>
            </a:p>
            <a:p>
              <a:r>
                <a:rPr lang="en-US" sz="1100" dirty="0" smtClean="0"/>
                <a:t>C/Mexican Mafia</a:t>
              </a:r>
              <a:endParaRPr lang="en-US" sz="1100" dirty="0"/>
            </a:p>
          </p:txBody>
        </p:sp>
      </p:grpSp>
      <p:grpSp>
        <p:nvGrpSpPr>
          <p:cNvPr id="16" name="Group 15"/>
          <p:cNvGrpSpPr/>
          <p:nvPr/>
        </p:nvGrpSpPr>
        <p:grpSpPr>
          <a:xfrm>
            <a:off x="981249" y="3886200"/>
            <a:ext cx="1354858" cy="2325008"/>
            <a:chOff x="981249" y="3886200"/>
            <a:chExt cx="1354858" cy="2325008"/>
          </a:xfrm>
        </p:grpSpPr>
        <p:sp>
          <p:nvSpPr>
            <p:cNvPr id="12" name="TextBox 11"/>
            <p:cNvSpPr txBox="1"/>
            <p:nvPr/>
          </p:nvSpPr>
          <p:spPr>
            <a:xfrm>
              <a:off x="981249" y="5272489"/>
              <a:ext cx="1354858" cy="938719"/>
            </a:xfrm>
            <a:prstGeom prst="rect">
              <a:avLst/>
            </a:prstGeom>
            <a:noFill/>
          </p:spPr>
          <p:txBody>
            <a:bodyPr wrap="none" rtlCol="0">
              <a:spAutoFit/>
            </a:bodyPr>
            <a:lstStyle/>
            <a:p>
              <a:r>
                <a:rPr lang="en-US" sz="1100" dirty="0" smtClean="0"/>
                <a:t>Ruben CARRERA</a:t>
              </a:r>
            </a:p>
            <a:p>
              <a:r>
                <a:rPr lang="en-US" sz="1100" dirty="0" smtClean="0"/>
                <a:t>Aka/Vise</a:t>
              </a:r>
            </a:p>
            <a:p>
              <a:r>
                <a:rPr lang="en-US" sz="1100" dirty="0" smtClean="0"/>
                <a:t>DOB: 03/04/86</a:t>
              </a:r>
            </a:p>
            <a:p>
              <a:r>
                <a:rPr lang="en-US" sz="1100" dirty="0" smtClean="0"/>
                <a:t>313 </a:t>
              </a:r>
              <a:r>
                <a:rPr lang="en-US" sz="1100" dirty="0" err="1" smtClean="0"/>
                <a:t>Verelena</a:t>
              </a:r>
              <a:r>
                <a:rPr lang="en-US" sz="1100" dirty="0" smtClean="0"/>
                <a:t> </a:t>
              </a:r>
              <a:r>
                <a:rPr lang="en-US" sz="1100" b="1" dirty="0" smtClean="0"/>
                <a:t>(5240)</a:t>
              </a:r>
            </a:p>
            <a:p>
              <a:r>
                <a:rPr lang="en-US" sz="1100" dirty="0" smtClean="0"/>
                <a:t>C/Tango</a:t>
              </a:r>
              <a:endParaRPr lang="en-US" sz="11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71" y="3886200"/>
              <a:ext cx="1020982" cy="1371600"/>
            </a:xfrm>
            <a:prstGeom prst="rect">
              <a:avLst/>
            </a:prstGeom>
          </p:spPr>
        </p:pic>
      </p:grpSp>
      <p:grpSp>
        <p:nvGrpSpPr>
          <p:cNvPr id="18" name="Group 17"/>
          <p:cNvGrpSpPr/>
          <p:nvPr/>
        </p:nvGrpSpPr>
        <p:grpSpPr>
          <a:xfrm>
            <a:off x="3935041" y="3848559"/>
            <a:ext cx="1704313" cy="2209894"/>
            <a:chOff x="3935041" y="3848559"/>
            <a:chExt cx="1704313" cy="2209894"/>
          </a:xfrm>
        </p:grpSpPr>
        <p:sp>
          <p:nvSpPr>
            <p:cNvPr id="13" name="TextBox 12"/>
            <p:cNvSpPr txBox="1"/>
            <p:nvPr/>
          </p:nvSpPr>
          <p:spPr>
            <a:xfrm>
              <a:off x="3935041" y="5289012"/>
              <a:ext cx="1704313" cy="769441"/>
            </a:xfrm>
            <a:prstGeom prst="rect">
              <a:avLst/>
            </a:prstGeom>
            <a:noFill/>
          </p:spPr>
          <p:txBody>
            <a:bodyPr wrap="none" rtlCol="0">
              <a:spAutoFit/>
            </a:bodyPr>
            <a:lstStyle/>
            <a:p>
              <a:r>
                <a:rPr lang="en-US" sz="1100" dirty="0" smtClean="0"/>
                <a:t>Robert  ESPINO</a:t>
              </a:r>
            </a:p>
            <a:p>
              <a:r>
                <a:rPr lang="en-US" sz="1100" dirty="0" smtClean="0"/>
                <a:t>DOB: 05/08/64</a:t>
              </a:r>
            </a:p>
            <a:p>
              <a:r>
                <a:rPr lang="en-US" sz="1100" dirty="0" smtClean="0"/>
                <a:t>434 </a:t>
              </a:r>
              <a:r>
                <a:rPr lang="en-US" sz="1100" dirty="0" err="1" smtClean="0"/>
                <a:t>Abshire</a:t>
              </a:r>
              <a:r>
                <a:rPr lang="en-US" sz="1100" dirty="0" smtClean="0"/>
                <a:t>, 78237 </a:t>
              </a:r>
              <a:r>
                <a:rPr lang="en-US" sz="1100" b="1" dirty="0" smtClean="0"/>
                <a:t>(5140)</a:t>
              </a:r>
            </a:p>
            <a:p>
              <a:r>
                <a:rPr lang="en-US" sz="1100" dirty="0" smtClean="0"/>
                <a:t>C/Mexican Mafia</a:t>
              </a:r>
              <a:endParaRPr lang="en-US" sz="110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8454" y="3848559"/>
              <a:ext cx="1023544" cy="1371600"/>
            </a:xfrm>
            <a:prstGeom prst="rect">
              <a:avLst/>
            </a:prstGeom>
          </p:spPr>
        </p:pic>
      </p:grpSp>
      <p:grpSp>
        <p:nvGrpSpPr>
          <p:cNvPr id="20" name="Group 19"/>
          <p:cNvGrpSpPr/>
          <p:nvPr/>
        </p:nvGrpSpPr>
        <p:grpSpPr>
          <a:xfrm>
            <a:off x="6320506" y="3867839"/>
            <a:ext cx="1909094" cy="2159402"/>
            <a:chOff x="6320506" y="3867839"/>
            <a:chExt cx="1909094" cy="2159402"/>
          </a:xfrm>
        </p:grpSpPr>
        <p:sp>
          <p:nvSpPr>
            <p:cNvPr id="15" name="Rectangle 14"/>
            <p:cNvSpPr/>
            <p:nvPr/>
          </p:nvSpPr>
          <p:spPr>
            <a:xfrm>
              <a:off x="6320506" y="5257800"/>
              <a:ext cx="1909094" cy="769441"/>
            </a:xfrm>
            <a:prstGeom prst="rect">
              <a:avLst/>
            </a:prstGeom>
          </p:spPr>
          <p:txBody>
            <a:bodyPr wrap="square">
              <a:spAutoFit/>
            </a:bodyPr>
            <a:lstStyle/>
            <a:p>
              <a:pPr lvl="0"/>
              <a:r>
                <a:rPr lang="en-US" sz="1100" dirty="0">
                  <a:solidFill>
                    <a:prstClr val="black"/>
                  </a:solidFill>
                </a:rPr>
                <a:t>David Lee ESPINOZA</a:t>
              </a:r>
            </a:p>
            <a:p>
              <a:pPr lvl="0"/>
              <a:r>
                <a:rPr lang="en-US" sz="1100" dirty="0">
                  <a:solidFill>
                    <a:prstClr val="black"/>
                  </a:solidFill>
                </a:rPr>
                <a:t>DOB: 07/01/84</a:t>
              </a:r>
            </a:p>
            <a:p>
              <a:pPr lvl="0"/>
              <a:r>
                <a:rPr lang="en-US" sz="1100" dirty="0">
                  <a:solidFill>
                    <a:prstClr val="black"/>
                  </a:solidFill>
                </a:rPr>
                <a:t>4543 </a:t>
              </a:r>
              <a:r>
                <a:rPr lang="en-US" sz="1100" dirty="0" err="1">
                  <a:solidFill>
                    <a:prstClr val="black"/>
                  </a:solidFill>
                </a:rPr>
                <a:t>Mascota</a:t>
              </a:r>
              <a:r>
                <a:rPr lang="en-US" sz="1100" dirty="0">
                  <a:solidFill>
                    <a:prstClr val="black"/>
                  </a:solidFill>
                </a:rPr>
                <a:t>, </a:t>
              </a:r>
              <a:r>
                <a:rPr lang="en-US" sz="1100" dirty="0" smtClean="0">
                  <a:solidFill>
                    <a:prstClr val="black"/>
                  </a:solidFill>
                </a:rPr>
                <a:t>78207 </a:t>
              </a:r>
              <a:r>
                <a:rPr lang="en-US" sz="1100" b="1" dirty="0" smtClean="0">
                  <a:solidFill>
                    <a:prstClr val="black"/>
                  </a:solidFill>
                </a:rPr>
                <a:t>(5130)</a:t>
              </a:r>
              <a:endParaRPr lang="en-US" sz="1100" b="1" dirty="0">
                <a:solidFill>
                  <a:prstClr val="black"/>
                </a:solidFill>
              </a:endParaRPr>
            </a:p>
            <a:p>
              <a:pPr lvl="0"/>
              <a:r>
                <a:rPr lang="en-US" sz="1100" dirty="0">
                  <a:solidFill>
                    <a:prstClr val="black"/>
                  </a:solidFill>
                </a:rPr>
                <a:t>S/Tango</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5868" y="3867839"/>
              <a:ext cx="1020574" cy="1371600"/>
            </a:xfrm>
            <a:prstGeom prst="rect">
              <a:avLst/>
            </a:prstGeom>
          </p:spPr>
        </p:pic>
      </p:grpSp>
    </p:spTree>
    <p:extLst>
      <p:ext uri="{BB962C8B-B14F-4D97-AF65-F5344CB8AC3E}">
        <p14:creationId xmlns:p14="http://schemas.microsoft.com/office/powerpoint/2010/main" val="419714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 y="1219200"/>
            <a:ext cx="1672253" cy="2310319"/>
            <a:chOff x="617863" y="1111737"/>
            <a:chExt cx="1672253" cy="2310319"/>
          </a:xfrm>
        </p:grpSpPr>
        <p:sp>
          <p:nvSpPr>
            <p:cNvPr id="11" name="Rectangle 10"/>
            <p:cNvSpPr/>
            <p:nvPr/>
          </p:nvSpPr>
          <p:spPr>
            <a:xfrm>
              <a:off x="617863" y="2483337"/>
              <a:ext cx="1672253" cy="938719"/>
            </a:xfrm>
            <a:prstGeom prst="rect">
              <a:avLst/>
            </a:prstGeom>
          </p:spPr>
          <p:txBody>
            <a:bodyPr wrap="square">
              <a:spAutoFit/>
            </a:bodyPr>
            <a:lstStyle/>
            <a:p>
              <a:r>
                <a:rPr lang="en-US" sz="1100" dirty="0"/>
                <a:t>Jesse ESTRADA</a:t>
              </a:r>
            </a:p>
            <a:p>
              <a:r>
                <a:rPr lang="en-US" sz="1100" dirty="0"/>
                <a:t>Aka/</a:t>
              </a:r>
              <a:r>
                <a:rPr lang="en-US" sz="1100" dirty="0" err="1"/>
                <a:t>Chuy</a:t>
              </a:r>
              <a:endParaRPr lang="en-US" sz="1100" dirty="0"/>
            </a:p>
            <a:p>
              <a:r>
                <a:rPr lang="en-US" sz="1100" dirty="0"/>
                <a:t>DOB: 11/28/62</a:t>
              </a:r>
            </a:p>
            <a:p>
              <a:r>
                <a:rPr lang="en-US" sz="1100" dirty="0"/>
                <a:t>654 Aurora, </a:t>
              </a:r>
              <a:r>
                <a:rPr lang="en-US" sz="1100" dirty="0" smtClean="0"/>
                <a:t>78228 </a:t>
              </a:r>
              <a:r>
                <a:rPr lang="en-US" sz="1100" b="1" dirty="0" smtClean="0"/>
                <a:t>(5130)</a:t>
              </a:r>
              <a:endParaRPr lang="en-US" sz="1100" b="1" dirty="0"/>
            </a:p>
            <a:p>
              <a:r>
                <a:rPr lang="en-US" sz="1100" dirty="0"/>
                <a:t>c/EX-Mexican Mafia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49" y="1111737"/>
              <a:ext cx="1012251" cy="1371600"/>
            </a:xfrm>
            <a:prstGeom prst="rect">
              <a:avLst/>
            </a:prstGeom>
          </p:spPr>
        </p:pic>
      </p:grpSp>
      <p:grpSp>
        <p:nvGrpSpPr>
          <p:cNvPr id="13" name="Group 12"/>
          <p:cNvGrpSpPr/>
          <p:nvPr/>
        </p:nvGrpSpPr>
        <p:grpSpPr>
          <a:xfrm>
            <a:off x="2748880" y="1219200"/>
            <a:ext cx="1524000" cy="2310319"/>
            <a:chOff x="2895600" y="1102773"/>
            <a:chExt cx="1524000" cy="2310319"/>
          </a:xfrm>
        </p:grpSpPr>
        <p:sp>
          <p:nvSpPr>
            <p:cNvPr id="10" name="Rectangle 9"/>
            <p:cNvSpPr/>
            <p:nvPr/>
          </p:nvSpPr>
          <p:spPr>
            <a:xfrm>
              <a:off x="2895600" y="2474373"/>
              <a:ext cx="1524000" cy="938719"/>
            </a:xfrm>
            <a:prstGeom prst="rect">
              <a:avLst/>
            </a:prstGeom>
          </p:spPr>
          <p:txBody>
            <a:bodyPr wrap="square">
              <a:spAutoFit/>
            </a:bodyPr>
            <a:lstStyle/>
            <a:p>
              <a:r>
                <a:rPr lang="en-US" sz="1100" dirty="0"/>
                <a:t>Ricardo FERNANDEZ</a:t>
              </a:r>
            </a:p>
            <a:p>
              <a:r>
                <a:rPr lang="en-US" sz="1100" dirty="0"/>
                <a:t>DOB: 02/07/58</a:t>
              </a:r>
            </a:p>
            <a:p>
              <a:r>
                <a:rPr lang="en-US" sz="1100" dirty="0"/>
                <a:t>2147 Texas Ave, </a:t>
              </a:r>
            </a:p>
            <a:p>
              <a:r>
                <a:rPr lang="en-US" sz="1100" dirty="0" smtClean="0"/>
                <a:t>78228 </a:t>
              </a:r>
              <a:r>
                <a:rPr lang="en-US" sz="1100" b="1" dirty="0" smtClean="0"/>
                <a:t>(5220)</a:t>
              </a:r>
              <a:endParaRPr lang="en-US" sz="1100" b="1" dirty="0"/>
            </a:p>
            <a:p>
              <a:r>
                <a:rPr lang="en-US" sz="1100" dirty="0"/>
                <a:t>C/EX Mexican Mafia</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274" y="1102773"/>
              <a:ext cx="1020198" cy="1371600"/>
            </a:xfrm>
            <a:prstGeom prst="rect">
              <a:avLst/>
            </a:prstGeom>
          </p:spPr>
        </p:pic>
      </p:grpSp>
      <p:grpSp>
        <p:nvGrpSpPr>
          <p:cNvPr id="15" name="Group 14"/>
          <p:cNvGrpSpPr/>
          <p:nvPr/>
        </p:nvGrpSpPr>
        <p:grpSpPr>
          <a:xfrm>
            <a:off x="6907514" y="1204462"/>
            <a:ext cx="2196435" cy="2275216"/>
            <a:chOff x="6732117" y="1111737"/>
            <a:chExt cx="2196435" cy="2275216"/>
          </a:xfrm>
        </p:grpSpPr>
        <p:sp>
          <p:nvSpPr>
            <p:cNvPr id="3" name="TextBox 2"/>
            <p:cNvSpPr txBox="1"/>
            <p:nvPr/>
          </p:nvSpPr>
          <p:spPr>
            <a:xfrm>
              <a:off x="6732117" y="2448234"/>
              <a:ext cx="2196435" cy="938719"/>
            </a:xfrm>
            <a:prstGeom prst="rect">
              <a:avLst/>
            </a:prstGeom>
            <a:noFill/>
          </p:spPr>
          <p:txBody>
            <a:bodyPr wrap="none" rtlCol="0">
              <a:spAutoFit/>
            </a:bodyPr>
            <a:lstStyle/>
            <a:p>
              <a:r>
                <a:rPr lang="en-US" sz="1100" dirty="0" smtClean="0"/>
                <a:t>Albert </a:t>
              </a:r>
              <a:r>
                <a:rPr lang="en-US" sz="1100" dirty="0" err="1" smtClean="0"/>
                <a:t>Garces</a:t>
              </a:r>
              <a:r>
                <a:rPr lang="en-US" sz="1100" dirty="0" smtClean="0"/>
                <a:t> </a:t>
              </a:r>
            </a:p>
            <a:p>
              <a:r>
                <a:rPr lang="en-US" sz="1100" dirty="0" smtClean="0"/>
                <a:t>Aka/Sir Loco</a:t>
              </a:r>
            </a:p>
            <a:p>
              <a:r>
                <a:rPr lang="en-US" sz="1100" dirty="0" smtClean="0"/>
                <a:t>DOB: 05/10/74</a:t>
              </a:r>
            </a:p>
            <a:p>
              <a:r>
                <a:rPr lang="en-US" sz="1100" dirty="0" smtClean="0"/>
                <a:t>115 Harvard Terrace, 78201 </a:t>
              </a:r>
              <a:r>
                <a:rPr lang="en-US" sz="1100" b="1" dirty="0" smtClean="0"/>
                <a:t>(5210)</a:t>
              </a:r>
            </a:p>
            <a:p>
              <a:r>
                <a:rPr lang="en-US" sz="1100" dirty="0" smtClean="0"/>
                <a:t>C/EX Mexican Mafia</a:t>
              </a:r>
              <a:endParaRPr lang="en-US" sz="11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111737"/>
              <a:ext cx="1023544" cy="1371600"/>
            </a:xfrm>
            <a:prstGeom prst="rect">
              <a:avLst/>
            </a:prstGeom>
          </p:spPr>
        </p:pic>
      </p:grpSp>
      <p:grpSp>
        <p:nvGrpSpPr>
          <p:cNvPr id="17" name="Group 16"/>
          <p:cNvGrpSpPr/>
          <p:nvPr/>
        </p:nvGrpSpPr>
        <p:grpSpPr>
          <a:xfrm>
            <a:off x="609600" y="3991424"/>
            <a:ext cx="2079415" cy="2201241"/>
            <a:chOff x="609600" y="3991424"/>
            <a:chExt cx="2079415" cy="2201241"/>
          </a:xfrm>
        </p:grpSpPr>
        <p:sp>
          <p:nvSpPr>
            <p:cNvPr id="4" name="TextBox 3"/>
            <p:cNvSpPr txBox="1"/>
            <p:nvPr/>
          </p:nvSpPr>
          <p:spPr>
            <a:xfrm>
              <a:off x="609600" y="5423224"/>
              <a:ext cx="2079415" cy="769441"/>
            </a:xfrm>
            <a:prstGeom prst="rect">
              <a:avLst/>
            </a:prstGeom>
            <a:noFill/>
          </p:spPr>
          <p:txBody>
            <a:bodyPr wrap="none" rtlCol="0">
              <a:spAutoFit/>
            </a:bodyPr>
            <a:lstStyle/>
            <a:p>
              <a:r>
                <a:rPr lang="en-US" sz="1100" dirty="0" smtClean="0"/>
                <a:t>Antonio GARCIA, Jr</a:t>
              </a:r>
            </a:p>
            <a:p>
              <a:r>
                <a:rPr lang="en-US" sz="1100" dirty="0" smtClean="0"/>
                <a:t>DOB: 12/10/86</a:t>
              </a:r>
            </a:p>
            <a:p>
              <a:r>
                <a:rPr lang="en-US" sz="1100" dirty="0" smtClean="0"/>
                <a:t>535 S Acme #9102, 78237 </a:t>
              </a:r>
              <a:r>
                <a:rPr lang="en-US" sz="1100" b="1" dirty="0" smtClean="0"/>
                <a:t>(5140)</a:t>
              </a:r>
            </a:p>
            <a:p>
              <a:r>
                <a:rPr lang="en-US" sz="1100" dirty="0" smtClean="0"/>
                <a:t>C/Tango</a:t>
              </a:r>
              <a:endParaRPr lang="en-US" sz="11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649" y="3991424"/>
              <a:ext cx="1021347" cy="1371600"/>
            </a:xfrm>
            <a:prstGeom prst="rect">
              <a:avLst/>
            </a:prstGeom>
          </p:spPr>
        </p:pic>
      </p:grpSp>
      <p:grpSp>
        <p:nvGrpSpPr>
          <p:cNvPr id="20" name="Group 19"/>
          <p:cNvGrpSpPr/>
          <p:nvPr/>
        </p:nvGrpSpPr>
        <p:grpSpPr>
          <a:xfrm>
            <a:off x="2745293" y="3967554"/>
            <a:ext cx="1771639" cy="2397314"/>
            <a:chOff x="2843135" y="3967554"/>
            <a:chExt cx="1771639" cy="2397314"/>
          </a:xfrm>
        </p:grpSpPr>
        <p:sp>
          <p:nvSpPr>
            <p:cNvPr id="5" name="TextBox 4"/>
            <p:cNvSpPr txBox="1"/>
            <p:nvPr/>
          </p:nvSpPr>
          <p:spPr>
            <a:xfrm>
              <a:off x="2843135" y="5426149"/>
              <a:ext cx="1771639" cy="938719"/>
            </a:xfrm>
            <a:prstGeom prst="rect">
              <a:avLst/>
            </a:prstGeom>
            <a:noFill/>
          </p:spPr>
          <p:txBody>
            <a:bodyPr wrap="none" rtlCol="0">
              <a:spAutoFit/>
            </a:bodyPr>
            <a:lstStyle/>
            <a:p>
              <a:r>
                <a:rPr lang="en-US" sz="1100" dirty="0" smtClean="0"/>
                <a:t>Garcia, Manuel</a:t>
              </a:r>
            </a:p>
            <a:p>
              <a:r>
                <a:rPr lang="en-US" sz="1100" dirty="0" smtClean="0"/>
                <a:t>Aka/Droopy</a:t>
              </a:r>
            </a:p>
            <a:p>
              <a:r>
                <a:rPr lang="en-US" sz="1100" dirty="0" smtClean="0"/>
                <a:t>DOB: 12/16/74</a:t>
              </a:r>
            </a:p>
            <a:p>
              <a:r>
                <a:rPr lang="en-US" sz="1100" dirty="0" smtClean="0"/>
                <a:t>1015 Clark St, 78210 </a:t>
              </a:r>
              <a:r>
                <a:rPr lang="en-US" sz="1100" b="1" dirty="0" smtClean="0"/>
                <a:t>(4140)</a:t>
              </a:r>
            </a:p>
            <a:p>
              <a:r>
                <a:rPr lang="en-US" sz="1100" dirty="0" smtClean="0"/>
                <a:t>C/Mexican Mafia</a:t>
              </a:r>
              <a:endParaRPr lang="en-US" sz="1100"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5231" y="3967554"/>
              <a:ext cx="1020241" cy="1371600"/>
            </a:xfrm>
            <a:prstGeom prst="rect">
              <a:avLst/>
            </a:prstGeom>
          </p:spPr>
        </p:pic>
      </p:grpSp>
      <p:grpSp>
        <p:nvGrpSpPr>
          <p:cNvPr id="22" name="Group 21"/>
          <p:cNvGrpSpPr/>
          <p:nvPr/>
        </p:nvGrpSpPr>
        <p:grpSpPr>
          <a:xfrm>
            <a:off x="4933719" y="3967554"/>
            <a:ext cx="1467068" cy="2381361"/>
            <a:chOff x="4933719" y="3967554"/>
            <a:chExt cx="1467068" cy="2381361"/>
          </a:xfrm>
        </p:grpSpPr>
        <p:sp>
          <p:nvSpPr>
            <p:cNvPr id="6" name="TextBox 5"/>
            <p:cNvSpPr txBox="1"/>
            <p:nvPr/>
          </p:nvSpPr>
          <p:spPr>
            <a:xfrm>
              <a:off x="4933719" y="5410196"/>
              <a:ext cx="1467068" cy="938719"/>
            </a:xfrm>
            <a:prstGeom prst="rect">
              <a:avLst/>
            </a:prstGeom>
            <a:noFill/>
          </p:spPr>
          <p:txBody>
            <a:bodyPr wrap="none" rtlCol="0">
              <a:spAutoFit/>
            </a:bodyPr>
            <a:lstStyle/>
            <a:p>
              <a:r>
                <a:rPr lang="en-US" sz="1100" dirty="0" smtClean="0"/>
                <a:t>Manuel GUZMAN</a:t>
              </a:r>
            </a:p>
            <a:p>
              <a:r>
                <a:rPr lang="en-US" sz="1100" dirty="0" smtClean="0"/>
                <a:t>Aka/Lil </a:t>
              </a:r>
              <a:r>
                <a:rPr lang="en-US" sz="1100" dirty="0" err="1" smtClean="0"/>
                <a:t>Manz</a:t>
              </a:r>
              <a:endParaRPr lang="en-US" sz="1100" dirty="0" smtClean="0"/>
            </a:p>
            <a:p>
              <a:r>
                <a:rPr lang="en-US" sz="1100" dirty="0" smtClean="0"/>
                <a:t>DOB: 032388</a:t>
              </a:r>
            </a:p>
            <a:p>
              <a:r>
                <a:rPr lang="en-US" sz="1100" dirty="0" smtClean="0"/>
                <a:t>5542 Brook Hill </a:t>
              </a:r>
              <a:r>
                <a:rPr lang="en-US" sz="1100" b="1" dirty="0" smtClean="0"/>
                <a:t>(5250)</a:t>
              </a:r>
            </a:p>
            <a:p>
              <a:r>
                <a:rPr lang="en-US" sz="1100" dirty="0" smtClean="0"/>
                <a:t>C/Tango</a:t>
              </a:r>
              <a:endParaRPr lang="en-US" sz="11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2147" y="3967554"/>
              <a:ext cx="1016098" cy="1371600"/>
            </a:xfrm>
            <a:prstGeom prst="rect">
              <a:avLst/>
            </a:prstGeom>
          </p:spPr>
        </p:pic>
      </p:grpSp>
      <p:grpSp>
        <p:nvGrpSpPr>
          <p:cNvPr id="24" name="Group 23"/>
          <p:cNvGrpSpPr/>
          <p:nvPr/>
        </p:nvGrpSpPr>
        <p:grpSpPr>
          <a:xfrm>
            <a:off x="6841791" y="3967554"/>
            <a:ext cx="1920719" cy="2379171"/>
            <a:chOff x="6716076" y="3967554"/>
            <a:chExt cx="1920719" cy="2379171"/>
          </a:xfrm>
        </p:grpSpPr>
        <p:sp>
          <p:nvSpPr>
            <p:cNvPr id="7" name="TextBox 6"/>
            <p:cNvSpPr txBox="1"/>
            <p:nvPr/>
          </p:nvSpPr>
          <p:spPr>
            <a:xfrm>
              <a:off x="6716076" y="5408006"/>
              <a:ext cx="1920719" cy="938719"/>
            </a:xfrm>
            <a:prstGeom prst="rect">
              <a:avLst/>
            </a:prstGeom>
            <a:noFill/>
          </p:spPr>
          <p:txBody>
            <a:bodyPr wrap="none" rtlCol="0">
              <a:spAutoFit/>
            </a:bodyPr>
            <a:lstStyle/>
            <a:p>
              <a:r>
                <a:rPr lang="en-US" sz="1100" dirty="0" smtClean="0"/>
                <a:t>Anthony LEDEZMA</a:t>
              </a:r>
            </a:p>
            <a:p>
              <a:r>
                <a:rPr lang="en-US" sz="1100" dirty="0" smtClean="0"/>
                <a:t>Aka/Dirty; Tony the Tiger; ACE</a:t>
              </a:r>
            </a:p>
            <a:p>
              <a:r>
                <a:rPr lang="en-US" sz="1100" dirty="0" smtClean="0"/>
                <a:t>DOB: 090572</a:t>
              </a:r>
            </a:p>
            <a:p>
              <a:r>
                <a:rPr lang="en-US" sz="1100" dirty="0" smtClean="0"/>
                <a:t>1222 McKinley </a:t>
              </a:r>
              <a:r>
                <a:rPr lang="en-US" sz="1100" b="1" dirty="0" smtClean="0"/>
                <a:t>(4150)</a:t>
              </a:r>
            </a:p>
            <a:p>
              <a:r>
                <a:rPr lang="en-US" sz="1100" dirty="0" smtClean="0"/>
                <a:t>C/Mexican Mafia</a:t>
              </a:r>
              <a:endParaRPr lang="en-US" sz="1100"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1791" y="3967554"/>
              <a:ext cx="1022415" cy="1371600"/>
            </a:xfrm>
            <a:prstGeom prst="rect">
              <a:avLst/>
            </a:prstGeom>
          </p:spPr>
        </p:pic>
      </p:grpSp>
      <p:grpSp>
        <p:nvGrpSpPr>
          <p:cNvPr id="26" name="Group 25"/>
          <p:cNvGrpSpPr/>
          <p:nvPr/>
        </p:nvGrpSpPr>
        <p:grpSpPr>
          <a:xfrm>
            <a:off x="4933718" y="1185836"/>
            <a:ext cx="1771881" cy="2316794"/>
            <a:chOff x="4933718" y="1076634"/>
            <a:chExt cx="1771881" cy="2316794"/>
          </a:xfrm>
        </p:grpSpPr>
        <p:sp>
          <p:nvSpPr>
            <p:cNvPr id="2" name="TextBox 1"/>
            <p:cNvSpPr txBox="1"/>
            <p:nvPr/>
          </p:nvSpPr>
          <p:spPr>
            <a:xfrm>
              <a:off x="4933718" y="2454709"/>
              <a:ext cx="1771881" cy="938719"/>
            </a:xfrm>
            <a:prstGeom prst="rect">
              <a:avLst/>
            </a:prstGeom>
            <a:noFill/>
          </p:spPr>
          <p:txBody>
            <a:bodyPr wrap="square" rtlCol="0">
              <a:spAutoFit/>
            </a:bodyPr>
            <a:lstStyle/>
            <a:p>
              <a:r>
                <a:rPr lang="en-US" sz="1100" dirty="0" smtClean="0"/>
                <a:t>Bryan Paul GAGNE</a:t>
              </a:r>
            </a:p>
            <a:p>
              <a:r>
                <a:rPr lang="en-US" sz="1100" dirty="0" smtClean="0"/>
                <a:t>Aka/</a:t>
              </a:r>
              <a:r>
                <a:rPr lang="en-US" sz="1100" dirty="0" err="1" smtClean="0"/>
                <a:t>Oso</a:t>
              </a:r>
              <a:endParaRPr lang="en-US" sz="1100" dirty="0" smtClean="0"/>
            </a:p>
            <a:p>
              <a:r>
                <a:rPr lang="en-US" sz="1100" dirty="0" smtClean="0"/>
                <a:t>DOB: 10/06/91</a:t>
              </a:r>
            </a:p>
            <a:p>
              <a:r>
                <a:rPr lang="en-US" sz="1100" dirty="0" smtClean="0"/>
                <a:t>318 </a:t>
              </a:r>
              <a:r>
                <a:rPr lang="en-US" sz="1100" dirty="0" err="1" smtClean="0"/>
                <a:t>Tedder</a:t>
              </a:r>
              <a:r>
                <a:rPr lang="en-US" sz="1100" dirty="0" smtClean="0"/>
                <a:t>, 78211 </a:t>
              </a:r>
              <a:r>
                <a:rPr lang="en-US" sz="1100" b="1" dirty="0" smtClean="0"/>
                <a:t>(6140)</a:t>
              </a:r>
            </a:p>
            <a:p>
              <a:r>
                <a:rPr lang="en-US" sz="1100" dirty="0" smtClean="0"/>
                <a:t>S/PRM</a:t>
              </a:r>
              <a:endParaRPr lang="en-US" sz="1100"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2147" y="1076634"/>
              <a:ext cx="1016598" cy="1371600"/>
            </a:xfrm>
            <a:prstGeom prst="rect">
              <a:avLst/>
            </a:prstGeom>
          </p:spPr>
        </p:pic>
      </p:grpSp>
      <p:sp>
        <p:nvSpPr>
          <p:cNvPr id="27" name="Rectangle 26"/>
          <p:cNvSpPr/>
          <p:nvPr/>
        </p:nvSpPr>
        <p:spPr>
          <a:xfrm>
            <a:off x="2427096" y="400797"/>
            <a:ext cx="4144917" cy="369332"/>
          </a:xfrm>
          <a:prstGeom prst="rect">
            <a:avLst/>
          </a:prstGeom>
        </p:spPr>
        <p:txBody>
          <a:bodyPr wrap="none">
            <a:spAutoFit/>
          </a:bodyPr>
          <a:lstStyle/>
          <a:p>
            <a:r>
              <a:rPr lang="en-US" dirty="0"/>
              <a:t>TDCJ Releases to Bexar County for January</a:t>
            </a:r>
          </a:p>
        </p:txBody>
      </p:sp>
    </p:spTree>
    <p:extLst>
      <p:ext uri="{BB962C8B-B14F-4D97-AF65-F5344CB8AC3E}">
        <p14:creationId xmlns:p14="http://schemas.microsoft.com/office/powerpoint/2010/main" val="18128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8448" y="1136542"/>
            <a:ext cx="1463862" cy="2315922"/>
            <a:chOff x="617730" y="756041"/>
            <a:chExt cx="1463862" cy="2315922"/>
          </a:xfrm>
        </p:grpSpPr>
        <p:sp>
          <p:nvSpPr>
            <p:cNvPr id="9" name="TextBox 8"/>
            <p:cNvSpPr txBox="1"/>
            <p:nvPr/>
          </p:nvSpPr>
          <p:spPr>
            <a:xfrm>
              <a:off x="617730" y="2133244"/>
              <a:ext cx="1463862" cy="938719"/>
            </a:xfrm>
            <a:prstGeom prst="rect">
              <a:avLst/>
            </a:prstGeom>
            <a:noFill/>
          </p:spPr>
          <p:txBody>
            <a:bodyPr wrap="none" rtlCol="0">
              <a:spAutoFit/>
            </a:bodyPr>
            <a:lstStyle/>
            <a:p>
              <a:r>
                <a:rPr lang="en-US" sz="1100" dirty="0" smtClean="0"/>
                <a:t>Jose RIVAS Jr</a:t>
              </a:r>
            </a:p>
            <a:p>
              <a:r>
                <a:rPr lang="en-US" sz="1100" dirty="0" smtClean="0"/>
                <a:t>DOB: 06/13/60</a:t>
              </a:r>
            </a:p>
            <a:p>
              <a:r>
                <a:rPr lang="en-US" sz="1100" dirty="0" smtClean="0"/>
                <a:t>4919 Vancouver Blvd, </a:t>
              </a:r>
            </a:p>
            <a:p>
              <a:r>
                <a:rPr lang="en-US" sz="1100" dirty="0" smtClean="0"/>
                <a:t>77469 </a:t>
              </a:r>
              <a:r>
                <a:rPr lang="en-US" sz="1100" b="1" dirty="0" smtClean="0"/>
                <a:t>(7210)</a:t>
              </a:r>
            </a:p>
            <a:p>
              <a:r>
                <a:rPr lang="en-US" sz="1100" dirty="0" smtClean="0"/>
                <a:t>S/Mexican Mafia</a:t>
              </a:r>
              <a:endParaRPr lang="en-US" sz="11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227" r="8598" b="23508"/>
            <a:stretch/>
          </p:blipFill>
          <p:spPr>
            <a:xfrm>
              <a:off x="689865" y="756041"/>
              <a:ext cx="1078229" cy="1371600"/>
            </a:xfrm>
            <a:prstGeom prst="rect">
              <a:avLst/>
            </a:prstGeom>
          </p:spPr>
        </p:pic>
      </p:grpSp>
      <p:grpSp>
        <p:nvGrpSpPr>
          <p:cNvPr id="13" name="Group 12"/>
          <p:cNvGrpSpPr/>
          <p:nvPr/>
        </p:nvGrpSpPr>
        <p:grpSpPr>
          <a:xfrm>
            <a:off x="2445919" y="1091122"/>
            <a:ext cx="2246128" cy="2332188"/>
            <a:chOff x="2456883" y="756041"/>
            <a:chExt cx="2246128" cy="2332188"/>
          </a:xfrm>
        </p:grpSpPr>
        <p:sp>
          <p:nvSpPr>
            <p:cNvPr id="8" name="TextBox 7"/>
            <p:cNvSpPr txBox="1"/>
            <p:nvPr/>
          </p:nvSpPr>
          <p:spPr>
            <a:xfrm>
              <a:off x="2456883" y="2149510"/>
              <a:ext cx="2246128" cy="938719"/>
            </a:xfrm>
            <a:prstGeom prst="rect">
              <a:avLst/>
            </a:prstGeom>
            <a:noFill/>
          </p:spPr>
          <p:txBody>
            <a:bodyPr wrap="none" rtlCol="0">
              <a:spAutoFit/>
            </a:bodyPr>
            <a:lstStyle/>
            <a:p>
              <a:r>
                <a:rPr lang="en-US" sz="1100" dirty="0" smtClean="0"/>
                <a:t>Fred Cruz RODRIGUEZ</a:t>
              </a:r>
            </a:p>
            <a:p>
              <a:r>
                <a:rPr lang="en-US" sz="1100" dirty="0" smtClean="0"/>
                <a:t>Aka/</a:t>
              </a:r>
              <a:r>
                <a:rPr lang="en-US" sz="1100" dirty="0" err="1" smtClean="0"/>
                <a:t>Pijas</a:t>
              </a:r>
              <a:r>
                <a:rPr lang="en-US" sz="1100" dirty="0" smtClean="0"/>
                <a:t>; Red Fred</a:t>
              </a:r>
            </a:p>
            <a:p>
              <a:r>
                <a:rPr lang="en-US" sz="1100" dirty="0" smtClean="0"/>
                <a:t>DOB: 09/26/42</a:t>
              </a:r>
            </a:p>
            <a:p>
              <a:r>
                <a:rPr lang="en-US" sz="1100" dirty="0" smtClean="0"/>
                <a:t>750 W Mayfield St #1, 78211 </a:t>
              </a:r>
              <a:r>
                <a:rPr lang="en-US" sz="1100" b="1" dirty="0" smtClean="0"/>
                <a:t>(6130)</a:t>
              </a:r>
            </a:p>
            <a:p>
              <a:r>
                <a:rPr lang="en-US" sz="1100" dirty="0" smtClean="0"/>
                <a:t>C/EX-Texas Syndicate</a:t>
              </a:r>
              <a:endParaRPr lang="en-US" sz="11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756041"/>
              <a:ext cx="1021869" cy="1371600"/>
            </a:xfrm>
            <a:prstGeom prst="rect">
              <a:avLst/>
            </a:prstGeom>
          </p:spPr>
        </p:pic>
      </p:grpSp>
      <p:grpSp>
        <p:nvGrpSpPr>
          <p:cNvPr id="15" name="Group 14"/>
          <p:cNvGrpSpPr/>
          <p:nvPr/>
        </p:nvGrpSpPr>
        <p:grpSpPr>
          <a:xfrm>
            <a:off x="4693751" y="1091122"/>
            <a:ext cx="1765227" cy="2304716"/>
            <a:chOff x="4793444" y="761644"/>
            <a:chExt cx="1765227" cy="2304716"/>
          </a:xfrm>
        </p:grpSpPr>
        <p:sp>
          <p:nvSpPr>
            <p:cNvPr id="2" name="TextBox 1"/>
            <p:cNvSpPr txBox="1"/>
            <p:nvPr/>
          </p:nvSpPr>
          <p:spPr>
            <a:xfrm>
              <a:off x="4793444" y="2127641"/>
              <a:ext cx="1765227" cy="938719"/>
            </a:xfrm>
            <a:prstGeom prst="rect">
              <a:avLst/>
            </a:prstGeom>
            <a:noFill/>
          </p:spPr>
          <p:txBody>
            <a:bodyPr wrap="none" rtlCol="0">
              <a:spAutoFit/>
            </a:bodyPr>
            <a:lstStyle/>
            <a:p>
              <a:r>
                <a:rPr lang="en-US" sz="1100" dirty="0" smtClean="0"/>
                <a:t>Richard RODRIGUEZ</a:t>
              </a:r>
            </a:p>
            <a:p>
              <a:r>
                <a:rPr lang="en-US" sz="1100" dirty="0" smtClean="0"/>
                <a:t>Aka/CHORE; Shorty</a:t>
              </a:r>
            </a:p>
            <a:p>
              <a:r>
                <a:rPr lang="en-US" sz="1100" dirty="0" smtClean="0"/>
                <a:t>DOB: 08/27/71</a:t>
              </a:r>
            </a:p>
            <a:p>
              <a:r>
                <a:rPr lang="en-US" sz="1100" dirty="0" smtClean="0"/>
                <a:t>906 Green St, 78225 </a:t>
              </a:r>
              <a:r>
                <a:rPr lang="en-US" sz="1100" b="1" dirty="0" smtClean="0"/>
                <a:t>(6110)</a:t>
              </a:r>
            </a:p>
            <a:p>
              <a:r>
                <a:rPr lang="en-US" sz="1100" dirty="0" smtClean="0"/>
                <a:t>C/Mexican Mafia</a:t>
              </a:r>
              <a:endParaRPr lang="en-US" sz="11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4249" y="761644"/>
              <a:ext cx="1021352" cy="1371600"/>
            </a:xfrm>
            <a:prstGeom prst="rect">
              <a:avLst/>
            </a:prstGeom>
          </p:spPr>
        </p:pic>
      </p:grpSp>
      <p:grpSp>
        <p:nvGrpSpPr>
          <p:cNvPr id="17" name="Group 16"/>
          <p:cNvGrpSpPr/>
          <p:nvPr/>
        </p:nvGrpSpPr>
        <p:grpSpPr>
          <a:xfrm>
            <a:off x="6612081" y="1088836"/>
            <a:ext cx="1901483" cy="2307002"/>
            <a:chOff x="6563263" y="761644"/>
            <a:chExt cx="1901483" cy="2307002"/>
          </a:xfrm>
        </p:grpSpPr>
        <p:sp>
          <p:nvSpPr>
            <p:cNvPr id="3" name="TextBox 2"/>
            <p:cNvSpPr txBox="1"/>
            <p:nvPr/>
          </p:nvSpPr>
          <p:spPr>
            <a:xfrm>
              <a:off x="6563263" y="2129927"/>
              <a:ext cx="1901483" cy="938719"/>
            </a:xfrm>
            <a:prstGeom prst="rect">
              <a:avLst/>
            </a:prstGeom>
            <a:noFill/>
          </p:spPr>
          <p:txBody>
            <a:bodyPr wrap="none" rtlCol="0">
              <a:spAutoFit/>
            </a:bodyPr>
            <a:lstStyle/>
            <a:p>
              <a:r>
                <a:rPr lang="en-US" sz="1100" dirty="0" smtClean="0"/>
                <a:t>Mark </a:t>
              </a:r>
              <a:r>
                <a:rPr lang="en-US" sz="1100" dirty="0" err="1" smtClean="0"/>
                <a:t>Thadius</a:t>
              </a:r>
              <a:r>
                <a:rPr lang="en-US" sz="1100" dirty="0" smtClean="0"/>
                <a:t> STOCKTON</a:t>
              </a:r>
            </a:p>
            <a:p>
              <a:r>
                <a:rPr lang="en-US" sz="1100" dirty="0" smtClean="0"/>
                <a:t>Aka/Psycho</a:t>
              </a:r>
            </a:p>
            <a:p>
              <a:r>
                <a:rPr lang="en-US" sz="1100" dirty="0" smtClean="0"/>
                <a:t>DOB:  10/17/84</a:t>
              </a:r>
            </a:p>
            <a:p>
              <a:r>
                <a:rPr lang="en-US" sz="1100" dirty="0" smtClean="0"/>
                <a:t>4110 </a:t>
              </a:r>
              <a:r>
                <a:rPr lang="en-US" sz="1100" dirty="0" err="1" smtClean="0"/>
                <a:t>Ramsgate</a:t>
              </a:r>
              <a:r>
                <a:rPr lang="en-US" sz="1100" dirty="0" smtClean="0"/>
                <a:t>, 78230 </a:t>
              </a:r>
              <a:r>
                <a:rPr lang="en-US" sz="1100" b="1" dirty="0" smtClean="0"/>
                <a:t>(7220)</a:t>
              </a:r>
            </a:p>
            <a:p>
              <a:r>
                <a:rPr lang="en-US" sz="1100" dirty="0" smtClean="0"/>
                <a:t>S/Aryan Brotherhood TX</a:t>
              </a:r>
              <a:endParaRPr lang="en-US" sz="11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2411" y="761644"/>
              <a:ext cx="1024263" cy="1371600"/>
            </a:xfrm>
            <a:prstGeom prst="rect">
              <a:avLst/>
            </a:prstGeom>
          </p:spPr>
        </p:pic>
      </p:grpSp>
      <p:grpSp>
        <p:nvGrpSpPr>
          <p:cNvPr id="19" name="Group 18"/>
          <p:cNvGrpSpPr/>
          <p:nvPr/>
        </p:nvGrpSpPr>
        <p:grpSpPr>
          <a:xfrm>
            <a:off x="563561" y="3916962"/>
            <a:ext cx="1665841" cy="2350148"/>
            <a:chOff x="569183" y="3484081"/>
            <a:chExt cx="1665841" cy="2350148"/>
          </a:xfrm>
        </p:grpSpPr>
        <p:sp>
          <p:nvSpPr>
            <p:cNvPr id="4" name="TextBox 3"/>
            <p:cNvSpPr txBox="1"/>
            <p:nvPr/>
          </p:nvSpPr>
          <p:spPr>
            <a:xfrm>
              <a:off x="569183" y="4895510"/>
              <a:ext cx="1665841" cy="938719"/>
            </a:xfrm>
            <a:prstGeom prst="rect">
              <a:avLst/>
            </a:prstGeom>
            <a:noFill/>
          </p:spPr>
          <p:txBody>
            <a:bodyPr wrap="none" rtlCol="0">
              <a:spAutoFit/>
            </a:bodyPr>
            <a:lstStyle/>
            <a:p>
              <a:r>
                <a:rPr lang="en-US" sz="1100" dirty="0" smtClean="0"/>
                <a:t>Justin Lee VASQUEZ</a:t>
              </a:r>
            </a:p>
            <a:p>
              <a:r>
                <a:rPr lang="en-US" sz="1100" dirty="0" smtClean="0"/>
                <a:t>Aka/Shorty</a:t>
              </a:r>
            </a:p>
            <a:p>
              <a:r>
                <a:rPr lang="en-US" sz="1100" dirty="0" smtClean="0"/>
                <a:t>DOB: 11/29/92</a:t>
              </a:r>
            </a:p>
            <a:p>
              <a:r>
                <a:rPr lang="en-US" sz="1100" dirty="0" smtClean="0"/>
                <a:t>3911 Spear, 78237 </a:t>
              </a:r>
              <a:r>
                <a:rPr lang="en-US" sz="1100" b="1" dirty="0" smtClean="0"/>
                <a:t>(5140)</a:t>
              </a:r>
            </a:p>
            <a:p>
              <a:r>
                <a:rPr lang="en-US" sz="1100" dirty="0" smtClean="0"/>
                <a:t>C/Tango</a:t>
              </a:r>
              <a:endParaRPr lang="en-US" sz="11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263" y="3484081"/>
              <a:ext cx="1019432" cy="1371600"/>
            </a:xfrm>
            <a:prstGeom prst="rect">
              <a:avLst/>
            </a:prstGeom>
          </p:spPr>
        </p:pic>
      </p:grpSp>
      <p:grpSp>
        <p:nvGrpSpPr>
          <p:cNvPr id="21" name="Group 20"/>
          <p:cNvGrpSpPr/>
          <p:nvPr/>
        </p:nvGrpSpPr>
        <p:grpSpPr>
          <a:xfrm>
            <a:off x="2552660" y="3916962"/>
            <a:ext cx="1810111" cy="2188145"/>
            <a:chOff x="2695098" y="3417949"/>
            <a:chExt cx="1810111" cy="2188145"/>
          </a:xfrm>
        </p:grpSpPr>
        <p:sp>
          <p:nvSpPr>
            <p:cNvPr id="5" name="TextBox 4"/>
            <p:cNvSpPr txBox="1"/>
            <p:nvPr/>
          </p:nvSpPr>
          <p:spPr>
            <a:xfrm>
              <a:off x="2695098" y="4836653"/>
              <a:ext cx="1810111" cy="769441"/>
            </a:xfrm>
            <a:prstGeom prst="rect">
              <a:avLst/>
            </a:prstGeom>
            <a:noFill/>
          </p:spPr>
          <p:txBody>
            <a:bodyPr wrap="none" rtlCol="0">
              <a:spAutoFit/>
            </a:bodyPr>
            <a:lstStyle/>
            <a:p>
              <a:r>
                <a:rPr lang="en-US" sz="1100" dirty="0" smtClean="0"/>
                <a:t>Jesse VILLANUEVA</a:t>
              </a:r>
            </a:p>
            <a:p>
              <a:r>
                <a:rPr lang="en-US" sz="1100" dirty="0" smtClean="0"/>
                <a:t>DOB: 10/07/84</a:t>
              </a:r>
            </a:p>
            <a:p>
              <a:r>
                <a:rPr lang="en-US" sz="1100" dirty="0" smtClean="0"/>
                <a:t>523 </a:t>
              </a:r>
              <a:r>
                <a:rPr lang="en-US" sz="1100" dirty="0" err="1" smtClean="0"/>
                <a:t>Kayton</a:t>
              </a:r>
              <a:r>
                <a:rPr lang="en-US" sz="1100" dirty="0" smtClean="0"/>
                <a:t> St, 78210 </a:t>
              </a:r>
              <a:r>
                <a:rPr lang="en-US" sz="1100" b="1" dirty="0" smtClean="0"/>
                <a:t>(4150)</a:t>
              </a:r>
            </a:p>
            <a:p>
              <a:r>
                <a:rPr lang="en-US" sz="1100" dirty="0" smtClean="0"/>
                <a:t>C/Tango</a:t>
              </a:r>
              <a:endParaRPr lang="en-US" sz="1100" dirty="0"/>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0480" y="3417949"/>
              <a:ext cx="1019710" cy="1371600"/>
            </a:xfrm>
            <a:prstGeom prst="rect">
              <a:avLst/>
            </a:prstGeom>
          </p:spPr>
        </p:pic>
      </p:grpSp>
      <p:grpSp>
        <p:nvGrpSpPr>
          <p:cNvPr id="24" name="Group 23"/>
          <p:cNvGrpSpPr/>
          <p:nvPr/>
        </p:nvGrpSpPr>
        <p:grpSpPr>
          <a:xfrm>
            <a:off x="6678906" y="3875140"/>
            <a:ext cx="2101857" cy="2345644"/>
            <a:chOff x="6629400" y="3451860"/>
            <a:chExt cx="2101857" cy="2345644"/>
          </a:xfrm>
        </p:grpSpPr>
        <p:sp>
          <p:nvSpPr>
            <p:cNvPr id="7" name="TextBox 6"/>
            <p:cNvSpPr txBox="1"/>
            <p:nvPr/>
          </p:nvSpPr>
          <p:spPr>
            <a:xfrm>
              <a:off x="6629400" y="4858785"/>
              <a:ext cx="2101857" cy="938719"/>
            </a:xfrm>
            <a:prstGeom prst="rect">
              <a:avLst/>
            </a:prstGeom>
            <a:noFill/>
          </p:spPr>
          <p:txBody>
            <a:bodyPr wrap="none" rtlCol="0">
              <a:spAutoFit/>
            </a:bodyPr>
            <a:lstStyle/>
            <a:p>
              <a:r>
                <a:rPr lang="en-US" sz="1100" dirty="0" smtClean="0"/>
                <a:t>Roger ZAMORA</a:t>
              </a:r>
            </a:p>
            <a:p>
              <a:r>
                <a:rPr lang="en-US" sz="1100" dirty="0" smtClean="0"/>
                <a:t>Aka/Rabbit</a:t>
              </a:r>
            </a:p>
            <a:p>
              <a:r>
                <a:rPr lang="en-US" sz="1100" dirty="0" smtClean="0"/>
                <a:t>DOB: 102383</a:t>
              </a:r>
            </a:p>
            <a:p>
              <a:r>
                <a:rPr lang="en-US" sz="1100" dirty="0" smtClean="0"/>
                <a:t>1700 Jackson Keller #5115 </a:t>
              </a:r>
              <a:r>
                <a:rPr lang="en-US" sz="1100" b="1" dirty="0" smtClean="0"/>
                <a:t>(3310)</a:t>
              </a:r>
            </a:p>
            <a:p>
              <a:r>
                <a:rPr lang="en-US" sz="1100" dirty="0" smtClean="0"/>
                <a:t>C/Tango</a:t>
              </a:r>
              <a:endParaRPr lang="en-US" sz="1100" dirty="0"/>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2411" y="3451860"/>
              <a:ext cx="1022888" cy="1371600"/>
            </a:xfrm>
            <a:prstGeom prst="rect">
              <a:avLst/>
            </a:prstGeom>
          </p:spPr>
        </p:pic>
      </p:grpSp>
      <p:grpSp>
        <p:nvGrpSpPr>
          <p:cNvPr id="26" name="Group 25"/>
          <p:cNvGrpSpPr/>
          <p:nvPr/>
        </p:nvGrpSpPr>
        <p:grpSpPr>
          <a:xfrm>
            <a:off x="4775271" y="3849031"/>
            <a:ext cx="1531188" cy="2407558"/>
            <a:chOff x="4775271" y="3849031"/>
            <a:chExt cx="1531188" cy="2407558"/>
          </a:xfrm>
        </p:grpSpPr>
        <p:sp>
          <p:nvSpPr>
            <p:cNvPr id="6" name="TextBox 5"/>
            <p:cNvSpPr txBox="1"/>
            <p:nvPr/>
          </p:nvSpPr>
          <p:spPr>
            <a:xfrm>
              <a:off x="4775271" y="5317870"/>
              <a:ext cx="1531188" cy="938719"/>
            </a:xfrm>
            <a:prstGeom prst="rect">
              <a:avLst/>
            </a:prstGeom>
            <a:noFill/>
          </p:spPr>
          <p:txBody>
            <a:bodyPr wrap="none" rtlCol="0">
              <a:spAutoFit/>
            </a:bodyPr>
            <a:lstStyle/>
            <a:p>
              <a:r>
                <a:rPr lang="en-US" sz="1100" dirty="0" smtClean="0"/>
                <a:t>Jeffrey J VINCENT</a:t>
              </a:r>
            </a:p>
            <a:p>
              <a:r>
                <a:rPr lang="en-US" sz="1100" dirty="0" smtClean="0"/>
                <a:t>Aka/Jeff</a:t>
              </a:r>
            </a:p>
            <a:p>
              <a:r>
                <a:rPr lang="en-US" sz="1100" dirty="0" smtClean="0"/>
                <a:t>DOB: 11/18/76</a:t>
              </a:r>
            </a:p>
            <a:p>
              <a:r>
                <a:rPr lang="en-US" sz="1100" dirty="0" smtClean="0"/>
                <a:t>521 Sims, 78225 </a:t>
              </a:r>
              <a:r>
                <a:rPr lang="en-US" sz="1100" b="1" dirty="0" smtClean="0"/>
                <a:t>(6110)</a:t>
              </a:r>
            </a:p>
            <a:p>
              <a:r>
                <a:rPr lang="en-US" sz="1100" dirty="0" smtClean="0"/>
                <a:t>C/EX-Tango</a:t>
              </a:r>
              <a:endParaRPr lang="en-US" sz="1100" dirty="0"/>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58300" y="3849031"/>
              <a:ext cx="1021290" cy="1371600"/>
            </a:xfrm>
            <a:prstGeom prst="rect">
              <a:avLst/>
            </a:prstGeom>
          </p:spPr>
        </p:pic>
      </p:grpSp>
      <p:sp>
        <p:nvSpPr>
          <p:cNvPr id="27" name="Rectangle 26"/>
          <p:cNvSpPr/>
          <p:nvPr/>
        </p:nvSpPr>
        <p:spPr>
          <a:xfrm>
            <a:off x="2445919" y="337066"/>
            <a:ext cx="4144917" cy="369332"/>
          </a:xfrm>
          <a:prstGeom prst="rect">
            <a:avLst/>
          </a:prstGeom>
        </p:spPr>
        <p:txBody>
          <a:bodyPr wrap="none">
            <a:spAutoFit/>
          </a:bodyPr>
          <a:lstStyle/>
          <a:p>
            <a:r>
              <a:rPr lang="en-US" dirty="0"/>
              <a:t>TDCJ Releases to Bexar County for January</a:t>
            </a:r>
          </a:p>
        </p:txBody>
      </p:sp>
    </p:spTree>
    <p:extLst>
      <p:ext uri="{BB962C8B-B14F-4D97-AF65-F5344CB8AC3E}">
        <p14:creationId xmlns:p14="http://schemas.microsoft.com/office/powerpoint/2010/main" val="1751191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7177" y="566839"/>
            <a:ext cx="3349828" cy="369332"/>
          </a:xfrm>
          <a:prstGeom prst="rect">
            <a:avLst/>
          </a:prstGeom>
          <a:noFill/>
        </p:spPr>
        <p:txBody>
          <a:bodyPr wrap="none" rtlCol="0">
            <a:spAutoFit/>
          </a:bodyPr>
          <a:lstStyle/>
          <a:p>
            <a:r>
              <a:rPr lang="en-US" dirty="0" smtClean="0"/>
              <a:t>Federal Bureau of Prisons Release</a:t>
            </a:r>
            <a:endParaRPr lang="en-US" dirty="0"/>
          </a:p>
        </p:txBody>
      </p:sp>
      <p:sp>
        <p:nvSpPr>
          <p:cNvPr id="3" name="TextBox 2"/>
          <p:cNvSpPr txBox="1"/>
          <p:nvPr/>
        </p:nvSpPr>
        <p:spPr>
          <a:xfrm>
            <a:off x="3124200" y="3428999"/>
            <a:ext cx="2855783" cy="1569660"/>
          </a:xfrm>
          <a:prstGeom prst="rect">
            <a:avLst/>
          </a:prstGeom>
          <a:noFill/>
        </p:spPr>
        <p:txBody>
          <a:bodyPr wrap="none" rtlCol="0">
            <a:spAutoFit/>
          </a:bodyPr>
          <a:lstStyle/>
          <a:p>
            <a:pPr algn="ctr"/>
            <a:r>
              <a:rPr lang="en-US" sz="1600" dirty="0" smtClean="0"/>
              <a:t>Vincent SAENZ aka/BISKIT</a:t>
            </a:r>
          </a:p>
          <a:p>
            <a:pPr algn="ctr"/>
            <a:r>
              <a:rPr lang="en-US" sz="1600" dirty="0" smtClean="0"/>
              <a:t>DOB: 07/16/82 &amp; 06/16/80</a:t>
            </a:r>
          </a:p>
          <a:p>
            <a:pPr algn="ctr"/>
            <a:r>
              <a:rPr lang="en-US" sz="1600" dirty="0" smtClean="0"/>
              <a:t>126 Shoreview Place </a:t>
            </a:r>
            <a:r>
              <a:rPr lang="en-US" sz="1600" b="1" dirty="0" smtClean="0"/>
              <a:t>(6350)</a:t>
            </a:r>
          </a:p>
          <a:p>
            <a:pPr algn="ctr"/>
            <a:r>
              <a:rPr lang="en-US" sz="1600" dirty="0" smtClean="0"/>
              <a:t>San Antonio, TX   78242</a:t>
            </a:r>
          </a:p>
          <a:p>
            <a:pPr algn="ctr"/>
            <a:r>
              <a:rPr lang="en-US" sz="1600" dirty="0" smtClean="0"/>
              <a:t>Tango (SAPD 2013)</a:t>
            </a:r>
          </a:p>
          <a:p>
            <a:pPr algn="ctr"/>
            <a:r>
              <a:rPr lang="en-US" sz="1600" dirty="0" smtClean="0"/>
              <a:t>PV-Smuggling Goods Out of U.S.</a:t>
            </a:r>
            <a:endParaRPr lang="en-US" sz="16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690" t="35000" r="31429"/>
          <a:stretch/>
        </p:blipFill>
        <p:spPr>
          <a:xfrm>
            <a:off x="3564868" y="1295400"/>
            <a:ext cx="1974445" cy="1929678"/>
          </a:xfrm>
          <a:prstGeom prst="rect">
            <a:avLst/>
          </a:prstGeom>
          <a:ln w="12700">
            <a:solidFill>
              <a:schemeClr val="tx1"/>
            </a:solidFill>
          </a:ln>
        </p:spPr>
      </p:pic>
    </p:spTree>
    <p:extLst>
      <p:ext uri="{BB962C8B-B14F-4D97-AF65-F5344CB8AC3E}">
        <p14:creationId xmlns:p14="http://schemas.microsoft.com/office/powerpoint/2010/main" val="92263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620" y="838200"/>
            <a:ext cx="6613092" cy="4708981"/>
          </a:xfrm>
          <a:prstGeom prst="rect">
            <a:avLst/>
          </a:prstGeom>
          <a:noFill/>
        </p:spPr>
        <p:txBody>
          <a:bodyPr wrap="none" rtlCol="0">
            <a:spAutoFit/>
          </a:bodyPr>
          <a:lstStyle/>
          <a:p>
            <a:pPr algn="ctr"/>
            <a:endParaRPr lang="en-US" dirty="0" smtClean="0"/>
          </a:p>
          <a:p>
            <a:pPr algn="ctr"/>
            <a:r>
              <a:rPr lang="en-US" sz="2400" dirty="0" smtClean="0"/>
              <a:t>Thoughts for Agency Participation:</a:t>
            </a:r>
          </a:p>
          <a:p>
            <a:pPr algn="ctr"/>
            <a:endParaRPr lang="en-US" sz="2400" dirty="0" smtClean="0"/>
          </a:p>
          <a:p>
            <a:pPr algn="ctr"/>
            <a:endParaRPr lang="en-US" dirty="0" smtClean="0"/>
          </a:p>
          <a:p>
            <a:pPr algn="ctr"/>
            <a:r>
              <a:rPr lang="en-US" dirty="0" smtClean="0"/>
              <a:t>What group is the most active in your area?</a:t>
            </a:r>
          </a:p>
          <a:p>
            <a:pPr algn="ctr"/>
            <a:endParaRPr lang="en-US" dirty="0"/>
          </a:p>
          <a:p>
            <a:pPr algn="ctr"/>
            <a:r>
              <a:rPr lang="en-US" dirty="0" smtClean="0"/>
              <a:t>Do they have ties or hang out in San Antonio?</a:t>
            </a:r>
          </a:p>
          <a:p>
            <a:pPr algn="ctr"/>
            <a:r>
              <a:rPr lang="en-US" dirty="0" smtClean="0"/>
              <a:t>(Elaborate)</a:t>
            </a:r>
          </a:p>
          <a:p>
            <a:pPr algn="ctr"/>
            <a:endParaRPr lang="en-US" dirty="0" smtClean="0"/>
          </a:p>
          <a:p>
            <a:pPr algn="ctr"/>
            <a:r>
              <a:rPr lang="en-US" dirty="0" smtClean="0"/>
              <a:t>Is there something NEW or UNUSUAL in your area?</a:t>
            </a:r>
          </a:p>
          <a:p>
            <a:pPr algn="ctr"/>
            <a:endParaRPr lang="en-US" dirty="0" smtClean="0"/>
          </a:p>
          <a:p>
            <a:pPr algn="ctr"/>
            <a:r>
              <a:rPr lang="en-US" dirty="0" smtClean="0"/>
              <a:t>Do you have information on Wanted Gang Members in San Antonio?</a:t>
            </a:r>
          </a:p>
          <a:p>
            <a:pPr algn="ctr"/>
            <a:endParaRPr lang="en-US" dirty="0"/>
          </a:p>
          <a:p>
            <a:pPr algn="ctr"/>
            <a:r>
              <a:rPr lang="en-US" dirty="0" smtClean="0"/>
              <a:t>What kind of training would you find useful?</a:t>
            </a:r>
            <a:endParaRPr lang="en-US" dirty="0"/>
          </a:p>
          <a:p>
            <a:pPr algn="ctr"/>
            <a:endParaRPr lang="en-US" dirty="0"/>
          </a:p>
          <a:p>
            <a:pPr algn="ctr"/>
            <a:endParaRPr lang="en-US" dirty="0"/>
          </a:p>
        </p:txBody>
      </p:sp>
    </p:spTree>
    <p:extLst>
      <p:ext uri="{BB962C8B-B14F-4D97-AF65-F5344CB8AC3E}">
        <p14:creationId xmlns:p14="http://schemas.microsoft.com/office/powerpoint/2010/main" val="67108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4180" y="762000"/>
            <a:ext cx="3472554" cy="3139321"/>
          </a:xfrm>
          <a:prstGeom prst="rect">
            <a:avLst/>
          </a:prstGeom>
          <a:noFill/>
        </p:spPr>
        <p:txBody>
          <a:bodyPr wrap="none" rtlCol="0">
            <a:spAutoFit/>
          </a:bodyPr>
          <a:lstStyle/>
          <a:p>
            <a:pPr algn="ctr"/>
            <a:r>
              <a:rPr lang="en-US" dirty="0" smtClean="0"/>
              <a:t>Contact Information</a:t>
            </a:r>
          </a:p>
          <a:p>
            <a:endParaRPr lang="en-US" dirty="0"/>
          </a:p>
          <a:p>
            <a:endParaRPr lang="en-US" dirty="0" smtClean="0"/>
          </a:p>
          <a:p>
            <a:pPr algn="ctr"/>
            <a:r>
              <a:rPr lang="en-US" dirty="0" smtClean="0"/>
              <a:t>Gang Office:</a:t>
            </a:r>
          </a:p>
          <a:p>
            <a:pPr algn="ctr"/>
            <a:endParaRPr lang="en-US" dirty="0"/>
          </a:p>
          <a:p>
            <a:pPr algn="ctr"/>
            <a:r>
              <a:rPr lang="en-US" dirty="0" smtClean="0"/>
              <a:t>Officers at SWTFC:  210-207-7680</a:t>
            </a:r>
          </a:p>
          <a:p>
            <a:pPr algn="ctr"/>
            <a:r>
              <a:rPr lang="en-US" dirty="0" smtClean="0">
                <a:hlinkClick r:id="rId2"/>
              </a:rPr>
              <a:t>SWTFC@sanantonio.gov</a:t>
            </a:r>
            <a:endParaRPr lang="en-US" dirty="0" smtClean="0"/>
          </a:p>
          <a:p>
            <a:pPr algn="ctr"/>
            <a:endParaRPr lang="en-US" dirty="0"/>
          </a:p>
          <a:p>
            <a:pPr algn="ctr"/>
            <a:r>
              <a:rPr lang="en-US" dirty="0" smtClean="0"/>
              <a:t>Analyst, Vicki Norris: 210-207-4854</a:t>
            </a:r>
          </a:p>
          <a:p>
            <a:pPr algn="ctr"/>
            <a:r>
              <a:rPr lang="en-US" dirty="0" smtClean="0">
                <a:hlinkClick r:id="rId3"/>
              </a:rPr>
              <a:t>Veronica.Norris@sanantonio.gov</a:t>
            </a:r>
            <a:endParaRPr lang="en-US" dirty="0" smtClean="0"/>
          </a:p>
          <a:p>
            <a:endParaRPr lang="en-US" dirty="0"/>
          </a:p>
        </p:txBody>
      </p:sp>
    </p:spTree>
    <p:extLst>
      <p:ext uri="{BB962C8B-B14F-4D97-AF65-F5344CB8AC3E}">
        <p14:creationId xmlns:p14="http://schemas.microsoft.com/office/powerpoint/2010/main" val="102625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7583" y="33343"/>
            <a:ext cx="782843" cy="338554"/>
          </a:xfrm>
          <a:prstGeom prst="rect">
            <a:avLst/>
          </a:prstGeom>
          <a:noFill/>
        </p:spPr>
        <p:txBody>
          <a:bodyPr wrap="none" rtlCol="0">
            <a:spAutoFit/>
          </a:bodyPr>
          <a:lstStyle/>
          <a:p>
            <a:r>
              <a:rPr lang="en-US" sz="1600" dirty="0" smtClean="0"/>
              <a:t>Central</a:t>
            </a:r>
            <a:endParaRPr lang="en-US" sz="1600" dirty="0"/>
          </a:p>
        </p:txBody>
      </p:sp>
      <p:sp>
        <p:nvSpPr>
          <p:cNvPr id="6" name="TextBox 5"/>
          <p:cNvSpPr txBox="1"/>
          <p:nvPr/>
        </p:nvSpPr>
        <p:spPr>
          <a:xfrm>
            <a:off x="533400" y="533400"/>
            <a:ext cx="8077200" cy="2923877"/>
          </a:xfrm>
          <a:prstGeom prst="rect">
            <a:avLst/>
          </a:prstGeom>
          <a:noFill/>
          <a:ln w="12700">
            <a:solidFill>
              <a:schemeClr val="tx1"/>
            </a:solidFill>
          </a:ln>
        </p:spPr>
        <p:txBody>
          <a:bodyPr wrap="square" rtlCol="0">
            <a:spAutoFit/>
          </a:bodyPr>
          <a:lstStyle/>
          <a:p>
            <a:r>
              <a:rPr lang="en-US" sz="1200" dirty="0"/>
              <a:t>Central Patrol recently reported </a:t>
            </a:r>
            <a:r>
              <a:rPr lang="en-US" sz="1200" dirty="0" smtClean="0"/>
              <a:t>in their area a </a:t>
            </a:r>
            <a:r>
              <a:rPr lang="en-US" sz="1200" dirty="0"/>
              <a:t>small tagging group calling themselves DEA (Dead End Army</a:t>
            </a:r>
            <a:r>
              <a:rPr lang="en-US" sz="1200" dirty="0" smtClean="0"/>
              <a:t>) and a group called DIRT.  </a:t>
            </a:r>
          </a:p>
          <a:p>
            <a:endParaRPr lang="en-US" sz="800" dirty="0"/>
          </a:p>
          <a:p>
            <a:r>
              <a:rPr lang="en-US" sz="1200" dirty="0" smtClean="0"/>
              <a:t>DEA is mentioned </a:t>
            </a:r>
            <a:r>
              <a:rPr lang="en-US" sz="1200" dirty="0"/>
              <a:t>in briefly in December as possibly associating with DATK </a:t>
            </a:r>
            <a:r>
              <a:rPr lang="en-US" sz="1200" dirty="0" smtClean="0"/>
              <a:t>or </a:t>
            </a:r>
            <a:r>
              <a:rPr lang="en-US" sz="1200" dirty="0"/>
              <a:t>Party Boys</a:t>
            </a:r>
            <a:r>
              <a:rPr lang="en-US" sz="1200" dirty="0" smtClean="0"/>
              <a:t>.  DEA members appear to be a group of young teenager taggers living on dead end streets particularly around the railroad tracks.  It is believed the leader is VELASCO, Luis Carlos aka/</a:t>
            </a:r>
            <a:r>
              <a:rPr lang="en-US" sz="1200" dirty="0" err="1" smtClean="0"/>
              <a:t>Sillboy</a:t>
            </a:r>
            <a:r>
              <a:rPr lang="en-US" sz="1200" dirty="0" smtClean="0"/>
              <a:t>  DOB: 12/29/93, (1314 </a:t>
            </a:r>
            <a:r>
              <a:rPr lang="en-US" sz="1200" dirty="0" err="1" smtClean="0"/>
              <a:t>Thorain</a:t>
            </a:r>
            <a:r>
              <a:rPr lang="en-US" sz="1200" dirty="0" smtClean="0"/>
              <a:t>) and some of his followers: CASTILLO, Jesse DOB: 11/04/94, (615 </a:t>
            </a:r>
            <a:r>
              <a:rPr lang="en-US" sz="1200" dirty="0" err="1"/>
              <a:t>Rosehill</a:t>
            </a:r>
            <a:r>
              <a:rPr lang="en-US" sz="1200" dirty="0"/>
              <a:t> </a:t>
            </a:r>
            <a:r>
              <a:rPr lang="en-US" sz="1200" dirty="0" smtClean="0"/>
              <a:t>) who was documented as DATK in May 2014, TALLEY, </a:t>
            </a:r>
            <a:r>
              <a:rPr lang="en-US" sz="1200" dirty="0" err="1" smtClean="0"/>
              <a:t>Quayshaun</a:t>
            </a:r>
            <a:r>
              <a:rPr lang="en-US" sz="1200" dirty="0" smtClean="0"/>
              <a:t>, DOB: 05-15-95, (1527 W Sunshine) was is inactive as RTG in 2012 and CONTRERAS, Ruben DOB: 07/21/92.  Colors: Possibly black</a:t>
            </a:r>
          </a:p>
          <a:p>
            <a:endParaRPr lang="en-US" sz="800" dirty="0" smtClean="0"/>
          </a:p>
          <a:p>
            <a:r>
              <a:rPr lang="en-US" sz="1200" dirty="0" smtClean="0"/>
              <a:t>Dirt Members</a:t>
            </a:r>
            <a:r>
              <a:rPr lang="en-US" sz="1200" dirty="0"/>
              <a:t>: Reynosa, Gabriel Anthony 04-22-96 222 Adrian </a:t>
            </a:r>
            <a:r>
              <a:rPr lang="en-US" sz="1200" dirty="0" err="1"/>
              <a:t>tx</a:t>
            </a:r>
            <a:r>
              <a:rPr lang="en-US" sz="1200" dirty="0"/>
              <a:t> id#35568224 alias </a:t>
            </a:r>
            <a:r>
              <a:rPr lang="en-US" sz="1200" dirty="0" smtClean="0"/>
              <a:t>PYRO</a:t>
            </a:r>
            <a:endParaRPr lang="en-US" sz="1200" dirty="0"/>
          </a:p>
          <a:p>
            <a:r>
              <a:rPr lang="en-US" sz="1200" dirty="0"/>
              <a:t>Lara, Victor </a:t>
            </a:r>
            <a:r>
              <a:rPr lang="en-US" sz="1200" dirty="0" err="1"/>
              <a:t>Agusto</a:t>
            </a:r>
            <a:r>
              <a:rPr lang="en-US" sz="1200" dirty="0"/>
              <a:t> Jr. </a:t>
            </a:r>
            <a:r>
              <a:rPr lang="en-US" sz="1200" dirty="0" smtClean="0"/>
              <a:t>09-01-96, Aka/TORE; VIC,  </a:t>
            </a:r>
            <a:r>
              <a:rPr lang="en-US" sz="1200" dirty="0"/>
              <a:t>807 </a:t>
            </a:r>
            <a:r>
              <a:rPr lang="en-US" sz="1200" dirty="0" err="1"/>
              <a:t>Probandt</a:t>
            </a:r>
            <a:r>
              <a:rPr lang="en-US" sz="1200" dirty="0"/>
              <a:t> ss#632541216 vehicle </a:t>
            </a:r>
            <a:r>
              <a:rPr lang="en-US" sz="1200" dirty="0" smtClean="0"/>
              <a:t>LP#FBR9589 documented by Bexar County as Bloods- Los Angeles Heights and Hernandez</a:t>
            </a:r>
            <a:r>
              <a:rPr lang="en-US" sz="1200" dirty="0"/>
              <a:t>, Richard 10-09-98 1207 W. Wildwood ss#630648933 alias </a:t>
            </a:r>
            <a:r>
              <a:rPr lang="en-US" sz="1200" dirty="0" smtClean="0"/>
              <a:t>RICHIE documented by Bexar County as Bloods- </a:t>
            </a:r>
            <a:r>
              <a:rPr lang="en-US" sz="1200" dirty="0"/>
              <a:t>KILLA MOTHAFUKAS WHEREVER (KMW</a:t>
            </a:r>
            <a:r>
              <a:rPr lang="en-US" sz="1200" dirty="0" smtClean="0"/>
              <a:t>).  All were documented by SAPD in December 2014 as DIRT members.  Colors are red and black and know to shoot in 2250’s and hang out in 2260. (SAPD14279919). </a:t>
            </a:r>
            <a:endParaRPr lang="en-US" sz="1200" dirty="0"/>
          </a:p>
          <a:p>
            <a:r>
              <a:rPr lang="en-US" sz="1200" dirty="0"/>
              <a:t> </a:t>
            </a:r>
          </a:p>
          <a:p>
            <a:r>
              <a:rPr lang="en-US" sz="1200" dirty="0" smtClean="0"/>
              <a:t>**ANYONE HAVE ANY ENCOUNTERS, KNOWLEDGE, OR INSIGHT ON THESE INDIVIDUALS/GROUPS?</a:t>
            </a:r>
            <a:endParaRPr lang="en-US" sz="12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575" t="13447" r="26677" b="25729"/>
          <a:stretch/>
        </p:blipFill>
        <p:spPr>
          <a:xfrm>
            <a:off x="4495800" y="3876727"/>
            <a:ext cx="2140857" cy="15312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50138" y="4034456"/>
            <a:ext cx="2152495" cy="1614371"/>
          </a:xfrm>
          <a:prstGeom prst="rect">
            <a:avLst/>
          </a:prstGeom>
          <a:ln w="19050">
            <a:solidFill>
              <a:schemeClr val="tx1"/>
            </a:solidFill>
          </a:ln>
        </p:spPr>
      </p:pic>
      <p:sp>
        <p:nvSpPr>
          <p:cNvPr id="7" name="TextBox 6"/>
          <p:cNvSpPr txBox="1"/>
          <p:nvPr/>
        </p:nvSpPr>
        <p:spPr>
          <a:xfrm>
            <a:off x="2933700" y="4144089"/>
            <a:ext cx="1250795" cy="1107996"/>
          </a:xfrm>
          <a:prstGeom prst="rect">
            <a:avLst/>
          </a:prstGeom>
          <a:noFill/>
        </p:spPr>
        <p:txBody>
          <a:bodyPr wrap="square" rtlCol="0">
            <a:spAutoFit/>
          </a:bodyPr>
          <a:lstStyle/>
          <a:p>
            <a:r>
              <a:rPr lang="en-US" sz="1100" dirty="0" smtClean="0"/>
              <a:t>Photo on left taken Jan 24, 2015 by Intern Travis at EB410 before Jones </a:t>
            </a:r>
            <a:r>
              <a:rPr lang="en-US" sz="1100" dirty="0" err="1" smtClean="0"/>
              <a:t>Maltsburger</a:t>
            </a:r>
            <a:r>
              <a:rPr lang="en-US" sz="1100" dirty="0" smtClean="0"/>
              <a:t> Intersection.</a:t>
            </a:r>
            <a:endParaRPr lang="en-US" sz="1100" dirty="0"/>
          </a:p>
        </p:txBody>
      </p:sp>
      <p:sp>
        <p:nvSpPr>
          <p:cNvPr id="8" name="TextBox 7"/>
          <p:cNvSpPr txBox="1"/>
          <p:nvPr/>
        </p:nvSpPr>
        <p:spPr>
          <a:xfrm>
            <a:off x="6636657" y="4267200"/>
            <a:ext cx="2057400" cy="769441"/>
          </a:xfrm>
          <a:prstGeom prst="rect">
            <a:avLst/>
          </a:prstGeom>
          <a:noFill/>
        </p:spPr>
        <p:txBody>
          <a:bodyPr wrap="square" rtlCol="0">
            <a:spAutoFit/>
          </a:bodyPr>
          <a:lstStyle/>
          <a:p>
            <a:r>
              <a:rPr lang="en-US" sz="1100" dirty="0" smtClean="0"/>
              <a:t>Photo taken by Travis on Jan 24</a:t>
            </a:r>
            <a:r>
              <a:rPr lang="en-US" sz="1100" baseline="30000" dirty="0" smtClean="0"/>
              <a:t>th</a:t>
            </a:r>
            <a:r>
              <a:rPr lang="en-US" sz="1100" dirty="0" smtClean="0"/>
              <a:t> from a Social Media site used by a DATK tagger.  The location is unknown.</a:t>
            </a:r>
            <a:endParaRPr lang="en-US" sz="1100" dirty="0"/>
          </a:p>
        </p:txBody>
      </p:sp>
    </p:spTree>
    <p:extLst>
      <p:ext uri="{BB962C8B-B14F-4D97-AF65-F5344CB8AC3E}">
        <p14:creationId xmlns:p14="http://schemas.microsoft.com/office/powerpoint/2010/main" val="1680036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1590242"/>
              </p:ext>
            </p:extLst>
          </p:nvPr>
        </p:nvGraphicFramePr>
        <p:xfrm>
          <a:off x="533400" y="2971800"/>
          <a:ext cx="8077201" cy="2026920"/>
        </p:xfrm>
        <a:graphic>
          <a:graphicData uri="http://schemas.openxmlformats.org/drawingml/2006/table">
            <a:tbl>
              <a:tblPr firstRow="1" firstCol="1" bandRow="1">
                <a:tableStyleId>{5C22544A-7EE6-4342-B048-85BDC9FD1C3A}</a:tableStyleId>
              </a:tblPr>
              <a:tblGrid>
                <a:gridCol w="2926013"/>
                <a:gridCol w="3390967"/>
                <a:gridCol w="1760221"/>
              </a:tblGrid>
              <a:tr h="0">
                <a:tc>
                  <a:txBody>
                    <a:bodyPr/>
                    <a:lstStyle/>
                    <a:p>
                      <a:pPr marL="0" marR="0">
                        <a:spcBef>
                          <a:spcPts val="0"/>
                        </a:spcBef>
                        <a:spcAft>
                          <a:spcPts val="0"/>
                        </a:spcAft>
                      </a:pPr>
                      <a:r>
                        <a:rPr lang="en-US" sz="1200" b="0" dirty="0">
                          <a:solidFill>
                            <a:schemeClr val="tx1"/>
                          </a:solidFill>
                          <a:effectLst/>
                        </a:rPr>
                        <a:t>Offense: Aggravated Assault-DW</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1200" b="0" dirty="0">
                          <a:solidFill>
                            <a:schemeClr val="tx1"/>
                          </a:solidFill>
                          <a:effectLst/>
                        </a:rPr>
                        <a:t>Date: </a:t>
                      </a:r>
                      <a:r>
                        <a:rPr lang="en-US" sz="1200" b="0" dirty="0" smtClean="0">
                          <a:solidFill>
                            <a:schemeClr val="tx1"/>
                          </a:solidFill>
                          <a:effectLst/>
                        </a:rPr>
                        <a:t>01/29/2015  </a:t>
                      </a:r>
                      <a:endParaRPr lang="en-US" sz="1200" b="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1200" b="0" dirty="0">
                          <a:solidFill>
                            <a:schemeClr val="tx1"/>
                          </a:solidFill>
                          <a:effectLst/>
                        </a:rPr>
                        <a:t>Time: 1801</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74320">
                <a:tc>
                  <a:txBody>
                    <a:bodyPr/>
                    <a:lstStyle/>
                    <a:p>
                      <a:pPr marL="0" marR="0">
                        <a:spcBef>
                          <a:spcPts val="0"/>
                        </a:spcBef>
                        <a:spcAft>
                          <a:spcPts val="0"/>
                        </a:spcAft>
                      </a:pPr>
                      <a:r>
                        <a:rPr lang="en-US" sz="1200" b="0" dirty="0">
                          <a:solidFill>
                            <a:schemeClr val="tx1"/>
                          </a:solidFill>
                          <a:effectLst/>
                        </a:rPr>
                        <a:t>Case #: SAPD15021282</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spcBef>
                          <a:spcPts val="0"/>
                        </a:spcBef>
                        <a:spcAft>
                          <a:spcPts val="0"/>
                        </a:spcAft>
                      </a:pPr>
                      <a:r>
                        <a:rPr lang="en-US" sz="1200" b="0" dirty="0">
                          <a:solidFill>
                            <a:schemeClr val="tx1"/>
                          </a:solidFill>
                          <a:effectLst/>
                        </a:rPr>
                        <a:t>Address: Santiago and Hamilton</a:t>
                      </a:r>
                      <a:endParaRPr lang="en-US" sz="1200" b="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spcBef>
                          <a:spcPts val="0"/>
                        </a:spcBef>
                        <a:spcAft>
                          <a:spcPts val="0"/>
                        </a:spcAft>
                      </a:pPr>
                      <a:r>
                        <a:rPr lang="en-US" sz="1200" b="0" dirty="0">
                          <a:solidFill>
                            <a:schemeClr val="tx1"/>
                          </a:solidFill>
                          <a:effectLst/>
                        </a:rPr>
                        <a:t>District: 2350</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165100">
                <a:tc gridSpan="3">
                  <a:txBody>
                    <a:bodyPr/>
                    <a:lstStyle/>
                    <a:p>
                      <a:pPr marL="0" marR="0">
                        <a:spcBef>
                          <a:spcPts val="0"/>
                        </a:spcBef>
                        <a:spcAft>
                          <a:spcPts val="0"/>
                        </a:spcAft>
                      </a:pPr>
                      <a:r>
                        <a:rPr lang="en-US" sz="1200" b="0" dirty="0">
                          <a:solidFill>
                            <a:schemeClr val="tx1"/>
                          </a:solidFill>
                          <a:effectLst/>
                        </a:rPr>
                        <a:t>Suspect:  FONTENOT, Matthew B/M </a:t>
                      </a:r>
                      <a:r>
                        <a:rPr lang="en-US" sz="1200" b="0" dirty="0" smtClean="0">
                          <a:solidFill>
                            <a:schemeClr val="tx1"/>
                          </a:solidFill>
                          <a:effectLst/>
                        </a:rPr>
                        <a:t>03/26/1994,</a:t>
                      </a:r>
                      <a:r>
                        <a:rPr lang="en-US" sz="1200" b="0" baseline="0" dirty="0" smtClean="0">
                          <a:solidFill>
                            <a:schemeClr val="tx1"/>
                          </a:solidFill>
                          <a:effectLst/>
                        </a:rPr>
                        <a:t> 7527 Parr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289560">
                <a:tc gridSpan="3">
                  <a:txBody>
                    <a:bodyPr/>
                    <a:lstStyle/>
                    <a:p>
                      <a:pPr marL="0" marR="0">
                        <a:spcBef>
                          <a:spcPts val="0"/>
                        </a:spcBef>
                        <a:spcAft>
                          <a:spcPts val="0"/>
                        </a:spcAft>
                      </a:pPr>
                      <a:r>
                        <a:rPr lang="en-US" sz="1200" b="0" dirty="0">
                          <a:solidFill>
                            <a:schemeClr val="tx1"/>
                          </a:solidFill>
                          <a:effectLst/>
                        </a:rPr>
                        <a:t>Victim:  CHAVEZ, Juan W/M 07/14/1980 SID: </a:t>
                      </a:r>
                      <a:r>
                        <a:rPr lang="en-US" sz="1200" b="0" dirty="0" smtClean="0">
                          <a:solidFill>
                            <a:schemeClr val="tx1"/>
                          </a:solidFill>
                          <a:effectLst/>
                        </a:rPr>
                        <a:t>691891</a:t>
                      </a:r>
                      <a:endParaRPr lang="en-US" sz="1200" b="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495300">
                <a:tc gridSpan="3">
                  <a:txBody>
                    <a:bodyPr/>
                    <a:lstStyle/>
                    <a:p>
                      <a:pPr marL="0" marR="0">
                        <a:spcBef>
                          <a:spcPts val="0"/>
                        </a:spcBef>
                        <a:spcAft>
                          <a:spcPts val="0"/>
                        </a:spcAft>
                      </a:pPr>
                      <a:r>
                        <a:rPr lang="en-US" sz="1200" b="0" dirty="0">
                          <a:solidFill>
                            <a:schemeClr val="tx1"/>
                          </a:solidFill>
                          <a:effectLst/>
                        </a:rPr>
                        <a:t>Synopsis: Multiple 911 calls were received from the location for a large fight. According to </a:t>
                      </a:r>
                      <a:r>
                        <a:rPr lang="en-US" sz="1200" b="0" dirty="0" smtClean="0">
                          <a:solidFill>
                            <a:schemeClr val="tx1"/>
                          </a:solidFill>
                          <a:effectLst/>
                        </a:rPr>
                        <a:t>witnesses, </a:t>
                      </a:r>
                      <a:r>
                        <a:rPr lang="en-US" sz="1200" b="0" dirty="0">
                          <a:solidFill>
                            <a:schemeClr val="tx1"/>
                          </a:solidFill>
                          <a:effectLst/>
                        </a:rPr>
                        <a:t>an altercation between FONTENOT and CHAVEZ started for an unknown reason. FONTENOT took a knife and stabbed CHAVEZ in the chest. CHAVEZ then took the knife from FONTENOT and stabbed him in the abdomen and arm. Both males were transported via EMS with serious injuries.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330200">
                <a:tc gridSpan="3">
                  <a:txBody>
                    <a:bodyPr/>
                    <a:lstStyle/>
                    <a:p>
                      <a:pPr marL="0" marR="0">
                        <a:spcBef>
                          <a:spcPts val="0"/>
                        </a:spcBef>
                        <a:spcAft>
                          <a:spcPts val="0"/>
                        </a:spcAft>
                      </a:pPr>
                      <a:r>
                        <a:rPr lang="en-US" sz="1200" b="0" i="1" dirty="0">
                          <a:solidFill>
                            <a:schemeClr val="tx1"/>
                          </a:solidFill>
                          <a:effectLst/>
                        </a:rPr>
                        <a:t>Intel Note</a:t>
                      </a:r>
                      <a:r>
                        <a:rPr lang="en-US" sz="1200" b="0" dirty="0">
                          <a:solidFill>
                            <a:schemeClr val="tx1"/>
                          </a:solidFill>
                          <a:effectLst/>
                        </a:rPr>
                        <a:t>: CHAVEZ has been documented as part of a </a:t>
                      </a:r>
                      <a:r>
                        <a:rPr lang="en-US" sz="1200" b="0" dirty="0" smtClean="0">
                          <a:solidFill>
                            <a:schemeClr val="tx1"/>
                          </a:solidFill>
                          <a:effectLst/>
                        </a:rPr>
                        <a:t>tagging crew called </a:t>
                      </a:r>
                      <a:r>
                        <a:rPr lang="en-US" sz="1200" b="0" dirty="0">
                          <a:solidFill>
                            <a:schemeClr val="tx1"/>
                          </a:solidFill>
                          <a:effectLst/>
                        </a:rPr>
                        <a:t>“NOK</a:t>
                      </a:r>
                      <a:r>
                        <a:rPr lang="en-US" sz="1200" b="0" dirty="0" smtClean="0">
                          <a:solidFill>
                            <a:schemeClr val="tx1"/>
                          </a:solidFill>
                          <a:effectLst/>
                        </a:rPr>
                        <a:t>”, No</a:t>
                      </a:r>
                      <a:r>
                        <a:rPr lang="en-US" sz="1200" b="0" baseline="0" dirty="0" smtClean="0">
                          <a:solidFill>
                            <a:schemeClr val="tx1"/>
                          </a:solidFill>
                          <a:effectLst/>
                        </a:rPr>
                        <a:t> Other Kind</a:t>
                      </a:r>
                      <a:r>
                        <a:rPr lang="en-US" sz="1200" b="0" dirty="0" smtClean="0">
                          <a:solidFill>
                            <a:schemeClr val="tx1"/>
                          </a:solidFill>
                          <a:effectLst/>
                        </a:rPr>
                        <a:t>, </a:t>
                      </a:r>
                      <a:r>
                        <a:rPr lang="en-US" sz="1200" b="0" dirty="0">
                          <a:solidFill>
                            <a:schemeClr val="tx1"/>
                          </a:solidFill>
                          <a:effectLst/>
                        </a:rPr>
                        <a:t>but has been inactive since 2002. FONTENOT is documented as “GRAPE ST WATTS</a:t>
                      </a:r>
                      <a:r>
                        <a:rPr lang="en-US" sz="1200" b="0" dirty="0" smtClean="0">
                          <a:solidFill>
                            <a:schemeClr val="tx1"/>
                          </a:solidFill>
                          <a:effectLst/>
                        </a:rPr>
                        <a:t>” as of 2013..   POC: Det</a:t>
                      </a:r>
                      <a:r>
                        <a:rPr lang="en-US" sz="1200" b="0" baseline="0" dirty="0" smtClean="0">
                          <a:solidFill>
                            <a:schemeClr val="tx1"/>
                          </a:solidFill>
                          <a:effectLst/>
                        </a:rPr>
                        <a:t> G Silva #2473</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3389797"/>
              </p:ext>
            </p:extLst>
          </p:nvPr>
        </p:nvGraphicFramePr>
        <p:xfrm>
          <a:off x="533400" y="5257800"/>
          <a:ext cx="8077200" cy="1163323"/>
        </p:xfrm>
        <a:graphic>
          <a:graphicData uri="http://schemas.openxmlformats.org/drawingml/2006/table">
            <a:tbl>
              <a:tblPr firstRow="1" firstCol="1" bandRow="1">
                <a:tableStyleId>{5C22544A-7EE6-4342-B048-85BDC9FD1C3A}</a:tableStyleId>
              </a:tblPr>
              <a:tblGrid>
                <a:gridCol w="2976749"/>
                <a:gridCol w="3416431"/>
                <a:gridCol w="1684020"/>
              </a:tblGrid>
              <a:tr h="30480">
                <a:tc>
                  <a:txBody>
                    <a:bodyPr/>
                    <a:lstStyle/>
                    <a:p>
                      <a:pPr marL="0" marR="0"/>
                      <a:r>
                        <a:rPr lang="en-US" sz="1200" b="0" dirty="0">
                          <a:solidFill>
                            <a:schemeClr val="tx1"/>
                          </a:solidFill>
                          <a:effectLst/>
                        </a:rPr>
                        <a:t>Offense: Firearms and Narcotics</a:t>
                      </a:r>
                      <a:endParaRPr lang="en-US" sz="1200" b="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r>
                        <a:rPr lang="en-US" sz="1200" b="0" dirty="0">
                          <a:solidFill>
                            <a:schemeClr val="tx1"/>
                          </a:solidFill>
                          <a:effectLst/>
                        </a:rPr>
                        <a:t>Date: 01/29/2015</a:t>
                      </a:r>
                      <a:endParaRPr lang="en-US" sz="1200" b="0" dirty="0">
                        <a:solidFill>
                          <a:schemeClr val="tx1"/>
                        </a:solidFill>
                        <a:effectLst/>
                        <a:latin typeface="Times New Roman"/>
                        <a:ea typeface="Calibri"/>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r>
                        <a:rPr lang="en-US" sz="1200" b="0" dirty="0">
                          <a:solidFill>
                            <a:schemeClr val="tx1"/>
                          </a:solidFill>
                          <a:effectLst/>
                        </a:rPr>
                        <a:t>Time: </a:t>
                      </a:r>
                      <a:endParaRPr lang="en-US" sz="1200" b="0" dirty="0">
                        <a:solidFill>
                          <a:schemeClr val="tx1"/>
                        </a:solidFill>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33682">
                <a:tc>
                  <a:txBody>
                    <a:bodyPr/>
                    <a:lstStyle/>
                    <a:p>
                      <a:pPr marL="0" marR="0"/>
                      <a:r>
                        <a:rPr lang="en-US" sz="1200" b="0" dirty="0">
                          <a:solidFill>
                            <a:schemeClr val="tx1"/>
                          </a:solidFill>
                          <a:effectLst/>
                        </a:rPr>
                        <a:t>Case #: SAPD15024181</a:t>
                      </a:r>
                      <a:endParaRPr lang="en-US" sz="1200" b="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r>
                        <a:rPr lang="en-US" sz="1200" b="0" dirty="0">
                          <a:solidFill>
                            <a:schemeClr val="tx1"/>
                          </a:solidFill>
                          <a:effectLst/>
                        </a:rPr>
                        <a:t>Address: 300 block of Huerta</a:t>
                      </a:r>
                      <a:endParaRPr lang="en-US" sz="1200" b="0" dirty="0">
                        <a:solidFill>
                          <a:schemeClr val="tx1"/>
                        </a:solidFill>
                        <a:effectLst/>
                        <a:latin typeface="Times New Roman"/>
                        <a:ea typeface="Calibri"/>
                      </a:endParaRPr>
                    </a:p>
                  </a:txBody>
                  <a:tcPr marL="68580" marR="68580" marT="0" marB="0">
                    <a:solidFill>
                      <a:schemeClr val="bg1"/>
                    </a:solidFill>
                  </a:tcPr>
                </a:tc>
                <a:tc>
                  <a:txBody>
                    <a:bodyPr/>
                    <a:lstStyle/>
                    <a:p>
                      <a:pPr marL="0" marR="0"/>
                      <a:r>
                        <a:rPr lang="en-US" sz="1200" b="0" dirty="0">
                          <a:solidFill>
                            <a:schemeClr val="tx1"/>
                          </a:solidFill>
                          <a:effectLst/>
                        </a:rPr>
                        <a:t>District: 2340</a:t>
                      </a:r>
                      <a:endParaRPr lang="en-US" sz="1200" b="0" dirty="0">
                        <a:solidFill>
                          <a:schemeClr val="tx1"/>
                        </a:solidFill>
                        <a:effectLst/>
                        <a:latin typeface="Times New Roman"/>
                        <a:ea typeface="Calibri"/>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279401">
                <a:tc gridSpan="3">
                  <a:txBody>
                    <a:bodyPr/>
                    <a:lstStyle/>
                    <a:p>
                      <a:pPr marL="0" marR="0"/>
                      <a:r>
                        <a:rPr lang="en-US" sz="1200" b="0" dirty="0">
                          <a:solidFill>
                            <a:schemeClr val="tx1"/>
                          </a:solidFill>
                          <a:effectLst/>
                        </a:rPr>
                        <a:t>Suspect:  </a:t>
                      </a:r>
                      <a:endParaRPr lang="en-US" sz="1200" b="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284480">
                <a:tc gridSpan="3">
                  <a:txBody>
                    <a:bodyPr/>
                    <a:lstStyle/>
                    <a:p>
                      <a:pPr marL="0" marR="0"/>
                      <a:r>
                        <a:rPr lang="en-US" sz="1200" b="0" dirty="0">
                          <a:solidFill>
                            <a:schemeClr val="tx1"/>
                          </a:solidFill>
                          <a:effectLst/>
                        </a:rPr>
                        <a:t>Synopsis: </a:t>
                      </a:r>
                      <a:r>
                        <a:rPr lang="en-US" sz="1200" b="0" dirty="0" smtClean="0">
                          <a:solidFill>
                            <a:schemeClr val="tx1"/>
                          </a:solidFill>
                          <a:effectLst/>
                        </a:rPr>
                        <a:t>AP</a:t>
                      </a:r>
                      <a:r>
                        <a:rPr lang="en-US" sz="1200" b="0" baseline="0" dirty="0" smtClean="0">
                          <a:solidFill>
                            <a:schemeClr val="tx1"/>
                          </a:solidFill>
                          <a:effectLst/>
                        </a:rPr>
                        <a:t> </a:t>
                      </a:r>
                      <a:r>
                        <a:rPr lang="en-US" sz="1200" b="0" dirty="0" smtClean="0">
                          <a:solidFill>
                            <a:schemeClr val="tx1"/>
                          </a:solidFill>
                          <a:effectLst/>
                        </a:rPr>
                        <a:t>was </a:t>
                      </a:r>
                      <a:r>
                        <a:rPr lang="en-US" sz="1200" b="0" dirty="0">
                          <a:solidFill>
                            <a:schemeClr val="tx1"/>
                          </a:solidFill>
                          <a:effectLst/>
                        </a:rPr>
                        <a:t>arrested after a search resulted in officers locating heroin, cocaine and a firearm at his residence.</a:t>
                      </a:r>
                      <a:endParaRPr lang="en-US" sz="1200" b="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50797">
                <a:tc gridSpan="3">
                  <a:txBody>
                    <a:bodyPr/>
                    <a:lstStyle/>
                    <a:p>
                      <a:pPr marL="0" marR="0"/>
                      <a:r>
                        <a:rPr lang="en-US" sz="1200" b="0" i="1" dirty="0">
                          <a:solidFill>
                            <a:schemeClr val="tx1"/>
                          </a:solidFill>
                          <a:effectLst/>
                        </a:rPr>
                        <a:t>Intel Note: </a:t>
                      </a:r>
                      <a:r>
                        <a:rPr lang="en-US" sz="1200" b="0" i="1" dirty="0" smtClean="0">
                          <a:solidFill>
                            <a:schemeClr val="tx1"/>
                          </a:solidFill>
                          <a:effectLst/>
                        </a:rPr>
                        <a:t> </a:t>
                      </a:r>
                      <a:r>
                        <a:rPr lang="en-US" sz="1200" b="0" dirty="0" smtClean="0">
                          <a:solidFill>
                            <a:schemeClr val="tx1"/>
                          </a:solidFill>
                          <a:effectLst/>
                        </a:rPr>
                        <a:t>AP </a:t>
                      </a:r>
                      <a:r>
                        <a:rPr lang="en-US" sz="1200" b="0" dirty="0">
                          <a:solidFill>
                            <a:schemeClr val="tx1"/>
                          </a:solidFill>
                          <a:effectLst/>
                        </a:rPr>
                        <a:t>is a documented Mexican Mafia member. </a:t>
                      </a:r>
                      <a:endParaRPr lang="en-US" sz="1200" b="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533400" y="304800"/>
            <a:ext cx="8077200" cy="2492990"/>
          </a:xfrm>
          <a:prstGeom prst="rect">
            <a:avLst/>
          </a:prstGeom>
          <a:ln w="12700">
            <a:solidFill>
              <a:schemeClr val="tx1"/>
            </a:solidFill>
          </a:ln>
        </p:spPr>
        <p:txBody>
          <a:bodyPr wrap="square">
            <a:spAutoFit/>
          </a:bodyPr>
          <a:lstStyle/>
          <a:p>
            <a:r>
              <a:rPr lang="en-US" sz="1200" dirty="0" smtClean="0"/>
              <a:t>Offense: Shooting 		Date: 01/30/2015 			Time: 1748 	</a:t>
            </a:r>
          </a:p>
          <a:p>
            <a:r>
              <a:rPr lang="en-US" sz="1200" dirty="0" smtClean="0"/>
              <a:t>Case #: SAPD15022123 		Address: IH 35 S NB / Dolorosa 		District: 2120 	</a:t>
            </a:r>
          </a:p>
          <a:p>
            <a:endParaRPr lang="en-US" sz="800" dirty="0" smtClean="0"/>
          </a:p>
          <a:p>
            <a:r>
              <a:rPr lang="en-US" sz="1200" dirty="0" smtClean="0"/>
              <a:t>Suspect: Unknown               Suspect Vehicle: Red Ford Explorer, first 2 of TXLP are DL. </a:t>
            </a:r>
          </a:p>
          <a:p>
            <a:r>
              <a:rPr lang="pt-BR" sz="1200" dirty="0" smtClean="0"/>
              <a:t>Victim: CERDA, Edgar, W/M, DOB: 04/06/1989, 206 W Ansley Blvd (Dist: 6150)</a:t>
            </a:r>
          </a:p>
          <a:p>
            <a:endParaRPr lang="pt-BR" sz="800" dirty="0"/>
          </a:p>
          <a:p>
            <a:r>
              <a:rPr lang="en-US" sz="1200" dirty="0" smtClean="0"/>
              <a:t>Synopsis: CERDA was driving NB on the highway, when his vehicle window was shot, and shattered as a result. CERDA did not see anyone shoot at his vehicle. CERDA did see a vehicle drive by him at a high rate of speed, weaving in and out of traffic. CERDA managed to get the first 2 letters of the TXLP, which were DL. The area was searched, but no suspects or suspect vehicles were found. CERDA had been grazed by a bullet that came through the driver’s side window. CERDA was taken to UH in stable condition. 	</a:t>
            </a:r>
          </a:p>
          <a:p>
            <a:endParaRPr lang="en-US" sz="800" i="1" dirty="0" smtClean="0"/>
          </a:p>
          <a:p>
            <a:r>
              <a:rPr lang="en-US" sz="1200" i="1" dirty="0" smtClean="0"/>
              <a:t>Intel Note: </a:t>
            </a:r>
            <a:r>
              <a:rPr lang="pt-BR" sz="1200" dirty="0"/>
              <a:t> </a:t>
            </a:r>
            <a:r>
              <a:rPr lang="pt-BR" sz="1200" dirty="0" smtClean="0"/>
              <a:t> Records show  </a:t>
            </a:r>
            <a:r>
              <a:rPr lang="pt-BR" sz="1200" dirty="0"/>
              <a:t>CERDA, EDGAR ANASTICIO, DOB:04/06/88  </a:t>
            </a:r>
            <a:r>
              <a:rPr lang="pt-BR" sz="1200" dirty="0" smtClean="0"/>
              <a:t>as an Inactive </a:t>
            </a:r>
            <a:r>
              <a:rPr lang="pt-BR" sz="1200" dirty="0"/>
              <a:t>Chicanos Taking </a:t>
            </a:r>
            <a:r>
              <a:rPr lang="pt-BR" sz="1200" dirty="0" smtClean="0"/>
              <a:t>Over.  </a:t>
            </a:r>
            <a:r>
              <a:rPr lang="en-US" sz="1200" i="1" dirty="0" smtClean="0"/>
              <a:t>Research produced a possible suspect and suspect vehicle. All information was  forwarded to the handling officer.  POC:  Assignment Pending.</a:t>
            </a:r>
            <a:endParaRPr lang="en-US" sz="1200" dirty="0"/>
          </a:p>
        </p:txBody>
      </p:sp>
    </p:spTree>
    <p:extLst>
      <p:ext uri="{BB962C8B-B14F-4D97-AF65-F5344CB8AC3E}">
        <p14:creationId xmlns:p14="http://schemas.microsoft.com/office/powerpoint/2010/main" val="16803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916" y="381000"/>
            <a:ext cx="8382000" cy="2923877"/>
          </a:xfrm>
          <a:prstGeom prst="rect">
            <a:avLst/>
          </a:prstGeom>
          <a:ln w="12700">
            <a:solidFill>
              <a:schemeClr val="tx1"/>
            </a:solidFill>
          </a:ln>
        </p:spPr>
        <p:txBody>
          <a:bodyPr wrap="square">
            <a:spAutoFit/>
          </a:bodyPr>
          <a:lstStyle/>
          <a:p>
            <a:pPr fontAlgn="t"/>
            <a:r>
              <a:rPr lang="en-US" sz="1200" dirty="0"/>
              <a:t>Offense: Deadly Conduct - </a:t>
            </a:r>
            <a:r>
              <a:rPr lang="en-US" sz="1200" dirty="0" smtClean="0"/>
              <a:t>Firearm                               Date</a:t>
            </a:r>
            <a:r>
              <a:rPr lang="en-US" sz="1200" dirty="0"/>
              <a:t>: </a:t>
            </a:r>
            <a:r>
              <a:rPr lang="en-US" sz="1200" dirty="0" smtClean="0"/>
              <a:t>01/24/2015		Time</a:t>
            </a:r>
            <a:r>
              <a:rPr lang="en-US" sz="1200" dirty="0"/>
              <a:t>: </a:t>
            </a:r>
            <a:endParaRPr lang="en-US" sz="1200" dirty="0" smtClean="0"/>
          </a:p>
          <a:p>
            <a:pPr fontAlgn="t"/>
            <a:r>
              <a:rPr lang="en-US" sz="1200" dirty="0" smtClean="0"/>
              <a:t>Case </a:t>
            </a:r>
            <a:r>
              <a:rPr lang="en-US" sz="1200" dirty="0"/>
              <a:t>#: </a:t>
            </a:r>
            <a:r>
              <a:rPr lang="en-US" sz="1200" dirty="0" smtClean="0"/>
              <a:t>SAPD15016881     		             Address</a:t>
            </a:r>
            <a:r>
              <a:rPr lang="en-US" sz="1200" dirty="0"/>
              <a:t>: 333 N Santa </a:t>
            </a:r>
            <a:r>
              <a:rPr lang="en-US" sz="1200" dirty="0" smtClean="0"/>
              <a:t>Rosa	District</a:t>
            </a:r>
            <a:r>
              <a:rPr lang="en-US" sz="1200" dirty="0"/>
              <a:t>: </a:t>
            </a:r>
            <a:r>
              <a:rPr lang="en-US" sz="1200" dirty="0" smtClean="0"/>
              <a:t>2120</a:t>
            </a:r>
            <a:endParaRPr lang="en-US" sz="1200" dirty="0"/>
          </a:p>
          <a:p>
            <a:endParaRPr lang="en-US" sz="800" dirty="0" smtClean="0"/>
          </a:p>
          <a:p>
            <a:r>
              <a:rPr lang="en-US" sz="1200" dirty="0" smtClean="0"/>
              <a:t>Suspects 1-3: </a:t>
            </a:r>
            <a:r>
              <a:rPr lang="en-US" sz="1200" dirty="0"/>
              <a:t> </a:t>
            </a:r>
            <a:r>
              <a:rPr lang="en-US" sz="1200" dirty="0" smtClean="0"/>
              <a:t> Unknown </a:t>
            </a:r>
            <a:r>
              <a:rPr lang="en-US" sz="1200" dirty="0"/>
              <a:t>white males, 19-26 y/o    </a:t>
            </a:r>
            <a:r>
              <a:rPr lang="en-US" sz="1200" dirty="0" smtClean="0"/>
              <a:t>Suspect Vehicle:  Black Mitsubishi 4d    Other: VASQUEZ, </a:t>
            </a:r>
            <a:r>
              <a:rPr lang="en-US" sz="1200" dirty="0"/>
              <a:t>Nathan </a:t>
            </a:r>
            <a:r>
              <a:rPr lang="en-US" sz="1200" dirty="0" smtClean="0"/>
              <a:t>HM </a:t>
            </a:r>
            <a:r>
              <a:rPr lang="en-US" sz="1200" dirty="0"/>
              <a:t>18-19  </a:t>
            </a:r>
            <a:r>
              <a:rPr lang="en-US" sz="1200" dirty="0" smtClean="0"/>
              <a:t>Victim1: </a:t>
            </a:r>
            <a:r>
              <a:rPr lang="it-IT" sz="1200" dirty="0" smtClean="0"/>
              <a:t> LOZANO, </a:t>
            </a:r>
            <a:r>
              <a:rPr lang="it-IT" sz="1200" dirty="0"/>
              <a:t>Edson </a:t>
            </a:r>
            <a:r>
              <a:rPr lang="it-IT" sz="1200" dirty="0" smtClean="0"/>
              <a:t>HM DOB: 09/17/95, 308 Rounds St       Victim2: </a:t>
            </a:r>
            <a:r>
              <a:rPr lang="nn-NO" sz="1200" dirty="0" smtClean="0"/>
              <a:t> VALDEZ, </a:t>
            </a:r>
            <a:r>
              <a:rPr lang="nn-NO" sz="1200" dirty="0"/>
              <a:t>Samantha </a:t>
            </a:r>
            <a:r>
              <a:rPr lang="nn-NO" sz="1200" dirty="0" smtClean="0"/>
              <a:t>HF  DOB:  05/23/96 1022 Rivas St</a:t>
            </a:r>
            <a:endParaRPr lang="nn-NO" sz="1200" dirty="0"/>
          </a:p>
          <a:p>
            <a:endParaRPr lang="en-US" sz="800" dirty="0" smtClean="0"/>
          </a:p>
          <a:p>
            <a:r>
              <a:rPr lang="en-US" sz="1200" dirty="0" smtClean="0"/>
              <a:t>Synopsis:  Officers </a:t>
            </a:r>
            <a:r>
              <a:rPr lang="en-US" sz="1200" dirty="0"/>
              <a:t>responded to a shooting call at the hospital at the listed address. </a:t>
            </a:r>
            <a:r>
              <a:rPr lang="en-US" sz="1200" dirty="0" smtClean="0"/>
              <a:t>LOZANO &amp; VALDEZ were </a:t>
            </a:r>
            <a:r>
              <a:rPr lang="en-US" sz="1200" dirty="0"/>
              <a:t>contacted and explained </a:t>
            </a:r>
            <a:r>
              <a:rPr lang="en-US" sz="1200" dirty="0" smtClean="0"/>
              <a:t>they had spent the evening </a:t>
            </a:r>
            <a:r>
              <a:rPr lang="en-US" sz="1200" dirty="0"/>
              <a:t>with an old </a:t>
            </a:r>
            <a:r>
              <a:rPr lang="en-US" sz="1200" dirty="0" smtClean="0"/>
              <a:t>friend, VASQUEZ. </a:t>
            </a:r>
            <a:r>
              <a:rPr lang="en-US" sz="1200" dirty="0"/>
              <a:t>During the evening, they noticed </a:t>
            </a:r>
            <a:r>
              <a:rPr lang="en-US" sz="1200" dirty="0" smtClean="0"/>
              <a:t>VASQUEZ was </a:t>
            </a:r>
            <a:r>
              <a:rPr lang="en-US" sz="1200" dirty="0"/>
              <a:t>asking a lot of questions and mentioned he was staying with </a:t>
            </a:r>
            <a:r>
              <a:rPr lang="en-US" sz="1200" dirty="0" smtClean="0"/>
              <a:t>some guys </a:t>
            </a:r>
            <a:r>
              <a:rPr lang="en-US" sz="1200" dirty="0"/>
              <a:t>who own guns. </a:t>
            </a:r>
            <a:r>
              <a:rPr lang="en-US" sz="1200" dirty="0" smtClean="0"/>
              <a:t>VASQUEZ </a:t>
            </a:r>
            <a:r>
              <a:rPr lang="en-US" sz="1200" dirty="0"/>
              <a:t>asked LOZANO &amp; VALDEZ </a:t>
            </a:r>
            <a:r>
              <a:rPr lang="en-US" sz="1200" dirty="0" smtClean="0"/>
              <a:t> </a:t>
            </a:r>
            <a:r>
              <a:rPr lang="en-US" sz="1200" dirty="0"/>
              <a:t>to drop him off at the corner of Delgado and Calaveras. After dropping </a:t>
            </a:r>
            <a:r>
              <a:rPr lang="en-US" sz="1200" dirty="0" smtClean="0"/>
              <a:t>VASQUEZ off</a:t>
            </a:r>
            <a:r>
              <a:rPr lang="en-US" sz="1200" dirty="0"/>
              <a:t>, the LOZANO &amp; VALDEZ </a:t>
            </a:r>
            <a:r>
              <a:rPr lang="en-US" sz="1200" dirty="0" smtClean="0"/>
              <a:t> went to their home nearby. </a:t>
            </a:r>
            <a:r>
              <a:rPr lang="en-US" sz="1200" dirty="0"/>
              <a:t>They were sitting in </a:t>
            </a:r>
            <a:r>
              <a:rPr lang="en-US" sz="1200" dirty="0" smtClean="0"/>
              <a:t>VALDEZ’s </a:t>
            </a:r>
            <a:r>
              <a:rPr lang="en-US" sz="1200" dirty="0"/>
              <a:t>car when they noticed the </a:t>
            </a:r>
            <a:r>
              <a:rPr lang="en-US" sz="1200" dirty="0" smtClean="0"/>
              <a:t>suspect </a:t>
            </a:r>
            <a:r>
              <a:rPr lang="en-US" sz="1200" dirty="0"/>
              <a:t>vehicle pass by slowly several </a:t>
            </a:r>
            <a:r>
              <a:rPr lang="en-US" sz="1200" dirty="0" smtClean="0"/>
              <a:t>times then ultimately stopped near </a:t>
            </a:r>
            <a:r>
              <a:rPr lang="en-US" sz="1200" dirty="0"/>
              <a:t>them </a:t>
            </a:r>
            <a:r>
              <a:rPr lang="en-US" sz="1200" dirty="0" smtClean="0"/>
              <a:t>asking </a:t>
            </a:r>
            <a:r>
              <a:rPr lang="en-US" sz="1200" dirty="0"/>
              <a:t>for directions to "Delgado St." At the same time,  </a:t>
            </a:r>
            <a:r>
              <a:rPr lang="en-US" sz="1200" dirty="0" smtClean="0"/>
              <a:t>one of the suspects got </a:t>
            </a:r>
            <a:r>
              <a:rPr lang="en-US" sz="1200" dirty="0"/>
              <a:t>out of the back of </a:t>
            </a:r>
            <a:r>
              <a:rPr lang="en-US" sz="1200" dirty="0" smtClean="0"/>
              <a:t>the vehicle </a:t>
            </a:r>
            <a:r>
              <a:rPr lang="en-US" sz="1200" dirty="0"/>
              <a:t>and approached LOZANO &amp; VALDEZ with a shotgun</a:t>
            </a:r>
            <a:r>
              <a:rPr lang="en-US" sz="1200" dirty="0" smtClean="0"/>
              <a:t>.  When he </a:t>
            </a:r>
            <a:r>
              <a:rPr lang="en-US" sz="1200" dirty="0"/>
              <a:t>pointed the shotgun </a:t>
            </a:r>
            <a:r>
              <a:rPr lang="en-US" sz="1200" dirty="0" smtClean="0"/>
              <a:t>through </a:t>
            </a:r>
            <a:r>
              <a:rPr lang="en-US" sz="1200" dirty="0"/>
              <a:t>the passenger </a:t>
            </a:r>
            <a:r>
              <a:rPr lang="en-US" sz="1200" dirty="0" smtClean="0"/>
              <a:t>window., LOZANO </a:t>
            </a:r>
            <a:r>
              <a:rPr lang="en-US" sz="1200" dirty="0"/>
              <a:t>grabbed the barrel of the gun </a:t>
            </a:r>
            <a:r>
              <a:rPr lang="en-US" sz="1200" dirty="0" smtClean="0"/>
              <a:t>and told VALDEZ  </a:t>
            </a:r>
            <a:r>
              <a:rPr lang="en-US" sz="1200" dirty="0"/>
              <a:t>to drive </a:t>
            </a:r>
            <a:r>
              <a:rPr lang="en-US" sz="1200" dirty="0" smtClean="0"/>
              <a:t>away.  As she did, </a:t>
            </a:r>
            <a:r>
              <a:rPr lang="en-US" sz="1200" dirty="0"/>
              <a:t>the barrel of the gun broke the passenger window of the car. </a:t>
            </a:r>
            <a:r>
              <a:rPr lang="en-US" sz="1200" dirty="0" smtClean="0"/>
              <a:t> LOZANO  </a:t>
            </a:r>
            <a:r>
              <a:rPr lang="en-US" sz="1200" dirty="0"/>
              <a:t>received cuts on his left </a:t>
            </a:r>
            <a:r>
              <a:rPr lang="en-US" sz="1200" dirty="0" smtClean="0"/>
              <a:t>hand and </a:t>
            </a:r>
            <a:r>
              <a:rPr lang="en-US" sz="1200" dirty="0"/>
              <a:t>right pinky finger from the glass. The suspects fled the location </a:t>
            </a:r>
            <a:r>
              <a:rPr lang="en-US" sz="1200" dirty="0" smtClean="0"/>
              <a:t>in their vehicle.    POC: Det R </a:t>
            </a:r>
            <a:r>
              <a:rPr lang="en-US" sz="1200" dirty="0" err="1" smtClean="0"/>
              <a:t>Neaves</a:t>
            </a:r>
            <a:r>
              <a:rPr lang="en-US" sz="1200" dirty="0" smtClean="0"/>
              <a:t> # 2173</a:t>
            </a:r>
          </a:p>
          <a:p>
            <a:r>
              <a:rPr lang="en-US" sz="1200" dirty="0" err="1" smtClean="0"/>
              <a:t>Intell</a:t>
            </a:r>
            <a:r>
              <a:rPr lang="en-US" sz="1200" dirty="0" smtClean="0"/>
              <a:t>: </a:t>
            </a:r>
            <a:r>
              <a:rPr lang="en-US" sz="1200" dirty="0"/>
              <a:t> </a:t>
            </a:r>
            <a:r>
              <a:rPr lang="en-US" sz="1200" dirty="0" smtClean="0"/>
              <a:t>No gang affiliation was found for VASQUEZ.  </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747336085"/>
              </p:ext>
            </p:extLst>
          </p:nvPr>
        </p:nvGraphicFramePr>
        <p:xfrm>
          <a:off x="325916" y="3505200"/>
          <a:ext cx="8381999" cy="3047999"/>
        </p:xfrm>
        <a:graphic>
          <a:graphicData uri="http://schemas.openxmlformats.org/drawingml/2006/table">
            <a:tbl>
              <a:tblPr firstRow="1" firstCol="1" bandRow="1">
                <a:tableStyleId>{5C22544A-7EE6-4342-B048-85BDC9FD1C3A}</a:tableStyleId>
              </a:tblPr>
              <a:tblGrid>
                <a:gridCol w="8381999"/>
              </a:tblGrid>
              <a:tr h="228599">
                <a:tc>
                  <a:txBody>
                    <a:bodyPr/>
                    <a:lstStyle/>
                    <a:p>
                      <a:pPr marL="0" marR="0">
                        <a:spcBef>
                          <a:spcPts val="0"/>
                        </a:spcBef>
                        <a:spcAft>
                          <a:spcPts val="0"/>
                        </a:spcAft>
                      </a:pPr>
                      <a:r>
                        <a:rPr lang="en-US" sz="1200" b="0" dirty="0" smtClean="0">
                          <a:solidFill>
                            <a:schemeClr val="tx1"/>
                          </a:solidFill>
                          <a:effectLst/>
                        </a:rPr>
                        <a:t>Offense: Aggravated Assault w/ Deadly Weapon</a:t>
                      </a:r>
                      <a:r>
                        <a:rPr lang="en-US" sz="1200" b="0" baseline="0" dirty="0" smtClean="0">
                          <a:solidFill>
                            <a:schemeClr val="tx1"/>
                          </a:solidFill>
                          <a:effectLst/>
                        </a:rPr>
                        <a:t>     Date:</a:t>
                      </a:r>
                      <a:r>
                        <a:rPr lang="en-US" sz="1200" b="0" dirty="0" smtClean="0">
                          <a:solidFill>
                            <a:schemeClr val="tx1"/>
                          </a:solidFill>
                          <a:effectLst/>
                        </a:rPr>
                        <a:t> 01/03/2015                                       Time: 1721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228600">
                <a:tc>
                  <a:txBody>
                    <a:bodyPr/>
                    <a:lstStyle/>
                    <a:p>
                      <a:pPr marL="0" marR="0">
                        <a:spcBef>
                          <a:spcPts val="0"/>
                        </a:spcBef>
                        <a:spcAft>
                          <a:spcPts val="0"/>
                        </a:spcAft>
                      </a:pPr>
                      <a:r>
                        <a:rPr lang="en-US" sz="1200" b="0" dirty="0">
                          <a:solidFill>
                            <a:schemeClr val="tx1"/>
                          </a:solidFill>
                          <a:effectLst/>
                        </a:rPr>
                        <a:t>Case </a:t>
                      </a:r>
                      <a:r>
                        <a:rPr lang="en-US" sz="1200" b="0" dirty="0" smtClean="0">
                          <a:solidFill>
                            <a:schemeClr val="tx1"/>
                          </a:solidFill>
                          <a:effectLst/>
                        </a:rPr>
                        <a:t>#:: SAPD15001839                                               Address: 114 </a:t>
                      </a:r>
                      <a:r>
                        <a:rPr lang="en-US" sz="1200" b="0" dirty="0">
                          <a:solidFill>
                            <a:schemeClr val="tx1"/>
                          </a:solidFill>
                          <a:effectLst/>
                        </a:rPr>
                        <a:t>Bowdoin </a:t>
                      </a:r>
                      <a:r>
                        <a:rPr lang="en-US" sz="1200" b="0" dirty="0" smtClean="0">
                          <a:solidFill>
                            <a:schemeClr val="tx1"/>
                          </a:solidFill>
                          <a:effectLst/>
                        </a:rPr>
                        <a:t>St                           District:</a:t>
                      </a:r>
                      <a:r>
                        <a:rPr lang="en-US" sz="1200" b="0" baseline="0" dirty="0" smtClean="0">
                          <a:solidFill>
                            <a:schemeClr val="tx1"/>
                          </a:solidFill>
                          <a:effectLst/>
                        </a:rPr>
                        <a:t>  2360</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174145">
                <a:tc>
                  <a:txBody>
                    <a:bodyPr/>
                    <a:lstStyle/>
                    <a:p>
                      <a:pPr marL="0" marR="0">
                        <a:spcBef>
                          <a:spcPts val="0"/>
                        </a:spcBef>
                        <a:spcAft>
                          <a:spcPts val="0"/>
                        </a:spcAft>
                      </a:pPr>
                      <a:r>
                        <a:rPr lang="en-US" sz="1200" b="0" dirty="0" smtClean="0">
                          <a:solidFill>
                            <a:schemeClr val="tx1"/>
                          </a:solidFill>
                          <a:effectLst/>
                        </a:rPr>
                        <a:t>Arrested:  GARZA </a:t>
                      </a:r>
                      <a:r>
                        <a:rPr lang="en-US" sz="1200" b="0" dirty="0">
                          <a:solidFill>
                            <a:schemeClr val="tx1"/>
                          </a:solidFill>
                          <a:effectLst/>
                        </a:rPr>
                        <a:t>Fernando </a:t>
                      </a:r>
                      <a:r>
                        <a:rPr lang="en-US" sz="1200" b="0" dirty="0" smtClean="0">
                          <a:solidFill>
                            <a:schemeClr val="tx1"/>
                          </a:solidFill>
                          <a:effectLst/>
                        </a:rPr>
                        <a:t>L/M</a:t>
                      </a:r>
                      <a:r>
                        <a:rPr lang="en-US" sz="1200" b="0" baseline="0" dirty="0" smtClean="0">
                          <a:solidFill>
                            <a:schemeClr val="tx1"/>
                          </a:solidFill>
                          <a:effectLst/>
                        </a:rPr>
                        <a:t>  DOB: </a:t>
                      </a:r>
                      <a:r>
                        <a:rPr lang="en-US" sz="1200" b="0" dirty="0" smtClean="0">
                          <a:solidFill>
                            <a:schemeClr val="tx1"/>
                          </a:solidFill>
                          <a:effectLst/>
                        </a:rPr>
                        <a:t>01/17/1972 </a:t>
                      </a:r>
                      <a:r>
                        <a:rPr lang="en-US" sz="1200" b="0" dirty="0">
                          <a:solidFill>
                            <a:schemeClr val="tx1"/>
                          </a:solidFill>
                          <a:effectLst/>
                        </a:rPr>
                        <a:t>SID: </a:t>
                      </a:r>
                      <a:r>
                        <a:rPr lang="en-US" sz="1200" b="0" dirty="0" smtClean="0">
                          <a:solidFill>
                            <a:schemeClr val="tx1"/>
                          </a:solidFill>
                          <a:effectLst/>
                        </a:rPr>
                        <a:t>507068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213360">
                <a:tc>
                  <a:txBody>
                    <a:bodyPr/>
                    <a:lstStyle/>
                    <a:p>
                      <a:pPr marL="0" marR="0">
                        <a:spcBef>
                          <a:spcPts val="0"/>
                        </a:spcBef>
                        <a:spcAft>
                          <a:spcPts val="0"/>
                        </a:spcAft>
                      </a:pPr>
                      <a:r>
                        <a:rPr lang="en-US" sz="1200" b="0" dirty="0">
                          <a:solidFill>
                            <a:schemeClr val="tx1"/>
                          </a:solidFill>
                          <a:effectLst/>
                        </a:rPr>
                        <a:t>Victim: </a:t>
                      </a:r>
                      <a:r>
                        <a:rPr lang="en-US" sz="1200" b="0" dirty="0" smtClean="0">
                          <a:solidFill>
                            <a:schemeClr val="tx1"/>
                          </a:solidFill>
                          <a:effectLst/>
                        </a:rPr>
                        <a:t>RAMOS, </a:t>
                      </a:r>
                      <a:r>
                        <a:rPr lang="en-US" sz="1200" b="0" dirty="0" err="1">
                          <a:solidFill>
                            <a:schemeClr val="tx1"/>
                          </a:solidFill>
                          <a:effectLst/>
                        </a:rPr>
                        <a:t>Lisendro</a:t>
                      </a:r>
                      <a:r>
                        <a:rPr lang="en-US" sz="1200" b="0" dirty="0">
                          <a:solidFill>
                            <a:schemeClr val="tx1"/>
                          </a:solidFill>
                          <a:effectLst/>
                        </a:rPr>
                        <a:t> L/M </a:t>
                      </a:r>
                      <a:r>
                        <a:rPr lang="en-US" sz="1200" b="0" dirty="0" smtClean="0">
                          <a:solidFill>
                            <a:schemeClr val="tx1"/>
                          </a:solidFill>
                          <a:effectLst/>
                        </a:rPr>
                        <a:t>DOB:</a:t>
                      </a:r>
                      <a:r>
                        <a:rPr lang="en-US" sz="1200" b="0" baseline="0" dirty="0" smtClean="0">
                          <a:solidFill>
                            <a:schemeClr val="tx1"/>
                          </a:solidFill>
                          <a:effectLst/>
                        </a:rPr>
                        <a:t> </a:t>
                      </a:r>
                      <a:r>
                        <a:rPr lang="en-US" sz="1200" b="0" dirty="0" smtClean="0">
                          <a:solidFill>
                            <a:schemeClr val="tx1"/>
                          </a:solidFill>
                          <a:effectLst/>
                        </a:rPr>
                        <a:t>09/17/1988</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609600">
                <a:tc>
                  <a:txBody>
                    <a:bodyPr/>
                    <a:lstStyle/>
                    <a:p>
                      <a:pPr marL="0" marR="0">
                        <a:spcBef>
                          <a:spcPts val="0"/>
                        </a:spcBef>
                        <a:spcAft>
                          <a:spcPts val="0"/>
                        </a:spcAft>
                      </a:pPr>
                      <a:r>
                        <a:rPr lang="en-US" sz="1200" b="0" dirty="0">
                          <a:solidFill>
                            <a:schemeClr val="tx1"/>
                          </a:solidFill>
                          <a:effectLst/>
                        </a:rPr>
                        <a:t>Synopsis: During an altercation between </a:t>
                      </a:r>
                      <a:r>
                        <a:rPr lang="en-US" sz="1200" b="0" dirty="0" smtClean="0">
                          <a:solidFill>
                            <a:schemeClr val="tx1"/>
                          </a:solidFill>
                          <a:effectLst/>
                        </a:rPr>
                        <a:t>GARZA and RAMOS, GARZA </a:t>
                      </a:r>
                      <a:r>
                        <a:rPr lang="en-US" sz="1200" b="0" dirty="0">
                          <a:solidFill>
                            <a:schemeClr val="tx1"/>
                          </a:solidFill>
                          <a:effectLst/>
                        </a:rPr>
                        <a:t>brandished a knife and stabbed </a:t>
                      </a:r>
                      <a:r>
                        <a:rPr lang="en-US" sz="1200" b="0" dirty="0" smtClean="0">
                          <a:solidFill>
                            <a:schemeClr val="tx1"/>
                          </a:solidFill>
                          <a:effectLst/>
                        </a:rPr>
                        <a:t>RAMOS </a:t>
                      </a:r>
                    </a:p>
                    <a:p>
                      <a:pPr marL="0" marR="0">
                        <a:spcBef>
                          <a:spcPts val="0"/>
                        </a:spcBef>
                        <a:spcAft>
                          <a:spcPts val="0"/>
                        </a:spcAft>
                      </a:pPr>
                      <a:r>
                        <a:rPr lang="en-US" sz="1200" b="0" dirty="0" smtClean="0">
                          <a:solidFill>
                            <a:schemeClr val="tx1"/>
                          </a:solidFill>
                          <a:effectLst/>
                        </a:rPr>
                        <a:t>in </a:t>
                      </a:r>
                      <a:r>
                        <a:rPr lang="en-US" sz="1200" b="0" dirty="0">
                          <a:solidFill>
                            <a:schemeClr val="tx1"/>
                          </a:solidFill>
                          <a:effectLst/>
                        </a:rPr>
                        <a:t>the arm. </a:t>
                      </a:r>
                      <a:r>
                        <a:rPr lang="en-US" sz="1200" b="0" dirty="0" smtClean="0">
                          <a:solidFill>
                            <a:schemeClr val="tx1"/>
                          </a:solidFill>
                          <a:effectLst/>
                        </a:rPr>
                        <a:t>GARZA </a:t>
                      </a:r>
                      <a:r>
                        <a:rPr lang="en-US" sz="1200" b="0" dirty="0">
                          <a:solidFill>
                            <a:schemeClr val="tx1"/>
                          </a:solidFill>
                          <a:effectLst/>
                        </a:rPr>
                        <a:t>fled the location on a bike. A short time later Officers located </a:t>
                      </a:r>
                      <a:r>
                        <a:rPr lang="en-US" sz="1200" b="0" dirty="0" smtClean="0">
                          <a:solidFill>
                            <a:schemeClr val="tx1"/>
                          </a:solidFill>
                          <a:effectLst/>
                        </a:rPr>
                        <a:t>GARZA and </a:t>
                      </a:r>
                      <a:r>
                        <a:rPr lang="en-US" sz="1200" b="0" dirty="0">
                          <a:solidFill>
                            <a:schemeClr val="tx1"/>
                          </a:solidFill>
                          <a:effectLst/>
                        </a:rPr>
                        <a:t>took him into </a:t>
                      </a:r>
                      <a:endParaRPr lang="en-US" sz="1200" b="0" dirty="0" smtClean="0">
                        <a:solidFill>
                          <a:schemeClr val="tx1"/>
                        </a:solidFill>
                        <a:effectLst/>
                      </a:endParaRPr>
                    </a:p>
                    <a:p>
                      <a:pPr marL="0" marR="0">
                        <a:spcBef>
                          <a:spcPts val="0"/>
                        </a:spcBef>
                        <a:spcAft>
                          <a:spcPts val="0"/>
                        </a:spcAft>
                      </a:pPr>
                      <a:r>
                        <a:rPr lang="en-US" sz="1200" b="0" dirty="0" smtClean="0">
                          <a:solidFill>
                            <a:schemeClr val="tx1"/>
                          </a:solidFill>
                          <a:effectLst/>
                        </a:rPr>
                        <a:t>custody </a:t>
                      </a:r>
                      <a:r>
                        <a:rPr lang="en-US" sz="1200" b="0" dirty="0">
                          <a:solidFill>
                            <a:schemeClr val="tx1"/>
                          </a:solidFill>
                          <a:effectLst/>
                        </a:rPr>
                        <a:t>without incident. </a:t>
                      </a:r>
                      <a:r>
                        <a:rPr lang="en-US" sz="1200" b="0" dirty="0" smtClean="0">
                          <a:solidFill>
                            <a:schemeClr val="tx1"/>
                          </a:solidFill>
                          <a:effectLst/>
                        </a:rPr>
                        <a:t>RAMOS </a:t>
                      </a:r>
                      <a:r>
                        <a:rPr lang="en-US" sz="1200" b="0" dirty="0">
                          <a:solidFill>
                            <a:schemeClr val="tx1"/>
                          </a:solidFill>
                          <a:effectLst/>
                        </a:rPr>
                        <a:t>was transported to University Hospital with non-life threatening injuries. </a:t>
                      </a:r>
                      <a:r>
                        <a:rPr lang="en-US" sz="1200" b="0" dirty="0" smtClean="0">
                          <a:solidFill>
                            <a:schemeClr val="tx1"/>
                          </a:solidFill>
                          <a:effectLst/>
                        </a:rPr>
                        <a:t> </a:t>
                      </a:r>
                    </a:p>
                    <a:p>
                      <a:pPr marL="0" marR="0">
                        <a:spcBef>
                          <a:spcPts val="0"/>
                        </a:spcBef>
                        <a:spcAft>
                          <a:spcPts val="0"/>
                        </a:spcAft>
                      </a:pPr>
                      <a:r>
                        <a:rPr lang="en-US" sz="1200" b="0" dirty="0" smtClean="0">
                          <a:solidFill>
                            <a:schemeClr val="tx1"/>
                          </a:solidFill>
                          <a:effectLst/>
                        </a:rPr>
                        <a:t>Investigation continues.</a:t>
                      </a:r>
                      <a:r>
                        <a:rPr lang="en-US" sz="1200" b="0" baseline="0" dirty="0" smtClean="0">
                          <a:solidFill>
                            <a:schemeClr val="tx1"/>
                          </a:solidFill>
                          <a:effectLst/>
                        </a:rPr>
                        <a:t> </a:t>
                      </a:r>
                      <a:r>
                        <a:rPr lang="en-US" sz="1200" b="0" dirty="0" smtClean="0">
                          <a:solidFill>
                            <a:schemeClr val="tx1"/>
                          </a:solidFill>
                          <a:effectLst/>
                        </a:rPr>
                        <a:t>POC:  Det J. Rivera #2232</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r>
              <a:tr h="870721">
                <a:tc>
                  <a:txBody>
                    <a:bodyPr/>
                    <a:lstStyle/>
                    <a:p>
                      <a:pPr marL="0" marR="0">
                        <a:spcBef>
                          <a:spcPts val="0"/>
                        </a:spcBef>
                        <a:spcAft>
                          <a:spcPts val="0"/>
                        </a:spcAft>
                      </a:pPr>
                      <a:r>
                        <a:rPr lang="en-US" sz="1200" b="0" dirty="0">
                          <a:solidFill>
                            <a:schemeClr val="tx1"/>
                          </a:solidFill>
                          <a:effectLst/>
                        </a:rPr>
                        <a:t>Intel Note: </a:t>
                      </a:r>
                      <a:r>
                        <a:rPr lang="en-US" sz="1200" b="0" dirty="0" smtClean="0">
                          <a:solidFill>
                            <a:schemeClr val="tx1"/>
                          </a:solidFill>
                          <a:effectLst/>
                        </a:rPr>
                        <a:t>GARZA is documented by TDCJ as Suspected Mexican Mafia and</a:t>
                      </a:r>
                      <a:r>
                        <a:rPr lang="en-US" sz="1200" b="0" baseline="0" dirty="0" smtClean="0">
                          <a:solidFill>
                            <a:schemeClr val="tx1"/>
                          </a:solidFill>
                          <a:effectLst/>
                        </a:rPr>
                        <a:t> in December completed his                        </a:t>
                      </a:r>
                      <a:r>
                        <a:rPr lang="en-US" sz="1000" b="0" baseline="0" dirty="0" smtClean="0">
                          <a:solidFill>
                            <a:schemeClr val="tx1"/>
                          </a:solidFill>
                          <a:effectLst/>
                        </a:rPr>
                        <a:t>(Garza)</a:t>
                      </a:r>
                    </a:p>
                    <a:p>
                      <a:pPr marL="0" marR="0">
                        <a:spcBef>
                          <a:spcPts val="0"/>
                        </a:spcBef>
                        <a:spcAft>
                          <a:spcPts val="0"/>
                        </a:spcAft>
                      </a:pPr>
                      <a:r>
                        <a:rPr lang="en-US" sz="1200" b="0" baseline="0" dirty="0" smtClean="0">
                          <a:solidFill>
                            <a:schemeClr val="tx1"/>
                          </a:solidFill>
                          <a:effectLst/>
                        </a:rPr>
                        <a:t>probationary period.  No gang affiliation was noted for RAMOS.  Further researched showed that o</a:t>
                      </a:r>
                      <a:r>
                        <a:rPr lang="en-US" sz="1200" b="0" dirty="0" smtClean="0">
                          <a:solidFill>
                            <a:schemeClr val="tx1"/>
                          </a:solidFill>
                          <a:effectLst/>
                        </a:rPr>
                        <a:t>n 06/05/14, GARZA  </a:t>
                      </a:r>
                      <a:r>
                        <a:rPr lang="en-US" sz="1200" b="0" dirty="0">
                          <a:solidFill>
                            <a:schemeClr val="tx1"/>
                          </a:solidFill>
                          <a:effectLst/>
                        </a:rPr>
                        <a:t>was the victim in a cutting in which he was involved in an altercation with Espinoza, Jose </a:t>
                      </a:r>
                      <a:r>
                        <a:rPr lang="en-US" sz="1200" b="0" dirty="0" smtClean="0">
                          <a:solidFill>
                            <a:schemeClr val="tx1"/>
                          </a:solidFill>
                          <a:effectLst/>
                        </a:rPr>
                        <a:t>L/M DOB: 02/14/81</a:t>
                      </a:r>
                      <a:r>
                        <a:rPr lang="en-US" sz="1200" b="0" baseline="0" dirty="0" smtClean="0">
                          <a:solidFill>
                            <a:schemeClr val="tx1"/>
                          </a:solidFill>
                          <a:effectLst/>
                        </a:rPr>
                        <a:t> a confirmed Mexican Mafia member currently incarcerated in TDCJ.  E</a:t>
                      </a:r>
                      <a:r>
                        <a:rPr lang="en-US" sz="1200" b="0" dirty="0" smtClean="0">
                          <a:solidFill>
                            <a:schemeClr val="tx1"/>
                          </a:solidFill>
                          <a:effectLst/>
                        </a:rPr>
                        <a:t>spinoza </a:t>
                      </a:r>
                      <a:r>
                        <a:rPr lang="en-US" sz="1200" b="0" dirty="0">
                          <a:solidFill>
                            <a:schemeClr val="tx1"/>
                          </a:solidFill>
                          <a:effectLst/>
                        </a:rPr>
                        <a:t>told Officers at the time that </a:t>
                      </a:r>
                      <a:r>
                        <a:rPr lang="en-US" sz="1200" b="0" dirty="0" smtClean="0">
                          <a:solidFill>
                            <a:schemeClr val="tx1"/>
                          </a:solidFill>
                          <a:effectLst/>
                        </a:rPr>
                        <a:t>GARZA  </a:t>
                      </a:r>
                      <a:r>
                        <a:rPr lang="en-US" sz="1200" b="0" dirty="0">
                          <a:solidFill>
                            <a:schemeClr val="tx1"/>
                          </a:solidFill>
                          <a:effectLst/>
                        </a:rPr>
                        <a:t>had claimed to be EME and called out Espinoza because he used to claim EME in prison. </a:t>
                      </a:r>
                      <a:r>
                        <a:rPr lang="en-US" sz="1200" b="0" dirty="0" smtClean="0">
                          <a:solidFill>
                            <a:schemeClr val="tx1"/>
                          </a:solidFill>
                          <a:effectLst/>
                        </a:rPr>
                        <a:t>Espinoza</a:t>
                      </a:r>
                      <a:r>
                        <a:rPr lang="en-US" sz="1200" b="0" baseline="0" dirty="0" smtClean="0">
                          <a:solidFill>
                            <a:schemeClr val="tx1"/>
                          </a:solidFill>
                          <a:effectLst/>
                        </a:rPr>
                        <a:t> </a:t>
                      </a:r>
                      <a:r>
                        <a:rPr lang="en-US" sz="1200" b="0" dirty="0" smtClean="0">
                          <a:solidFill>
                            <a:schemeClr val="tx1"/>
                          </a:solidFill>
                          <a:effectLst/>
                        </a:rPr>
                        <a:t>further </a:t>
                      </a:r>
                      <a:r>
                        <a:rPr lang="en-US" sz="1200" b="0" dirty="0">
                          <a:solidFill>
                            <a:schemeClr val="tx1"/>
                          </a:solidFill>
                          <a:effectLst/>
                        </a:rPr>
                        <a:t>stated that after he got out of prison, he no longer claimed EME, and this angered </a:t>
                      </a:r>
                      <a:r>
                        <a:rPr lang="en-US" sz="1200" b="0" dirty="0" smtClean="0">
                          <a:solidFill>
                            <a:schemeClr val="tx1"/>
                          </a:solidFill>
                          <a:effectLst/>
                        </a:rPr>
                        <a:t>GARZA . Espinoza </a:t>
                      </a:r>
                      <a:r>
                        <a:rPr lang="en-US" sz="1200" b="0" dirty="0">
                          <a:solidFill>
                            <a:schemeClr val="tx1"/>
                          </a:solidFill>
                          <a:effectLst/>
                        </a:rPr>
                        <a:t>admitted that during the altercation, he stabbed </a:t>
                      </a:r>
                      <a:r>
                        <a:rPr lang="en-US" sz="1200" b="0" dirty="0" smtClean="0">
                          <a:solidFill>
                            <a:schemeClr val="tx1"/>
                          </a:solidFill>
                          <a:effectLst/>
                        </a:rPr>
                        <a:t>GARZA . </a:t>
                      </a:r>
                      <a:r>
                        <a:rPr lang="en-US" sz="1200" b="0" dirty="0">
                          <a:solidFill>
                            <a:schemeClr val="tx1"/>
                          </a:solidFill>
                          <a:effectLst/>
                        </a:rPr>
                        <a:t>In that case, </a:t>
                      </a:r>
                      <a:r>
                        <a:rPr lang="en-US" sz="1200" b="0" dirty="0" smtClean="0">
                          <a:solidFill>
                            <a:schemeClr val="tx1"/>
                          </a:solidFill>
                          <a:effectLst/>
                        </a:rPr>
                        <a:t>GARZA  </a:t>
                      </a:r>
                      <a:r>
                        <a:rPr lang="en-US" sz="1200" b="0" dirty="0">
                          <a:solidFill>
                            <a:schemeClr val="tx1"/>
                          </a:solidFill>
                          <a:effectLst/>
                        </a:rPr>
                        <a:t>fled prior to the arrival of Officers and was never contacted. Officers wrote the information report and booked Espinoza for Public </a:t>
                      </a:r>
                      <a:r>
                        <a:rPr lang="en-US" sz="1200" b="0" dirty="0" smtClean="0">
                          <a:solidFill>
                            <a:schemeClr val="tx1"/>
                          </a:solidFill>
                          <a:effectLst/>
                        </a:rPr>
                        <a:t>Intoxication. (SAPD14122317)</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038600"/>
            <a:ext cx="797058" cy="1069848"/>
          </a:xfrm>
          <a:prstGeom prst="rect">
            <a:avLst/>
          </a:prstGeom>
          <a:ln w="3175">
            <a:solidFill>
              <a:schemeClr val="tx1"/>
            </a:solidFill>
          </a:ln>
        </p:spPr>
      </p:pic>
    </p:spTree>
    <p:extLst>
      <p:ext uri="{BB962C8B-B14F-4D97-AF65-F5344CB8AC3E}">
        <p14:creationId xmlns:p14="http://schemas.microsoft.com/office/powerpoint/2010/main" val="4187787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600" y="272534"/>
            <a:ext cx="734496" cy="369332"/>
          </a:xfrm>
          <a:prstGeom prst="rect">
            <a:avLst/>
          </a:prstGeom>
          <a:noFill/>
        </p:spPr>
        <p:txBody>
          <a:bodyPr wrap="none" rtlCol="0">
            <a:spAutoFit/>
          </a:bodyPr>
          <a:lstStyle/>
          <a:p>
            <a:r>
              <a:rPr lang="en-US" dirty="0" smtClean="0"/>
              <a:t>North</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71441042"/>
              </p:ext>
            </p:extLst>
          </p:nvPr>
        </p:nvGraphicFramePr>
        <p:xfrm>
          <a:off x="381000" y="1066800"/>
          <a:ext cx="8382000" cy="2133600"/>
        </p:xfrm>
        <a:graphic>
          <a:graphicData uri="http://schemas.openxmlformats.org/drawingml/2006/table">
            <a:tbl>
              <a:tblPr firstRow="1" firstCol="1" bandRow="1">
                <a:tableStyleId>{5C22544A-7EE6-4342-B048-85BDC9FD1C3A}</a:tableStyleId>
              </a:tblPr>
              <a:tblGrid>
                <a:gridCol w="8382000"/>
              </a:tblGrid>
              <a:tr h="0">
                <a:tc>
                  <a:txBody>
                    <a:bodyPr/>
                    <a:lstStyle/>
                    <a:p>
                      <a:pPr marL="0" marR="0">
                        <a:spcBef>
                          <a:spcPts val="0"/>
                        </a:spcBef>
                        <a:spcAft>
                          <a:spcPts val="0"/>
                        </a:spcAft>
                      </a:pPr>
                      <a:r>
                        <a:rPr lang="en-US" sz="1200" b="0" dirty="0" smtClean="0">
                          <a:solidFill>
                            <a:schemeClr val="tx1"/>
                          </a:solidFill>
                          <a:effectLst/>
                          <a:latin typeface="+mn-lt"/>
                        </a:rPr>
                        <a:t>Offense:</a:t>
                      </a:r>
                      <a:r>
                        <a:rPr lang="en-US" sz="1200" b="0" baseline="0" dirty="0" smtClean="0">
                          <a:solidFill>
                            <a:schemeClr val="tx1"/>
                          </a:solidFill>
                          <a:effectLst/>
                          <a:latin typeface="+mn-lt"/>
                        </a:rPr>
                        <a:t>  </a:t>
                      </a:r>
                      <a:r>
                        <a:rPr lang="en-US" sz="1200" b="0" dirty="0" smtClean="0">
                          <a:solidFill>
                            <a:schemeClr val="tx1"/>
                          </a:solidFill>
                          <a:effectLst/>
                          <a:latin typeface="+mn-lt"/>
                        </a:rPr>
                        <a:t>Shooting                                                             Date:  12/20/2014</a:t>
                      </a:r>
                      <a:r>
                        <a:rPr lang="en-US" sz="1200" b="0" baseline="0" dirty="0" smtClean="0">
                          <a:solidFill>
                            <a:schemeClr val="tx1"/>
                          </a:solidFill>
                          <a:effectLst/>
                          <a:latin typeface="+mn-lt"/>
                        </a:rPr>
                        <a:t>                                                                  Time:  </a:t>
                      </a:r>
                      <a:r>
                        <a:rPr lang="en-US" sz="1200" b="0" dirty="0" smtClean="0">
                          <a:solidFill>
                            <a:schemeClr val="tx1"/>
                          </a:solidFill>
                          <a:effectLst/>
                          <a:latin typeface="+mn-lt"/>
                        </a:rPr>
                        <a:t>0217 </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0">
                <a:tc>
                  <a:txBody>
                    <a:bodyPr/>
                    <a:lstStyle/>
                    <a:p>
                      <a:pPr marL="0" marR="0">
                        <a:spcBef>
                          <a:spcPts val="0"/>
                        </a:spcBef>
                        <a:spcAft>
                          <a:spcPts val="0"/>
                        </a:spcAft>
                      </a:pPr>
                      <a:r>
                        <a:rPr lang="en-US" sz="1200" b="0" dirty="0">
                          <a:solidFill>
                            <a:schemeClr val="tx1"/>
                          </a:solidFill>
                          <a:effectLst/>
                          <a:latin typeface="+mn-lt"/>
                        </a:rPr>
                        <a:t>Case </a:t>
                      </a:r>
                      <a:r>
                        <a:rPr lang="en-US" sz="1200" b="0" dirty="0" smtClean="0">
                          <a:solidFill>
                            <a:schemeClr val="tx1"/>
                          </a:solidFill>
                          <a:effectLst/>
                          <a:latin typeface="+mn-lt"/>
                        </a:rPr>
                        <a:t>#:  SAPD14280788</a:t>
                      </a:r>
                      <a:r>
                        <a:rPr lang="en-US" sz="1200" b="0" baseline="0" dirty="0" smtClean="0">
                          <a:solidFill>
                            <a:schemeClr val="tx1"/>
                          </a:solidFill>
                          <a:effectLst/>
                          <a:latin typeface="+mn-lt"/>
                        </a:rPr>
                        <a:t>                                                    Address:  1</a:t>
                      </a:r>
                      <a:r>
                        <a:rPr lang="en-US" sz="1200" b="0" dirty="0" smtClean="0">
                          <a:solidFill>
                            <a:schemeClr val="tx1"/>
                          </a:solidFill>
                          <a:effectLst/>
                          <a:latin typeface="+mn-lt"/>
                        </a:rPr>
                        <a:t>9178 </a:t>
                      </a:r>
                      <a:r>
                        <a:rPr lang="en-US" sz="1200" b="0" dirty="0">
                          <a:solidFill>
                            <a:schemeClr val="tx1"/>
                          </a:solidFill>
                          <a:effectLst/>
                          <a:latin typeface="+mn-lt"/>
                        </a:rPr>
                        <a:t>Blanco Rd </a:t>
                      </a:r>
                      <a:r>
                        <a:rPr lang="en-US" sz="1200" b="0" dirty="0" smtClean="0">
                          <a:solidFill>
                            <a:schemeClr val="tx1"/>
                          </a:solidFill>
                          <a:effectLst/>
                          <a:latin typeface="+mn-lt"/>
                        </a:rPr>
                        <a:t>                                                   District: 3170</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r>
              <a:tr h="91440">
                <a:tc>
                  <a:txBody>
                    <a:bodyPr/>
                    <a:lstStyle/>
                    <a:p>
                      <a:endParaRPr lang="en-US" sz="8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effectLst/>
                          <a:latin typeface="+mn-lt"/>
                        </a:rPr>
                        <a:t>Suspect Vehicles:  White Honda Civic and a black Dodge Charger</a:t>
                      </a:r>
                      <a:endParaRPr lang="en-US" sz="1200" b="0" dirty="0" smtClean="0">
                        <a:solidFill>
                          <a:schemeClr val="tx1"/>
                        </a:solidFill>
                        <a:effectLst/>
                        <a:latin typeface="+mn-lt"/>
                        <a:ea typeface="Calibri"/>
                        <a:cs typeface="Times New Roman"/>
                      </a:endParaRPr>
                    </a:p>
                    <a:p>
                      <a:pPr marL="0" marR="0">
                        <a:spcBef>
                          <a:spcPts val="0"/>
                        </a:spcBef>
                        <a:spcAft>
                          <a:spcPts val="0"/>
                        </a:spcAft>
                      </a:pPr>
                      <a:r>
                        <a:rPr lang="en-US" sz="1200" b="0" dirty="0" smtClean="0">
                          <a:solidFill>
                            <a:schemeClr val="tx1"/>
                          </a:solidFill>
                          <a:effectLst/>
                          <a:latin typeface="+mn-lt"/>
                        </a:rPr>
                        <a:t>Victim</a:t>
                      </a:r>
                      <a:r>
                        <a:rPr lang="en-US" sz="1200" b="0" dirty="0">
                          <a:solidFill>
                            <a:schemeClr val="tx1"/>
                          </a:solidFill>
                          <a:effectLst/>
                          <a:latin typeface="+mn-lt"/>
                        </a:rPr>
                        <a:t>:   </a:t>
                      </a:r>
                      <a:r>
                        <a:rPr lang="en-US" sz="1200" b="0" dirty="0" smtClean="0">
                          <a:solidFill>
                            <a:schemeClr val="tx1"/>
                          </a:solidFill>
                          <a:effectLst/>
                          <a:latin typeface="+mn-lt"/>
                        </a:rPr>
                        <a:t>RODRIGUEZ, Ricky </a:t>
                      </a:r>
                      <a:r>
                        <a:rPr lang="en-US" sz="1200" b="0" dirty="0">
                          <a:solidFill>
                            <a:schemeClr val="tx1"/>
                          </a:solidFill>
                          <a:effectLst/>
                          <a:latin typeface="+mn-lt"/>
                        </a:rPr>
                        <a:t>Martin </a:t>
                      </a:r>
                      <a:r>
                        <a:rPr lang="en-US" sz="1200" b="0" dirty="0" smtClean="0">
                          <a:solidFill>
                            <a:schemeClr val="tx1"/>
                          </a:solidFill>
                          <a:effectLst/>
                          <a:latin typeface="+mn-lt"/>
                        </a:rPr>
                        <a:t>  DOB:</a:t>
                      </a:r>
                      <a:r>
                        <a:rPr lang="en-US" sz="1200" b="0" baseline="0" dirty="0" smtClean="0">
                          <a:solidFill>
                            <a:schemeClr val="tx1"/>
                          </a:solidFill>
                          <a:effectLst/>
                          <a:latin typeface="+mn-lt"/>
                        </a:rPr>
                        <a:t> </a:t>
                      </a:r>
                      <a:r>
                        <a:rPr lang="en-US" sz="1200" b="0" dirty="0" smtClean="0">
                          <a:solidFill>
                            <a:schemeClr val="tx1"/>
                          </a:solidFill>
                          <a:effectLst/>
                          <a:latin typeface="+mn-lt"/>
                        </a:rPr>
                        <a:t>02/11/1992</a:t>
                      </a:r>
                      <a:r>
                        <a:rPr lang="en-US" sz="1200" b="0" baseline="0" dirty="0" smtClean="0">
                          <a:solidFill>
                            <a:schemeClr val="tx1"/>
                          </a:solidFill>
                          <a:effectLst/>
                          <a:latin typeface="+mn-lt"/>
                        </a:rPr>
                        <a:t>  </a:t>
                      </a:r>
                      <a:r>
                        <a:rPr lang="en-US" sz="1200" b="0" dirty="0" smtClean="0">
                          <a:solidFill>
                            <a:schemeClr val="tx1"/>
                          </a:solidFill>
                          <a:effectLst/>
                          <a:latin typeface="+mn-lt"/>
                        </a:rPr>
                        <a:t>SID</a:t>
                      </a:r>
                      <a:r>
                        <a:rPr lang="en-US" sz="1200" b="0" dirty="0">
                          <a:solidFill>
                            <a:schemeClr val="tx1"/>
                          </a:solidFill>
                          <a:effectLst/>
                          <a:latin typeface="+mn-lt"/>
                        </a:rPr>
                        <a:t># 1005612, 330 Cheryl #</a:t>
                      </a:r>
                      <a:r>
                        <a:rPr lang="en-US" sz="1200" b="0" dirty="0" smtClean="0">
                          <a:solidFill>
                            <a:schemeClr val="tx1"/>
                          </a:solidFill>
                          <a:effectLst/>
                          <a:latin typeface="+mn-lt"/>
                        </a:rPr>
                        <a:t>1102 (</a:t>
                      </a:r>
                      <a:r>
                        <a:rPr lang="en-US" sz="1200" b="0" dirty="0" err="1" smtClean="0">
                          <a:solidFill>
                            <a:schemeClr val="tx1"/>
                          </a:solidFill>
                          <a:effectLst/>
                          <a:latin typeface="+mn-lt"/>
                        </a:rPr>
                        <a:t>Dist</a:t>
                      </a:r>
                      <a:r>
                        <a:rPr lang="en-US" sz="1200" b="0" dirty="0" smtClean="0">
                          <a:solidFill>
                            <a:schemeClr val="tx1"/>
                          </a:solidFill>
                          <a:effectLst/>
                          <a:latin typeface="+mn-lt"/>
                        </a:rPr>
                        <a:t>: 5220)</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60960">
                <a:tc>
                  <a:txBody>
                    <a:bodyPr/>
                    <a:lstStyle/>
                    <a:p>
                      <a:pPr marL="0" marR="0">
                        <a:spcBef>
                          <a:spcPts val="0"/>
                        </a:spcBef>
                        <a:spcAft>
                          <a:spcPts val="0"/>
                        </a:spcAft>
                      </a:pP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marR="0">
                        <a:spcBef>
                          <a:spcPts val="0"/>
                        </a:spcBef>
                        <a:spcAft>
                          <a:spcPts val="0"/>
                        </a:spcAft>
                      </a:pPr>
                      <a:r>
                        <a:rPr lang="en-US" sz="1200" b="0" dirty="0">
                          <a:solidFill>
                            <a:schemeClr val="tx1"/>
                          </a:solidFill>
                          <a:effectLst/>
                          <a:latin typeface="+mn-lt"/>
                        </a:rPr>
                        <a:t>Synopsis:  </a:t>
                      </a:r>
                      <a:r>
                        <a:rPr lang="en-US" sz="1200" b="0" dirty="0" smtClean="0">
                          <a:solidFill>
                            <a:schemeClr val="tx1"/>
                          </a:solidFill>
                          <a:effectLst/>
                          <a:latin typeface="+mn-lt"/>
                        </a:rPr>
                        <a:t>RODRIGUEZ</a:t>
                      </a:r>
                      <a:r>
                        <a:rPr lang="en-US" sz="1200" b="0" baseline="0" dirty="0" smtClean="0">
                          <a:solidFill>
                            <a:schemeClr val="tx1"/>
                          </a:solidFill>
                          <a:effectLst/>
                          <a:latin typeface="+mn-lt"/>
                        </a:rPr>
                        <a:t> was in</a:t>
                      </a:r>
                      <a:r>
                        <a:rPr lang="en-US" sz="1200" b="0" dirty="0" smtClean="0">
                          <a:solidFill>
                            <a:schemeClr val="tx1"/>
                          </a:solidFill>
                          <a:effectLst/>
                          <a:latin typeface="+mn-lt"/>
                        </a:rPr>
                        <a:t>volved </a:t>
                      </a:r>
                      <a:r>
                        <a:rPr lang="en-US" sz="1200" b="0" dirty="0">
                          <a:solidFill>
                            <a:schemeClr val="tx1"/>
                          </a:solidFill>
                          <a:effectLst/>
                          <a:latin typeface="+mn-lt"/>
                        </a:rPr>
                        <a:t>in a disturbance at Martini Night Club with 2 unknown </a:t>
                      </a:r>
                      <a:r>
                        <a:rPr lang="en-US" sz="1200" b="0" dirty="0" smtClean="0">
                          <a:solidFill>
                            <a:schemeClr val="tx1"/>
                          </a:solidFill>
                          <a:effectLst/>
                          <a:latin typeface="+mn-lt"/>
                        </a:rPr>
                        <a:t>males</a:t>
                      </a:r>
                      <a:r>
                        <a:rPr lang="en-US" sz="1200" b="0" baseline="0" dirty="0" smtClean="0">
                          <a:solidFill>
                            <a:schemeClr val="tx1"/>
                          </a:solidFill>
                          <a:effectLst/>
                          <a:latin typeface="+mn-lt"/>
                        </a:rPr>
                        <a:t> who ultimately  </a:t>
                      </a:r>
                      <a:r>
                        <a:rPr lang="en-US" sz="1200" b="0" dirty="0" smtClean="0">
                          <a:solidFill>
                            <a:schemeClr val="tx1"/>
                          </a:solidFill>
                          <a:effectLst/>
                          <a:latin typeface="+mn-lt"/>
                        </a:rPr>
                        <a:t>shot </a:t>
                      </a:r>
                      <a:r>
                        <a:rPr lang="en-US" sz="1200" b="0" dirty="0">
                          <a:solidFill>
                            <a:schemeClr val="tx1"/>
                          </a:solidFill>
                          <a:effectLst/>
                          <a:latin typeface="+mn-lt"/>
                        </a:rPr>
                        <a:t>at </a:t>
                      </a:r>
                      <a:r>
                        <a:rPr lang="en-US" sz="1200" b="0" dirty="0" smtClean="0">
                          <a:solidFill>
                            <a:schemeClr val="tx1"/>
                          </a:solidFill>
                          <a:effectLst/>
                          <a:latin typeface="+mn-lt"/>
                        </a:rPr>
                        <a:t>RODRIGUEZ</a:t>
                      </a:r>
                      <a:r>
                        <a:rPr lang="en-US" sz="1200" b="0" baseline="0" dirty="0" smtClean="0">
                          <a:solidFill>
                            <a:schemeClr val="tx1"/>
                          </a:solidFill>
                          <a:effectLst/>
                          <a:latin typeface="+mn-lt"/>
                        </a:rPr>
                        <a:t> striking him</a:t>
                      </a:r>
                      <a:r>
                        <a:rPr lang="en-US" sz="1200" b="0" dirty="0" smtClean="0">
                          <a:solidFill>
                            <a:schemeClr val="tx1"/>
                          </a:solidFill>
                          <a:effectLst/>
                          <a:latin typeface="+mn-lt"/>
                        </a:rPr>
                        <a:t> </a:t>
                      </a:r>
                      <a:r>
                        <a:rPr lang="en-US" sz="1200" b="0" dirty="0">
                          <a:solidFill>
                            <a:schemeClr val="tx1"/>
                          </a:solidFill>
                          <a:effectLst/>
                          <a:latin typeface="+mn-lt"/>
                        </a:rPr>
                        <a:t>once in the abdomen.  The </a:t>
                      </a:r>
                      <a:r>
                        <a:rPr lang="en-US" sz="1200" b="0" dirty="0" smtClean="0">
                          <a:solidFill>
                            <a:schemeClr val="tx1"/>
                          </a:solidFill>
                          <a:effectLst/>
                          <a:latin typeface="+mn-lt"/>
                        </a:rPr>
                        <a:t>suspects</a:t>
                      </a:r>
                      <a:r>
                        <a:rPr lang="en-US" sz="1200" b="0" baseline="0" dirty="0" smtClean="0">
                          <a:solidFill>
                            <a:schemeClr val="tx1"/>
                          </a:solidFill>
                          <a:effectLst/>
                          <a:latin typeface="+mn-lt"/>
                        </a:rPr>
                        <a:t> </a:t>
                      </a:r>
                      <a:r>
                        <a:rPr lang="en-US" sz="1200" b="0" dirty="0" smtClean="0">
                          <a:solidFill>
                            <a:schemeClr val="tx1"/>
                          </a:solidFill>
                          <a:effectLst/>
                          <a:latin typeface="+mn-lt"/>
                        </a:rPr>
                        <a:t> </a:t>
                      </a:r>
                      <a:r>
                        <a:rPr lang="en-US" sz="1200" b="0" dirty="0">
                          <a:solidFill>
                            <a:schemeClr val="tx1"/>
                          </a:solidFill>
                          <a:effectLst/>
                          <a:latin typeface="+mn-lt"/>
                        </a:rPr>
                        <a:t>then fled the location in an unknown direction </a:t>
                      </a:r>
                      <a:r>
                        <a:rPr lang="en-US" sz="1200" b="0" dirty="0" smtClean="0">
                          <a:solidFill>
                            <a:schemeClr val="tx1"/>
                          </a:solidFill>
                          <a:effectLst/>
                          <a:latin typeface="+mn-lt"/>
                        </a:rPr>
                        <a:t>in the vehicles described above. </a:t>
                      </a:r>
                      <a:r>
                        <a:rPr lang="en-US" sz="1200" b="0" dirty="0" smtClean="0">
                          <a:solidFill>
                            <a:schemeClr val="tx1"/>
                          </a:solidFill>
                          <a:effectLst/>
                        </a:rPr>
                        <a:t>RODRIGUEZ</a:t>
                      </a:r>
                      <a:r>
                        <a:rPr lang="en-US" sz="1200" b="0" baseline="0" dirty="0" smtClean="0">
                          <a:solidFill>
                            <a:schemeClr val="tx1"/>
                          </a:solidFill>
                          <a:effectLst/>
                        </a:rPr>
                        <a:t> </a:t>
                      </a:r>
                      <a:r>
                        <a:rPr lang="en-US" sz="1200" b="0" dirty="0" smtClean="0">
                          <a:solidFill>
                            <a:schemeClr val="tx1"/>
                          </a:solidFill>
                          <a:effectLst/>
                          <a:latin typeface="+mn-lt"/>
                        </a:rPr>
                        <a:t>was </a:t>
                      </a:r>
                      <a:r>
                        <a:rPr lang="en-US" sz="1200" b="0" dirty="0">
                          <a:solidFill>
                            <a:schemeClr val="tx1"/>
                          </a:solidFill>
                          <a:effectLst/>
                          <a:latin typeface="+mn-lt"/>
                        </a:rPr>
                        <a:t>uncooperative, refusing to give any information on the </a:t>
                      </a:r>
                      <a:r>
                        <a:rPr lang="en-US" sz="1200" b="0" baseline="0" dirty="0" smtClean="0">
                          <a:solidFill>
                            <a:schemeClr val="tx1"/>
                          </a:solidFill>
                          <a:effectLst/>
                          <a:latin typeface="+mn-lt"/>
                        </a:rPr>
                        <a:t> suspects</a:t>
                      </a:r>
                      <a:r>
                        <a:rPr lang="en-US" sz="1200" b="0" dirty="0" smtClean="0">
                          <a:solidFill>
                            <a:schemeClr val="tx1"/>
                          </a:solidFill>
                          <a:effectLst/>
                          <a:latin typeface="+mn-lt"/>
                        </a:rPr>
                        <a:t>.  The security guards reported hearing</a:t>
                      </a:r>
                      <a:r>
                        <a:rPr lang="en-US" sz="1200" b="0" baseline="0" dirty="0" smtClean="0">
                          <a:solidFill>
                            <a:schemeClr val="tx1"/>
                          </a:solidFill>
                          <a:effectLst/>
                          <a:latin typeface="+mn-lt"/>
                        </a:rPr>
                        <a:t> individuals in the parking lot arguing prior to shots being fired.  </a:t>
                      </a:r>
                      <a:r>
                        <a:rPr lang="en-US" sz="1200" b="0" dirty="0" smtClean="0">
                          <a:solidFill>
                            <a:schemeClr val="tx1"/>
                          </a:solidFill>
                          <a:effectLst/>
                          <a:latin typeface="+mn-lt"/>
                        </a:rPr>
                        <a:t>The suspects </a:t>
                      </a:r>
                      <a:r>
                        <a:rPr lang="en-US" sz="1200" b="0" dirty="0">
                          <a:solidFill>
                            <a:schemeClr val="tx1"/>
                          </a:solidFill>
                          <a:effectLst/>
                          <a:latin typeface="+mn-lt"/>
                        </a:rPr>
                        <a:t>were not </a:t>
                      </a:r>
                      <a:r>
                        <a:rPr lang="en-US" sz="1200" b="0" dirty="0" smtClean="0">
                          <a:solidFill>
                            <a:schemeClr val="tx1"/>
                          </a:solidFill>
                          <a:effectLst/>
                          <a:latin typeface="+mn-lt"/>
                        </a:rPr>
                        <a:t>located.</a:t>
                      </a:r>
                      <a:r>
                        <a:rPr lang="en-US" sz="1200" b="0" baseline="0" dirty="0" smtClean="0">
                          <a:solidFill>
                            <a:schemeClr val="tx1"/>
                          </a:solidFill>
                          <a:effectLst/>
                          <a:latin typeface="+mn-lt"/>
                        </a:rPr>
                        <a:t>  </a:t>
                      </a:r>
                      <a:r>
                        <a:rPr lang="en-US" sz="1200" b="0" dirty="0" smtClean="0">
                          <a:solidFill>
                            <a:schemeClr val="tx1"/>
                          </a:solidFill>
                          <a:effectLst/>
                          <a:latin typeface="+mn-lt"/>
                        </a:rPr>
                        <a:t>The </a:t>
                      </a:r>
                      <a:r>
                        <a:rPr lang="en-US" sz="1200" b="0" dirty="0">
                          <a:solidFill>
                            <a:schemeClr val="tx1"/>
                          </a:solidFill>
                          <a:effectLst/>
                          <a:latin typeface="+mn-lt"/>
                        </a:rPr>
                        <a:t>investigation </a:t>
                      </a:r>
                      <a:r>
                        <a:rPr lang="en-US" sz="1200" b="0" dirty="0" smtClean="0">
                          <a:solidFill>
                            <a:schemeClr val="tx1"/>
                          </a:solidFill>
                          <a:effectLst/>
                          <a:latin typeface="+mn-lt"/>
                        </a:rPr>
                        <a:t>was closed due</a:t>
                      </a:r>
                      <a:r>
                        <a:rPr lang="en-US" sz="1200" b="0" baseline="0" dirty="0" smtClean="0">
                          <a:solidFill>
                            <a:schemeClr val="tx1"/>
                          </a:solidFill>
                          <a:effectLst/>
                          <a:latin typeface="+mn-lt"/>
                        </a:rPr>
                        <a:t> to lack of cooperation from RODRIGUEZ</a:t>
                      </a:r>
                      <a:r>
                        <a:rPr lang="en-US" sz="1200" b="0" dirty="0" smtClean="0">
                          <a:solidFill>
                            <a:schemeClr val="tx1"/>
                          </a:solidFill>
                          <a:effectLst/>
                          <a:latin typeface="+mn-lt"/>
                        </a:rPr>
                        <a:t>.  POC: Det J Marfin #2078</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0">
                <a:tc>
                  <a:txBody>
                    <a:bodyPr/>
                    <a:lstStyle/>
                    <a:p>
                      <a:pPr marL="0" marR="0">
                        <a:spcBef>
                          <a:spcPts val="0"/>
                        </a:spcBef>
                        <a:spcAft>
                          <a:spcPts val="0"/>
                        </a:spcAft>
                      </a:pPr>
                      <a:r>
                        <a:rPr lang="en-US" sz="1200" b="0" dirty="0">
                          <a:solidFill>
                            <a:schemeClr val="tx1"/>
                          </a:solidFill>
                          <a:effectLst/>
                          <a:latin typeface="+mn-lt"/>
                        </a:rPr>
                        <a:t>Intel Note</a:t>
                      </a:r>
                      <a:r>
                        <a:rPr lang="en-US" sz="1200" b="0" dirty="0" smtClean="0">
                          <a:solidFill>
                            <a:schemeClr val="tx1"/>
                          </a:solidFill>
                          <a:effectLst/>
                          <a:latin typeface="+mn-lt"/>
                        </a:rPr>
                        <a:t>:  No gang affiliation was noted on RODRIGUEZ.</a:t>
                      </a:r>
                      <a:r>
                        <a:rPr lang="en-US" sz="1200" b="0" baseline="0" dirty="0" smtClean="0">
                          <a:solidFill>
                            <a:schemeClr val="tx1"/>
                          </a:solidFill>
                          <a:effectLst/>
                          <a:latin typeface="+mn-lt"/>
                        </a:rPr>
                        <a:t>  </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64259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313646"/>
            <a:ext cx="567784" cy="369332"/>
          </a:xfrm>
          <a:prstGeom prst="rect">
            <a:avLst/>
          </a:prstGeom>
          <a:noFill/>
        </p:spPr>
        <p:txBody>
          <a:bodyPr wrap="none" rtlCol="0">
            <a:spAutoFit/>
          </a:bodyPr>
          <a:lstStyle/>
          <a:p>
            <a:r>
              <a:rPr lang="en-US" dirty="0" smtClean="0"/>
              <a:t>East</a:t>
            </a:r>
            <a:endParaRPr lang="en-US" dirty="0"/>
          </a:p>
        </p:txBody>
      </p:sp>
      <p:sp>
        <p:nvSpPr>
          <p:cNvPr id="2" name="TextBox 1"/>
          <p:cNvSpPr txBox="1"/>
          <p:nvPr/>
        </p:nvSpPr>
        <p:spPr>
          <a:xfrm>
            <a:off x="605884" y="762000"/>
            <a:ext cx="8153400" cy="1015663"/>
          </a:xfrm>
          <a:prstGeom prst="rect">
            <a:avLst/>
          </a:prstGeom>
          <a:noFill/>
        </p:spPr>
        <p:txBody>
          <a:bodyPr wrap="square" rtlCol="0">
            <a:spAutoFit/>
          </a:bodyPr>
          <a:lstStyle/>
          <a:p>
            <a:r>
              <a:rPr lang="en-US" sz="1200" dirty="0" smtClean="0"/>
              <a:t>East is extremely active with gang related activity from selling of narcotics to deadly conducts and homicides.  The Crips and the Bloods are currently at odds, specifically the Crockett </a:t>
            </a:r>
            <a:r>
              <a:rPr lang="en-US" sz="1200" dirty="0" err="1" smtClean="0"/>
              <a:t>Blocc</a:t>
            </a:r>
            <a:r>
              <a:rPr lang="en-US" sz="1200" dirty="0" smtClean="0"/>
              <a:t> Crips and Wheatley Court Gangsters (Bloods).  However, other gang members from other subsets, for example, Denver Heights, have fallen victim to the violence as well.   In incidents like this, retaliation is a concern.  Pop and Gang units are canvassing  the area, documenting gang members and working with the homicide division to apprehend the shooter(s).    </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624586138"/>
              </p:ext>
            </p:extLst>
          </p:nvPr>
        </p:nvGraphicFramePr>
        <p:xfrm>
          <a:off x="685800" y="2209800"/>
          <a:ext cx="7673434" cy="3276600"/>
        </p:xfrm>
        <a:graphic>
          <a:graphicData uri="http://schemas.openxmlformats.org/drawingml/2006/table">
            <a:tbl>
              <a:tblPr firstRow="1" firstCol="1" bandRow="1">
                <a:tableStyleId>{5C22544A-7EE6-4342-B048-85BDC9FD1C3A}</a:tableStyleId>
              </a:tblPr>
              <a:tblGrid>
                <a:gridCol w="2862313"/>
                <a:gridCol w="3045013"/>
                <a:gridCol w="1766108"/>
              </a:tblGrid>
              <a:tr h="159657">
                <a:tc>
                  <a:txBody>
                    <a:bodyPr/>
                    <a:lstStyle/>
                    <a:p>
                      <a:pPr marL="0" marR="0">
                        <a:spcBef>
                          <a:spcPts val="0"/>
                        </a:spcBef>
                        <a:spcAft>
                          <a:spcPts val="0"/>
                        </a:spcAft>
                      </a:pPr>
                      <a:r>
                        <a:rPr lang="en-US" sz="1200" b="0" dirty="0">
                          <a:solidFill>
                            <a:schemeClr val="tx1"/>
                          </a:solidFill>
                          <a:effectLst/>
                        </a:rPr>
                        <a:t>Offense: Homicide</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Date: 01/19/2015</a:t>
                      </a:r>
                      <a:endParaRPr lang="en-US" sz="1200" b="0" dirty="0">
                        <a:solidFill>
                          <a:schemeClr val="tx1"/>
                        </a:solidFill>
                        <a:effectLst/>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Time: 2223</a:t>
                      </a:r>
                      <a:endParaRPr lang="en-US" sz="1200" b="0" dirty="0">
                        <a:solidFill>
                          <a:schemeClr val="tx1"/>
                        </a:solidFill>
                        <a:effectLst/>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213360">
                <a:tc>
                  <a:txBody>
                    <a:bodyPr/>
                    <a:lstStyle/>
                    <a:p>
                      <a:pPr marL="0" marR="0">
                        <a:spcBef>
                          <a:spcPts val="0"/>
                        </a:spcBef>
                        <a:spcAft>
                          <a:spcPts val="0"/>
                        </a:spcAft>
                      </a:pPr>
                      <a:r>
                        <a:rPr lang="en-US" sz="1200" b="0" dirty="0">
                          <a:solidFill>
                            <a:schemeClr val="tx1"/>
                          </a:solidFill>
                          <a:effectLst/>
                        </a:rPr>
                        <a:t>Case #: SAPD15013681</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Address: 1000 Gibbs</a:t>
                      </a:r>
                      <a:endParaRPr lang="en-US" sz="1200" b="0" dirty="0">
                        <a:solidFill>
                          <a:schemeClr val="tx1"/>
                        </a:solidFill>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a:solidFill>
                            <a:schemeClr val="tx1"/>
                          </a:solidFill>
                          <a:effectLst/>
                        </a:rPr>
                        <a:t>District: 4120</a:t>
                      </a:r>
                      <a:endParaRPr lang="en-US" sz="1200">
                        <a:solidFill>
                          <a:schemeClr val="tx1"/>
                        </a:solidFill>
                        <a:effectLst/>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r>
              <a:tr h="159657">
                <a:tc gridSpan="3">
                  <a:txBody>
                    <a:bodyPr/>
                    <a:lstStyle/>
                    <a:p>
                      <a:pPr marL="0" marR="0">
                        <a:spcBef>
                          <a:spcPts val="0"/>
                        </a:spcBef>
                        <a:spcAft>
                          <a:spcPts val="0"/>
                        </a:spcAft>
                      </a:pPr>
                      <a:r>
                        <a:rPr lang="en-US" sz="1200" b="0" dirty="0">
                          <a:solidFill>
                            <a:schemeClr val="tx1"/>
                          </a:solidFill>
                          <a:effectLst/>
                        </a:rPr>
                        <a:t>Suspect: 4 Black males possibly with “Crock </a:t>
                      </a:r>
                      <a:r>
                        <a:rPr lang="en-US" sz="1200" b="0" dirty="0" err="1">
                          <a:solidFill>
                            <a:schemeClr val="tx1"/>
                          </a:solidFill>
                          <a:effectLst/>
                        </a:rPr>
                        <a:t>blocc</a:t>
                      </a:r>
                      <a:r>
                        <a:rPr lang="en-US" sz="1200" b="0" dirty="0">
                          <a:solidFill>
                            <a:schemeClr val="tx1"/>
                          </a:solidFill>
                          <a:effectLst/>
                        </a:rPr>
                        <a:t> gang” </a:t>
                      </a:r>
                      <a:r>
                        <a:rPr lang="en-US" sz="1200" b="0" dirty="0" smtClean="0">
                          <a:solidFill>
                            <a:schemeClr val="tx1"/>
                          </a:solidFill>
                          <a:effectLst/>
                        </a:rPr>
                        <a:t>      </a:t>
                      </a:r>
                    </a:p>
                    <a:p>
                      <a:pPr marL="0" marR="0">
                        <a:spcBef>
                          <a:spcPts val="0"/>
                        </a:spcBef>
                        <a:spcAft>
                          <a:spcPts val="0"/>
                        </a:spcAft>
                      </a:pPr>
                      <a:r>
                        <a:rPr lang="en-US" sz="1200" b="0" dirty="0" smtClean="0">
                          <a:solidFill>
                            <a:schemeClr val="tx1"/>
                          </a:solidFill>
                          <a:effectLst/>
                        </a:rPr>
                        <a:t>Suspect Vehicle 1: Silver small SUV</a:t>
                      </a:r>
                      <a:r>
                        <a:rPr lang="en-US" sz="1200" b="0" baseline="0" dirty="0" smtClean="0">
                          <a:solidFill>
                            <a:schemeClr val="tx1"/>
                          </a:solidFill>
                          <a:effectLst/>
                        </a:rPr>
                        <a:t>     S</a:t>
                      </a:r>
                      <a:r>
                        <a:rPr lang="en-US" sz="1200" b="0" dirty="0" smtClean="0">
                          <a:solidFill>
                            <a:schemeClr val="tx1"/>
                          </a:solidFill>
                          <a:effectLst/>
                        </a:rPr>
                        <a:t>uspect Vehicle 2:  White 4 </a:t>
                      </a:r>
                      <a:r>
                        <a:rPr lang="en-US" sz="1200" b="0" dirty="0" err="1" smtClean="0">
                          <a:solidFill>
                            <a:schemeClr val="tx1"/>
                          </a:solidFill>
                          <a:effectLst/>
                        </a:rPr>
                        <a:t>Dr</a:t>
                      </a:r>
                      <a:r>
                        <a:rPr lang="en-US" sz="1200" b="0" dirty="0" smtClean="0">
                          <a:solidFill>
                            <a:schemeClr val="tx1"/>
                          </a:solidFill>
                          <a:effectLst/>
                        </a:rPr>
                        <a:t> sedan</a:t>
                      </a:r>
                      <a:endParaRPr lang="en-US" sz="1200" b="0" dirty="0">
                        <a:solidFill>
                          <a:schemeClr val="tx1"/>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478971">
                <a:tc gridSpan="3">
                  <a:txBody>
                    <a:bodyPr/>
                    <a:lstStyle/>
                    <a:p>
                      <a:pPr marL="0" marR="0">
                        <a:spcBef>
                          <a:spcPts val="0"/>
                        </a:spcBef>
                        <a:spcAft>
                          <a:spcPts val="0"/>
                        </a:spcAft>
                      </a:pPr>
                      <a:r>
                        <a:rPr lang="en-US" sz="1200" b="0" dirty="0" smtClean="0">
                          <a:solidFill>
                            <a:schemeClr val="tx1"/>
                          </a:solidFill>
                          <a:effectLst/>
                        </a:rPr>
                        <a:t>    Deceased </a:t>
                      </a:r>
                      <a:r>
                        <a:rPr lang="en-US" sz="1200" b="0" dirty="0">
                          <a:solidFill>
                            <a:schemeClr val="tx1"/>
                          </a:solidFill>
                          <a:effectLst/>
                        </a:rPr>
                        <a:t>1: PRICE, </a:t>
                      </a:r>
                      <a:r>
                        <a:rPr lang="en-US" sz="1200" b="0" dirty="0" err="1">
                          <a:solidFill>
                            <a:schemeClr val="tx1"/>
                          </a:solidFill>
                          <a:effectLst/>
                        </a:rPr>
                        <a:t>Vontay</a:t>
                      </a:r>
                      <a:r>
                        <a:rPr lang="en-US" sz="1200" b="0" dirty="0">
                          <a:solidFill>
                            <a:schemeClr val="tx1"/>
                          </a:solidFill>
                          <a:effectLst/>
                        </a:rPr>
                        <a:t> B/M 11/02/92, DOA (was inactive file as Wheatley Court Gangster-Blood set)</a:t>
                      </a:r>
                    </a:p>
                    <a:p>
                      <a:pPr marL="0" marR="0">
                        <a:spcBef>
                          <a:spcPts val="0"/>
                        </a:spcBef>
                        <a:spcAft>
                          <a:spcPts val="0"/>
                        </a:spcAft>
                      </a:pPr>
                      <a:r>
                        <a:rPr lang="en-US" sz="1200" b="0" dirty="0" smtClean="0">
                          <a:solidFill>
                            <a:schemeClr val="tx1"/>
                          </a:solidFill>
                          <a:effectLst/>
                        </a:rPr>
                        <a:t>    Deceased </a:t>
                      </a:r>
                      <a:r>
                        <a:rPr lang="en-US" sz="1200" b="0" dirty="0">
                          <a:solidFill>
                            <a:schemeClr val="tx1"/>
                          </a:solidFill>
                          <a:effectLst/>
                        </a:rPr>
                        <a:t>2: WILLRICH, Royal  B/M 08/08/84, </a:t>
                      </a:r>
                      <a:r>
                        <a:rPr lang="en-US" sz="1200" b="0" dirty="0" smtClean="0">
                          <a:solidFill>
                            <a:schemeClr val="tx1"/>
                          </a:solidFill>
                          <a:effectLst/>
                        </a:rPr>
                        <a:t>Denver Heights</a:t>
                      </a:r>
                    </a:p>
                    <a:p>
                      <a:pPr marL="0" marR="0">
                        <a:spcBef>
                          <a:spcPts val="0"/>
                        </a:spcBef>
                        <a:spcAft>
                          <a:spcPts val="0"/>
                        </a:spcAft>
                      </a:pPr>
                      <a:r>
                        <a:rPr lang="en-US" sz="1200" b="0" baseline="0" dirty="0" smtClean="0">
                          <a:solidFill>
                            <a:schemeClr val="tx1"/>
                          </a:solidFill>
                          <a:effectLst/>
                        </a:rPr>
                        <a:t>    Five other victims sustained non-life threatening injuries.</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798286">
                <a:tc gridSpan="3">
                  <a:txBody>
                    <a:bodyPr/>
                    <a:lstStyle/>
                    <a:p>
                      <a:pPr marL="0" marR="0">
                        <a:spcBef>
                          <a:spcPts val="0"/>
                        </a:spcBef>
                        <a:spcAft>
                          <a:spcPts val="0"/>
                        </a:spcAft>
                      </a:pPr>
                      <a:r>
                        <a:rPr lang="en-US" sz="1200" b="0" dirty="0">
                          <a:solidFill>
                            <a:schemeClr val="tx1"/>
                          </a:solidFill>
                          <a:effectLst/>
                        </a:rPr>
                        <a:t>Synopsis:  Several individuals were at the Zip –In car wash when three suspects approached the group and began shooting at the </a:t>
                      </a:r>
                      <a:r>
                        <a:rPr lang="en-US" sz="1200" b="0" dirty="0" smtClean="0">
                          <a:solidFill>
                            <a:schemeClr val="tx1"/>
                          </a:solidFill>
                          <a:effectLst/>
                        </a:rPr>
                        <a:t>PRICE</a:t>
                      </a:r>
                      <a:r>
                        <a:rPr lang="en-US" sz="1200" b="0" baseline="0" dirty="0" smtClean="0">
                          <a:solidFill>
                            <a:schemeClr val="tx1"/>
                          </a:solidFill>
                          <a:effectLst/>
                        </a:rPr>
                        <a:t> &amp; WILLRICH </a:t>
                      </a:r>
                      <a:r>
                        <a:rPr lang="en-US" sz="1200" b="0" dirty="0" smtClean="0">
                          <a:solidFill>
                            <a:schemeClr val="tx1"/>
                          </a:solidFill>
                          <a:effectLst/>
                        </a:rPr>
                        <a:t>who </a:t>
                      </a:r>
                      <a:r>
                        <a:rPr lang="en-US" sz="1200" b="0" dirty="0">
                          <a:solidFill>
                            <a:schemeClr val="tx1"/>
                          </a:solidFill>
                          <a:effectLst/>
                        </a:rPr>
                        <a:t>were standing near a vehicle. </a:t>
                      </a:r>
                      <a:r>
                        <a:rPr lang="en-US" sz="1200" b="0" dirty="0" smtClean="0">
                          <a:solidFill>
                            <a:schemeClr val="tx1"/>
                          </a:solidFill>
                          <a:effectLst/>
                        </a:rPr>
                        <a:t>It appeared PRICE</a:t>
                      </a:r>
                      <a:r>
                        <a:rPr lang="en-US" sz="1200" b="0" baseline="0" dirty="0" smtClean="0">
                          <a:solidFill>
                            <a:schemeClr val="tx1"/>
                          </a:solidFill>
                          <a:effectLst/>
                        </a:rPr>
                        <a:t> &amp; WILLRICH </a:t>
                      </a:r>
                      <a:r>
                        <a:rPr lang="en-US" sz="1200" b="0" dirty="0" smtClean="0">
                          <a:solidFill>
                            <a:schemeClr val="tx1"/>
                          </a:solidFill>
                          <a:effectLst/>
                        </a:rPr>
                        <a:t>were </a:t>
                      </a:r>
                      <a:r>
                        <a:rPr lang="en-US" sz="1200" b="0" dirty="0">
                          <a:solidFill>
                            <a:schemeClr val="tx1"/>
                          </a:solidFill>
                          <a:effectLst/>
                        </a:rPr>
                        <a:t>specifically targeted by the </a:t>
                      </a:r>
                      <a:r>
                        <a:rPr lang="en-US" sz="1200" b="0" baseline="0" dirty="0" smtClean="0">
                          <a:solidFill>
                            <a:schemeClr val="tx1"/>
                          </a:solidFill>
                          <a:effectLst/>
                        </a:rPr>
                        <a:t> suspects</a:t>
                      </a:r>
                      <a:r>
                        <a:rPr lang="en-US" sz="1200" b="0" dirty="0" smtClean="0">
                          <a:solidFill>
                            <a:schemeClr val="tx1"/>
                          </a:solidFill>
                          <a:effectLst/>
                        </a:rPr>
                        <a:t>. </a:t>
                      </a:r>
                      <a:r>
                        <a:rPr lang="en-US" sz="1200" b="0" dirty="0">
                          <a:solidFill>
                            <a:schemeClr val="tx1"/>
                          </a:solidFill>
                          <a:effectLst/>
                        </a:rPr>
                        <a:t>As </a:t>
                      </a:r>
                      <a:r>
                        <a:rPr lang="en-US" sz="1200" b="0" dirty="0" smtClean="0">
                          <a:solidFill>
                            <a:schemeClr val="tx1"/>
                          </a:solidFill>
                          <a:effectLst/>
                        </a:rPr>
                        <a:t>PRICE</a:t>
                      </a:r>
                      <a:r>
                        <a:rPr lang="en-US" sz="1200" b="0" baseline="0" dirty="0" smtClean="0">
                          <a:solidFill>
                            <a:schemeClr val="tx1"/>
                          </a:solidFill>
                          <a:effectLst/>
                        </a:rPr>
                        <a:t> &amp; WILLRICH </a:t>
                      </a:r>
                      <a:r>
                        <a:rPr lang="en-US" sz="1200" b="0" dirty="0" smtClean="0">
                          <a:solidFill>
                            <a:schemeClr val="tx1"/>
                          </a:solidFill>
                          <a:effectLst/>
                        </a:rPr>
                        <a:t>collapsed , the </a:t>
                      </a:r>
                      <a:r>
                        <a:rPr lang="en-US" sz="1200" b="0" baseline="0" dirty="0">
                          <a:solidFill>
                            <a:schemeClr val="tx1"/>
                          </a:solidFill>
                          <a:effectLst/>
                        </a:rPr>
                        <a:t> </a:t>
                      </a:r>
                      <a:r>
                        <a:rPr lang="en-US" sz="1200" b="0" baseline="0" dirty="0" smtClean="0">
                          <a:solidFill>
                            <a:schemeClr val="tx1"/>
                          </a:solidFill>
                          <a:effectLst/>
                        </a:rPr>
                        <a:t>suspects </a:t>
                      </a:r>
                      <a:r>
                        <a:rPr lang="en-US" sz="1200" b="0" dirty="0" smtClean="0">
                          <a:solidFill>
                            <a:schemeClr val="tx1"/>
                          </a:solidFill>
                          <a:effectLst/>
                        </a:rPr>
                        <a:t>walked </a:t>
                      </a:r>
                      <a:r>
                        <a:rPr lang="en-US" sz="1200" b="0" dirty="0">
                          <a:solidFill>
                            <a:schemeClr val="tx1"/>
                          </a:solidFill>
                          <a:effectLst/>
                        </a:rPr>
                        <a:t>over and continued to shoot them. The </a:t>
                      </a:r>
                      <a:r>
                        <a:rPr lang="en-US" sz="1200" b="0" dirty="0" smtClean="0">
                          <a:solidFill>
                            <a:schemeClr val="tx1"/>
                          </a:solidFill>
                          <a:effectLst/>
                        </a:rPr>
                        <a:t> suspects</a:t>
                      </a:r>
                      <a:r>
                        <a:rPr lang="en-US" sz="1200" b="0" baseline="0" dirty="0" smtClean="0">
                          <a:solidFill>
                            <a:schemeClr val="tx1"/>
                          </a:solidFill>
                          <a:effectLst/>
                        </a:rPr>
                        <a:t> </a:t>
                      </a:r>
                      <a:r>
                        <a:rPr lang="en-US" sz="1200" b="0" dirty="0" smtClean="0">
                          <a:solidFill>
                            <a:schemeClr val="tx1"/>
                          </a:solidFill>
                          <a:effectLst/>
                        </a:rPr>
                        <a:t>then </a:t>
                      </a:r>
                      <a:r>
                        <a:rPr lang="en-US" sz="1200" b="0" dirty="0">
                          <a:solidFill>
                            <a:schemeClr val="tx1"/>
                          </a:solidFill>
                          <a:effectLst/>
                        </a:rPr>
                        <a:t>walked away from the location.  When officers arrived </a:t>
                      </a:r>
                      <a:r>
                        <a:rPr lang="en-US" sz="1200" b="0" dirty="0" smtClean="0">
                          <a:solidFill>
                            <a:schemeClr val="tx1"/>
                          </a:solidFill>
                          <a:effectLst/>
                        </a:rPr>
                        <a:t>, they </a:t>
                      </a:r>
                      <a:r>
                        <a:rPr lang="en-US" sz="1200" b="0" dirty="0">
                          <a:solidFill>
                            <a:schemeClr val="tx1"/>
                          </a:solidFill>
                          <a:effectLst/>
                        </a:rPr>
                        <a:t>confirmed 2 DOAs at the scene. Several other </a:t>
                      </a:r>
                      <a:r>
                        <a:rPr lang="en-US" sz="1200" b="0" dirty="0" smtClean="0">
                          <a:solidFill>
                            <a:schemeClr val="tx1"/>
                          </a:solidFill>
                          <a:effectLst/>
                        </a:rPr>
                        <a:t>victims</a:t>
                      </a:r>
                      <a:r>
                        <a:rPr lang="en-US" sz="1200" b="0" baseline="0" dirty="0" smtClean="0">
                          <a:solidFill>
                            <a:schemeClr val="tx1"/>
                          </a:solidFill>
                          <a:effectLst/>
                        </a:rPr>
                        <a:t> hit by gunfire</a:t>
                      </a:r>
                      <a:r>
                        <a:rPr lang="en-US" sz="1200" b="0" dirty="0" smtClean="0">
                          <a:solidFill>
                            <a:schemeClr val="tx1"/>
                          </a:solidFill>
                          <a:effectLst/>
                        </a:rPr>
                        <a:t> </a:t>
                      </a:r>
                      <a:r>
                        <a:rPr lang="en-US" sz="1200" b="0" dirty="0">
                          <a:solidFill>
                            <a:schemeClr val="tx1"/>
                          </a:solidFill>
                          <a:effectLst/>
                        </a:rPr>
                        <a:t>had been transported to area hospitals by unknown means</a:t>
                      </a:r>
                      <a:r>
                        <a:rPr lang="en-US" sz="1200" b="0" dirty="0" smtClean="0">
                          <a:solidFill>
                            <a:schemeClr val="tx1"/>
                          </a:solidFill>
                          <a:effectLst/>
                        </a:rPr>
                        <a:t>.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1051560">
                <a:tc gridSpan="3">
                  <a:txBody>
                    <a:bodyPr/>
                    <a:lstStyle/>
                    <a:p>
                      <a:pPr marL="0" marR="0">
                        <a:spcBef>
                          <a:spcPts val="0"/>
                        </a:spcBef>
                        <a:spcAft>
                          <a:spcPts val="0"/>
                        </a:spcAft>
                      </a:pPr>
                      <a:r>
                        <a:rPr lang="en-US" sz="1200" b="0" dirty="0">
                          <a:solidFill>
                            <a:schemeClr val="tx1"/>
                          </a:solidFill>
                          <a:effectLst/>
                        </a:rPr>
                        <a:t>Intel Note: </a:t>
                      </a:r>
                      <a:r>
                        <a:rPr lang="en-US" sz="1200" b="0" dirty="0" smtClean="0">
                          <a:solidFill>
                            <a:schemeClr val="tx1"/>
                          </a:solidFill>
                          <a:effectLst/>
                        </a:rPr>
                        <a:t>“</a:t>
                      </a:r>
                      <a:r>
                        <a:rPr lang="en-US" sz="1200" b="0" dirty="0">
                          <a:solidFill>
                            <a:schemeClr val="tx1"/>
                          </a:solidFill>
                          <a:effectLst/>
                        </a:rPr>
                        <a:t>Crocket </a:t>
                      </a:r>
                      <a:r>
                        <a:rPr lang="en-US" sz="1200" b="0" dirty="0" err="1">
                          <a:solidFill>
                            <a:schemeClr val="tx1"/>
                          </a:solidFill>
                          <a:effectLst/>
                        </a:rPr>
                        <a:t>Blocc</a:t>
                      </a:r>
                      <a:r>
                        <a:rPr lang="en-US" sz="1200" b="0" dirty="0">
                          <a:solidFill>
                            <a:schemeClr val="tx1"/>
                          </a:solidFill>
                          <a:effectLst/>
                        </a:rPr>
                        <a:t>” </a:t>
                      </a:r>
                      <a:r>
                        <a:rPr lang="en-US" sz="1200" b="0" dirty="0" smtClean="0">
                          <a:solidFill>
                            <a:schemeClr val="tx1"/>
                          </a:solidFill>
                          <a:effectLst/>
                        </a:rPr>
                        <a:t>gang </a:t>
                      </a:r>
                      <a:r>
                        <a:rPr lang="en-US" sz="1200" b="0" baseline="0" dirty="0" smtClean="0">
                          <a:solidFill>
                            <a:schemeClr val="tx1"/>
                          </a:solidFill>
                          <a:effectLst/>
                        </a:rPr>
                        <a:t> members  are suspected of this shooting but the motive remains unknown.</a:t>
                      </a:r>
                      <a:r>
                        <a:rPr lang="en-US" sz="1200" b="0" dirty="0" smtClean="0">
                          <a:solidFill>
                            <a:schemeClr val="tx1"/>
                          </a:solidFill>
                          <a:effectLst/>
                        </a:rPr>
                        <a:t>  In 2010, at the age of 17, PRICE was </a:t>
                      </a:r>
                      <a:r>
                        <a:rPr lang="en-US" sz="1200" b="0" dirty="0">
                          <a:solidFill>
                            <a:schemeClr val="tx1"/>
                          </a:solidFill>
                          <a:effectLst/>
                        </a:rPr>
                        <a:t>arrested for the murder of Deante Walker, 23 at the Marigold Apartments, 2300 Goliad Rd near Pecan Valley Dr.  Walker was found lying on his back in the parking lot with almost a dozen shell casings around his body. Deante was documented as an ETG Crip (PJPS). The case was </a:t>
                      </a:r>
                      <a:r>
                        <a:rPr lang="en-US" sz="1200" b="0" dirty="0" smtClean="0">
                          <a:solidFill>
                            <a:schemeClr val="tx1"/>
                          </a:solidFill>
                          <a:effectLst/>
                        </a:rPr>
                        <a:t>dismissed. </a:t>
                      </a:r>
                      <a:r>
                        <a:rPr lang="en-US" sz="1200" b="0" baseline="0" dirty="0" smtClean="0">
                          <a:solidFill>
                            <a:schemeClr val="tx1"/>
                          </a:solidFill>
                          <a:effectLst/>
                        </a:rPr>
                        <a:t> </a:t>
                      </a:r>
                      <a:r>
                        <a:rPr lang="en-US" sz="1200" b="0" baseline="0" dirty="0" err="1" smtClean="0">
                          <a:solidFill>
                            <a:schemeClr val="tx1"/>
                          </a:solidFill>
                          <a:effectLst/>
                        </a:rPr>
                        <a:t>Vontay</a:t>
                      </a:r>
                      <a:r>
                        <a:rPr lang="en-US" sz="1200" b="0" baseline="0" dirty="0" smtClean="0">
                          <a:solidFill>
                            <a:schemeClr val="tx1"/>
                          </a:solidFill>
                          <a:effectLst/>
                        </a:rPr>
                        <a:t> was arrested more recently in a stolen vehicle.   Homicide, working closely with Gang and Pop, is actively working this case .  POC: Det M Ramos #5399</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75128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87625690"/>
              </p:ext>
            </p:extLst>
          </p:nvPr>
        </p:nvGraphicFramePr>
        <p:xfrm>
          <a:off x="457200" y="381000"/>
          <a:ext cx="8305801" cy="2044352"/>
        </p:xfrm>
        <a:graphic>
          <a:graphicData uri="http://schemas.openxmlformats.org/drawingml/2006/table">
            <a:tbl>
              <a:tblPr firstRow="1" firstCol="1" bandRow="1">
                <a:tableStyleId>{5C22544A-7EE6-4342-B048-85BDC9FD1C3A}</a:tableStyleId>
              </a:tblPr>
              <a:tblGrid>
                <a:gridCol w="3098195"/>
                <a:gridCol w="3295953"/>
                <a:gridCol w="1911653"/>
              </a:tblGrid>
              <a:tr h="0">
                <a:tc>
                  <a:txBody>
                    <a:bodyPr/>
                    <a:lstStyle/>
                    <a:p>
                      <a:pPr marL="0" marR="0">
                        <a:spcBef>
                          <a:spcPts val="0"/>
                        </a:spcBef>
                        <a:spcAft>
                          <a:spcPts val="0"/>
                        </a:spcAft>
                      </a:pPr>
                      <a:r>
                        <a:rPr lang="en-US" sz="1200" b="0" dirty="0">
                          <a:solidFill>
                            <a:schemeClr val="tx1"/>
                          </a:solidFill>
                          <a:effectLst/>
                        </a:rPr>
                        <a:t>Offense:  Cutting</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1200" b="0" dirty="0">
                          <a:solidFill>
                            <a:schemeClr val="tx1"/>
                          </a:solidFill>
                          <a:effectLst/>
                        </a:rPr>
                        <a:t>Date:  01/16/2015</a:t>
                      </a:r>
                      <a:endParaRPr lang="en-US" sz="1200" b="0" dirty="0">
                        <a:solidFill>
                          <a:schemeClr val="tx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1200" b="0" dirty="0">
                          <a:solidFill>
                            <a:schemeClr val="tx1"/>
                          </a:solidFill>
                          <a:effectLst/>
                        </a:rPr>
                        <a:t>Time:  2017</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83036">
                <a:tc>
                  <a:txBody>
                    <a:bodyPr/>
                    <a:lstStyle/>
                    <a:p>
                      <a:pPr marL="0" marR="0">
                        <a:spcBef>
                          <a:spcPts val="0"/>
                        </a:spcBef>
                        <a:spcAft>
                          <a:spcPts val="0"/>
                        </a:spcAft>
                      </a:pPr>
                      <a:r>
                        <a:rPr lang="en-US" sz="1200" b="0" dirty="0">
                          <a:solidFill>
                            <a:schemeClr val="tx1"/>
                          </a:solidFill>
                          <a:effectLst/>
                        </a:rPr>
                        <a:t>Case #:  SAPD15011394</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spcBef>
                          <a:spcPts val="0"/>
                        </a:spcBef>
                        <a:spcAft>
                          <a:spcPts val="0"/>
                        </a:spcAft>
                      </a:pPr>
                      <a:r>
                        <a:rPr lang="en-US" sz="1200" b="0" dirty="0">
                          <a:solidFill>
                            <a:schemeClr val="tx1"/>
                          </a:solidFill>
                          <a:effectLst/>
                        </a:rPr>
                        <a:t>Address:  535 </a:t>
                      </a:r>
                      <a:r>
                        <a:rPr lang="en-US" sz="1200" b="0" dirty="0" err="1">
                          <a:solidFill>
                            <a:schemeClr val="tx1"/>
                          </a:solidFill>
                          <a:effectLst/>
                        </a:rPr>
                        <a:t>Gembler</a:t>
                      </a:r>
                      <a:r>
                        <a:rPr lang="en-US" sz="1200" b="0" dirty="0">
                          <a:solidFill>
                            <a:schemeClr val="tx1"/>
                          </a:solidFill>
                          <a:effectLst/>
                        </a:rPr>
                        <a:t> #127</a:t>
                      </a:r>
                      <a:endParaRPr lang="en-US" sz="1200" b="0" dirty="0">
                        <a:solidFill>
                          <a:schemeClr val="tx1"/>
                        </a:solidFill>
                        <a:effectLst/>
                        <a:latin typeface="Calibri"/>
                        <a:ea typeface="Calibri"/>
                        <a:cs typeface="Times New Roman"/>
                      </a:endParaRPr>
                    </a:p>
                  </a:txBody>
                  <a:tcPr marL="68580" marR="68580" marT="0" marB="0">
                    <a:solidFill>
                      <a:schemeClr val="bg1"/>
                    </a:solidFill>
                  </a:tcPr>
                </a:tc>
                <a:tc>
                  <a:txBody>
                    <a:bodyPr/>
                    <a:lstStyle/>
                    <a:p>
                      <a:pPr marL="0" marR="0">
                        <a:spcBef>
                          <a:spcPts val="0"/>
                        </a:spcBef>
                        <a:spcAft>
                          <a:spcPts val="0"/>
                        </a:spcAft>
                      </a:pPr>
                      <a:r>
                        <a:rPr lang="en-US" sz="1200" b="0" dirty="0">
                          <a:solidFill>
                            <a:schemeClr val="tx1"/>
                          </a:solidFill>
                          <a:effectLst/>
                        </a:rPr>
                        <a:t>District:  4160</a:t>
                      </a:r>
                      <a:endParaRPr lang="en-US" sz="1200" b="0" dirty="0">
                        <a:solidFill>
                          <a:schemeClr val="tx1"/>
                        </a:solidFill>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r>
              <a:tr h="228600">
                <a:tc gridSpan="3">
                  <a:txBody>
                    <a:bodyPr/>
                    <a:lstStyle/>
                    <a:p>
                      <a:pPr marL="0" marR="0">
                        <a:spcBef>
                          <a:spcPts val="0"/>
                        </a:spcBef>
                        <a:spcAft>
                          <a:spcPts val="0"/>
                        </a:spcAft>
                      </a:pPr>
                      <a:r>
                        <a:rPr lang="en-US" sz="1200" b="0" dirty="0">
                          <a:solidFill>
                            <a:schemeClr val="tx1"/>
                          </a:solidFill>
                          <a:effectLst/>
                        </a:rPr>
                        <a:t>Suspect:  B/M, </a:t>
                      </a:r>
                      <a:r>
                        <a:rPr lang="en-US" sz="1200" b="0" dirty="0" smtClean="0">
                          <a:solidFill>
                            <a:schemeClr val="tx1"/>
                          </a:solidFill>
                          <a:effectLst/>
                        </a:rPr>
                        <a:t>60-67 yoa, 6’04</a:t>
                      </a:r>
                      <a:r>
                        <a:rPr lang="en-US" sz="1200" b="0" dirty="0">
                          <a:solidFill>
                            <a:schemeClr val="tx1"/>
                          </a:solidFill>
                          <a:effectLst/>
                        </a:rPr>
                        <a:t>”/170, grey beard, walks with a limp, street name of “Stickman”</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206836">
                <a:tc gridSpan="3">
                  <a:txBody>
                    <a:bodyPr/>
                    <a:lstStyle/>
                    <a:p>
                      <a:pPr marL="0" marR="0">
                        <a:spcBef>
                          <a:spcPts val="0"/>
                        </a:spcBef>
                        <a:spcAft>
                          <a:spcPts val="0"/>
                        </a:spcAft>
                      </a:pPr>
                      <a:r>
                        <a:rPr lang="en-US" sz="1200" b="0" dirty="0">
                          <a:solidFill>
                            <a:schemeClr val="tx1"/>
                          </a:solidFill>
                          <a:effectLst/>
                        </a:rPr>
                        <a:t>Victim:  STRONG, Larry B/M DOB: 12/02/1951</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0">
                <a:tc gridSpan="3">
                  <a:txBody>
                    <a:bodyPr/>
                    <a:lstStyle/>
                    <a:p>
                      <a:pPr marL="0" marR="0">
                        <a:spcBef>
                          <a:spcPts val="0"/>
                        </a:spcBef>
                        <a:spcAft>
                          <a:spcPts val="0"/>
                        </a:spcAft>
                      </a:pPr>
                      <a:endParaRPr lang="en-US" sz="8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dirty="0"/>
                    </a:p>
                  </a:txBody>
                  <a:tcPr/>
                </a:tc>
              </a:tr>
              <a:tr h="655320">
                <a:tc gridSpan="3">
                  <a:txBody>
                    <a:bodyPr/>
                    <a:lstStyle/>
                    <a:p>
                      <a:pPr marL="0" marR="0">
                        <a:spcBef>
                          <a:spcPts val="0"/>
                        </a:spcBef>
                        <a:spcAft>
                          <a:spcPts val="0"/>
                        </a:spcAft>
                      </a:pPr>
                      <a:r>
                        <a:rPr lang="en-US" sz="1200" b="0" dirty="0">
                          <a:solidFill>
                            <a:schemeClr val="tx1"/>
                          </a:solidFill>
                          <a:effectLst/>
                        </a:rPr>
                        <a:t>Synopsis:  STRONG stated he </a:t>
                      </a:r>
                      <a:r>
                        <a:rPr lang="en-US" sz="1200" b="0" dirty="0" smtClean="0">
                          <a:solidFill>
                            <a:schemeClr val="tx1"/>
                          </a:solidFill>
                          <a:effectLst/>
                        </a:rPr>
                        <a:t>and</a:t>
                      </a:r>
                      <a:r>
                        <a:rPr lang="en-US" sz="1200" b="0" baseline="0" dirty="0" smtClean="0">
                          <a:solidFill>
                            <a:schemeClr val="tx1"/>
                          </a:solidFill>
                          <a:effectLst/>
                        </a:rPr>
                        <a:t> “Stickman”</a:t>
                      </a:r>
                      <a:r>
                        <a:rPr lang="en-US" sz="1200" b="0" dirty="0" smtClean="0">
                          <a:solidFill>
                            <a:schemeClr val="tx1"/>
                          </a:solidFill>
                          <a:effectLst/>
                        </a:rPr>
                        <a:t> </a:t>
                      </a:r>
                      <a:r>
                        <a:rPr lang="en-US" sz="1200" b="0" dirty="0">
                          <a:solidFill>
                            <a:schemeClr val="tx1"/>
                          </a:solidFill>
                          <a:effectLst/>
                        </a:rPr>
                        <a:t>were involved in an argument that escalated into a </a:t>
                      </a:r>
                      <a:r>
                        <a:rPr lang="en-US" sz="1200" b="0" dirty="0" smtClean="0">
                          <a:solidFill>
                            <a:schemeClr val="tx1"/>
                          </a:solidFill>
                          <a:effectLst/>
                        </a:rPr>
                        <a:t>cutting </a:t>
                      </a:r>
                      <a:r>
                        <a:rPr lang="en-US" sz="1200" b="0" dirty="0">
                          <a:solidFill>
                            <a:schemeClr val="tx1"/>
                          </a:solidFill>
                          <a:effectLst/>
                        </a:rPr>
                        <a:t>at a Preston St and S New Braunfels.  </a:t>
                      </a:r>
                      <a:r>
                        <a:rPr lang="en-US" sz="1200" b="0" dirty="0" smtClean="0">
                          <a:solidFill>
                            <a:schemeClr val="tx1"/>
                          </a:solidFill>
                          <a:effectLst/>
                        </a:rPr>
                        <a:t>“Stickman” </a:t>
                      </a:r>
                      <a:r>
                        <a:rPr lang="en-US" sz="1200" b="0" dirty="0">
                          <a:solidFill>
                            <a:schemeClr val="tx1"/>
                          </a:solidFill>
                          <a:effectLst/>
                        </a:rPr>
                        <a:t>cut STRONG with a knife on the right hand, then fled the location.  Police were called to STRONG’s </a:t>
                      </a:r>
                      <a:r>
                        <a:rPr lang="en-US" sz="1200" b="0" dirty="0" smtClean="0">
                          <a:solidFill>
                            <a:schemeClr val="tx1"/>
                          </a:solidFill>
                          <a:effectLst/>
                        </a:rPr>
                        <a:t>home </a:t>
                      </a:r>
                      <a:r>
                        <a:rPr lang="en-US" sz="1200" b="0" dirty="0">
                          <a:solidFill>
                            <a:schemeClr val="tx1"/>
                          </a:solidFill>
                          <a:effectLst/>
                        </a:rPr>
                        <a:t>address where he made a police </a:t>
                      </a:r>
                      <a:r>
                        <a:rPr lang="en-US" sz="1200" b="0" dirty="0" smtClean="0">
                          <a:solidFill>
                            <a:schemeClr val="tx1"/>
                          </a:solidFill>
                          <a:effectLst/>
                        </a:rPr>
                        <a:t>report </a:t>
                      </a:r>
                      <a:r>
                        <a:rPr lang="en-US" sz="1200" b="0" dirty="0">
                          <a:solidFill>
                            <a:schemeClr val="tx1"/>
                          </a:solidFill>
                          <a:effectLst/>
                        </a:rPr>
                        <a:t>but refused medical treatment.  The investigation is ongoing at this time.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328756">
                <a:tc gridSpan="3">
                  <a:txBody>
                    <a:bodyPr/>
                    <a:lstStyle/>
                    <a:p>
                      <a:pPr marL="0" marR="0">
                        <a:spcBef>
                          <a:spcPts val="0"/>
                        </a:spcBef>
                        <a:spcAft>
                          <a:spcPts val="0"/>
                        </a:spcAft>
                      </a:pPr>
                      <a:r>
                        <a:rPr lang="en-US" sz="1200" b="0" dirty="0">
                          <a:solidFill>
                            <a:schemeClr val="tx1"/>
                          </a:solidFill>
                          <a:effectLst/>
                        </a:rPr>
                        <a:t>Intel Note: </a:t>
                      </a:r>
                      <a:r>
                        <a:rPr lang="en-US" sz="1200" b="0" dirty="0" smtClean="0">
                          <a:solidFill>
                            <a:schemeClr val="tx1"/>
                          </a:solidFill>
                          <a:effectLst/>
                        </a:rPr>
                        <a:t> The</a:t>
                      </a:r>
                      <a:r>
                        <a:rPr lang="en-US" sz="1200" b="0" baseline="0" dirty="0" smtClean="0">
                          <a:solidFill>
                            <a:schemeClr val="tx1"/>
                          </a:solidFill>
                          <a:effectLst/>
                        </a:rPr>
                        <a:t> case has been temporarily  closed pending a return call from the complainant.  Gang affiliation is uncertain as  </a:t>
                      </a:r>
                      <a:r>
                        <a:rPr lang="en-US" sz="1200" b="0" dirty="0" smtClean="0">
                          <a:solidFill>
                            <a:schemeClr val="tx1"/>
                          </a:solidFill>
                          <a:effectLst/>
                        </a:rPr>
                        <a:t>Stickman has not yet been identified.  </a:t>
                      </a:r>
                      <a:r>
                        <a:rPr lang="en-US" sz="1200" b="0" dirty="0" smtClean="0">
                          <a:solidFill>
                            <a:schemeClr val="tx1"/>
                          </a:solidFill>
                          <a:effectLst/>
                          <a:latin typeface="Calibri"/>
                          <a:ea typeface="Calibri"/>
                          <a:cs typeface="Times New Roman"/>
                        </a:rPr>
                        <a:t>Does</a:t>
                      </a:r>
                      <a:r>
                        <a:rPr lang="en-US" sz="1200" b="0" baseline="0" dirty="0" smtClean="0">
                          <a:solidFill>
                            <a:schemeClr val="tx1"/>
                          </a:solidFill>
                          <a:effectLst/>
                          <a:latin typeface="Calibri"/>
                          <a:ea typeface="Calibri"/>
                          <a:cs typeface="Times New Roman"/>
                        </a:rPr>
                        <a:t> anyone has any idea who this might be?   POC: Det J Marfin #2078</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90154876"/>
              </p:ext>
            </p:extLst>
          </p:nvPr>
        </p:nvGraphicFramePr>
        <p:xfrm>
          <a:off x="457200" y="2590800"/>
          <a:ext cx="8305800" cy="3995928"/>
        </p:xfrm>
        <a:graphic>
          <a:graphicData uri="http://schemas.openxmlformats.org/drawingml/2006/table">
            <a:tbl>
              <a:tblPr firstRow="1" firstCol="1" bandRow="1">
                <a:tableStyleId>{5C22544A-7EE6-4342-B048-85BDC9FD1C3A}</a:tableStyleId>
              </a:tblPr>
              <a:tblGrid>
                <a:gridCol w="8305800"/>
              </a:tblGrid>
              <a:tr h="0">
                <a:tc>
                  <a:txBody>
                    <a:bodyPr/>
                    <a:lstStyle/>
                    <a:p>
                      <a:pPr marL="0" marR="0">
                        <a:lnSpc>
                          <a:spcPct val="115000"/>
                        </a:lnSpc>
                        <a:spcBef>
                          <a:spcPts val="0"/>
                        </a:spcBef>
                        <a:spcAft>
                          <a:spcPts val="0"/>
                        </a:spcAft>
                      </a:pPr>
                      <a:r>
                        <a:rPr lang="en-US" sz="1200" b="0" dirty="0" smtClean="0">
                          <a:solidFill>
                            <a:schemeClr val="tx1"/>
                          </a:solidFill>
                          <a:effectLst/>
                        </a:rPr>
                        <a:t>Offense:</a:t>
                      </a:r>
                      <a:r>
                        <a:rPr lang="en-US" sz="1200" b="0" baseline="0" dirty="0" smtClean="0">
                          <a:solidFill>
                            <a:schemeClr val="tx1"/>
                          </a:solidFill>
                          <a:effectLst/>
                        </a:rPr>
                        <a:t>  </a:t>
                      </a:r>
                      <a:r>
                        <a:rPr lang="en-US" sz="1200" b="0" dirty="0" smtClean="0">
                          <a:solidFill>
                            <a:schemeClr val="tx1"/>
                          </a:solidFill>
                          <a:effectLst/>
                        </a:rPr>
                        <a:t>SHOOTING                                              Date:  12/22/14                                                           Time:1939</a:t>
                      </a:r>
                    </a:p>
                    <a:p>
                      <a:pPr marL="0" marR="0">
                        <a:lnSpc>
                          <a:spcPct val="115000"/>
                        </a:lnSpc>
                        <a:spcBef>
                          <a:spcPts val="0"/>
                        </a:spcBef>
                        <a:spcAft>
                          <a:spcPts val="0"/>
                        </a:spcAft>
                      </a:pPr>
                      <a:r>
                        <a:rPr lang="en-US" sz="1200" b="0" dirty="0" smtClean="0">
                          <a:solidFill>
                            <a:schemeClr val="tx1"/>
                          </a:solidFill>
                          <a:effectLst/>
                        </a:rPr>
                        <a:t>SAPD</a:t>
                      </a:r>
                      <a:r>
                        <a:rPr lang="en-US" sz="1200" b="0" kern="1200" dirty="0" smtClean="0">
                          <a:solidFill>
                            <a:schemeClr val="tx1"/>
                          </a:solidFill>
                          <a:effectLst/>
                          <a:latin typeface="+mn-lt"/>
                          <a:ea typeface="+mn-ea"/>
                          <a:cs typeface="+mn-cs"/>
                        </a:rPr>
                        <a:t>14282710</a:t>
                      </a:r>
                      <a:r>
                        <a:rPr lang="en-US" sz="1200" b="0" dirty="0" smtClean="0">
                          <a:solidFill>
                            <a:schemeClr val="tx1"/>
                          </a:solidFill>
                          <a:effectLst/>
                        </a:rPr>
                        <a:t>                                                       Address:</a:t>
                      </a:r>
                      <a:r>
                        <a:rPr lang="en-US" sz="1200" b="0" baseline="0" dirty="0" smtClean="0">
                          <a:solidFill>
                            <a:schemeClr val="tx1"/>
                          </a:solidFill>
                          <a:effectLst/>
                        </a:rPr>
                        <a:t> </a:t>
                      </a:r>
                      <a:r>
                        <a:rPr lang="en-US" sz="1200" b="0" dirty="0" smtClean="0">
                          <a:solidFill>
                            <a:schemeClr val="tx1"/>
                          </a:solidFill>
                          <a:effectLst/>
                        </a:rPr>
                        <a:t> </a:t>
                      </a:r>
                      <a:r>
                        <a:rPr lang="en-US" sz="1200" b="0" dirty="0">
                          <a:solidFill>
                            <a:schemeClr val="tx1"/>
                          </a:solidFill>
                          <a:effectLst/>
                        </a:rPr>
                        <a:t>371 </a:t>
                      </a:r>
                      <a:r>
                        <a:rPr lang="en-US" sz="1200" b="0" dirty="0" err="1">
                          <a:solidFill>
                            <a:schemeClr val="tx1"/>
                          </a:solidFill>
                          <a:effectLst/>
                        </a:rPr>
                        <a:t>Dorie</a:t>
                      </a:r>
                      <a:r>
                        <a:rPr lang="en-US" sz="1200" b="0" dirty="0">
                          <a:solidFill>
                            <a:schemeClr val="tx1"/>
                          </a:solidFill>
                          <a:effectLst/>
                        </a:rPr>
                        <a:t> </a:t>
                      </a:r>
                      <a:r>
                        <a:rPr lang="en-US" sz="1200" b="0" dirty="0" smtClean="0">
                          <a:solidFill>
                            <a:schemeClr val="tx1"/>
                          </a:solidFill>
                          <a:effectLst/>
                        </a:rPr>
                        <a:t>St                                                   District: 4230</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590486">
                <a:tc>
                  <a:txBody>
                    <a:bodyPr/>
                    <a:lstStyle/>
                    <a:p>
                      <a:pPr marL="0" marR="0">
                        <a:lnSpc>
                          <a:spcPct val="115000"/>
                        </a:lnSpc>
                        <a:spcBef>
                          <a:spcPts val="0"/>
                        </a:spcBef>
                        <a:spcAft>
                          <a:spcPts val="0"/>
                        </a:spcAft>
                      </a:pPr>
                      <a:r>
                        <a:rPr lang="en-US" sz="1200" b="0" dirty="0">
                          <a:solidFill>
                            <a:schemeClr val="tx1"/>
                          </a:solidFill>
                          <a:effectLst/>
                        </a:rPr>
                        <a:t>SP1:  RABB, Claude BM </a:t>
                      </a:r>
                      <a:r>
                        <a:rPr lang="en-US" sz="1200" b="0" dirty="0" smtClean="0">
                          <a:solidFill>
                            <a:schemeClr val="tx1"/>
                          </a:solidFill>
                          <a:effectLst/>
                        </a:rPr>
                        <a:t>033177 (Blood </a:t>
                      </a:r>
                      <a:r>
                        <a:rPr lang="en-US" sz="1200" b="0" dirty="0" err="1" smtClean="0">
                          <a:solidFill>
                            <a:schemeClr val="tx1"/>
                          </a:solidFill>
                          <a:effectLst/>
                        </a:rPr>
                        <a:t>Stixx</a:t>
                      </a:r>
                      <a:r>
                        <a:rPr lang="en-US" sz="1200" b="0" dirty="0" smtClean="0">
                          <a:solidFill>
                            <a:schemeClr val="tx1"/>
                          </a:solidFill>
                          <a:effectLst/>
                        </a:rPr>
                        <a:t>)  </a:t>
                      </a:r>
                      <a:r>
                        <a:rPr lang="en-US" sz="1200" b="0" dirty="0">
                          <a:solidFill>
                            <a:schemeClr val="tx1"/>
                          </a:solidFill>
                          <a:effectLst/>
                        </a:rPr>
                        <a:t>SP2:  GREEN, Dominque BM 071677 </a:t>
                      </a:r>
                      <a:r>
                        <a:rPr lang="en-US" sz="1200" b="0" dirty="0" smtClean="0">
                          <a:solidFill>
                            <a:schemeClr val="tx1"/>
                          </a:solidFill>
                          <a:effectLst/>
                        </a:rPr>
                        <a:t>(Blood </a:t>
                      </a:r>
                      <a:r>
                        <a:rPr lang="en-US" sz="1200" b="0" dirty="0" err="1" smtClean="0">
                          <a:solidFill>
                            <a:schemeClr val="tx1"/>
                          </a:solidFill>
                          <a:effectLst/>
                        </a:rPr>
                        <a:t>Stixx</a:t>
                      </a:r>
                      <a:r>
                        <a:rPr lang="en-US" sz="1200" b="0" dirty="0" smtClean="0">
                          <a:solidFill>
                            <a:schemeClr val="tx1"/>
                          </a:solidFill>
                          <a:effectLst/>
                        </a:rPr>
                        <a:t>)</a:t>
                      </a:r>
                    </a:p>
                    <a:p>
                      <a:pPr marL="0" marR="0">
                        <a:lnSpc>
                          <a:spcPct val="115000"/>
                        </a:lnSpc>
                        <a:spcBef>
                          <a:spcPts val="0"/>
                        </a:spcBef>
                        <a:spcAft>
                          <a:spcPts val="0"/>
                        </a:spcAft>
                      </a:pPr>
                      <a:r>
                        <a:rPr lang="en-US" sz="1200" b="0" dirty="0" smtClean="0">
                          <a:solidFill>
                            <a:schemeClr val="tx1"/>
                          </a:solidFill>
                          <a:effectLst/>
                        </a:rPr>
                        <a:t>SPV</a:t>
                      </a:r>
                      <a:r>
                        <a:rPr lang="en-US" sz="1200" b="0" dirty="0">
                          <a:solidFill>
                            <a:schemeClr val="tx1"/>
                          </a:solidFill>
                          <a:effectLst/>
                        </a:rPr>
                        <a:t>: TX/BZB418 </a:t>
                      </a:r>
                      <a:r>
                        <a:rPr lang="en-US" sz="1200" b="0" dirty="0" err="1">
                          <a:solidFill>
                            <a:schemeClr val="tx1"/>
                          </a:solidFill>
                          <a:effectLst/>
                        </a:rPr>
                        <a:t>Blk</a:t>
                      </a:r>
                      <a:r>
                        <a:rPr lang="en-US" sz="1200" b="0" dirty="0">
                          <a:solidFill>
                            <a:schemeClr val="tx1"/>
                          </a:solidFill>
                          <a:effectLst/>
                        </a:rPr>
                        <a:t> EVI Ford Mustang</a:t>
                      </a:r>
                    </a:p>
                    <a:p>
                      <a:pPr marL="0" marR="0">
                        <a:lnSpc>
                          <a:spcPct val="115000"/>
                        </a:lnSpc>
                        <a:spcBef>
                          <a:spcPts val="0"/>
                        </a:spcBef>
                        <a:spcAft>
                          <a:spcPts val="0"/>
                        </a:spcAft>
                      </a:pPr>
                      <a:r>
                        <a:rPr lang="en-US" sz="1200" b="0" dirty="0">
                          <a:solidFill>
                            <a:schemeClr val="tx1"/>
                          </a:solidFill>
                          <a:effectLst/>
                        </a:rPr>
                        <a:t>V:  NORTH, William BM DOB 032577, 9502 Hanover Cove, </a:t>
                      </a:r>
                      <a:r>
                        <a:rPr lang="en-US" sz="1200" b="0" dirty="0" smtClean="0">
                          <a:solidFill>
                            <a:schemeClr val="tx1"/>
                          </a:solidFill>
                          <a:effectLst/>
                        </a:rPr>
                        <a:t>Converse (Blood </a:t>
                      </a:r>
                      <a:r>
                        <a:rPr lang="en-US" sz="1200" b="0" dirty="0" err="1" smtClean="0">
                          <a:solidFill>
                            <a:schemeClr val="tx1"/>
                          </a:solidFill>
                          <a:effectLst/>
                        </a:rPr>
                        <a:t>Stixx</a:t>
                      </a:r>
                      <a:r>
                        <a:rPr lang="en-US" sz="1200" b="0" dirty="0" smtClean="0">
                          <a:solidFill>
                            <a:schemeClr val="tx1"/>
                          </a:solidFill>
                          <a:effectLst/>
                        </a:rPr>
                        <a:t>)</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0" marR="0">
                        <a:lnSpc>
                          <a:spcPct val="115000"/>
                        </a:lnSpc>
                        <a:spcBef>
                          <a:spcPts val="0"/>
                        </a:spcBef>
                        <a:spcAft>
                          <a:spcPts val="0"/>
                        </a:spcAft>
                      </a:pPr>
                      <a:r>
                        <a:rPr lang="en-US" sz="1200" b="0" dirty="0" smtClean="0">
                          <a:solidFill>
                            <a:schemeClr val="tx1"/>
                          </a:solidFill>
                          <a:effectLst/>
                        </a:rPr>
                        <a:t>Officers</a:t>
                      </a:r>
                      <a:r>
                        <a:rPr lang="en-US" sz="1200" b="0" baseline="0" dirty="0" smtClean="0">
                          <a:solidFill>
                            <a:schemeClr val="tx1"/>
                          </a:solidFill>
                          <a:effectLst/>
                        </a:rPr>
                        <a:t> were dispatched to the above location and located</a:t>
                      </a:r>
                      <a:r>
                        <a:rPr lang="en-US" sz="1200" b="0" dirty="0" smtClean="0">
                          <a:solidFill>
                            <a:schemeClr val="tx1"/>
                          </a:solidFill>
                          <a:effectLst/>
                        </a:rPr>
                        <a:t> NORTH,</a:t>
                      </a:r>
                      <a:r>
                        <a:rPr lang="en-US" sz="1200" b="0" baseline="0" dirty="0" smtClean="0">
                          <a:solidFill>
                            <a:schemeClr val="tx1"/>
                          </a:solidFill>
                          <a:effectLst/>
                        </a:rPr>
                        <a:t> </a:t>
                      </a:r>
                      <a:r>
                        <a:rPr lang="en-US" sz="1200" b="0" dirty="0" smtClean="0">
                          <a:solidFill>
                            <a:schemeClr val="tx1"/>
                          </a:solidFill>
                          <a:effectLst/>
                        </a:rPr>
                        <a:t>who was </a:t>
                      </a:r>
                      <a:r>
                        <a:rPr lang="en-US" sz="1200" b="0" dirty="0">
                          <a:solidFill>
                            <a:schemeClr val="tx1"/>
                          </a:solidFill>
                          <a:effectLst/>
                        </a:rPr>
                        <a:t>parked in the yard </a:t>
                      </a:r>
                      <a:r>
                        <a:rPr lang="en-US" sz="1200" b="0" dirty="0" smtClean="0">
                          <a:solidFill>
                            <a:schemeClr val="tx1"/>
                          </a:solidFill>
                          <a:effectLst/>
                        </a:rPr>
                        <a:t>in front of a  </a:t>
                      </a:r>
                      <a:r>
                        <a:rPr lang="en-US" sz="1200" b="0" dirty="0">
                          <a:solidFill>
                            <a:schemeClr val="tx1"/>
                          </a:solidFill>
                          <a:effectLst/>
                        </a:rPr>
                        <a:t>vacant </a:t>
                      </a:r>
                      <a:r>
                        <a:rPr lang="en-US" sz="1200" b="0" dirty="0" smtClean="0">
                          <a:solidFill>
                            <a:schemeClr val="tx1"/>
                          </a:solidFill>
                          <a:effectLst/>
                        </a:rPr>
                        <a:t>house, with several gunshot wounds.  </a:t>
                      </a:r>
                      <a:r>
                        <a:rPr lang="en-US" sz="1200" b="0" dirty="0">
                          <a:solidFill>
                            <a:schemeClr val="tx1"/>
                          </a:solidFill>
                          <a:effectLst/>
                        </a:rPr>
                        <a:t>He was transported to SAMMC underwent surgery and in critical condition. </a:t>
                      </a:r>
                      <a:r>
                        <a:rPr lang="en-US" sz="1200" b="0" dirty="0" smtClean="0">
                          <a:solidFill>
                            <a:schemeClr val="tx1"/>
                          </a:solidFill>
                          <a:effectLst/>
                        </a:rPr>
                        <a:t>RABB </a:t>
                      </a:r>
                      <a:r>
                        <a:rPr lang="en-US" sz="1200" b="0" dirty="0">
                          <a:solidFill>
                            <a:schemeClr val="tx1"/>
                          </a:solidFill>
                          <a:effectLst/>
                        </a:rPr>
                        <a:t>&amp; GREEN gave conflicting stories as to their location at the time of the shooting and were further interviewed in NCID. No other witnesses located.  POC:  Det. Soto, NCID  </a:t>
                      </a:r>
                      <a:r>
                        <a:rPr lang="en-US" sz="1200" b="0" dirty="0" err="1">
                          <a:solidFill>
                            <a:schemeClr val="tx1"/>
                          </a:solidFill>
                          <a:effectLst/>
                        </a:rPr>
                        <a:t>Intell</a:t>
                      </a:r>
                      <a:r>
                        <a:rPr lang="en-US" sz="1200" b="0" dirty="0">
                          <a:solidFill>
                            <a:schemeClr val="tx1"/>
                          </a:solidFill>
                          <a:effectLst/>
                        </a:rPr>
                        <a:t>:  NORTH is a suspect in two shootings</a:t>
                      </a:r>
                      <a:r>
                        <a:rPr lang="en-US" sz="1200" b="0" dirty="0" smtClean="0">
                          <a:solidFill>
                            <a:schemeClr val="tx1"/>
                          </a:solidFill>
                          <a:effectLst/>
                        </a:rPr>
                        <a:t>.</a:t>
                      </a:r>
                      <a:r>
                        <a:rPr lang="en-US" sz="1200" b="0" dirty="0">
                          <a:solidFill>
                            <a:schemeClr val="tx1"/>
                          </a:solidFill>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smtClean="0">
                          <a:solidFill>
                            <a:schemeClr val="tx1"/>
                          </a:solidFill>
                          <a:effectLst/>
                        </a:rPr>
                        <a:t>Intel:</a:t>
                      </a:r>
                      <a:r>
                        <a:rPr lang="en-US" sz="1200" b="0" baseline="0" dirty="0" smtClean="0">
                          <a:solidFill>
                            <a:schemeClr val="tx1"/>
                          </a:solidFill>
                          <a:effectLst/>
                        </a:rPr>
                        <a:t> </a:t>
                      </a:r>
                      <a:r>
                        <a:rPr lang="en-US" sz="1200" b="0" dirty="0" smtClean="0">
                          <a:solidFill>
                            <a:schemeClr val="tx1"/>
                          </a:solidFill>
                          <a:effectLst/>
                        </a:rPr>
                        <a:t> </a:t>
                      </a:r>
                      <a:r>
                        <a:rPr lang="en-US" sz="1200" b="0" dirty="0">
                          <a:solidFill>
                            <a:schemeClr val="tx1"/>
                          </a:solidFill>
                          <a:effectLst/>
                        </a:rPr>
                        <a:t>On 09/10/14 @ 1857, officers were dispatched to a shooting w/hit </a:t>
                      </a:r>
                      <a:r>
                        <a:rPr lang="en-US" sz="1200" b="0" dirty="0" err="1">
                          <a:solidFill>
                            <a:schemeClr val="tx1"/>
                          </a:solidFill>
                          <a:effectLst/>
                        </a:rPr>
                        <a:t>Morningview</a:t>
                      </a:r>
                      <a:r>
                        <a:rPr lang="en-US" sz="1200" b="0" dirty="0">
                          <a:solidFill>
                            <a:schemeClr val="tx1"/>
                          </a:solidFill>
                          <a:effectLst/>
                        </a:rPr>
                        <a:t> &amp; Wheatley.  Michael A Martin, </a:t>
                      </a:r>
                      <a:r>
                        <a:rPr lang="en-US" sz="1200" b="0" dirty="0" smtClean="0">
                          <a:solidFill>
                            <a:schemeClr val="tx1"/>
                          </a:solidFill>
                          <a:effectLst/>
                        </a:rPr>
                        <a:t>the Victim and documented Blood </a:t>
                      </a:r>
                      <a:r>
                        <a:rPr lang="en-US" sz="1200" b="0" dirty="0" err="1" smtClean="0">
                          <a:solidFill>
                            <a:schemeClr val="tx1"/>
                          </a:solidFill>
                          <a:effectLst/>
                        </a:rPr>
                        <a:t>Stixx</a:t>
                      </a:r>
                      <a:r>
                        <a:rPr lang="en-US" sz="1200" b="0" dirty="0" smtClean="0">
                          <a:solidFill>
                            <a:schemeClr val="tx1"/>
                          </a:solidFill>
                          <a:effectLst/>
                        </a:rPr>
                        <a:t>, </a:t>
                      </a:r>
                      <a:r>
                        <a:rPr lang="en-US" sz="1200" b="0" dirty="0">
                          <a:solidFill>
                            <a:schemeClr val="tx1"/>
                          </a:solidFill>
                          <a:effectLst/>
                        </a:rPr>
                        <a:t>dob/02-12-83 found with gunshot wound to the forehead and lower left leg.  Blood trail was tracked four blocks away to 371 </a:t>
                      </a:r>
                      <a:r>
                        <a:rPr lang="en-US" sz="1200" b="0" dirty="0" err="1">
                          <a:solidFill>
                            <a:schemeClr val="tx1"/>
                          </a:solidFill>
                          <a:effectLst/>
                        </a:rPr>
                        <a:t>Dorie</a:t>
                      </a:r>
                      <a:r>
                        <a:rPr lang="en-US" sz="1200" b="0" dirty="0">
                          <a:solidFill>
                            <a:schemeClr val="tx1"/>
                          </a:solidFill>
                          <a:effectLst/>
                        </a:rPr>
                        <a:t> where more blood and shell casings were located.  Martin did not provide helpful suspect(s) info and no witnesses to the incident (</a:t>
                      </a:r>
                      <a:r>
                        <a:rPr lang="en-US" sz="1200" b="0" dirty="0" smtClean="0">
                          <a:solidFill>
                            <a:schemeClr val="tx1"/>
                          </a:solidFill>
                          <a:effectLst/>
                        </a:rPr>
                        <a:t>SAPD14201085).   </a:t>
                      </a:r>
                      <a:r>
                        <a:rPr lang="en-US" sz="1200" b="0" dirty="0">
                          <a:solidFill>
                            <a:schemeClr val="tx1"/>
                          </a:solidFill>
                          <a:effectLst/>
                        </a:rPr>
                        <a:t>On 11/25/14 @ 2220, officers were dispatched to 370 </a:t>
                      </a:r>
                      <a:r>
                        <a:rPr lang="en-US" sz="1200" b="0" dirty="0" err="1">
                          <a:solidFill>
                            <a:schemeClr val="tx1"/>
                          </a:solidFill>
                          <a:effectLst/>
                        </a:rPr>
                        <a:t>Dorie</a:t>
                      </a:r>
                      <a:r>
                        <a:rPr lang="en-US" sz="1200" b="0" dirty="0">
                          <a:solidFill>
                            <a:schemeClr val="tx1"/>
                          </a:solidFill>
                          <a:effectLst/>
                        </a:rPr>
                        <a:t> for drive by where police discovered two separate vehicles had damage from gunshot.  Several AK and 9mm shell casings were found on the street.  The complainant, Dominique GREEN, was uncooperative with officers and would not consent to search for victims.  He did, however, inform them that he sent his family members away after the shooting. He eventually agreed to let officers in and they located  GREEN’s 18 year old nephew asleep on the couch in the middle bedroom </a:t>
                      </a:r>
                      <a:r>
                        <a:rPr lang="en-US" sz="1200" b="0" dirty="0" smtClean="0">
                          <a:solidFill>
                            <a:schemeClr val="tx1"/>
                          </a:solidFill>
                          <a:effectLst/>
                        </a:rPr>
                        <a:t>(SAPD14262360).</a:t>
                      </a:r>
                      <a:r>
                        <a:rPr lang="en-US" sz="1200" b="0" baseline="0" dirty="0" smtClean="0">
                          <a:solidFill>
                            <a:schemeClr val="tx1"/>
                          </a:solidFill>
                          <a:effectLst/>
                        </a:rPr>
                        <a:t> </a:t>
                      </a:r>
                      <a:r>
                        <a:rPr lang="en-US" sz="1200" b="1" dirty="0" smtClean="0">
                          <a:solidFill>
                            <a:schemeClr val="tx1"/>
                          </a:solidFill>
                          <a:effectLst/>
                          <a:latin typeface="+mn-lt"/>
                          <a:ea typeface="Calibri"/>
                          <a:cs typeface="Times New Roman"/>
                        </a:rPr>
                        <a:t>The above cases were closed due to complainants</a:t>
                      </a:r>
                      <a:r>
                        <a:rPr lang="en-US" sz="1200" b="1" baseline="0" dirty="0" smtClean="0">
                          <a:solidFill>
                            <a:schemeClr val="tx1"/>
                          </a:solidFill>
                          <a:effectLst/>
                          <a:latin typeface="+mn-lt"/>
                          <a:ea typeface="Calibri"/>
                          <a:cs typeface="Times New Roman"/>
                        </a:rPr>
                        <a:t> not remembering the incident or failing to cooperate with law enforcement.  This is reflective of perhaps unresolved issues between Blood </a:t>
                      </a:r>
                      <a:r>
                        <a:rPr lang="en-US" sz="1200" b="1" baseline="0" dirty="0" err="1" smtClean="0">
                          <a:solidFill>
                            <a:schemeClr val="tx1"/>
                          </a:solidFill>
                          <a:effectLst/>
                          <a:latin typeface="+mn-lt"/>
                          <a:ea typeface="Calibri"/>
                          <a:cs typeface="Times New Roman"/>
                        </a:rPr>
                        <a:t>Stixx</a:t>
                      </a:r>
                      <a:r>
                        <a:rPr lang="en-US" sz="1200" b="1" baseline="0" dirty="0" smtClean="0">
                          <a:solidFill>
                            <a:schemeClr val="tx1"/>
                          </a:solidFill>
                          <a:effectLst/>
                          <a:latin typeface="+mn-lt"/>
                          <a:ea typeface="Calibri"/>
                          <a:cs typeface="Times New Roman"/>
                        </a:rPr>
                        <a:t> and another group/individual.</a:t>
                      </a:r>
                      <a:endParaRPr lang="en-US" sz="12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92719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6303" y="289467"/>
            <a:ext cx="660950" cy="369332"/>
          </a:xfrm>
          <a:prstGeom prst="rect">
            <a:avLst/>
          </a:prstGeom>
          <a:noFill/>
        </p:spPr>
        <p:txBody>
          <a:bodyPr wrap="none" rtlCol="0">
            <a:spAutoFit/>
          </a:bodyPr>
          <a:lstStyle/>
          <a:p>
            <a:r>
              <a:rPr lang="en-US" dirty="0" smtClean="0"/>
              <a:t>West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27408957"/>
              </p:ext>
            </p:extLst>
          </p:nvPr>
        </p:nvGraphicFramePr>
        <p:xfrm>
          <a:off x="457200" y="838200"/>
          <a:ext cx="8305800" cy="2453767"/>
        </p:xfrm>
        <a:graphic>
          <a:graphicData uri="http://schemas.openxmlformats.org/drawingml/2006/table">
            <a:tbl>
              <a:tblPr firstRow="1" firstCol="1" bandRow="1">
                <a:tableStyleId>{5C22544A-7EE6-4342-B048-85BDC9FD1C3A}</a:tableStyleId>
              </a:tblPr>
              <a:tblGrid>
                <a:gridCol w="8305800"/>
              </a:tblGrid>
              <a:tr h="457200">
                <a:tc>
                  <a:txBody>
                    <a:bodyPr/>
                    <a:lstStyle/>
                    <a:p>
                      <a:pPr marL="0" marR="0">
                        <a:lnSpc>
                          <a:spcPct val="115000"/>
                        </a:lnSpc>
                        <a:spcBef>
                          <a:spcPts val="0"/>
                        </a:spcBef>
                        <a:spcAft>
                          <a:spcPts val="0"/>
                        </a:spcAft>
                      </a:pPr>
                      <a:r>
                        <a:rPr lang="en-US" sz="1200" b="0" dirty="0" smtClean="0">
                          <a:solidFill>
                            <a:schemeClr val="tx1"/>
                          </a:solidFill>
                          <a:effectLst/>
                        </a:rPr>
                        <a:t>Offense:  SHOOTING                                                             Date:</a:t>
                      </a:r>
                      <a:r>
                        <a:rPr lang="en-US" sz="1200" b="0" baseline="0" dirty="0" smtClean="0">
                          <a:solidFill>
                            <a:schemeClr val="tx1"/>
                          </a:solidFill>
                          <a:effectLst/>
                        </a:rPr>
                        <a:t>  01/16/15                                                                         Time: 0203</a:t>
                      </a:r>
                    </a:p>
                    <a:p>
                      <a:pPr marL="0" marR="0">
                        <a:lnSpc>
                          <a:spcPct val="115000"/>
                        </a:lnSpc>
                        <a:spcBef>
                          <a:spcPts val="0"/>
                        </a:spcBef>
                        <a:spcAft>
                          <a:spcPts val="0"/>
                        </a:spcAft>
                      </a:pPr>
                      <a:r>
                        <a:rPr lang="en-US" sz="1200" b="0" dirty="0" smtClean="0">
                          <a:solidFill>
                            <a:schemeClr val="tx1"/>
                          </a:solidFill>
                          <a:effectLst/>
                        </a:rPr>
                        <a:t>Case #:  SAPD15010744                                                       Address: </a:t>
                      </a:r>
                      <a:r>
                        <a:rPr lang="en-US" sz="1200" b="0" dirty="0">
                          <a:solidFill>
                            <a:schemeClr val="tx1"/>
                          </a:solidFill>
                          <a:effectLst/>
                        </a:rPr>
                        <a:t>9055 </a:t>
                      </a:r>
                      <a:r>
                        <a:rPr lang="en-US" sz="1200" b="0" dirty="0" err="1">
                          <a:solidFill>
                            <a:schemeClr val="tx1"/>
                          </a:solidFill>
                          <a:effectLst/>
                        </a:rPr>
                        <a:t>Marbach</a:t>
                      </a:r>
                      <a:r>
                        <a:rPr lang="en-US" sz="1200" b="0" dirty="0">
                          <a:solidFill>
                            <a:schemeClr val="tx1"/>
                          </a:solidFill>
                          <a:effectLst/>
                        </a:rPr>
                        <a:t>, Speedway </a:t>
                      </a:r>
                      <a:r>
                        <a:rPr lang="en-US" sz="1200" b="0" dirty="0" smtClean="0">
                          <a:solidFill>
                            <a:schemeClr val="tx1"/>
                          </a:solidFill>
                          <a:effectLst/>
                        </a:rPr>
                        <a:t>Bar                                District: 5330</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734695">
                <a:tc>
                  <a:txBody>
                    <a:bodyPr/>
                    <a:lstStyle/>
                    <a:p>
                      <a:pPr marL="0" marR="0">
                        <a:lnSpc>
                          <a:spcPct val="115000"/>
                        </a:lnSpc>
                        <a:spcBef>
                          <a:spcPts val="0"/>
                        </a:spcBef>
                        <a:spcAft>
                          <a:spcPts val="0"/>
                        </a:spcAft>
                      </a:pPr>
                      <a:r>
                        <a:rPr lang="en-US" sz="1200" b="0" dirty="0">
                          <a:solidFill>
                            <a:schemeClr val="tx1"/>
                          </a:solidFill>
                          <a:effectLst/>
                        </a:rPr>
                        <a:t>Suspect:  H/M, Grey Hoodie, blue jeans   Suspect Vehicle:  Black Infinity or a Gold SUV seen by different witnesses</a:t>
                      </a:r>
                    </a:p>
                    <a:p>
                      <a:pPr marL="0" marR="0">
                        <a:lnSpc>
                          <a:spcPct val="115000"/>
                        </a:lnSpc>
                        <a:spcBef>
                          <a:spcPts val="0"/>
                        </a:spcBef>
                        <a:spcAft>
                          <a:spcPts val="0"/>
                        </a:spcAft>
                      </a:pPr>
                      <a:r>
                        <a:rPr lang="en-US" sz="1200" b="0" dirty="0">
                          <a:solidFill>
                            <a:schemeClr val="tx1"/>
                          </a:solidFill>
                          <a:effectLst/>
                        </a:rPr>
                        <a:t>Victim1 :  FARIAS, Armando “MANDO”H/M, DOB: 01/14/89, 1903 Vera Cruz </a:t>
                      </a:r>
                      <a:r>
                        <a:rPr lang="en-US" sz="1200" b="0" dirty="0" smtClean="0">
                          <a:solidFill>
                            <a:schemeClr val="tx1"/>
                          </a:solidFill>
                          <a:effectLst/>
                        </a:rPr>
                        <a:t>(</a:t>
                      </a:r>
                      <a:r>
                        <a:rPr lang="en-US" sz="1200" b="0" dirty="0" err="1" smtClean="0">
                          <a:solidFill>
                            <a:schemeClr val="tx1"/>
                          </a:solidFill>
                          <a:effectLst/>
                        </a:rPr>
                        <a:t>Dist</a:t>
                      </a:r>
                      <a:r>
                        <a:rPr lang="en-US" sz="1200" b="0" dirty="0" smtClean="0">
                          <a:solidFill>
                            <a:schemeClr val="tx1"/>
                          </a:solidFill>
                          <a:effectLst/>
                        </a:rPr>
                        <a:t>:</a:t>
                      </a:r>
                      <a:r>
                        <a:rPr lang="en-US" sz="1200" b="0" baseline="0" dirty="0" smtClean="0">
                          <a:solidFill>
                            <a:schemeClr val="tx1"/>
                          </a:solidFill>
                          <a:effectLst/>
                        </a:rPr>
                        <a:t> 2330)</a:t>
                      </a:r>
                      <a:r>
                        <a:rPr lang="en-US" sz="1200" b="0" dirty="0" smtClean="0">
                          <a:solidFill>
                            <a:schemeClr val="tx1"/>
                          </a:solidFill>
                          <a:effectLst/>
                        </a:rPr>
                        <a:t> </a:t>
                      </a:r>
                      <a:endParaRPr lang="en-US" sz="1200" b="0" dirty="0">
                        <a:solidFill>
                          <a:schemeClr val="tx1"/>
                        </a:solidFill>
                        <a:effectLst/>
                      </a:endParaRPr>
                    </a:p>
                    <a:p>
                      <a:pPr marL="0" marR="0">
                        <a:lnSpc>
                          <a:spcPct val="115000"/>
                        </a:lnSpc>
                        <a:spcBef>
                          <a:spcPts val="0"/>
                        </a:spcBef>
                        <a:spcAft>
                          <a:spcPts val="0"/>
                        </a:spcAft>
                      </a:pPr>
                      <a:r>
                        <a:rPr lang="en-US" sz="1200" b="0" dirty="0">
                          <a:solidFill>
                            <a:schemeClr val="tx1"/>
                          </a:solidFill>
                          <a:effectLst/>
                        </a:rPr>
                        <a:t>Victim2:  TREVINO, Oscar H/M DOB: 04/22/80, </a:t>
                      </a:r>
                      <a:r>
                        <a:rPr lang="en-US" sz="1200" b="0" dirty="0" smtClean="0">
                          <a:solidFill>
                            <a:schemeClr val="tx1"/>
                          </a:solidFill>
                          <a:effectLst/>
                        </a:rPr>
                        <a:t>Bouncer </a:t>
                      </a:r>
                      <a:r>
                        <a:rPr lang="en-US" sz="1200" b="0" dirty="0">
                          <a:solidFill>
                            <a:schemeClr val="tx1"/>
                          </a:solidFill>
                          <a:effectLst/>
                        </a:rPr>
                        <a:t>at Speedway</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0">
                <a:tc>
                  <a:txBody>
                    <a:bodyPr/>
                    <a:lstStyle/>
                    <a:p>
                      <a:pPr marL="0" marR="0">
                        <a:lnSpc>
                          <a:spcPct val="115000"/>
                        </a:lnSpc>
                        <a:spcBef>
                          <a:spcPts val="0"/>
                        </a:spcBef>
                        <a:spcAft>
                          <a:spcPts val="0"/>
                        </a:spcAft>
                      </a:pPr>
                      <a:r>
                        <a:rPr lang="en-US" sz="1200" b="0" dirty="0">
                          <a:solidFill>
                            <a:schemeClr val="tx1"/>
                          </a:solidFill>
                          <a:effectLst/>
                        </a:rPr>
                        <a:t>On 01/16/15 at 0203, police were dispatched to a disturbance that began inside the bar and had moved outside to the parking lot where the suspect pulled a gun and shot both victims.  FARIAS sustained a gunshot wound to the stomach and left lower back while TREVINO sustained a gunshot wound to the right shoulder.  </a:t>
                      </a:r>
                      <a:endParaRPr lang="en-US" sz="1200" b="0" dirty="0" smtClean="0">
                        <a:solidFill>
                          <a:schemeClr val="tx1"/>
                        </a:solidFill>
                        <a:effectLst/>
                      </a:endParaRPr>
                    </a:p>
                    <a:p>
                      <a:pPr marL="0" marR="0">
                        <a:lnSpc>
                          <a:spcPct val="115000"/>
                        </a:lnSpc>
                        <a:spcBef>
                          <a:spcPts val="0"/>
                        </a:spcBef>
                        <a:spcAft>
                          <a:spcPts val="0"/>
                        </a:spcAft>
                      </a:pPr>
                      <a:r>
                        <a:rPr lang="en-US" sz="1200" b="0" i="1" dirty="0" smtClean="0">
                          <a:solidFill>
                            <a:schemeClr val="tx1"/>
                          </a:solidFill>
                          <a:effectLst/>
                        </a:rPr>
                        <a:t>Intel:  </a:t>
                      </a:r>
                      <a:r>
                        <a:rPr lang="en-US" sz="1200" b="0" dirty="0" smtClean="0">
                          <a:solidFill>
                            <a:schemeClr val="tx1"/>
                          </a:solidFill>
                          <a:effectLst/>
                        </a:rPr>
                        <a:t>FARIAS </a:t>
                      </a:r>
                      <a:r>
                        <a:rPr lang="en-US" sz="1200" b="0" dirty="0">
                          <a:solidFill>
                            <a:schemeClr val="tx1"/>
                          </a:solidFill>
                          <a:effectLst/>
                        </a:rPr>
                        <a:t>is listed as an active PARTY BOYZ member (4/2013)  On 04/02/13, FARIAS was documented as “visiting a friend”, ROGELIO “ROGER” GAMEZ at GAMEZ’ residence on El Monte Blvd (2220).  GAMEZ, DOB: 05/07/84, was arrested for </a:t>
                      </a:r>
                      <a:r>
                        <a:rPr lang="en-US" sz="1200" b="0" dirty="0" smtClean="0">
                          <a:solidFill>
                            <a:schemeClr val="tx1"/>
                          </a:solidFill>
                          <a:effectLst/>
                        </a:rPr>
                        <a:t>POM </a:t>
                      </a:r>
                      <a:r>
                        <a:rPr lang="en-US" sz="1200" b="0" dirty="0">
                          <a:solidFill>
                            <a:schemeClr val="tx1"/>
                          </a:solidFill>
                          <a:effectLst/>
                        </a:rPr>
                        <a:t>(SAPD13069802).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01655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55980"/>
            <a:ext cx="732893" cy="369332"/>
          </a:xfrm>
          <a:prstGeom prst="rect">
            <a:avLst/>
          </a:prstGeom>
          <a:noFill/>
        </p:spPr>
        <p:txBody>
          <a:bodyPr wrap="none" rtlCol="0">
            <a:spAutoFit/>
          </a:bodyPr>
          <a:lstStyle/>
          <a:p>
            <a:r>
              <a:rPr lang="en-US" dirty="0" smtClean="0"/>
              <a:t>South</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46229023"/>
              </p:ext>
            </p:extLst>
          </p:nvPr>
        </p:nvGraphicFramePr>
        <p:xfrm>
          <a:off x="667657" y="2819400"/>
          <a:ext cx="8020052" cy="2624580"/>
        </p:xfrm>
        <a:graphic>
          <a:graphicData uri="http://schemas.openxmlformats.org/drawingml/2006/table">
            <a:tbl>
              <a:tblPr firstRow="1" firstCol="1" bandRow="1">
                <a:tableStyleId>{5C22544A-7EE6-4342-B048-85BDC9FD1C3A}</a:tableStyleId>
              </a:tblPr>
              <a:tblGrid>
                <a:gridCol w="2906335"/>
                <a:gridCol w="3091846"/>
                <a:gridCol w="2021871"/>
              </a:tblGrid>
              <a:tr h="152400">
                <a:tc>
                  <a:txBody>
                    <a:bodyPr/>
                    <a:lstStyle/>
                    <a:p>
                      <a:pPr marL="0" marR="0">
                        <a:spcBef>
                          <a:spcPts val="0"/>
                        </a:spcBef>
                        <a:spcAft>
                          <a:spcPts val="0"/>
                        </a:spcAft>
                      </a:pPr>
                      <a:r>
                        <a:rPr lang="en-US" sz="1200" b="0" dirty="0">
                          <a:solidFill>
                            <a:schemeClr val="tx1"/>
                          </a:solidFill>
                          <a:effectLst/>
                        </a:rPr>
                        <a:t>Offense:  Shooting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Date:  01/24/2015 </a:t>
                      </a:r>
                      <a:endParaRPr lang="en-US" sz="1200" b="0" dirty="0">
                        <a:solidFill>
                          <a:schemeClr val="tx1"/>
                        </a:solidFill>
                        <a:effectLst/>
                        <a:latin typeface="Calibri"/>
                        <a:ea typeface="Calibri"/>
                        <a:cs typeface="Times New Roman"/>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Time:  1923</a:t>
                      </a:r>
                      <a:endParaRPr lang="en-US" sz="1200" b="0" dirty="0">
                        <a:solidFill>
                          <a:schemeClr val="tx1"/>
                        </a:solidFill>
                        <a:effectLst/>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161460">
                <a:tc>
                  <a:txBody>
                    <a:bodyPr/>
                    <a:lstStyle/>
                    <a:p>
                      <a:pPr marL="0" marR="0">
                        <a:spcBef>
                          <a:spcPts val="0"/>
                        </a:spcBef>
                        <a:spcAft>
                          <a:spcPts val="0"/>
                        </a:spcAft>
                      </a:pPr>
                      <a:r>
                        <a:rPr lang="en-US" sz="1200" b="0" dirty="0">
                          <a:solidFill>
                            <a:schemeClr val="tx1"/>
                          </a:solidFill>
                          <a:effectLst/>
                        </a:rPr>
                        <a:t>Case #:  SAPD15017421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Address:  1010 </a:t>
                      </a:r>
                      <a:r>
                        <a:rPr lang="en-US" sz="1200" b="0" dirty="0" err="1">
                          <a:solidFill>
                            <a:schemeClr val="tx1"/>
                          </a:solidFill>
                          <a:effectLst/>
                        </a:rPr>
                        <a:t>Milvid</a:t>
                      </a:r>
                      <a:r>
                        <a:rPr lang="en-US" sz="1200" b="0" dirty="0">
                          <a:solidFill>
                            <a:schemeClr val="tx1"/>
                          </a:solidFill>
                          <a:effectLst/>
                        </a:rPr>
                        <a:t> Ave </a:t>
                      </a:r>
                      <a:endParaRPr lang="en-US" sz="1200" b="0" dirty="0">
                        <a:solidFill>
                          <a:schemeClr val="tx1"/>
                        </a:solidFill>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200" b="0" dirty="0">
                          <a:solidFill>
                            <a:schemeClr val="tx1"/>
                          </a:solidFill>
                          <a:effectLst/>
                        </a:rPr>
                        <a:t>District:  6120  </a:t>
                      </a:r>
                      <a:endParaRPr lang="en-US" sz="1200" b="0" dirty="0">
                        <a:solidFill>
                          <a:schemeClr val="tx1"/>
                        </a:solidFill>
                        <a:effectLst/>
                        <a:latin typeface="Calibri"/>
                        <a:ea typeface="Calibri"/>
                        <a:cs typeface="Times New Roman"/>
                      </a:endParaRPr>
                    </a:p>
                  </a:txBody>
                  <a:tcPr marL="68580" marR="68580" marT="0" marB="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r>
              <a:tr h="161460">
                <a:tc gridSpan="3">
                  <a:txBody>
                    <a:bodyPr/>
                    <a:lstStyle/>
                    <a:p>
                      <a:pPr marL="0" marR="0">
                        <a:spcBef>
                          <a:spcPts val="0"/>
                        </a:spcBef>
                        <a:spcAft>
                          <a:spcPts val="0"/>
                        </a:spcAft>
                      </a:pPr>
                      <a:r>
                        <a:rPr lang="en-US" sz="1200" b="0" dirty="0">
                          <a:solidFill>
                            <a:schemeClr val="tx1"/>
                          </a:solidFill>
                          <a:effectLst/>
                        </a:rPr>
                        <a:t>Suspect:  Unknown</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187024">
                <a:tc gridSpan="3">
                  <a:txBody>
                    <a:bodyPr/>
                    <a:lstStyle/>
                    <a:p>
                      <a:pPr marL="0" marR="0">
                        <a:spcBef>
                          <a:spcPts val="0"/>
                        </a:spcBef>
                        <a:spcAft>
                          <a:spcPts val="0"/>
                        </a:spcAft>
                      </a:pPr>
                      <a:r>
                        <a:rPr lang="en-US" sz="1200" b="0" dirty="0">
                          <a:solidFill>
                            <a:schemeClr val="tx1"/>
                          </a:solidFill>
                          <a:effectLst/>
                        </a:rPr>
                        <a:t>Victim:  ROCHA, Angel Montez, L/M, 06/29/1981,  </a:t>
                      </a:r>
                      <a:r>
                        <a:rPr lang="en-US" sz="1200" b="0" dirty="0" smtClean="0">
                          <a:solidFill>
                            <a:schemeClr val="tx1"/>
                          </a:solidFill>
                          <a:effectLst/>
                        </a:rPr>
                        <a:t>SID </a:t>
                      </a:r>
                      <a:r>
                        <a:rPr lang="en-US" sz="1200" b="0" dirty="0">
                          <a:solidFill>
                            <a:schemeClr val="tx1"/>
                          </a:solidFill>
                          <a:effectLst/>
                        </a:rPr>
                        <a:t>#681356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242996">
                <a:tc gridSpan="3">
                  <a:txBody>
                    <a:bodyPr/>
                    <a:lstStyle/>
                    <a:p>
                      <a:pPr marL="0" marR="0">
                        <a:spcBef>
                          <a:spcPts val="0"/>
                        </a:spcBef>
                        <a:spcAft>
                          <a:spcPts val="0"/>
                        </a:spcAft>
                      </a:pPr>
                      <a:r>
                        <a:rPr lang="en-US" sz="1200" b="0" dirty="0">
                          <a:solidFill>
                            <a:schemeClr val="tx1"/>
                          </a:solidFill>
                          <a:effectLst/>
                        </a:rPr>
                        <a:t>Suspect Vehicle:  small 4 </a:t>
                      </a:r>
                      <a:r>
                        <a:rPr lang="en-US" sz="1200" b="0" dirty="0" err="1">
                          <a:solidFill>
                            <a:schemeClr val="tx1"/>
                          </a:solidFill>
                          <a:effectLst/>
                        </a:rPr>
                        <a:t>dr</a:t>
                      </a:r>
                      <a:r>
                        <a:rPr lang="en-US" sz="1200" b="0" dirty="0">
                          <a:solidFill>
                            <a:schemeClr val="tx1"/>
                          </a:solidFill>
                          <a:effectLst/>
                        </a:rPr>
                        <a:t> silver or white vehicle, possibly a </a:t>
                      </a:r>
                      <a:r>
                        <a:rPr lang="en-US" sz="1200" b="0" dirty="0" smtClean="0">
                          <a:solidFill>
                            <a:schemeClr val="tx1"/>
                          </a:solidFill>
                          <a:effectLst/>
                        </a:rPr>
                        <a:t>Mazda.</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685800">
                <a:tc gridSpan="3">
                  <a:txBody>
                    <a:bodyPr/>
                    <a:lstStyle/>
                    <a:p>
                      <a:pPr marL="0" marR="0">
                        <a:spcBef>
                          <a:spcPts val="0"/>
                        </a:spcBef>
                        <a:spcAft>
                          <a:spcPts val="0"/>
                        </a:spcAft>
                      </a:pPr>
                      <a:r>
                        <a:rPr lang="en-US" sz="1200" b="0" dirty="0">
                          <a:solidFill>
                            <a:schemeClr val="tx1"/>
                          </a:solidFill>
                          <a:effectLst/>
                        </a:rPr>
                        <a:t>Synopsis:  ROCHA drove to the location for unknown reasons.  A short time later, several neighbors reported hearing shots fired.  ROCHA was found on the ground in front of the listed location with a several gunshot </a:t>
                      </a:r>
                      <a:r>
                        <a:rPr lang="en-US" sz="1200" b="0" dirty="0" smtClean="0">
                          <a:solidFill>
                            <a:schemeClr val="tx1"/>
                          </a:solidFill>
                          <a:effectLst/>
                        </a:rPr>
                        <a:t>wounds.  </a:t>
                      </a:r>
                      <a:r>
                        <a:rPr lang="en-US" sz="1200" b="0" dirty="0">
                          <a:solidFill>
                            <a:schemeClr val="tx1"/>
                          </a:solidFill>
                          <a:effectLst/>
                        </a:rPr>
                        <a:t>ROCHA was transported to SAMC, where he expired</a:t>
                      </a:r>
                      <a:r>
                        <a:rPr lang="en-US" sz="1200" b="0" dirty="0" smtClean="0">
                          <a:solidFill>
                            <a:schemeClr val="tx1"/>
                          </a:solidFill>
                          <a:effectLst/>
                        </a:rPr>
                        <a:t>..  </a:t>
                      </a:r>
                      <a:r>
                        <a:rPr lang="en-US" sz="1200" b="0" dirty="0">
                          <a:solidFill>
                            <a:schemeClr val="tx1"/>
                          </a:solidFill>
                          <a:effectLst/>
                        </a:rPr>
                        <a:t>A description of the </a:t>
                      </a:r>
                      <a:r>
                        <a:rPr lang="en-US" sz="1200" b="0" baseline="0" dirty="0" smtClean="0">
                          <a:solidFill>
                            <a:schemeClr val="tx1"/>
                          </a:solidFill>
                          <a:effectLst/>
                        </a:rPr>
                        <a:t> suspect vehicle </a:t>
                      </a:r>
                      <a:r>
                        <a:rPr lang="en-US" sz="1200" b="0" dirty="0" smtClean="0">
                          <a:solidFill>
                            <a:schemeClr val="tx1"/>
                          </a:solidFill>
                          <a:effectLst/>
                        </a:rPr>
                        <a:t>seen </a:t>
                      </a:r>
                      <a:r>
                        <a:rPr lang="en-US" sz="1200" b="0" dirty="0">
                          <a:solidFill>
                            <a:schemeClr val="tx1"/>
                          </a:solidFill>
                          <a:effectLst/>
                        </a:rPr>
                        <a:t>fleeing EB from the location was broadcast.  A perimeter was established, but there were no apprehensions at this time.  The investigation </a:t>
                      </a:r>
                      <a:r>
                        <a:rPr lang="en-US" sz="1200" b="0" dirty="0" smtClean="0">
                          <a:solidFill>
                            <a:schemeClr val="tx1"/>
                          </a:solidFill>
                          <a:effectLst/>
                        </a:rPr>
                        <a:t>continues. POC:</a:t>
                      </a:r>
                      <a:r>
                        <a:rPr lang="en-US" sz="1200" b="0" baseline="0" dirty="0" smtClean="0">
                          <a:solidFill>
                            <a:schemeClr val="tx1"/>
                          </a:solidFill>
                          <a:effectLst/>
                        </a:rPr>
                        <a:t> Det A Howard #2063</a:t>
                      </a:r>
                      <a:r>
                        <a:rPr lang="en-US" sz="1200" b="0" dirty="0" smtClean="0">
                          <a:solidFill>
                            <a:schemeClr val="tx1"/>
                          </a:solidFill>
                          <a:effectLst/>
                        </a:rPr>
                        <a:t>.</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484379">
                <a:tc gridSpan="3">
                  <a:txBody>
                    <a:bodyPr/>
                    <a:lstStyle/>
                    <a:p>
                      <a:pPr marL="0" marR="0">
                        <a:spcBef>
                          <a:spcPts val="0"/>
                        </a:spcBef>
                        <a:spcAft>
                          <a:spcPts val="0"/>
                        </a:spcAft>
                      </a:pPr>
                      <a:r>
                        <a:rPr lang="en-US" sz="1200" b="0" dirty="0">
                          <a:solidFill>
                            <a:schemeClr val="tx1"/>
                          </a:solidFill>
                          <a:effectLst/>
                        </a:rPr>
                        <a:t>Intel Note:  ROCHA </a:t>
                      </a:r>
                      <a:r>
                        <a:rPr lang="en-US" sz="1200" b="0" dirty="0" smtClean="0">
                          <a:solidFill>
                            <a:schemeClr val="tx1"/>
                          </a:solidFill>
                          <a:effectLst/>
                        </a:rPr>
                        <a:t>is </a:t>
                      </a:r>
                      <a:r>
                        <a:rPr lang="en-US" sz="1200" b="0" dirty="0">
                          <a:solidFill>
                            <a:schemeClr val="tx1"/>
                          </a:solidFill>
                          <a:effectLst/>
                        </a:rPr>
                        <a:t>documented </a:t>
                      </a:r>
                      <a:r>
                        <a:rPr lang="en-US" sz="1200" b="0" dirty="0" smtClean="0">
                          <a:solidFill>
                            <a:schemeClr val="tx1"/>
                          </a:solidFill>
                          <a:effectLst/>
                        </a:rPr>
                        <a:t>as both , </a:t>
                      </a:r>
                      <a:r>
                        <a:rPr lang="en-US" sz="1200" b="0" dirty="0">
                          <a:solidFill>
                            <a:schemeClr val="tx1"/>
                          </a:solidFill>
                          <a:effectLst/>
                        </a:rPr>
                        <a:t>Insane Chicano </a:t>
                      </a:r>
                      <a:r>
                        <a:rPr lang="en-US" sz="1200" b="0" dirty="0" smtClean="0">
                          <a:solidFill>
                            <a:schemeClr val="tx1"/>
                          </a:solidFill>
                          <a:effectLst/>
                        </a:rPr>
                        <a:t>Gangsters (SAPD) and Orejon (TXGANG).  He was recently released from FBOP for conspiracy to transport illegal aliens.   </a:t>
                      </a:r>
                      <a:r>
                        <a:rPr lang="en-US" sz="1200" b="0" dirty="0">
                          <a:solidFill>
                            <a:schemeClr val="tx1"/>
                          </a:solidFill>
                          <a:effectLst/>
                        </a:rPr>
                        <a:t>ROCHA was involved in an attempt murder with a rival gang, CA-13, 02/09/2001, SAPD01-088212.  ROCHA was involved in an attempted drive-by, resulting in Joe </a:t>
                      </a:r>
                      <a:r>
                        <a:rPr lang="en-US" sz="1200" b="0" dirty="0" err="1">
                          <a:solidFill>
                            <a:schemeClr val="tx1"/>
                          </a:solidFill>
                          <a:effectLst/>
                        </a:rPr>
                        <a:t>Palafox</a:t>
                      </a:r>
                      <a:r>
                        <a:rPr lang="en-US" sz="1200" b="0" dirty="0">
                          <a:solidFill>
                            <a:schemeClr val="tx1"/>
                          </a:solidFill>
                          <a:effectLst/>
                        </a:rPr>
                        <a:t> being killed, 03/08/2004, SAPD04-158694.  ROCHA was </a:t>
                      </a:r>
                      <a:r>
                        <a:rPr lang="en-US" sz="1200" b="0" dirty="0" smtClean="0">
                          <a:solidFill>
                            <a:schemeClr val="tx1"/>
                          </a:solidFill>
                          <a:effectLst/>
                        </a:rPr>
                        <a:t>a</a:t>
                      </a:r>
                      <a:r>
                        <a:rPr lang="en-US" sz="1200" b="0" baseline="0" dirty="0" smtClean="0">
                          <a:solidFill>
                            <a:schemeClr val="tx1"/>
                          </a:solidFill>
                          <a:effectLst/>
                        </a:rPr>
                        <a:t> suspect </a:t>
                      </a:r>
                      <a:r>
                        <a:rPr lang="en-US" sz="1200" b="0" dirty="0" smtClean="0">
                          <a:solidFill>
                            <a:schemeClr val="tx1"/>
                          </a:solidFill>
                          <a:effectLst/>
                        </a:rPr>
                        <a:t>in </a:t>
                      </a:r>
                      <a:r>
                        <a:rPr lang="en-US" sz="1200" b="0" dirty="0">
                          <a:solidFill>
                            <a:schemeClr val="tx1"/>
                          </a:solidFill>
                          <a:effectLst/>
                        </a:rPr>
                        <a:t>a robbery, 08/08/2005, SAPD05-540349</a:t>
                      </a:r>
                      <a:r>
                        <a:rPr lang="en-US" sz="1200" b="0" dirty="0" smtClean="0">
                          <a:solidFill>
                            <a:schemeClr val="tx1"/>
                          </a:solidFill>
                          <a:effectLst/>
                        </a:rPr>
                        <a:t>. </a:t>
                      </a:r>
                      <a:r>
                        <a:rPr lang="en-US" sz="1200" b="0" baseline="0" dirty="0" smtClean="0">
                          <a:solidFill>
                            <a:schemeClr val="tx1"/>
                          </a:solidFill>
                          <a:effectLst/>
                        </a:rPr>
                        <a:t> </a:t>
                      </a:r>
                      <a:endParaRPr lang="en-US" sz="12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5" name="Rectangle 4"/>
          <p:cNvSpPr/>
          <p:nvPr/>
        </p:nvSpPr>
        <p:spPr>
          <a:xfrm>
            <a:off x="685800" y="990600"/>
            <a:ext cx="8001000" cy="1569660"/>
          </a:xfrm>
          <a:prstGeom prst="rect">
            <a:avLst/>
          </a:prstGeom>
          <a:ln w="12700">
            <a:solidFill>
              <a:schemeClr val="tx1"/>
            </a:solidFill>
          </a:ln>
        </p:spPr>
        <p:txBody>
          <a:bodyPr wrap="square">
            <a:spAutoFit/>
          </a:bodyPr>
          <a:lstStyle/>
          <a:p>
            <a:r>
              <a:rPr lang="en-US" sz="1200" dirty="0" smtClean="0"/>
              <a:t>Offense:  Deadly Conduct-Firearm    Date:  02/01/15                              Time:</a:t>
            </a:r>
          </a:p>
          <a:p>
            <a:r>
              <a:rPr lang="en-US" sz="1200" dirty="0" smtClean="0"/>
              <a:t>Case:  SAPD15023072	            Address:  915 </a:t>
            </a:r>
            <a:r>
              <a:rPr lang="en-US" sz="1200" dirty="0" err="1" smtClean="0"/>
              <a:t>Sams</a:t>
            </a:r>
            <a:r>
              <a:rPr lang="en-US" sz="1200" dirty="0" smtClean="0"/>
              <a:t>                        District:  6250</a:t>
            </a:r>
            <a:endParaRPr lang="en-US" sz="1200" dirty="0"/>
          </a:p>
          <a:p>
            <a:r>
              <a:rPr lang="en-US" sz="1200" dirty="0" smtClean="0"/>
              <a:t>Suspect:  Unk                   Victim: </a:t>
            </a:r>
            <a:r>
              <a:rPr lang="en-US" sz="1200" dirty="0"/>
              <a:t>Castellanos, Elda W/F/DOB 03/16/1963</a:t>
            </a:r>
          </a:p>
          <a:p>
            <a:r>
              <a:rPr lang="en-US" sz="1200" dirty="0" smtClean="0"/>
              <a:t>Synopsis:  Officers arrived on scene and located CASTELLANOS who stated that while she was </a:t>
            </a:r>
            <a:r>
              <a:rPr lang="en-US" sz="1200" dirty="0"/>
              <a:t>asleep in her bed </a:t>
            </a:r>
            <a:r>
              <a:rPr lang="en-US" sz="1200" dirty="0" smtClean="0"/>
              <a:t>someone </a:t>
            </a:r>
            <a:r>
              <a:rPr lang="en-US" sz="1200" dirty="0"/>
              <a:t>drove by </a:t>
            </a:r>
            <a:r>
              <a:rPr lang="en-US" sz="1200" dirty="0" smtClean="0"/>
              <a:t>shooting at her home </a:t>
            </a:r>
            <a:r>
              <a:rPr lang="en-US" sz="1200" dirty="0"/>
              <a:t>multiple times. </a:t>
            </a:r>
            <a:r>
              <a:rPr lang="en-US" sz="1200" dirty="0" smtClean="0"/>
              <a:t>The </a:t>
            </a:r>
            <a:r>
              <a:rPr lang="en-US" sz="1200" dirty="0"/>
              <a:t>scene was processed by CSI. </a:t>
            </a:r>
            <a:r>
              <a:rPr lang="en-US" sz="1200" dirty="0" smtClean="0"/>
              <a:t>  CASTELLANOS stated she did not know </a:t>
            </a:r>
            <a:r>
              <a:rPr lang="en-US" sz="1200" dirty="0"/>
              <a:t>why anyone would shoot at her house</a:t>
            </a:r>
            <a:r>
              <a:rPr lang="en-US" sz="1200" dirty="0" smtClean="0"/>
              <a:t>.  POC: Det R Dart #2071</a:t>
            </a:r>
          </a:p>
          <a:p>
            <a:r>
              <a:rPr lang="en-US" sz="1200" dirty="0" smtClean="0"/>
              <a:t>Intel Note:  Eddie Albert GARZA DOB: 07/29/71 may be residing at this location.  He has a previous history that includes narcotics and was documented as a Kings member back in 2005.</a:t>
            </a:r>
            <a:endParaRPr lang="en-US" sz="1200" dirty="0"/>
          </a:p>
        </p:txBody>
      </p:sp>
    </p:spTree>
    <p:extLst>
      <p:ext uri="{BB962C8B-B14F-4D97-AF65-F5344CB8AC3E}">
        <p14:creationId xmlns:p14="http://schemas.microsoft.com/office/powerpoint/2010/main" val="181657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TotalTime>
  <Words>3288</Words>
  <Application>Microsoft Office PowerPoint</Application>
  <PresentationFormat>On-screen Show (4:3)</PresentationFormat>
  <Paragraphs>294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San Antonio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Norris (SAPD)</dc:creator>
  <cp:lastModifiedBy>GeorgeDLittle</cp:lastModifiedBy>
  <cp:revision>195</cp:revision>
  <dcterms:created xsi:type="dcterms:W3CDTF">2015-01-28T18:51:53Z</dcterms:created>
  <dcterms:modified xsi:type="dcterms:W3CDTF">2015-02-04T03:58:11Z</dcterms:modified>
</cp:coreProperties>
</file>