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8"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6" r:id="rId20"/>
    <p:sldId id="275" r:id="rId21"/>
    <p:sldId id="277" r:id="rId22"/>
    <p:sldId id="27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13" autoAdjust="0"/>
  </p:normalViewPr>
  <p:slideViewPr>
    <p:cSldViewPr>
      <p:cViewPr varScale="1">
        <p:scale>
          <a:sx n="128" d="100"/>
          <a:sy n="128"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AEB4DAF-455C-4340-BC43-6449EBF7366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F9D12C-E37C-44A6-BE3E-F91265DF8AB6}" type="slidenum">
              <a:rPr lang="en-US"/>
              <a:pPr/>
              <a:t>6</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b="1"/>
              <a:t>Documenting a bomb threat: </a:t>
            </a:r>
            <a:r>
              <a:rPr lang="en-US"/>
              <a:t>Bomb threats are the most common type of bomb incident. Every bomb threat must be carefully evaluated because a threat may launch the response plan. </a:t>
            </a:r>
          </a:p>
          <a:p>
            <a:r>
              <a:rPr lang="en-US"/>
              <a:t>How the response plan will be implemented is determined by the</a:t>
            </a:r>
          </a:p>
          <a:p>
            <a:r>
              <a:rPr lang="en-US"/>
              <a:t>specifics of the threat.</a:t>
            </a:r>
          </a:p>
          <a:p>
            <a:r>
              <a:rPr lang="en-US"/>
              <a:t>Target location protocols to document and respond to a bomb threat</a:t>
            </a:r>
          </a:p>
          <a:p>
            <a:r>
              <a:rPr lang="en-US"/>
              <a:t>are dependent on the policies of the effected business, plant, government entity and/or school and emergency (First Responder) response agencies.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73D60-408A-43A8-B3CB-C9668BE1929A}" type="slidenum">
              <a:rPr lang="en-US"/>
              <a:pPr/>
              <a:t>7</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pPr marL="228600" indent="-228600"/>
            <a:r>
              <a:rPr lang="en-US" b="1"/>
              <a:t>Threat delivery: </a:t>
            </a:r>
            <a:r>
              <a:rPr lang="en-US"/>
              <a:t>How information about a specific threat is collected depends on how the threat is made. Threats are usually made in one of three ways:</a:t>
            </a:r>
          </a:p>
          <a:p>
            <a:pPr marL="228600" indent="-228600"/>
            <a:r>
              <a:rPr lang="en-US"/>
              <a:t>Telephone</a:t>
            </a:r>
          </a:p>
          <a:p>
            <a:pPr marL="228600" indent="-228600"/>
            <a:r>
              <a:rPr lang="en-US"/>
              <a:t>Written—email, letters, writing on walls or mirrors</a:t>
            </a:r>
          </a:p>
          <a:p>
            <a:pPr marL="228600" indent="-228600"/>
            <a:r>
              <a:rPr lang="en-US"/>
              <a:t>Face to face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3A2AD6-2A84-40AE-8564-E1DED077C730}" type="slidenum">
              <a:rPr lang="en-US"/>
              <a:pPr/>
              <a:t>8</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pPr marL="228600" indent="-228600"/>
            <a:r>
              <a:rPr lang="en-US" b="1"/>
              <a:t>Receiving a threat: </a:t>
            </a:r>
            <a:r>
              <a:rPr lang="en-US"/>
              <a:t>As previously discussed a bomb threats may be communicated through words, spoken or written (letters or e-mails), or as a physical item such as a suspicious package. A threat is considered “received” when staff becomes aware of a threat. As soon as a threat is received, the response plan begins, starting with documenting the threat.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6D0F93-FF35-404C-9770-A4B08E7FEA9E}" type="slidenum">
              <a:rPr lang="en-US"/>
              <a:pPr/>
              <a:t>9</a:t>
            </a:fld>
            <a:endParaRPr 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pPr marL="228600" indent="-228600"/>
            <a:r>
              <a:rPr lang="en-US" b="1"/>
              <a:t>Critical actions: </a:t>
            </a:r>
            <a:r>
              <a:rPr lang="en-US"/>
              <a:t>There are four critical actions for responding to a threat. However, not every response will require every step. Response involves the following: </a:t>
            </a:r>
          </a:p>
          <a:p>
            <a:pPr marL="228600" indent="-228600">
              <a:buFontTx/>
              <a:buAutoNum type="arabicPeriod"/>
            </a:pPr>
            <a:r>
              <a:rPr lang="en-US"/>
              <a:t>Collecting information as the threat is received</a:t>
            </a:r>
          </a:p>
          <a:p>
            <a:pPr marL="228600" indent="-228600">
              <a:buFontTx/>
              <a:buAutoNum type="arabicPeriod"/>
            </a:pPr>
            <a:r>
              <a:rPr lang="en-US"/>
              <a:t>Assessing the threat and deciding if the response plan</a:t>
            </a:r>
          </a:p>
          <a:p>
            <a:pPr marL="228600" indent="-228600"/>
            <a:r>
              <a:rPr lang="en-US"/>
              <a:t>should be implemented</a:t>
            </a:r>
          </a:p>
          <a:p>
            <a:pPr marL="228600" indent="-228600">
              <a:buFontTx/>
              <a:buAutoNum type="arabicPeriod" startAt="3"/>
            </a:pPr>
            <a:r>
              <a:rPr lang="en-US"/>
              <a:t>Notifying community agencies</a:t>
            </a:r>
          </a:p>
          <a:p>
            <a:pPr marL="228600" indent="-228600">
              <a:buFontTx/>
              <a:buAutoNum type="arabicPeriod" startAt="4"/>
            </a:pPr>
            <a:r>
              <a:rPr lang="en-US"/>
              <a:t>Deciding on evacuation procedures</a:t>
            </a:r>
          </a:p>
          <a:p>
            <a:pPr marL="228600" indent="-228600"/>
            <a:r>
              <a:rPr lang="en-US" b="1" i="1"/>
              <a:t>NOTE</a:t>
            </a:r>
            <a:r>
              <a:rPr lang="en-US"/>
              <a:t>: Responsible officials must consider any bomb threat as a criminal offense and refer all incidents to law enforcement. Federal laws include significant penalties on those who communicate bomb threats, including juveniles.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A55AE7-72B0-4A67-A33D-66EFED912805}" type="slidenum">
              <a:rPr lang="en-US"/>
              <a:pPr/>
              <a:t>11</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b="1"/>
              <a:t>Documenting a threat: </a:t>
            </a:r>
            <a:r>
              <a:rPr lang="en-US"/>
              <a:t>The procedure for documenting a threat must collect as much information as possible concerning the bomb, the perpetrator and all aspects of the situation. This information is used to assess the threat. In many cases, while the threat is being made is the only opportunity to collect information. Typically, this information is documented on a Bomb Threat Incident Form. First responders and law enforcement will request this information after dispatch to the targeted location. An example Bomb Threat Checklist will be in your student handout.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33FAC9-0921-4495-8297-BB30B0628FBA}" type="slidenum">
              <a:rPr lang="en-US"/>
              <a:pPr/>
              <a:t>12</a:t>
            </a:fld>
            <a:endParaRPr 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pPr marL="228600" indent="-228600"/>
            <a:r>
              <a:rPr lang="en-US" sz="1000" b="1"/>
              <a:t>Four (4) Types of Bomb Threats</a:t>
            </a:r>
          </a:p>
          <a:p>
            <a:pPr marL="228600" indent="-228600">
              <a:buFontTx/>
              <a:buAutoNum type="arabicPeriod"/>
            </a:pPr>
            <a:r>
              <a:rPr lang="en-US" sz="1000" b="1"/>
              <a:t>Telephoned threats: </a:t>
            </a:r>
            <a:r>
              <a:rPr lang="en-US" sz="1000"/>
              <a:t>A Bomb Threat Checklist is used to document telephoned threats while the threat is being made. Using this form helps the person receiving the threat to keep the caller on the phone and record vital information. Background noises and characteristics of the caller’s voice are useful in evaluating a bomb threat. If background noise on the phone is similar to the school’s background, the caller</a:t>
            </a:r>
          </a:p>
          <a:p>
            <a:pPr marL="228600" indent="-228600"/>
            <a:r>
              <a:rPr lang="en-US" sz="1000"/>
              <a:t>might be close to the school, which may suggest a hoax.</a:t>
            </a:r>
            <a:endParaRPr lang="en-US" sz="1000" b="1"/>
          </a:p>
          <a:p>
            <a:pPr marL="228600" indent="-228600">
              <a:buFontTx/>
              <a:buAutoNum type="arabicPeriod" startAt="2"/>
            </a:pPr>
            <a:r>
              <a:rPr lang="en-US" sz="1000" b="1"/>
              <a:t>Written threats: </a:t>
            </a:r>
            <a:r>
              <a:rPr lang="en-US" sz="1000"/>
              <a:t>Threats may also occur as written documents, emails, or writing on walls or mirrors. In light of criminal proceedings, the protocols for preserving and recording the threat follows local law enforcement policy. These protocols are defined in the building or facility bomb incident response plan. Typically, the evidence chain of custody involves as few people as possible. Staff is responsible for cordoning off the area where the threat is, notifying the police, and preserving or recording the threat.</a:t>
            </a:r>
            <a:endParaRPr lang="en-US" sz="1000" b="1"/>
          </a:p>
          <a:p>
            <a:pPr marL="228600" indent="-228600">
              <a:buFontTx/>
              <a:buAutoNum type="arabicPeriod" startAt="3"/>
            </a:pPr>
            <a:r>
              <a:rPr lang="en-US" sz="1000" b="1"/>
              <a:t>Verbal threats: </a:t>
            </a:r>
            <a:r>
              <a:rPr lang="en-US" sz="1000"/>
              <a:t>Any verbal threat, whether from a disgruntled employee, other community member, patent and/or student, must be reported to local law enforcement. This helps deter future threats and provides evidence for legal action. Verbal threats from students are considered an imminent warning sign requiring immediate attention by school staff and law enforcement. Because it is not unusual for a student planning a bomb incident or making a bomb to tell peers, reports of this nature from fellow students must be investigated thoroughly. (</a:t>
            </a:r>
            <a:r>
              <a:rPr lang="en-US" sz="1000" b="1" i="1"/>
              <a:t>Complacency Kills</a:t>
            </a:r>
            <a:r>
              <a:rPr lang="en-US" sz="1000"/>
              <a:t>).</a:t>
            </a:r>
            <a:endParaRPr lang="en-US" sz="1000" b="1"/>
          </a:p>
          <a:p>
            <a:pPr marL="228600" indent="-228600">
              <a:buFontTx/>
              <a:buAutoNum type="arabicPeriod" startAt="4"/>
            </a:pPr>
            <a:r>
              <a:rPr lang="en-US" sz="1000" b="1"/>
              <a:t>Hoax threats: </a:t>
            </a:r>
            <a:r>
              <a:rPr lang="en-US" sz="1000"/>
              <a:t>Most bomb threats are made over the phone and end up being hoaxes. When one hoax threat occurs, expect others to follow. They are often intended to result in evacuation of the targeted premise, building and/or structure.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F237D0-153B-454B-A2AF-1E0912D26928}" type="slidenum">
              <a:rPr lang="en-US"/>
              <a:pPr/>
              <a:t>13</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b="1"/>
              <a:t>Preserving evidence: </a:t>
            </a:r>
            <a:r>
              <a:rPr lang="en-US"/>
              <a:t>Frequently, information collected on an incident form will help law enforcement link a suspect to other threats through particular details. These details may include background noises, method of delivery, or handwriting. Documenting the threat does not end with completing a form about a threat. If the threat is physical, such as writing on a mirror, or a suspicious item, staff must protect the scene around the threat until police arrive. This protects the building occupants, and the chain of custody for the evidence, which is critical in a court case.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BE15F9-0FB5-4F69-B871-314A82877E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11CEDE-A6E5-406B-9692-F23F988504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10DADE-F3BE-404E-98B1-7135CE90F49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2F297C-C27E-4989-9787-92564F7E0D8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82DBDB-0B4D-43EB-A1C3-5BCFA991D07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5A396F-41D8-4CD5-BBE2-ECD2C59BE79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90F35BF-96B8-401C-9805-E41E7BAC54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0948FEE-3B82-43E4-AC9D-41186A13F10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166146-EC68-4B74-816A-7F89B469918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A92A1A-3E59-4D5B-8EEC-A80032E418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C53CC3-C8F5-4E6B-B601-6E0EDB0D0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E1D9FA-A044-41AE-8C7D-6CCEFCED569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www.cscs.txstate.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lker.com/clipart-28715.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Police Officer Street Tactical Uniform"/>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 y="3733800"/>
            <a:ext cx="1195388" cy="2743200"/>
          </a:xfrm>
          <a:prstGeom prst="rect">
            <a:avLst/>
          </a:prstGeom>
          <a:noFill/>
        </p:spPr>
      </p:pic>
      <p:pic>
        <p:nvPicPr>
          <p:cNvPr id="33797" name="Picture 5" descr="female police &#10;officer on white &#10;background, portrait. &#10;fotosearch - search &#10;stock photos, &#10;pictures, images, &#10;and photo clipart"/>
          <p:cNvPicPr>
            <a:picLocks noChangeAspect="1" noChangeArrowheads="1"/>
          </p:cNvPicPr>
          <p:nvPr/>
        </p:nvPicPr>
        <p:blipFill>
          <a:blip r:embed="rId3" cstate="print">
            <a:clrChange>
              <a:clrFrom>
                <a:srgbClr val="F8F8F8"/>
              </a:clrFrom>
              <a:clrTo>
                <a:srgbClr val="F8F8F8">
                  <a:alpha val="0"/>
                </a:srgbClr>
              </a:clrTo>
            </a:clrChange>
          </a:blip>
          <a:srcRect l="32001" r="16000" b="7333"/>
          <a:stretch>
            <a:fillRect/>
          </a:stretch>
        </p:blipFill>
        <p:spPr bwMode="auto">
          <a:xfrm>
            <a:off x="1295400" y="3733800"/>
            <a:ext cx="1143000" cy="2819400"/>
          </a:xfrm>
          <a:prstGeom prst="rect">
            <a:avLst/>
          </a:prstGeom>
          <a:noFill/>
        </p:spPr>
      </p:pic>
      <p:sp>
        <p:nvSpPr>
          <p:cNvPr id="33798" name="Rectangle 6"/>
          <p:cNvSpPr>
            <a:spLocks noChangeArrowheads="1"/>
          </p:cNvSpPr>
          <p:nvPr/>
        </p:nvSpPr>
        <p:spPr bwMode="auto">
          <a:xfrm>
            <a:off x="762000" y="1447800"/>
            <a:ext cx="7772400" cy="2209800"/>
          </a:xfrm>
          <a:prstGeom prst="rect">
            <a:avLst/>
          </a:prstGeom>
          <a:noFill/>
          <a:ln w="76200">
            <a:solidFill>
              <a:srgbClr val="CC0000"/>
            </a:solidFill>
            <a:miter lim="800000"/>
            <a:headEnd/>
            <a:tailEnd/>
          </a:ln>
          <a:effectLst/>
        </p:spPr>
        <p:txBody>
          <a:bodyPr anchor="ctr"/>
          <a:lstStyle/>
          <a:p>
            <a:pPr algn="ctr"/>
            <a:r>
              <a:rPr lang="en-US" sz="4400" b="1">
                <a:solidFill>
                  <a:schemeClr val="tx2"/>
                </a:solidFill>
                <a:effectLst>
                  <a:outerShdw blurRad="38100" dist="38100" dir="2700000" algn="tl">
                    <a:srgbClr val="FFFFFF"/>
                  </a:outerShdw>
                </a:effectLst>
              </a:rPr>
              <a:t> </a:t>
            </a:r>
            <a:endParaRPr lang="en-US" sz="4400" b="1">
              <a:solidFill>
                <a:schemeClr val="tx2"/>
              </a:solidFill>
            </a:endParaRPr>
          </a:p>
        </p:txBody>
      </p:sp>
      <p:sp>
        <p:nvSpPr>
          <p:cNvPr id="33799" name="Text Box 7"/>
          <p:cNvSpPr txBox="1">
            <a:spLocks noChangeArrowheads="1"/>
          </p:cNvSpPr>
          <p:nvPr/>
        </p:nvSpPr>
        <p:spPr bwMode="auto">
          <a:xfrm>
            <a:off x="1049338" y="6583363"/>
            <a:ext cx="7670800" cy="274637"/>
          </a:xfrm>
          <a:prstGeom prst="rect">
            <a:avLst/>
          </a:prstGeom>
          <a:noFill/>
          <a:ln w="9525">
            <a:noFill/>
            <a:miter lim="800000"/>
            <a:headEnd/>
            <a:tailEnd/>
          </a:ln>
          <a:effectLst/>
        </p:spPr>
        <p:txBody>
          <a:bodyPr wrap="none">
            <a:spAutoFit/>
          </a:bodyPr>
          <a:lstStyle/>
          <a:p>
            <a:pPr>
              <a:buFont typeface="Arial" charset="0"/>
              <a:buChar char="©"/>
            </a:pPr>
            <a:r>
              <a:rPr lang="en-US" sz="1200" b="1"/>
              <a:t>This TCLEOSE approved School-Based Law Enforcement  Curriculum is the property of TxSSC-ICJS</a:t>
            </a:r>
            <a:r>
              <a:rPr lang="en-US" sz="1200"/>
              <a:t>  </a:t>
            </a:r>
          </a:p>
        </p:txBody>
      </p:sp>
      <p:pic>
        <p:nvPicPr>
          <p:cNvPr id="33800" name="Picture 8" descr="Texas School Safety Cente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00400" y="76200"/>
            <a:ext cx="2819400" cy="1295400"/>
          </a:xfrm>
          <a:prstGeom prst="rect">
            <a:avLst/>
          </a:prstGeom>
          <a:noFill/>
        </p:spPr>
      </p:pic>
      <p:pic>
        <p:nvPicPr>
          <p:cNvPr id="33801" name="Picture 9" descr="ICJS New Logo with dark blue lettering"/>
          <p:cNvPicPr>
            <a:picLocks noChangeAspect="1" noChangeArrowheads="1"/>
          </p:cNvPicPr>
          <p:nvPr/>
        </p:nvPicPr>
        <p:blipFill>
          <a:blip r:embed="rId5" cstate="print"/>
          <a:srcRect/>
          <a:stretch>
            <a:fillRect/>
          </a:stretch>
        </p:blipFill>
        <p:spPr bwMode="auto">
          <a:xfrm>
            <a:off x="2227263" y="3989388"/>
            <a:ext cx="4706937" cy="2259012"/>
          </a:xfrm>
          <a:prstGeom prst="rect">
            <a:avLst/>
          </a:prstGeom>
          <a:noFill/>
        </p:spPr>
      </p:pic>
      <p:pic>
        <p:nvPicPr>
          <p:cNvPr id="33802" name="Picture 10" descr="SBLE Logo Seal"/>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858000" y="4029075"/>
            <a:ext cx="2209800" cy="2209800"/>
          </a:xfrm>
          <a:prstGeom prst="rect">
            <a:avLst/>
          </a:prstGeom>
          <a:noFill/>
        </p:spPr>
      </p:pic>
      <p:sp>
        <p:nvSpPr>
          <p:cNvPr id="33803" name="Rectangle 11"/>
          <p:cNvSpPr>
            <a:spLocks noChangeArrowheads="1"/>
          </p:cNvSpPr>
          <p:nvPr/>
        </p:nvSpPr>
        <p:spPr bwMode="auto">
          <a:xfrm>
            <a:off x="838200" y="1524000"/>
            <a:ext cx="7620000" cy="1920875"/>
          </a:xfrm>
          <a:prstGeom prst="rect">
            <a:avLst/>
          </a:prstGeom>
          <a:noFill/>
          <a:ln w="9525">
            <a:noFill/>
            <a:miter lim="800000"/>
            <a:headEnd/>
            <a:tailEnd/>
          </a:ln>
          <a:effectLst/>
        </p:spPr>
        <p:txBody>
          <a:bodyPr>
            <a:spAutoFit/>
          </a:bodyPr>
          <a:lstStyle/>
          <a:p>
            <a:pPr algn="ctr"/>
            <a:r>
              <a:rPr lang="en-US" altLang="ko-KR" sz="6000" b="1">
                <a:solidFill>
                  <a:schemeClr val="tx2"/>
                </a:solidFill>
                <a:effectLst>
                  <a:outerShdw blurRad="38100" dist="38100" dir="2700000" algn="tl">
                    <a:srgbClr val="FFFFFF"/>
                  </a:outerShdw>
                </a:effectLst>
                <a:ea typeface="굴림" charset="-127"/>
              </a:rPr>
              <a:t>Receiving </a:t>
            </a:r>
            <a:br>
              <a:rPr lang="en-US" altLang="ko-KR" sz="6000" b="1">
                <a:solidFill>
                  <a:schemeClr val="tx2"/>
                </a:solidFill>
                <a:effectLst>
                  <a:outerShdw blurRad="38100" dist="38100" dir="2700000" algn="tl">
                    <a:srgbClr val="FFFFFF"/>
                  </a:outerShdw>
                </a:effectLst>
                <a:ea typeface="굴림" charset="-127"/>
              </a:rPr>
            </a:br>
            <a:r>
              <a:rPr lang="en-US" altLang="ko-KR" sz="6000" b="1">
                <a:solidFill>
                  <a:schemeClr val="tx2"/>
                </a:solidFill>
                <a:effectLst>
                  <a:outerShdw blurRad="38100" dist="38100" dir="2700000" algn="tl">
                    <a:srgbClr val="FFFFFF"/>
                  </a:outerShdw>
                </a:effectLst>
                <a:ea typeface="굴림" charset="-127"/>
              </a:rPr>
              <a:t>Bomb Threats</a:t>
            </a:r>
            <a:endParaRPr lang="en-US" sz="6000" b="1">
              <a:solidFill>
                <a:schemeClr val="tx2"/>
              </a:solidFill>
              <a:effectLst>
                <a:outerShdw blurRad="38100" dist="38100" dir="2700000" algn="tl">
                  <a:srgbClr val="FFFFFF"/>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rgbClr val="FFCC00"/>
          </a:solidFill>
        </p:spPr>
        <p:txBody>
          <a:bodyPr/>
          <a:lstStyle/>
          <a:p>
            <a:r>
              <a:rPr lang="en-US" altLang="ko-KR" sz="5400" b="1">
                <a:latin typeface="Rockwell Extra Bold" pitchFamily="18" charset="0"/>
                <a:ea typeface="굴림" charset="-127"/>
              </a:rPr>
              <a:t>2-Types of </a:t>
            </a:r>
            <a:r>
              <a:rPr lang="en-US" altLang="ko-KR" sz="5400" b="1">
                <a:solidFill>
                  <a:srgbClr val="FF0000"/>
                </a:solidFill>
                <a:latin typeface="Rockwell Extra Bold" pitchFamily="18" charset="0"/>
                <a:ea typeface="굴림" charset="-127"/>
              </a:rPr>
              <a:t>Threats</a:t>
            </a:r>
            <a:r>
              <a:rPr lang="en-US" altLang="ko-KR">
                <a:ea typeface="굴림" charset="-127"/>
              </a:rPr>
              <a:t> </a:t>
            </a:r>
            <a:endParaRPr lang="en-US"/>
          </a:p>
        </p:txBody>
      </p:sp>
      <p:sp>
        <p:nvSpPr>
          <p:cNvPr id="16387" name="Rectangle 3"/>
          <p:cNvSpPr>
            <a:spLocks noGrp="1" noChangeArrowheads="1"/>
          </p:cNvSpPr>
          <p:nvPr>
            <p:ph type="body" idx="1"/>
          </p:nvPr>
        </p:nvSpPr>
        <p:spPr/>
        <p:txBody>
          <a:bodyPr/>
          <a:lstStyle/>
          <a:p>
            <a:pPr marL="609600" indent="-609600">
              <a:buFontTx/>
              <a:buAutoNum type="arabicPeriod"/>
            </a:pPr>
            <a:r>
              <a:rPr lang="en-US" sz="4000" b="1">
                <a:effectLst>
                  <a:outerShdw blurRad="38100" dist="38100" dir="2700000" algn="tl">
                    <a:srgbClr val="FFFFFF"/>
                  </a:outerShdw>
                </a:effectLst>
              </a:rPr>
              <a:t>General</a:t>
            </a:r>
          </a:p>
          <a:p>
            <a:pPr marL="609600" indent="-609600">
              <a:buFontTx/>
              <a:buAutoNum type="arabicPeriod"/>
            </a:pPr>
            <a:endParaRPr lang="en-US" sz="4000" b="1">
              <a:effectLst>
                <a:outerShdw blurRad="38100" dist="38100" dir="2700000" algn="tl">
                  <a:srgbClr val="FFFFFF"/>
                </a:outerShdw>
              </a:effectLst>
            </a:endParaRPr>
          </a:p>
          <a:p>
            <a:pPr marL="609600" indent="-609600">
              <a:buFontTx/>
              <a:buAutoNum type="arabicPeriod"/>
            </a:pPr>
            <a:endParaRPr lang="en-US" sz="4000" b="1">
              <a:effectLst>
                <a:outerShdw blurRad="38100" dist="38100" dir="2700000" algn="tl">
                  <a:srgbClr val="FFFFFF"/>
                </a:outerShdw>
              </a:effectLst>
            </a:endParaRPr>
          </a:p>
          <a:p>
            <a:pPr marL="609600" indent="-609600">
              <a:buFontTx/>
              <a:buAutoNum type="arabicPeriod"/>
            </a:pPr>
            <a:r>
              <a:rPr lang="en-US" sz="4000" b="1">
                <a:effectLst>
                  <a:outerShdw blurRad="38100" dist="38100" dir="2700000" algn="tl">
                    <a:srgbClr val="FFFFFF"/>
                  </a:outerShdw>
                </a:effectLst>
              </a:rPr>
              <a:t>Specific</a:t>
            </a:r>
          </a:p>
        </p:txBody>
      </p:sp>
      <p:sp>
        <p:nvSpPr>
          <p:cNvPr id="16388" name="Text Box 4"/>
          <p:cNvSpPr txBox="1">
            <a:spLocks noChangeArrowheads="1"/>
          </p:cNvSpPr>
          <p:nvPr/>
        </p:nvSpPr>
        <p:spPr bwMode="auto">
          <a:xfrm>
            <a:off x="1873250" y="2514600"/>
            <a:ext cx="6280150" cy="1190625"/>
          </a:xfrm>
          <a:prstGeom prst="rect">
            <a:avLst/>
          </a:prstGeom>
          <a:solidFill>
            <a:srgbClr val="FFCC00"/>
          </a:solidFill>
          <a:ln w="9525">
            <a:noFill/>
            <a:miter lim="800000"/>
            <a:headEnd/>
            <a:tailEnd/>
          </a:ln>
          <a:effectLst/>
        </p:spPr>
        <p:txBody>
          <a:bodyPr wrap="none">
            <a:spAutoFit/>
          </a:bodyPr>
          <a:lstStyle/>
          <a:p>
            <a:pPr algn="ctr"/>
            <a:r>
              <a:rPr lang="en-US" altLang="ko-KR" sz="3600" b="1">
                <a:effectLst>
                  <a:outerShdw blurRad="38100" dist="38100" dir="2700000" algn="tl">
                    <a:srgbClr val="FFFFFF"/>
                  </a:outerShdw>
                </a:effectLst>
                <a:ea typeface="굴림" charset="-127"/>
              </a:rPr>
              <a:t>“I’ve placed a bomb at your </a:t>
            </a:r>
          </a:p>
          <a:p>
            <a:pPr algn="ctr"/>
            <a:r>
              <a:rPr lang="en-US" altLang="ko-KR" sz="3600" b="1">
                <a:effectLst>
                  <a:outerShdw blurRad="38100" dist="38100" dir="2700000" algn="tl">
                    <a:srgbClr val="FFFFFF"/>
                  </a:outerShdw>
                </a:effectLst>
                <a:ea typeface="굴림" charset="-127"/>
              </a:rPr>
              <a:t>company (or school).”</a:t>
            </a:r>
            <a:r>
              <a:rPr lang="en-US" altLang="ko-KR">
                <a:ea typeface="굴림" charset="-127"/>
              </a:rPr>
              <a:t> </a:t>
            </a:r>
            <a:endParaRPr lang="en-US"/>
          </a:p>
        </p:txBody>
      </p:sp>
      <p:sp>
        <p:nvSpPr>
          <p:cNvPr id="16389" name="Text Box 5"/>
          <p:cNvSpPr txBox="1">
            <a:spLocks noChangeArrowheads="1"/>
          </p:cNvSpPr>
          <p:nvPr/>
        </p:nvSpPr>
        <p:spPr bwMode="auto">
          <a:xfrm>
            <a:off x="1924050" y="4724400"/>
            <a:ext cx="6457950" cy="1739900"/>
          </a:xfrm>
          <a:prstGeom prst="rect">
            <a:avLst/>
          </a:prstGeom>
          <a:solidFill>
            <a:srgbClr val="FFCC00"/>
          </a:solidFill>
          <a:ln w="9525">
            <a:noFill/>
            <a:miter lim="800000"/>
            <a:headEnd/>
            <a:tailEnd/>
          </a:ln>
          <a:effectLst/>
        </p:spPr>
        <p:txBody>
          <a:bodyPr wrap="none">
            <a:spAutoFit/>
          </a:bodyPr>
          <a:lstStyle/>
          <a:p>
            <a:pPr algn="ctr"/>
            <a:r>
              <a:rPr lang="en-US" altLang="ko-KR" sz="3600" b="1">
                <a:effectLst>
                  <a:outerShdw blurRad="38100" dist="38100" dir="2700000" algn="tl">
                    <a:srgbClr val="FFFFFF"/>
                  </a:outerShdw>
                </a:effectLst>
                <a:ea typeface="굴림" charset="-127"/>
              </a:rPr>
              <a:t>“There’s a bomb in the boys </a:t>
            </a:r>
          </a:p>
          <a:p>
            <a:pPr algn="ctr"/>
            <a:r>
              <a:rPr lang="en-US" altLang="ko-KR" sz="3600" b="1">
                <a:effectLst>
                  <a:outerShdw blurRad="38100" dist="38100" dir="2700000" algn="tl">
                    <a:srgbClr val="FFFFFF"/>
                  </a:outerShdw>
                </a:effectLst>
                <a:ea typeface="굴림" charset="-127"/>
              </a:rPr>
              <a:t>locker room  in the gym </a:t>
            </a:r>
          </a:p>
          <a:p>
            <a:pPr algn="ctr"/>
            <a:r>
              <a:rPr lang="en-US" altLang="ko-KR" sz="3600" b="1">
                <a:effectLst>
                  <a:outerShdw blurRad="38100" dist="38100" dir="2700000" algn="tl">
                    <a:srgbClr val="FFFFFF"/>
                  </a:outerShdw>
                </a:effectLst>
                <a:ea typeface="굴림" charset="-127"/>
              </a:rPr>
              <a:t>set to detonate at 1:00 p.m.”</a:t>
            </a:r>
            <a:r>
              <a:rPr lang="en-US" altLang="ko-KR" sz="3600" b="1">
                <a:ea typeface="굴림" charset="-127"/>
              </a:rPr>
              <a:t> </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fltVal val="0"/>
                                          </p:val>
                                        </p:tav>
                                        <p:tav tm="100000">
                                          <p:val>
                                            <p:strVal val="#ppt_w"/>
                                          </p:val>
                                        </p:tav>
                                      </p:tavLst>
                                    </p:anim>
                                    <p:anim calcmode="lin" valueType="num">
                                      <p:cBhvr>
                                        <p:cTn id="8" dur="1000" fill="hold"/>
                                        <p:tgtEl>
                                          <p:spTgt spid="16386"/>
                                        </p:tgtEl>
                                        <p:attrNameLst>
                                          <p:attrName>ppt_h</p:attrName>
                                        </p:attrNameLst>
                                      </p:cBhvr>
                                      <p:tavLst>
                                        <p:tav tm="0">
                                          <p:val>
                                            <p:fltVal val="0"/>
                                          </p:val>
                                        </p:tav>
                                        <p:tav tm="100000">
                                          <p:val>
                                            <p:strVal val="#ppt_h"/>
                                          </p:val>
                                        </p:tav>
                                      </p:tavLst>
                                    </p:anim>
                                    <p:anim calcmode="lin" valueType="num">
                                      <p:cBhvr>
                                        <p:cTn id="9" dur="1000" fill="hold"/>
                                        <p:tgtEl>
                                          <p:spTgt spid="16386"/>
                                        </p:tgtEl>
                                        <p:attrNameLst>
                                          <p:attrName>style.rotation</p:attrName>
                                        </p:attrNameLst>
                                      </p:cBhvr>
                                      <p:tavLst>
                                        <p:tav tm="0">
                                          <p:val>
                                            <p:fltVal val="90"/>
                                          </p:val>
                                        </p:tav>
                                        <p:tav tm="100000">
                                          <p:val>
                                            <p:fltVal val="0"/>
                                          </p:val>
                                        </p:tav>
                                      </p:tavLst>
                                    </p:anim>
                                    <p:animEffect transition="in" filter="fade">
                                      <p:cBhvr>
                                        <p:cTn id="10" dur="1000"/>
                                        <p:tgtEl>
                                          <p:spTgt spid="1638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grpId="1" nodeType="clickEffect">
                                  <p:stCondLst>
                                    <p:cond delay="0"/>
                                  </p:stCondLst>
                                  <p:childTnLst>
                                    <p:animEffect transition="out" filter="dissolve">
                                      <p:cBhvr>
                                        <p:cTn id="22" dur="500"/>
                                        <p:tgtEl>
                                          <p:spTgt spid="16388"/>
                                        </p:tgtEl>
                                      </p:cBhvr>
                                    </p:animEffect>
                                    <p:set>
                                      <p:cBhvr>
                                        <p:cTn id="23" dur="1" fill="hold">
                                          <p:stCondLst>
                                            <p:cond delay="499"/>
                                          </p:stCondLst>
                                        </p:cTn>
                                        <p:tgtEl>
                                          <p:spTgt spid="1638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8" grpId="0" animBg="1"/>
      <p:bldP spid="16388" grpId="1" animBg="1"/>
      <p:bldP spid="1638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1295400"/>
          </a:xfrm>
          <a:solidFill>
            <a:srgbClr val="FFCC00"/>
          </a:solidFill>
        </p:spPr>
        <p:txBody>
          <a:bodyPr/>
          <a:lstStyle/>
          <a:p>
            <a:r>
              <a:rPr lang="en-US" altLang="ko-KR" sz="4800" b="1">
                <a:latin typeface="Rockwell Extra Bold" pitchFamily="18" charset="0"/>
                <a:ea typeface="굴림" charset="-127"/>
              </a:rPr>
              <a:t>Documenting </a:t>
            </a:r>
            <a:r>
              <a:rPr lang="en-US" altLang="ko-KR" sz="4800" b="1">
                <a:solidFill>
                  <a:srgbClr val="FF0000"/>
                </a:solidFill>
                <a:latin typeface="Rockwell Extra Bold" pitchFamily="18" charset="0"/>
                <a:ea typeface="굴림" charset="-127"/>
              </a:rPr>
              <a:t>Threat</a:t>
            </a:r>
            <a:r>
              <a:rPr lang="en-US" altLang="ko-KR" sz="4000">
                <a:solidFill>
                  <a:srgbClr val="FF0000"/>
                </a:solidFill>
                <a:ea typeface="굴림" charset="-127"/>
              </a:rPr>
              <a:t> </a:t>
            </a:r>
            <a:endParaRPr lang="en-US" sz="4000">
              <a:solidFill>
                <a:srgbClr val="FF0000"/>
              </a:solidFill>
            </a:endParaRPr>
          </a:p>
        </p:txBody>
      </p:sp>
      <p:sp>
        <p:nvSpPr>
          <p:cNvPr id="17411" name="Rectangle 3"/>
          <p:cNvSpPr>
            <a:spLocks noGrp="1" noChangeArrowheads="1"/>
          </p:cNvSpPr>
          <p:nvPr>
            <p:ph type="body" idx="1"/>
          </p:nvPr>
        </p:nvSpPr>
        <p:spPr>
          <a:xfrm>
            <a:off x="457200" y="1447800"/>
            <a:ext cx="8382000" cy="5257800"/>
          </a:xfrm>
        </p:spPr>
        <p:txBody>
          <a:bodyPr/>
          <a:lstStyle/>
          <a:p>
            <a:pPr marL="533400" indent="-533400">
              <a:buFontTx/>
              <a:buNone/>
            </a:pPr>
            <a:r>
              <a:rPr lang="en-US" sz="2800"/>
              <a:t>	The procedure for documenting a threat must: </a:t>
            </a:r>
          </a:p>
          <a:p>
            <a:pPr marL="914400" lvl="1" indent="-457200">
              <a:buFontTx/>
              <a:buNone/>
            </a:pPr>
            <a:r>
              <a:rPr lang="en-US" sz="4000" b="1">
                <a:effectLst>
                  <a:outerShdw blurRad="38100" dist="38100" dir="2700000" algn="tl">
                    <a:srgbClr val="FFFFFF"/>
                  </a:outerShdw>
                </a:effectLst>
              </a:rPr>
              <a:t> 1. Collect as much   information as possible concerning the </a:t>
            </a:r>
            <a:r>
              <a:rPr lang="en-US" sz="4400" b="1">
                <a:effectLst>
                  <a:outerShdw blurRad="38100" dist="38100" dir="2700000" algn="tl">
                    <a:srgbClr val="FFFFFF"/>
                  </a:outerShdw>
                </a:effectLst>
              </a:rPr>
              <a:t>bomb</a:t>
            </a:r>
          </a:p>
          <a:p>
            <a:pPr marL="914400" lvl="1" indent="-457200">
              <a:buFontTx/>
              <a:buNone/>
            </a:pPr>
            <a:endParaRPr lang="en-US" sz="1400" b="1">
              <a:effectLst>
                <a:outerShdw blurRad="38100" dist="38100" dir="2700000" algn="tl">
                  <a:srgbClr val="FFFFFF"/>
                </a:outerShdw>
              </a:effectLst>
            </a:endParaRPr>
          </a:p>
          <a:p>
            <a:pPr marL="914400" lvl="1" indent="-457200">
              <a:buFontTx/>
              <a:buAutoNum type="arabicPeriod" startAt="2"/>
            </a:pPr>
            <a:r>
              <a:rPr lang="en-US" sz="4000" b="1">
                <a:effectLst>
                  <a:outerShdw blurRad="38100" dist="38100" dir="2700000" algn="tl">
                    <a:srgbClr val="FFFFFF"/>
                  </a:outerShdw>
                </a:effectLst>
              </a:rPr>
              <a:t> the perpetrator</a:t>
            </a:r>
          </a:p>
          <a:p>
            <a:pPr marL="914400" lvl="1" indent="-457200">
              <a:buFontTx/>
              <a:buNone/>
            </a:pPr>
            <a:endParaRPr lang="en-US" sz="1400" b="1">
              <a:effectLst>
                <a:outerShdw blurRad="38100" dist="38100" dir="2700000" algn="tl">
                  <a:srgbClr val="FFFFFF"/>
                </a:outerShdw>
              </a:effectLst>
            </a:endParaRPr>
          </a:p>
          <a:p>
            <a:pPr marL="914400" lvl="1" indent="-457200">
              <a:buFontTx/>
              <a:buAutoNum type="arabicPeriod" startAt="3"/>
            </a:pPr>
            <a:r>
              <a:rPr lang="en-US" sz="4000" b="1">
                <a:effectLst>
                  <a:outerShdw blurRad="38100" dist="38100" dir="2700000" algn="tl">
                    <a:srgbClr val="FFFFFF"/>
                  </a:outerShdw>
                </a:effectLst>
              </a:rPr>
              <a:t> all aspects of the situation.</a:t>
            </a:r>
            <a:endParaRPr lang="en-US" sz="3600" b="1">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fltVal val="0"/>
                                          </p:val>
                                        </p:tav>
                                        <p:tav tm="100000">
                                          <p:val>
                                            <p:strVal val="#ppt_w"/>
                                          </p:val>
                                        </p:tav>
                                      </p:tavLst>
                                    </p:anim>
                                    <p:anim calcmode="lin" valueType="num">
                                      <p:cBhvr>
                                        <p:cTn id="8" dur="1000" fill="hold"/>
                                        <p:tgtEl>
                                          <p:spTgt spid="17410"/>
                                        </p:tgtEl>
                                        <p:attrNameLst>
                                          <p:attrName>ppt_h</p:attrName>
                                        </p:attrNameLst>
                                      </p:cBhvr>
                                      <p:tavLst>
                                        <p:tav tm="0">
                                          <p:val>
                                            <p:fltVal val="0"/>
                                          </p:val>
                                        </p:tav>
                                        <p:tav tm="100000">
                                          <p:val>
                                            <p:strVal val="#ppt_h"/>
                                          </p:val>
                                        </p:tav>
                                      </p:tavLst>
                                    </p:anim>
                                    <p:anim calcmode="lin" valueType="num">
                                      <p:cBhvr>
                                        <p:cTn id="9" dur="1000" fill="hold"/>
                                        <p:tgtEl>
                                          <p:spTgt spid="17410"/>
                                        </p:tgtEl>
                                        <p:attrNameLst>
                                          <p:attrName>style.rotation</p:attrName>
                                        </p:attrNameLst>
                                      </p:cBhvr>
                                      <p:tavLst>
                                        <p:tav tm="0">
                                          <p:val>
                                            <p:fltVal val="90"/>
                                          </p:val>
                                        </p:tav>
                                        <p:tav tm="100000">
                                          <p:val>
                                            <p:fltVal val="0"/>
                                          </p:val>
                                        </p:tav>
                                      </p:tavLst>
                                    </p:anim>
                                    <p:animEffect transition="in" filter="fade">
                                      <p:cBhvr>
                                        <p:cTn id="10" dur="1000"/>
                                        <p:tgtEl>
                                          <p:spTgt spid="1741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74638"/>
            <a:ext cx="8686800" cy="1249362"/>
          </a:xfrm>
          <a:solidFill>
            <a:srgbClr val="FFCC00"/>
          </a:solidFill>
        </p:spPr>
        <p:txBody>
          <a:bodyPr/>
          <a:lstStyle/>
          <a:p>
            <a:r>
              <a:rPr lang="en-US" sz="4000" b="1">
                <a:latin typeface="Rockwell Extra Bold" pitchFamily="18" charset="0"/>
              </a:rPr>
              <a:t>Four (4) Types of </a:t>
            </a:r>
            <a:br>
              <a:rPr lang="en-US" sz="4000" b="1">
                <a:latin typeface="Rockwell Extra Bold" pitchFamily="18" charset="0"/>
              </a:rPr>
            </a:br>
            <a:r>
              <a:rPr lang="en-US" sz="4000" b="1">
                <a:latin typeface="Rockwell Extra Bold" pitchFamily="18" charset="0"/>
              </a:rPr>
              <a:t>Bomb </a:t>
            </a:r>
            <a:r>
              <a:rPr lang="en-US" sz="4000" b="1">
                <a:solidFill>
                  <a:srgbClr val="FF0000"/>
                </a:solidFill>
                <a:latin typeface="Rockwell Extra Bold" pitchFamily="18" charset="0"/>
              </a:rPr>
              <a:t>Threats</a:t>
            </a:r>
          </a:p>
        </p:txBody>
      </p:sp>
      <p:sp>
        <p:nvSpPr>
          <p:cNvPr id="19460" name="Rectangle 4"/>
          <p:cNvSpPr>
            <a:spLocks noGrp="1" noChangeArrowheads="1"/>
          </p:cNvSpPr>
          <p:nvPr>
            <p:ph type="body" idx="1"/>
          </p:nvPr>
        </p:nvSpPr>
        <p:spPr>
          <a:noFill/>
          <a:ln/>
        </p:spPr>
        <p:txBody>
          <a:bodyPr/>
          <a:lstStyle/>
          <a:p>
            <a:pPr marL="609600" indent="-609600">
              <a:buFontTx/>
              <a:buAutoNum type="arabicPeriod"/>
            </a:pPr>
            <a:r>
              <a:rPr lang="en-US" sz="4000" b="1"/>
              <a:t>Telephoned threats:</a:t>
            </a:r>
            <a:r>
              <a:rPr lang="en-US" b="1"/>
              <a:t> </a:t>
            </a:r>
          </a:p>
          <a:p>
            <a:pPr marL="609600" indent="-609600">
              <a:buFontTx/>
              <a:buAutoNum type="arabicPeriod"/>
            </a:pPr>
            <a:endParaRPr lang="en-US" sz="1400" b="1"/>
          </a:p>
          <a:p>
            <a:pPr marL="609600" indent="-609600">
              <a:buFontTx/>
              <a:buAutoNum type="arabicPeriod"/>
            </a:pPr>
            <a:r>
              <a:rPr lang="en-US" sz="4000" b="1"/>
              <a:t>Written threats:</a:t>
            </a:r>
            <a:r>
              <a:rPr lang="en-US" b="1"/>
              <a:t> </a:t>
            </a:r>
          </a:p>
          <a:p>
            <a:pPr marL="609600" indent="-609600">
              <a:buFontTx/>
              <a:buAutoNum type="arabicPeriod"/>
            </a:pPr>
            <a:endParaRPr lang="en-US" sz="1400" b="1"/>
          </a:p>
          <a:p>
            <a:pPr marL="609600" indent="-609600">
              <a:buFontTx/>
              <a:buAutoNum type="arabicPeriod"/>
            </a:pPr>
            <a:r>
              <a:rPr lang="en-US" sz="4000" b="1"/>
              <a:t>Verbal threats:</a:t>
            </a:r>
            <a:r>
              <a:rPr lang="en-US" b="1"/>
              <a:t> </a:t>
            </a:r>
          </a:p>
          <a:p>
            <a:pPr marL="609600" indent="-609600">
              <a:buFontTx/>
              <a:buAutoNum type="arabicPeriod"/>
            </a:pPr>
            <a:endParaRPr lang="en-US" sz="1400" b="1"/>
          </a:p>
          <a:p>
            <a:pPr marL="609600" indent="-609600">
              <a:buFontTx/>
              <a:buAutoNum type="arabicPeriod"/>
            </a:pPr>
            <a:r>
              <a:rPr lang="en-US" sz="4000" b="1"/>
              <a:t>Hoax threats: </a:t>
            </a:r>
            <a:r>
              <a:rPr lang="en-US" sz="4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fltVal val="0"/>
                                          </p:val>
                                        </p:tav>
                                        <p:tav tm="100000">
                                          <p:val>
                                            <p:strVal val="#ppt_w"/>
                                          </p:val>
                                        </p:tav>
                                      </p:tavLst>
                                    </p:anim>
                                    <p:anim calcmode="lin" valueType="num">
                                      <p:cBhvr>
                                        <p:cTn id="8" dur="1000" fill="hold"/>
                                        <p:tgtEl>
                                          <p:spTgt spid="19458"/>
                                        </p:tgtEl>
                                        <p:attrNameLst>
                                          <p:attrName>ppt_h</p:attrName>
                                        </p:attrNameLst>
                                      </p:cBhvr>
                                      <p:tavLst>
                                        <p:tav tm="0">
                                          <p:val>
                                            <p:fltVal val="0"/>
                                          </p:val>
                                        </p:tav>
                                        <p:tav tm="100000">
                                          <p:val>
                                            <p:strVal val="#ppt_h"/>
                                          </p:val>
                                        </p:tav>
                                      </p:tavLst>
                                    </p:anim>
                                    <p:anim calcmode="lin" valueType="num">
                                      <p:cBhvr>
                                        <p:cTn id="9" dur="1000" fill="hold"/>
                                        <p:tgtEl>
                                          <p:spTgt spid="19458"/>
                                        </p:tgtEl>
                                        <p:attrNameLst>
                                          <p:attrName>style.rotation</p:attrName>
                                        </p:attrNameLst>
                                      </p:cBhvr>
                                      <p:tavLst>
                                        <p:tav tm="0">
                                          <p:val>
                                            <p:fltVal val="90"/>
                                          </p:val>
                                        </p:tav>
                                        <p:tav tm="100000">
                                          <p:val>
                                            <p:fltVal val="0"/>
                                          </p:val>
                                        </p:tav>
                                      </p:tavLst>
                                    </p:anim>
                                    <p:animEffect transition="in" filter="fade">
                                      <p:cBhvr>
                                        <p:cTn id="10" dur="1000"/>
                                        <p:tgtEl>
                                          <p:spTgt spid="1945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6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6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rgbClr val="FFCC00"/>
          </a:solidFill>
        </p:spPr>
        <p:txBody>
          <a:bodyPr/>
          <a:lstStyle/>
          <a:p>
            <a:r>
              <a:rPr lang="en-US" sz="4800" b="1">
                <a:latin typeface="Rockwell Extra Bold" pitchFamily="18" charset="0"/>
              </a:rPr>
              <a:t>Preserving Evidence</a:t>
            </a:r>
          </a:p>
        </p:txBody>
      </p:sp>
      <p:sp>
        <p:nvSpPr>
          <p:cNvPr id="21507" name="Rectangle 3"/>
          <p:cNvSpPr>
            <a:spLocks noGrp="1" noChangeArrowheads="1"/>
          </p:cNvSpPr>
          <p:nvPr>
            <p:ph type="body" idx="1"/>
          </p:nvPr>
        </p:nvSpPr>
        <p:spPr>
          <a:xfrm>
            <a:off x="457200" y="1524000"/>
            <a:ext cx="8458200" cy="4953000"/>
          </a:xfrm>
        </p:spPr>
        <p:txBody>
          <a:bodyPr/>
          <a:lstStyle/>
          <a:p>
            <a:r>
              <a:rPr lang="en-US" sz="3600"/>
              <a:t>Help law enforcement link a suspect to other threats through particular details. </a:t>
            </a:r>
          </a:p>
          <a:p>
            <a:r>
              <a:rPr lang="en-US" sz="3600"/>
              <a:t>If the threat is physical, such as writing on a mirror, or a suspicious item, staff must protect the scene around the threat until police arrive. </a:t>
            </a:r>
          </a:p>
          <a:p>
            <a:r>
              <a:rPr lang="en-US" sz="3600"/>
              <a:t>Protects the building occupants</a:t>
            </a:r>
          </a:p>
          <a:p>
            <a:r>
              <a:rPr lang="en-US" sz="3600"/>
              <a:t>Chain of custody for the evidence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anim calcmode="lin" valueType="num">
                                      <p:cBhvr>
                                        <p:cTn id="9" dur="1000" fill="hold"/>
                                        <p:tgtEl>
                                          <p:spTgt spid="21506"/>
                                        </p:tgtEl>
                                        <p:attrNameLst>
                                          <p:attrName>style.rotation</p:attrName>
                                        </p:attrNameLst>
                                      </p:cBhvr>
                                      <p:tavLst>
                                        <p:tav tm="0">
                                          <p:val>
                                            <p:fltVal val="90"/>
                                          </p:val>
                                        </p:tav>
                                        <p:tav tm="100000">
                                          <p:val>
                                            <p:fltVal val="0"/>
                                          </p:val>
                                        </p:tav>
                                      </p:tavLst>
                                    </p:anim>
                                    <p:animEffect transition="in" filter="fade">
                                      <p:cBhvr>
                                        <p:cTn id="10" dur="1000"/>
                                        <p:tgtEl>
                                          <p:spTgt spid="2150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xit" presetSubtype="0" fill="hold" nodeType="clickEffect">
                                  <p:stCondLst>
                                    <p:cond delay="0"/>
                                  </p:stCondLst>
                                  <p:childTnLst>
                                    <p:animEffect transition="out" filter="dissolve">
                                      <p:cBhvr>
                                        <p:cTn id="18" dur="500"/>
                                        <p:tgtEl>
                                          <p:spTgt spid="21507">
                                            <p:txEl>
                                              <p:pRg st="0" end="0"/>
                                            </p:txEl>
                                          </p:spTgt>
                                        </p:tgtEl>
                                      </p:cBhvr>
                                    </p:animEffect>
                                    <p:set>
                                      <p:cBhvr>
                                        <p:cTn id="19" dur="1" fill="hold">
                                          <p:stCondLst>
                                            <p:cond delay="499"/>
                                          </p:stCondLst>
                                        </p:cTn>
                                        <p:tgtEl>
                                          <p:spTgt spid="21507">
                                            <p:txEl>
                                              <p:pRg st="0" end="0"/>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xit" presetSubtype="0" fill="hold" nodeType="clickEffect">
                                  <p:stCondLst>
                                    <p:cond delay="0"/>
                                  </p:stCondLst>
                                  <p:childTnLst>
                                    <p:animEffect transition="out" filter="dissolve">
                                      <p:cBhvr>
                                        <p:cTn id="27" dur="500"/>
                                        <p:tgtEl>
                                          <p:spTgt spid="21507">
                                            <p:txEl>
                                              <p:pRg st="1" end="1"/>
                                            </p:txEl>
                                          </p:spTgt>
                                        </p:tgtEl>
                                      </p:cBhvr>
                                    </p:animEffect>
                                    <p:set>
                                      <p:cBhvr>
                                        <p:cTn id="28" dur="1" fill="hold">
                                          <p:stCondLst>
                                            <p:cond delay="499"/>
                                          </p:stCondLst>
                                        </p:cTn>
                                        <p:tgtEl>
                                          <p:spTgt spid="21507">
                                            <p:txEl>
                                              <p:pRg st="1" end="1"/>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xit" presetSubtype="0" fill="hold" nodeType="clickEffect">
                                  <p:stCondLst>
                                    <p:cond delay="0"/>
                                  </p:stCondLst>
                                  <p:childTnLst>
                                    <p:animEffect transition="out" filter="dissolve">
                                      <p:cBhvr>
                                        <p:cTn id="36" dur="500"/>
                                        <p:tgtEl>
                                          <p:spTgt spid="21507">
                                            <p:txEl>
                                              <p:pRg st="2" end="2"/>
                                            </p:txEl>
                                          </p:spTgt>
                                        </p:tgtEl>
                                      </p:cBhvr>
                                    </p:animEffect>
                                    <p:set>
                                      <p:cBhvr>
                                        <p:cTn id="37" dur="1" fill="hold">
                                          <p:stCondLst>
                                            <p:cond delay="499"/>
                                          </p:stCondLst>
                                        </p:cTn>
                                        <p:tgtEl>
                                          <p:spTgt spid="21507">
                                            <p:txEl>
                                              <p:pRg st="2" end="2"/>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1507">
                                            <p:txEl>
                                              <p:pRg st="0" end="0"/>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1507">
                                            <p:txEl>
                                              <p:pRg st="1" end="1"/>
                                            </p:txEl>
                                          </p:spTgt>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solidFill>
            <a:srgbClr val="FFCC00"/>
          </a:solidFill>
        </p:spPr>
        <p:txBody>
          <a:bodyPr/>
          <a:lstStyle/>
          <a:p>
            <a:r>
              <a:rPr lang="en-US" sz="5400" b="1">
                <a:effectLst>
                  <a:outerShdw blurRad="38100" dist="38100" dir="2700000" algn="tl">
                    <a:srgbClr val="FFFFFF"/>
                  </a:outerShdw>
                </a:effectLst>
                <a:latin typeface="Rockwell Extra Bold" pitchFamily="18" charset="0"/>
              </a:rPr>
              <a:t>SUMMARY – Cont’d:</a:t>
            </a:r>
          </a:p>
        </p:txBody>
      </p:sp>
      <p:sp>
        <p:nvSpPr>
          <p:cNvPr id="25603" name="Rectangle 3"/>
          <p:cNvSpPr>
            <a:spLocks noGrp="1" noChangeArrowheads="1"/>
          </p:cNvSpPr>
          <p:nvPr>
            <p:ph type="body" idx="1"/>
          </p:nvPr>
        </p:nvSpPr>
        <p:spPr>
          <a:xfrm>
            <a:off x="457200" y="1600200"/>
            <a:ext cx="8229600" cy="4953000"/>
          </a:xfrm>
        </p:spPr>
        <p:txBody>
          <a:bodyPr/>
          <a:lstStyle/>
          <a:p>
            <a:r>
              <a:rPr lang="en-US" b="1"/>
              <a:t>Importance of documenting a bomb threat</a:t>
            </a:r>
            <a:r>
              <a:rPr lang="en-US"/>
              <a:t>.</a:t>
            </a:r>
          </a:p>
          <a:p>
            <a:pPr>
              <a:buFontTx/>
              <a:buNone/>
            </a:pPr>
            <a:endParaRPr lang="en-US" sz="1400" b="1"/>
          </a:p>
          <a:p>
            <a:r>
              <a:rPr lang="en-US" b="1"/>
              <a:t>Complacency can kill</a:t>
            </a:r>
            <a:r>
              <a:rPr lang="en-US"/>
              <a:t>.</a:t>
            </a:r>
          </a:p>
          <a:p>
            <a:pPr>
              <a:buFontTx/>
              <a:buNone/>
            </a:pPr>
            <a:endParaRPr lang="en-US" sz="1400"/>
          </a:p>
          <a:p>
            <a:r>
              <a:rPr lang="en-US" b="1">
                <a:effectLst>
                  <a:outerShdw blurRad="38100" dist="38100" dir="2700000" algn="tl">
                    <a:srgbClr val="FFFFFF"/>
                  </a:outerShdw>
                </a:effectLst>
              </a:rPr>
              <a:t>3</a:t>
            </a:r>
            <a:r>
              <a:rPr lang="en-US"/>
              <a:t> -</a:t>
            </a:r>
            <a:r>
              <a:rPr lang="en-US" b="1"/>
              <a:t>Types of Threat Delivery</a:t>
            </a:r>
          </a:p>
          <a:p>
            <a:pPr>
              <a:buFontTx/>
              <a:buNone/>
            </a:pPr>
            <a:r>
              <a:rPr lang="en-US" sz="2800" b="1"/>
              <a:t>		1. </a:t>
            </a:r>
            <a:r>
              <a:rPr lang="en-US" b="1"/>
              <a:t>Telephone</a:t>
            </a:r>
            <a:br>
              <a:rPr lang="en-US" b="1"/>
            </a:br>
            <a:r>
              <a:rPr lang="en-US" b="1"/>
              <a:t>  	2. Written (Letter or E-mail)</a:t>
            </a:r>
            <a:br>
              <a:rPr lang="en-US" b="1"/>
            </a:br>
            <a:r>
              <a:rPr lang="en-US" b="1"/>
              <a:t>  	3. Face-to-Face</a:t>
            </a:r>
            <a:r>
              <a:rPr lang="en-US" sz="2800"/>
              <a:t/>
            </a:r>
            <a:br>
              <a:rPr lang="en-US" sz="2800"/>
            </a:b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229600" cy="1143000"/>
          </a:xfrm>
          <a:solidFill>
            <a:srgbClr val="FFCC00"/>
          </a:solidFill>
        </p:spPr>
        <p:txBody>
          <a:bodyPr/>
          <a:lstStyle/>
          <a:p>
            <a:r>
              <a:rPr lang="en-US" sz="5400" b="1">
                <a:effectLst>
                  <a:outerShdw blurRad="38100" dist="38100" dir="2700000" algn="tl">
                    <a:srgbClr val="FFFFFF"/>
                  </a:outerShdw>
                </a:effectLst>
                <a:latin typeface="Rockwell Extra Bold" pitchFamily="18" charset="0"/>
              </a:rPr>
              <a:t>SUMMARY – Cont’d:</a:t>
            </a:r>
          </a:p>
        </p:txBody>
      </p:sp>
      <p:sp>
        <p:nvSpPr>
          <p:cNvPr id="26628" name="Rectangle 4"/>
          <p:cNvSpPr>
            <a:spLocks noGrp="1" noChangeArrowheads="1"/>
          </p:cNvSpPr>
          <p:nvPr>
            <p:ph type="body" idx="1"/>
          </p:nvPr>
        </p:nvSpPr>
        <p:spPr>
          <a:xfrm>
            <a:off x="457200" y="1447800"/>
            <a:ext cx="8229600" cy="5257800"/>
          </a:xfrm>
          <a:noFill/>
          <a:ln/>
        </p:spPr>
        <p:txBody>
          <a:bodyPr/>
          <a:lstStyle/>
          <a:p>
            <a:r>
              <a:rPr lang="en-US"/>
              <a:t>4 - basic “</a:t>
            </a:r>
            <a:r>
              <a:rPr lang="en-US" b="1" i="1"/>
              <a:t>Critical Actions</a:t>
            </a:r>
            <a:r>
              <a:rPr lang="en-US"/>
              <a:t>” we must take.</a:t>
            </a:r>
            <a:br>
              <a:rPr lang="en-US"/>
            </a:br>
            <a:r>
              <a:rPr lang="en-US"/>
              <a:t>  	1. </a:t>
            </a:r>
            <a:r>
              <a:rPr lang="en-US" b="1"/>
              <a:t>Collect</a:t>
            </a:r>
            <a:br>
              <a:rPr lang="en-US" b="1"/>
            </a:br>
            <a:r>
              <a:rPr lang="en-US"/>
              <a:t> 	2. </a:t>
            </a:r>
            <a:r>
              <a:rPr lang="en-US" b="1"/>
              <a:t>Assess</a:t>
            </a:r>
          </a:p>
          <a:p>
            <a:pPr lvl="2">
              <a:buFontTx/>
              <a:buNone/>
            </a:pPr>
            <a:r>
              <a:rPr lang="en-US" sz="3200"/>
              <a:t>3. </a:t>
            </a:r>
            <a:r>
              <a:rPr lang="en-US" sz="3200" b="1"/>
              <a:t>Notify</a:t>
            </a:r>
          </a:p>
          <a:p>
            <a:pPr lvl="2">
              <a:buFontTx/>
              <a:buNone/>
            </a:pPr>
            <a:r>
              <a:rPr lang="en-US" sz="3200"/>
              <a:t>4.</a:t>
            </a:r>
            <a:r>
              <a:rPr lang="en-US" sz="3200" b="1"/>
              <a:t> Decision</a:t>
            </a:r>
            <a:r>
              <a:rPr lang="en-US" sz="3200"/>
              <a:t> (Evacuation Procedures) </a:t>
            </a:r>
            <a:br>
              <a:rPr lang="en-US" sz="3200"/>
            </a:br>
            <a:endParaRPr lang="en-US" sz="3200"/>
          </a:p>
          <a:p>
            <a:r>
              <a:rPr lang="en-US"/>
              <a:t>2-Types of Threats </a:t>
            </a:r>
          </a:p>
          <a:p>
            <a:pPr>
              <a:buFontTx/>
              <a:buNone/>
            </a:pPr>
            <a:r>
              <a:rPr lang="en-US" b="1"/>
              <a:t>		1. General</a:t>
            </a:r>
            <a:r>
              <a:rPr lang="en-US"/>
              <a:t> </a:t>
            </a:r>
          </a:p>
          <a:p>
            <a:pPr>
              <a:buFontTx/>
              <a:buNone/>
            </a:pPr>
            <a:r>
              <a:rPr lang="en-US" b="1">
                <a:effectLst>
                  <a:outerShdw blurRad="38100" dist="38100" dir="2700000" algn="tl">
                    <a:srgbClr val="FFFFFF"/>
                  </a:outerShdw>
                </a:effectLst>
              </a:rPr>
              <a:t>		2.</a:t>
            </a:r>
            <a:r>
              <a:rPr lang="en-US"/>
              <a:t> </a:t>
            </a:r>
            <a:r>
              <a:rPr lang="en-US" b="1"/>
              <a:t>Specific</a:t>
            </a:r>
            <a:br>
              <a:rPr lang="en-US" b="1"/>
            </a:b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62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52400"/>
            <a:ext cx="8229600" cy="1143000"/>
          </a:xfrm>
          <a:solidFill>
            <a:srgbClr val="FFCC00"/>
          </a:solidFill>
        </p:spPr>
        <p:txBody>
          <a:bodyPr/>
          <a:lstStyle/>
          <a:p>
            <a:r>
              <a:rPr lang="en-US" sz="5400" b="1">
                <a:effectLst>
                  <a:outerShdw blurRad="38100" dist="38100" dir="2700000" algn="tl">
                    <a:srgbClr val="FFFFFF"/>
                  </a:outerShdw>
                </a:effectLst>
                <a:latin typeface="Rockwell Extra Bold" pitchFamily="18" charset="0"/>
              </a:rPr>
              <a:t>SUMMARY – Cont’d:</a:t>
            </a:r>
          </a:p>
        </p:txBody>
      </p:sp>
      <p:sp>
        <p:nvSpPr>
          <p:cNvPr id="27652" name="Rectangle 4"/>
          <p:cNvSpPr>
            <a:spLocks noGrp="1" noChangeArrowheads="1"/>
          </p:cNvSpPr>
          <p:nvPr>
            <p:ph type="body" idx="1"/>
          </p:nvPr>
        </p:nvSpPr>
        <p:spPr>
          <a:xfrm>
            <a:off x="457200" y="1600200"/>
            <a:ext cx="8229600" cy="5029200"/>
          </a:xfrm>
          <a:noFill/>
          <a:ln/>
        </p:spPr>
        <p:txBody>
          <a:bodyPr/>
          <a:lstStyle/>
          <a:p>
            <a:r>
              <a:rPr lang="en-US" b="1"/>
              <a:t>4 -Types of Threats</a:t>
            </a:r>
            <a:r>
              <a:rPr lang="en-US"/>
              <a:t/>
            </a:r>
            <a:br>
              <a:rPr lang="en-US"/>
            </a:br>
            <a:r>
              <a:rPr lang="en-US"/>
              <a:t> </a:t>
            </a:r>
            <a:r>
              <a:rPr lang="en-US" b="1"/>
              <a:t>	 1.Telephone</a:t>
            </a:r>
            <a:br>
              <a:rPr lang="en-US" b="1"/>
            </a:br>
            <a:r>
              <a:rPr lang="en-US" b="1"/>
              <a:t>	 2. Written</a:t>
            </a:r>
            <a:br>
              <a:rPr lang="en-US" b="1"/>
            </a:br>
            <a:r>
              <a:rPr lang="en-US" b="1"/>
              <a:t>	 3. Verbal</a:t>
            </a:r>
            <a:br>
              <a:rPr lang="en-US" b="1"/>
            </a:br>
            <a:r>
              <a:rPr lang="en-US" b="1"/>
              <a:t> 	 4. Hoax</a:t>
            </a:r>
            <a:br>
              <a:rPr lang="en-US" b="1"/>
            </a:br>
            <a:r>
              <a:rPr lang="en-US"/>
              <a:t>	</a:t>
            </a:r>
          </a:p>
          <a:p>
            <a:r>
              <a:rPr lang="en-US"/>
              <a:t>Preservation of </a:t>
            </a:r>
            <a:r>
              <a:rPr lang="en-US" b="1"/>
              <a:t>evidence</a:t>
            </a:r>
            <a:r>
              <a:rPr lang="en-US"/>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6000" b="1">
                <a:effectLst>
                  <a:outerShdw blurRad="38100" dist="38100" dir="2700000" algn="tl">
                    <a:srgbClr val="FFFFFF"/>
                  </a:outerShdw>
                </a:effectLst>
                <a:latin typeface="Rockwell Extra Bold" pitchFamily="18" charset="0"/>
              </a:rPr>
              <a:t>QUESTIONS</a:t>
            </a:r>
          </a:p>
        </p:txBody>
      </p:sp>
      <p:pic>
        <p:nvPicPr>
          <p:cNvPr id="28676" name="Picture 4" descr="Question button"/>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90600" y="1781175"/>
            <a:ext cx="5029200" cy="5014913"/>
          </a:xfrm>
          <a:prstGeom prst="rect">
            <a:avLst/>
          </a:prstGeom>
          <a:noFill/>
        </p:spPr>
      </p:pic>
      <p:pic>
        <p:nvPicPr>
          <p:cNvPr id="28677" name="Picture 5" descr="Question IV"/>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257800" y="1371600"/>
            <a:ext cx="3505200" cy="3505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solidFill>
            <a:srgbClr val="FFCC00"/>
          </a:solidFill>
        </p:spPr>
        <p:txBody>
          <a:bodyPr/>
          <a:lstStyle/>
          <a:p>
            <a:r>
              <a:rPr lang="en-US" sz="4000">
                <a:latin typeface="Rockwell Extra Bold" pitchFamily="18" charset="0"/>
              </a:rPr>
              <a:t>DEFINE &amp; PROCESS</a:t>
            </a:r>
            <a:br>
              <a:rPr lang="en-US" sz="4000">
                <a:latin typeface="Rockwell Extra Bold" pitchFamily="18" charset="0"/>
              </a:rPr>
            </a:br>
            <a:r>
              <a:rPr lang="en-US" sz="4000">
                <a:latin typeface="Rockwell Extra Bold" pitchFamily="18" charset="0"/>
              </a:rPr>
              <a:t>Group Activity</a:t>
            </a:r>
          </a:p>
        </p:txBody>
      </p:sp>
      <p:sp>
        <p:nvSpPr>
          <p:cNvPr id="29699" name="Rectangle 3"/>
          <p:cNvSpPr>
            <a:spLocks noGrp="1" noChangeArrowheads="1"/>
          </p:cNvSpPr>
          <p:nvPr>
            <p:ph type="body" idx="1"/>
          </p:nvPr>
        </p:nvSpPr>
        <p:spPr>
          <a:xfrm>
            <a:off x="228600" y="1600200"/>
            <a:ext cx="8610600" cy="5257800"/>
          </a:xfrm>
        </p:spPr>
        <p:txBody>
          <a:bodyPr/>
          <a:lstStyle/>
          <a:p>
            <a:pPr>
              <a:lnSpc>
                <a:spcPct val="80000"/>
              </a:lnSpc>
            </a:pPr>
            <a:r>
              <a:rPr lang="en-US" sz="2400" b="1"/>
              <a:t>GROUP #1</a:t>
            </a:r>
            <a:r>
              <a:rPr lang="en-US" sz="2400"/>
              <a:t>: Explain why it is important to document a bomb threat and the correct procedures for documenting a threat. And Identify and explain the three (3) ways of </a:t>
            </a:r>
            <a:r>
              <a:rPr lang="en-US" sz="2400" b="1"/>
              <a:t>how threats are delivered</a:t>
            </a:r>
            <a:r>
              <a:rPr lang="en-US" sz="2400"/>
              <a:t>.</a:t>
            </a:r>
            <a:endParaRPr lang="en-US" sz="2400" b="1"/>
          </a:p>
          <a:p>
            <a:pPr>
              <a:lnSpc>
                <a:spcPct val="80000"/>
              </a:lnSpc>
            </a:pPr>
            <a:endParaRPr lang="en-US" sz="1200" b="1"/>
          </a:p>
          <a:p>
            <a:pPr>
              <a:lnSpc>
                <a:spcPct val="80000"/>
              </a:lnSpc>
            </a:pPr>
            <a:r>
              <a:rPr lang="en-US" sz="2400" b="1"/>
              <a:t>GROUP #2</a:t>
            </a:r>
            <a:r>
              <a:rPr lang="en-US" sz="2400"/>
              <a:t>: Identify and explain the </a:t>
            </a:r>
            <a:r>
              <a:rPr lang="en-US" sz="2400" b="1"/>
              <a:t>critical actions</a:t>
            </a:r>
            <a:r>
              <a:rPr lang="en-US" sz="2400"/>
              <a:t> for responding to a bomb threat. </a:t>
            </a:r>
            <a:endParaRPr lang="en-US" sz="2400" b="1"/>
          </a:p>
          <a:p>
            <a:pPr>
              <a:lnSpc>
                <a:spcPct val="80000"/>
              </a:lnSpc>
            </a:pPr>
            <a:endParaRPr lang="en-US" sz="1200" b="1"/>
          </a:p>
          <a:p>
            <a:pPr>
              <a:lnSpc>
                <a:spcPct val="80000"/>
              </a:lnSpc>
            </a:pPr>
            <a:r>
              <a:rPr lang="en-US" sz="2400" b="1"/>
              <a:t>GROUP #3</a:t>
            </a:r>
            <a:r>
              <a:rPr lang="en-US" sz="2400"/>
              <a:t>: Identify and distinguish between a </a:t>
            </a:r>
            <a:r>
              <a:rPr lang="en-US" sz="2400" b="1"/>
              <a:t>general</a:t>
            </a:r>
            <a:r>
              <a:rPr lang="en-US" sz="2400"/>
              <a:t> and </a:t>
            </a:r>
            <a:r>
              <a:rPr lang="en-US" sz="2400" b="1"/>
              <a:t>specific</a:t>
            </a:r>
            <a:r>
              <a:rPr lang="en-US" sz="2400"/>
              <a:t> bomb threat.</a:t>
            </a:r>
            <a:endParaRPr lang="en-US" sz="2400" b="1"/>
          </a:p>
          <a:p>
            <a:pPr>
              <a:lnSpc>
                <a:spcPct val="80000"/>
              </a:lnSpc>
            </a:pPr>
            <a:endParaRPr lang="en-US" sz="1200" b="1"/>
          </a:p>
          <a:p>
            <a:pPr>
              <a:lnSpc>
                <a:spcPct val="80000"/>
              </a:lnSpc>
            </a:pPr>
            <a:r>
              <a:rPr lang="en-US" sz="2400" b="1"/>
              <a:t>GROUP #4</a:t>
            </a:r>
            <a:r>
              <a:rPr lang="en-US" sz="2400"/>
              <a:t>: Identify and explain the four (4) types of bomb threats.</a:t>
            </a:r>
            <a:endParaRPr lang="en-US" sz="2400" b="1"/>
          </a:p>
          <a:p>
            <a:pPr>
              <a:lnSpc>
                <a:spcPct val="80000"/>
              </a:lnSpc>
            </a:pPr>
            <a:endParaRPr lang="en-US" sz="1400" b="1"/>
          </a:p>
          <a:p>
            <a:pPr>
              <a:lnSpc>
                <a:spcPct val="80000"/>
              </a:lnSpc>
            </a:pPr>
            <a:r>
              <a:rPr lang="en-US" sz="2400" b="1"/>
              <a:t>VOLUNTEER</a:t>
            </a:r>
            <a:r>
              <a:rPr lang="en-US" sz="2400"/>
              <a:t>: Explain why it is important to preserve evidence germane to receiving one of the four (4) types of bomb threats.</a:t>
            </a: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9698"/>
                                        </p:tgtEl>
                                        <p:attrNameLst>
                                          <p:attrName>style.visibility</p:attrName>
                                        </p:attrNameLst>
                                      </p:cBhvr>
                                      <p:to>
                                        <p:strVal val="visible"/>
                                      </p:to>
                                    </p:set>
                                    <p:anim calcmode="lin" valueType="num">
                                      <p:cBhvr>
                                        <p:cTn id="7" dur="1000" fill="hold"/>
                                        <p:tgtEl>
                                          <p:spTgt spid="29698"/>
                                        </p:tgtEl>
                                        <p:attrNameLst>
                                          <p:attrName>ppt_w</p:attrName>
                                        </p:attrNameLst>
                                      </p:cBhvr>
                                      <p:tavLst>
                                        <p:tav tm="0">
                                          <p:val>
                                            <p:fltVal val="0"/>
                                          </p:val>
                                        </p:tav>
                                        <p:tav tm="100000">
                                          <p:val>
                                            <p:strVal val="#ppt_w"/>
                                          </p:val>
                                        </p:tav>
                                      </p:tavLst>
                                    </p:anim>
                                    <p:anim calcmode="lin" valueType="num">
                                      <p:cBhvr>
                                        <p:cTn id="8" dur="1000" fill="hold"/>
                                        <p:tgtEl>
                                          <p:spTgt spid="29698"/>
                                        </p:tgtEl>
                                        <p:attrNameLst>
                                          <p:attrName>ppt_h</p:attrName>
                                        </p:attrNameLst>
                                      </p:cBhvr>
                                      <p:tavLst>
                                        <p:tav tm="0">
                                          <p:val>
                                            <p:fltVal val="0"/>
                                          </p:val>
                                        </p:tav>
                                        <p:tav tm="100000">
                                          <p:val>
                                            <p:strVal val="#ppt_h"/>
                                          </p:val>
                                        </p:tav>
                                      </p:tavLst>
                                    </p:anim>
                                    <p:anim calcmode="lin" valueType="num">
                                      <p:cBhvr>
                                        <p:cTn id="9" dur="1000" fill="hold"/>
                                        <p:tgtEl>
                                          <p:spTgt spid="29698"/>
                                        </p:tgtEl>
                                        <p:attrNameLst>
                                          <p:attrName>style.rotation</p:attrName>
                                        </p:attrNameLst>
                                      </p:cBhvr>
                                      <p:tavLst>
                                        <p:tav tm="0">
                                          <p:val>
                                            <p:fltVal val="90"/>
                                          </p:val>
                                        </p:tav>
                                        <p:tav tm="100000">
                                          <p:val>
                                            <p:fltVal val="0"/>
                                          </p:val>
                                        </p:tav>
                                      </p:tavLst>
                                    </p:anim>
                                    <p:animEffect transition="in" filter="fade">
                                      <p:cBhvr>
                                        <p:cTn id="10" dur="1000"/>
                                        <p:tgtEl>
                                          <p:spTgt spid="2969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a:effectLst>
                  <a:outerShdw blurRad="38100" dist="38100" dir="2700000" algn="tl">
                    <a:srgbClr val="FFFFFF"/>
                  </a:outerShdw>
                </a:effectLst>
                <a:latin typeface="Rockwell Extra Bold" pitchFamily="18" charset="0"/>
              </a:rPr>
              <a:t>REFERENCES - SOURCES</a:t>
            </a:r>
          </a:p>
        </p:txBody>
      </p:sp>
      <p:sp>
        <p:nvSpPr>
          <p:cNvPr id="31747" name="Rectangle 3"/>
          <p:cNvSpPr>
            <a:spLocks noGrp="1" noChangeArrowheads="1"/>
          </p:cNvSpPr>
          <p:nvPr>
            <p:ph type="body" idx="1"/>
          </p:nvPr>
        </p:nvSpPr>
        <p:spPr/>
        <p:txBody>
          <a:bodyPr/>
          <a:lstStyle/>
          <a:p>
            <a:r>
              <a:rPr lang="en-US"/>
              <a:t>Department of </a:t>
            </a:r>
            <a:r>
              <a:rPr lang="en-US" b="1">
                <a:effectLst>
                  <a:outerShdw blurRad="38100" dist="38100" dir="2700000" algn="tl">
                    <a:srgbClr val="FFFFFF"/>
                  </a:outerShdw>
                </a:effectLst>
              </a:rPr>
              <a:t>Homeland Security</a:t>
            </a:r>
            <a:r>
              <a:rPr lang="en-US"/>
              <a:t> – New Mexico Tech (EMRTC) – Understanding and Planning for Bomb Incidents Student Handout. </a:t>
            </a:r>
          </a:p>
          <a:p>
            <a:endParaRPr lang="en-US" sz="1400"/>
          </a:p>
          <a:p>
            <a:r>
              <a:rPr lang="en-US"/>
              <a:t>Cathleen Corbitt-Dipierro Interactive Designer </a:t>
            </a:r>
            <a:r>
              <a:rPr lang="en-US" i="1"/>
              <a:t>interFIRE VR and </a:t>
            </a:r>
            <a:r>
              <a:rPr lang="en-US" b="1" i="1">
                <a:effectLst>
                  <a:outerShdw blurRad="38100" dist="38100" dir="2700000" algn="tl">
                    <a:srgbClr val="FFFFFF"/>
                  </a:outerShdw>
                </a:effectLst>
              </a:rPr>
              <a:t>Bomb Threat Response</a:t>
            </a:r>
            <a:r>
              <a:rPr lang="en-US" i="1"/>
              <a:t>: An Interactive Planning Tool for Schools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a:solidFill>
            <a:srgbClr val="FFCC00"/>
          </a:solidFill>
          <a:effectLst>
            <a:prstShdw prst="shdw13" dist="53882" dir="13500000">
              <a:schemeClr val="bg2">
                <a:alpha val="50000"/>
              </a:schemeClr>
            </a:prstShdw>
          </a:effectLst>
        </p:spPr>
        <p:txBody>
          <a:bodyPr/>
          <a:lstStyle/>
          <a:p>
            <a:r>
              <a:rPr lang="en-US" sz="4800">
                <a:latin typeface="Rockwell Extra Bold" pitchFamily="18" charset="0"/>
              </a:rPr>
              <a:t>Learning Objectives</a:t>
            </a:r>
          </a:p>
        </p:txBody>
      </p:sp>
      <p:sp>
        <p:nvSpPr>
          <p:cNvPr id="3075" name="Rectangle 3"/>
          <p:cNvSpPr>
            <a:spLocks noGrp="1" noChangeArrowheads="1"/>
          </p:cNvSpPr>
          <p:nvPr>
            <p:ph type="body" idx="1"/>
          </p:nvPr>
        </p:nvSpPr>
        <p:spPr>
          <a:xfrm>
            <a:off x="457200" y="1295400"/>
            <a:ext cx="8229600" cy="5562600"/>
          </a:xfrm>
        </p:spPr>
        <p:txBody>
          <a:bodyPr/>
          <a:lstStyle/>
          <a:p>
            <a:pPr marL="990600" lvl="1" indent="-533400">
              <a:lnSpc>
                <a:spcPct val="90000"/>
              </a:lnSpc>
              <a:buFontTx/>
              <a:buAutoNum type="arabicPeriod"/>
            </a:pPr>
            <a:r>
              <a:rPr lang="en-US" sz="2400"/>
              <a:t>Participants will learn and explain why it is important to document a bomb threat and the correct procedures for documenting a threat.</a:t>
            </a:r>
          </a:p>
          <a:p>
            <a:pPr marL="990600" lvl="1" indent="-533400">
              <a:lnSpc>
                <a:spcPct val="90000"/>
              </a:lnSpc>
              <a:buFontTx/>
              <a:buAutoNum type="arabicPeriod"/>
            </a:pPr>
            <a:r>
              <a:rPr lang="en-US" sz="2400"/>
              <a:t>Participants will learn, recall and explain the three (3) ways of </a:t>
            </a:r>
            <a:r>
              <a:rPr lang="en-US" sz="2400" b="1"/>
              <a:t>how threats are delivered</a:t>
            </a:r>
            <a:r>
              <a:rPr lang="en-US" sz="2400"/>
              <a:t>.</a:t>
            </a:r>
          </a:p>
          <a:p>
            <a:pPr marL="990600" lvl="1" indent="-533400">
              <a:lnSpc>
                <a:spcPct val="90000"/>
              </a:lnSpc>
              <a:buFontTx/>
              <a:buAutoNum type="arabicPeriod"/>
            </a:pPr>
            <a:r>
              <a:rPr lang="en-US" sz="2400"/>
              <a:t>Participants will learn, recall and explain the </a:t>
            </a:r>
            <a:r>
              <a:rPr lang="en-US" sz="2400" b="1"/>
              <a:t>critical actions</a:t>
            </a:r>
            <a:r>
              <a:rPr lang="en-US" sz="2400"/>
              <a:t> for responding to a bomb threat. </a:t>
            </a:r>
          </a:p>
          <a:p>
            <a:pPr marL="990600" lvl="1" indent="-533400">
              <a:lnSpc>
                <a:spcPct val="90000"/>
              </a:lnSpc>
              <a:buFontTx/>
              <a:buAutoNum type="arabicPeriod"/>
            </a:pPr>
            <a:r>
              <a:rPr lang="en-US" sz="2400"/>
              <a:t>Participants will learn, recall, distinguish between and explain the difference between a </a:t>
            </a:r>
            <a:r>
              <a:rPr lang="en-US" sz="2400" b="1"/>
              <a:t>general</a:t>
            </a:r>
            <a:r>
              <a:rPr lang="en-US" sz="2400"/>
              <a:t> and </a:t>
            </a:r>
            <a:r>
              <a:rPr lang="en-US" sz="2400" b="1"/>
              <a:t>specific</a:t>
            </a:r>
            <a:r>
              <a:rPr lang="en-US" sz="2400"/>
              <a:t> bomb threat.</a:t>
            </a:r>
          </a:p>
          <a:p>
            <a:pPr marL="990600" lvl="1" indent="-533400">
              <a:lnSpc>
                <a:spcPct val="90000"/>
              </a:lnSpc>
              <a:buFontTx/>
              <a:buAutoNum type="arabicPeriod"/>
            </a:pPr>
            <a:r>
              <a:rPr lang="en-US" sz="2400"/>
              <a:t>Participant will learn, recall and explain the four (4) types of bomb threats.</a:t>
            </a:r>
          </a:p>
          <a:p>
            <a:pPr marL="990600" lvl="1" indent="-533400">
              <a:lnSpc>
                <a:spcPct val="90000"/>
              </a:lnSpc>
              <a:buFontTx/>
              <a:buAutoNum type="arabicPeriod"/>
            </a:pPr>
            <a:r>
              <a:rPr lang="en-US" sz="2400"/>
              <a:t>Participants will learn and explain why it is important to preserve evidence germane to receiving one of the four (4) types of bomb threats.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solidFill>
            <a:srgbClr val="FFCC00"/>
          </a:solidFill>
        </p:spPr>
        <p:txBody>
          <a:bodyPr/>
          <a:lstStyle/>
          <a:p>
            <a:r>
              <a:rPr lang="en-US" sz="6000" b="1">
                <a:effectLst>
                  <a:outerShdw blurRad="38100" dist="38100" dir="2700000" algn="tl">
                    <a:srgbClr val="FFFFFF"/>
                  </a:outerShdw>
                </a:effectLst>
                <a:latin typeface="Rockwell Extra Bold" pitchFamily="18" charset="0"/>
              </a:rPr>
              <a:t>EVALUATION</a:t>
            </a:r>
          </a:p>
        </p:txBody>
      </p:sp>
      <p:sp>
        <p:nvSpPr>
          <p:cNvPr id="30723" name="Rectangle 3"/>
          <p:cNvSpPr>
            <a:spLocks noGrp="1" noChangeArrowheads="1"/>
          </p:cNvSpPr>
          <p:nvPr>
            <p:ph type="body" idx="1"/>
          </p:nvPr>
        </p:nvSpPr>
        <p:spPr/>
        <p:txBody>
          <a:bodyPr/>
          <a:lstStyle/>
          <a:p>
            <a:pPr algn="ctr">
              <a:buFontTx/>
              <a:buNone/>
            </a:pPr>
            <a:r>
              <a:rPr lang="en-US" b="1"/>
              <a:t>	Test covering all Learning Objectives.  </a:t>
            </a:r>
          </a:p>
          <a:p>
            <a:pPr algn="ctr">
              <a:buFontTx/>
              <a:buNone/>
            </a:pPr>
            <a:r>
              <a:rPr lang="en-US" b="1"/>
              <a:t>A </a:t>
            </a:r>
            <a:r>
              <a:rPr lang="en-US" b="1" u="sng">
                <a:effectLst>
                  <a:outerShdw blurRad="38100" dist="38100" dir="2700000" algn="tl">
                    <a:srgbClr val="FFFFFF"/>
                  </a:outerShdw>
                </a:effectLst>
              </a:rPr>
              <a:t>passing score of 70% must be obtained</a:t>
            </a:r>
            <a:r>
              <a:rPr lang="en-US" b="1"/>
              <a:t>. </a:t>
            </a:r>
          </a:p>
          <a:p>
            <a:pPr algn="ctr">
              <a:buFontTx/>
              <a:buNone/>
            </a:pPr>
            <a:r>
              <a:rPr lang="en-US" b="1"/>
              <a:t>Ensure you put you name on your test sheet. </a:t>
            </a:r>
          </a:p>
          <a:p>
            <a:pPr algn="ctr">
              <a:buFontTx/>
              <a:buNone/>
            </a:pPr>
            <a:r>
              <a:rPr lang="en-US" b="1"/>
              <a:t>Circle the correct answer. Each question is worth 10-points</a:t>
            </a:r>
            <a:r>
              <a:rPr lang="en-US" b="1" i="1"/>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274638"/>
            <a:ext cx="8610600" cy="1143000"/>
          </a:xfrm>
        </p:spPr>
        <p:txBody>
          <a:bodyPr/>
          <a:lstStyle/>
          <a:p>
            <a:r>
              <a:rPr lang="en-US" sz="4000">
                <a:latin typeface="Rockwell Extra Bold" pitchFamily="18" charset="0"/>
              </a:rPr>
              <a:t>THANK YOU &amp; HAVE A NICE DAY</a:t>
            </a:r>
          </a:p>
        </p:txBody>
      </p:sp>
      <p:pic>
        <p:nvPicPr>
          <p:cNvPr id="32772" name="Picture 4" descr="Still Hot"/>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2133600" y="1676400"/>
            <a:ext cx="4800600" cy="475615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457200" y="76200"/>
            <a:ext cx="8229600" cy="1143000"/>
          </a:xfrm>
          <a:prstGeom prst="rect">
            <a:avLst/>
          </a:prstGeom>
          <a:noFill/>
          <a:ln w="9525">
            <a:noFill/>
            <a:miter lim="800000"/>
            <a:headEnd/>
            <a:tailEnd/>
          </a:ln>
          <a:effectLst/>
        </p:spPr>
        <p:txBody>
          <a:bodyPr anchor="ctr"/>
          <a:lstStyle/>
          <a:p>
            <a:pPr algn="ctr"/>
            <a:r>
              <a:rPr lang="en-US" sz="4400" b="1">
                <a:solidFill>
                  <a:schemeClr val="tx2"/>
                </a:solidFill>
                <a:effectLst>
                  <a:outerShdw blurRad="38100" dist="38100" dir="2700000" algn="tl">
                    <a:srgbClr val="FFFFFF"/>
                  </a:outerShdw>
                </a:effectLst>
              </a:rPr>
              <a:t>Course Contact Information</a:t>
            </a:r>
          </a:p>
        </p:txBody>
      </p:sp>
      <p:sp>
        <p:nvSpPr>
          <p:cNvPr id="34821" name="Text Box 5"/>
          <p:cNvSpPr txBox="1">
            <a:spLocks noChangeArrowheads="1"/>
          </p:cNvSpPr>
          <p:nvPr/>
        </p:nvSpPr>
        <p:spPr bwMode="auto">
          <a:xfrm>
            <a:off x="1389063" y="4419600"/>
            <a:ext cx="6613525" cy="1800225"/>
          </a:xfrm>
          <a:prstGeom prst="rect">
            <a:avLst/>
          </a:prstGeom>
          <a:noFill/>
          <a:ln w="9525">
            <a:noFill/>
            <a:miter lim="800000"/>
            <a:headEnd/>
            <a:tailEnd/>
          </a:ln>
          <a:effectLst/>
        </p:spPr>
        <p:txBody>
          <a:bodyPr wrap="none">
            <a:spAutoFit/>
          </a:bodyPr>
          <a:lstStyle/>
          <a:p>
            <a:pPr algn="ctr"/>
            <a:r>
              <a:rPr lang="en-US" sz="2800" b="1"/>
              <a:t>Texas School Safety Center (TxSSC)</a:t>
            </a:r>
          </a:p>
          <a:p>
            <a:pPr algn="ctr"/>
            <a:r>
              <a:rPr lang="en-US" sz="2800" b="1"/>
              <a:t>350 N. Guadalupe, Suite 140, PMB 164</a:t>
            </a:r>
          </a:p>
          <a:p>
            <a:pPr algn="ctr"/>
            <a:r>
              <a:rPr lang="en-US" sz="2800" b="1"/>
              <a:t>San Marcos, Texas 78666.</a:t>
            </a:r>
          </a:p>
          <a:p>
            <a:pPr algn="ctr"/>
            <a:endParaRPr lang="en-US" sz="2800"/>
          </a:p>
        </p:txBody>
      </p:sp>
      <p:sp>
        <p:nvSpPr>
          <p:cNvPr id="34822" name="Text Box 6"/>
          <p:cNvSpPr txBox="1">
            <a:spLocks noChangeArrowheads="1"/>
          </p:cNvSpPr>
          <p:nvPr/>
        </p:nvSpPr>
        <p:spPr bwMode="auto">
          <a:xfrm>
            <a:off x="669925" y="5886450"/>
            <a:ext cx="2406650" cy="946150"/>
          </a:xfrm>
          <a:prstGeom prst="rect">
            <a:avLst/>
          </a:prstGeom>
          <a:noFill/>
          <a:ln w="9525">
            <a:noFill/>
            <a:miter lim="800000"/>
            <a:headEnd/>
            <a:tailEnd/>
          </a:ln>
          <a:effectLst/>
        </p:spPr>
        <p:txBody>
          <a:bodyPr>
            <a:spAutoFit/>
          </a:bodyPr>
          <a:lstStyle/>
          <a:p>
            <a:r>
              <a:rPr lang="en-US" sz="2800" b="1"/>
              <a:t>877-304-2727</a:t>
            </a:r>
          </a:p>
          <a:p>
            <a:endParaRPr lang="en-US" sz="2800"/>
          </a:p>
        </p:txBody>
      </p:sp>
      <p:sp>
        <p:nvSpPr>
          <p:cNvPr id="34823" name="Text Box 7"/>
          <p:cNvSpPr txBox="1">
            <a:spLocks noChangeArrowheads="1"/>
          </p:cNvSpPr>
          <p:nvPr/>
        </p:nvSpPr>
        <p:spPr bwMode="auto">
          <a:xfrm>
            <a:off x="4724400" y="5897563"/>
            <a:ext cx="4038600" cy="946150"/>
          </a:xfrm>
          <a:prstGeom prst="rect">
            <a:avLst/>
          </a:prstGeom>
          <a:noFill/>
          <a:ln w="9525">
            <a:noFill/>
            <a:miter lim="800000"/>
            <a:headEnd/>
            <a:tailEnd/>
          </a:ln>
          <a:effectLst/>
        </p:spPr>
        <p:txBody>
          <a:bodyPr>
            <a:spAutoFit/>
          </a:bodyPr>
          <a:lstStyle/>
          <a:p>
            <a:r>
              <a:rPr lang="en-US" sz="2800" b="1">
                <a:hlinkClick r:id="rId2"/>
              </a:rPr>
              <a:t>www.cscs.txstate.edu</a:t>
            </a:r>
            <a:r>
              <a:rPr lang="en-US" sz="2800" b="1"/>
              <a:t> </a:t>
            </a:r>
          </a:p>
          <a:p>
            <a:endParaRPr lang="en-US" sz="2800"/>
          </a:p>
        </p:txBody>
      </p:sp>
      <p:pic>
        <p:nvPicPr>
          <p:cNvPr id="34824" name="Picture 8" descr="ICJS New Logo with dark blue lettering"/>
          <p:cNvPicPr>
            <a:picLocks noChangeAspect="1" noChangeArrowheads="1"/>
          </p:cNvPicPr>
          <p:nvPr/>
        </p:nvPicPr>
        <p:blipFill>
          <a:blip r:embed="rId3" cstate="print"/>
          <a:srcRect/>
          <a:stretch>
            <a:fillRect/>
          </a:stretch>
        </p:blipFill>
        <p:spPr bwMode="auto">
          <a:xfrm>
            <a:off x="990600" y="990600"/>
            <a:ext cx="6781800" cy="32543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1143000"/>
          </a:xfrm>
          <a:solidFill>
            <a:srgbClr val="FFCC00"/>
          </a:solidFill>
        </p:spPr>
        <p:txBody>
          <a:bodyPr/>
          <a:lstStyle/>
          <a:p>
            <a:r>
              <a:rPr lang="en-US" sz="6000">
                <a:latin typeface="Rockwell Extra Bold" pitchFamily="18" charset="0"/>
              </a:rPr>
              <a:t>Purpose</a:t>
            </a:r>
          </a:p>
        </p:txBody>
      </p:sp>
      <p:sp>
        <p:nvSpPr>
          <p:cNvPr id="4099" name="Rectangle 3"/>
          <p:cNvSpPr>
            <a:spLocks noGrp="1" noChangeArrowheads="1"/>
          </p:cNvSpPr>
          <p:nvPr>
            <p:ph type="body" idx="1"/>
          </p:nvPr>
        </p:nvSpPr>
        <p:spPr>
          <a:xfrm>
            <a:off x="304800" y="1371600"/>
            <a:ext cx="8229600" cy="4525963"/>
          </a:xfrm>
        </p:spPr>
        <p:txBody>
          <a:bodyPr/>
          <a:lstStyle/>
          <a:p>
            <a:pPr algn="ctr">
              <a:buFontTx/>
              <a:buNone/>
            </a:pPr>
            <a:r>
              <a:rPr lang="en-US"/>
              <a:t>	</a:t>
            </a:r>
            <a:r>
              <a:rPr lang="en-US" altLang="ko-KR" sz="3600" b="1">
                <a:ea typeface="굴림" charset="-127"/>
              </a:rPr>
              <a:t>The purpose of this lesson is to acquaint the participants (Call Takers and Law Enforcement Officers) with the correct procedures (actions) for receiving a “Bomb </a:t>
            </a:r>
            <a:r>
              <a:rPr lang="en-US" altLang="ko-KR" sz="3600" b="1">
                <a:solidFill>
                  <a:srgbClr val="FF0000"/>
                </a:solidFill>
                <a:effectLst>
                  <a:outerShdw blurRad="38100" dist="38100" dir="2700000" algn="tl">
                    <a:srgbClr val="000000"/>
                  </a:outerShdw>
                </a:effectLst>
                <a:ea typeface="굴림" charset="-127"/>
              </a:rPr>
              <a:t>Threat</a:t>
            </a:r>
            <a:r>
              <a:rPr lang="en-US" altLang="ko-KR" sz="3600" b="1">
                <a:ea typeface="굴림" charset="-127"/>
              </a:rPr>
              <a:t>”.</a:t>
            </a:r>
            <a:r>
              <a:rPr lang="en-US" altLang="ko-KR">
                <a:ea typeface="굴림" charset="-127"/>
              </a:rPr>
              <a:t> </a:t>
            </a:r>
            <a:endParaRPr lang="en-US"/>
          </a:p>
        </p:txBody>
      </p:sp>
      <p:pic>
        <p:nvPicPr>
          <p:cNvPr id="4100" name="Picture 4" descr="Break time bomb"/>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72200" y="3886200"/>
            <a:ext cx="2895600"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 calcmode="lin" valueType="num">
                                      <p:cBhvr>
                                        <p:cTn id="9" dur="1000" fill="hold"/>
                                        <p:tgtEl>
                                          <p:spTgt spid="4098"/>
                                        </p:tgtEl>
                                        <p:attrNameLst>
                                          <p:attrName>style.rotation</p:attrName>
                                        </p:attrNameLst>
                                      </p:cBhvr>
                                      <p:tavLst>
                                        <p:tav tm="0">
                                          <p:val>
                                            <p:fltVal val="90"/>
                                          </p:val>
                                        </p:tav>
                                        <p:tav tm="100000">
                                          <p:val>
                                            <p:fltVal val="0"/>
                                          </p:val>
                                        </p:tav>
                                      </p:tavLst>
                                    </p:anim>
                                    <p:animEffect transition="in" filter="fade">
                                      <p:cBhvr>
                                        <p:cTn id="10" dur="10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nodeType="clickEffect">
                                  <p:stCondLst>
                                    <p:cond delay="0"/>
                                  </p:stCondLst>
                                  <p:childTnLst>
                                    <p:animEffect transition="out" filter="dissolve">
                                      <p:cBhvr>
                                        <p:cTn id="22" dur="500"/>
                                        <p:tgtEl>
                                          <p:spTgt spid="4100"/>
                                        </p:tgtEl>
                                      </p:cBhvr>
                                    </p:animEffect>
                                    <p:set>
                                      <p:cBhvr>
                                        <p:cTn id="23" dur="1" fill="hold">
                                          <p:stCondLst>
                                            <p:cond delay="499"/>
                                          </p:stCondLst>
                                        </p:cTn>
                                        <p:tgtEl>
                                          <p:spTgt spid="4100"/>
                                        </p:tgtEl>
                                        <p:attrNameLst>
                                          <p:attrName>style.visibility</p:attrName>
                                        </p:attrNameLst>
                                      </p:cBhvr>
                                      <p:to>
                                        <p:strVal val="hidden"/>
                                      </p:to>
                                    </p:set>
                                  </p:childTnLst>
                                  <p:subTnLst>
                                    <p:audio>
                                      <p:cMediaNode>
                                        <p:cTn display="0" masterRel="sameClick">
                                          <p:stCondLst>
                                            <p:cond evt="begin" delay="0">
                                              <p:tn val="21"/>
                                            </p:cond>
                                          </p:stCondLst>
                                          <p:endCondLst>
                                            <p:cond evt="onStopAudio" delay="0">
                                              <p:tgtEl>
                                                <p:sldTgt/>
                                              </p:tgtEl>
                                            </p:cond>
                                          </p:endCondLst>
                                        </p:cTn>
                                        <p:tgtEl>
                                          <p:sndTgt r:embed="rId2"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554162"/>
          </a:xfrm>
          <a:solidFill>
            <a:srgbClr val="FFCC00"/>
          </a:solidFill>
        </p:spPr>
        <p:txBody>
          <a:bodyPr/>
          <a:lstStyle/>
          <a:p>
            <a:r>
              <a:rPr lang="en-US" sz="5400">
                <a:solidFill>
                  <a:srgbClr val="FF0000"/>
                </a:solidFill>
                <a:latin typeface="Rockwell Extra Bold" pitchFamily="18" charset="0"/>
              </a:rPr>
              <a:t>COMPLACENCY</a:t>
            </a:r>
            <a:br>
              <a:rPr lang="en-US" sz="5400">
                <a:solidFill>
                  <a:srgbClr val="FF0000"/>
                </a:solidFill>
                <a:latin typeface="Rockwell Extra Bold" pitchFamily="18" charset="0"/>
              </a:rPr>
            </a:br>
            <a:r>
              <a:rPr lang="en-US" sz="5400">
                <a:solidFill>
                  <a:srgbClr val="FF0000"/>
                </a:solidFill>
                <a:latin typeface="Rockwell Extra Bold" pitchFamily="18" charset="0"/>
              </a:rPr>
              <a:t>“KILLS”</a:t>
            </a:r>
          </a:p>
        </p:txBody>
      </p:sp>
      <p:sp>
        <p:nvSpPr>
          <p:cNvPr id="5123" name="Rectangle 3"/>
          <p:cNvSpPr>
            <a:spLocks noGrp="1" noChangeArrowheads="1"/>
          </p:cNvSpPr>
          <p:nvPr>
            <p:ph type="body" idx="1"/>
          </p:nvPr>
        </p:nvSpPr>
        <p:spPr>
          <a:xfrm>
            <a:off x="457200" y="2027238"/>
            <a:ext cx="8229600" cy="4525962"/>
          </a:xfrm>
        </p:spPr>
        <p:txBody>
          <a:bodyPr/>
          <a:lstStyle/>
          <a:p>
            <a:pPr>
              <a:buFontTx/>
              <a:buNone/>
            </a:pPr>
            <a:r>
              <a:rPr lang="en-US" altLang="ko-KR">
                <a:ea typeface="굴림" charset="-127"/>
              </a:rPr>
              <a:t>	</a:t>
            </a:r>
            <a:r>
              <a:rPr lang="en-US" altLang="ko-KR" sz="4000">
                <a:ea typeface="굴림" charset="-127"/>
              </a:rPr>
              <a:t>Is one of the truest statements in the law enforcement careers to date. When we as law enforcement officers drop our vigilance posture (let down our guard) we are most vulnerable! </a:t>
            </a:r>
            <a:endParaRPr lang="en-US" sz="4000"/>
          </a:p>
        </p:txBody>
      </p:sp>
      <p:sp>
        <p:nvSpPr>
          <p:cNvPr id="5124" name="WordArt 4"/>
          <p:cNvSpPr>
            <a:spLocks noChangeArrowheads="1" noChangeShapeType="1" noTextEdit="1"/>
          </p:cNvSpPr>
          <p:nvPr/>
        </p:nvSpPr>
        <p:spPr bwMode="auto">
          <a:xfrm>
            <a:off x="2057400" y="5867400"/>
            <a:ext cx="48768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WE MUST BE PREPARED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5123">
                                            <p:txEl>
                                              <p:pRg st="0" end="0"/>
                                            </p:txEl>
                                          </p:spTgt>
                                        </p:tgtEl>
                                        <p:attrNameLst>
                                          <p:attrName>style.visibility</p:attrName>
                                        </p:attrNameLst>
                                      </p:cBhvr>
                                      <p:to>
                                        <p:strVal val="visible"/>
                                      </p:to>
                                    </p:set>
                                    <p:anim calcmode="lin" valueType="num">
                                      <p:cBhvr>
                                        <p:cTn id="15" dur="1000" fill="hold"/>
                                        <p:tgtEl>
                                          <p:spTgt spid="5123">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512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512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0" fill="hold" grpId="0" nodeType="clickEffect">
                                  <p:stCondLst>
                                    <p:cond delay="0"/>
                                  </p:stCondLst>
                                  <p:childTnLst>
                                    <p:set>
                                      <p:cBhvr>
                                        <p:cTn id="21"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rgbClr val="FFCC00"/>
          </a:solidFill>
        </p:spPr>
        <p:txBody>
          <a:bodyPr/>
          <a:lstStyle/>
          <a:p>
            <a:r>
              <a:rPr lang="en-US" sz="6000">
                <a:latin typeface="Rockwell Extra Bold" pitchFamily="18" charset="0"/>
              </a:rPr>
              <a:t>Foreword</a:t>
            </a:r>
          </a:p>
        </p:txBody>
      </p:sp>
      <p:sp>
        <p:nvSpPr>
          <p:cNvPr id="6147" name="Rectangle 3"/>
          <p:cNvSpPr>
            <a:spLocks noGrp="1" noChangeArrowheads="1"/>
          </p:cNvSpPr>
          <p:nvPr>
            <p:ph type="body" idx="1"/>
          </p:nvPr>
        </p:nvSpPr>
        <p:spPr>
          <a:xfrm>
            <a:off x="457200" y="1905000"/>
            <a:ext cx="8229600" cy="3581400"/>
          </a:xfrm>
        </p:spPr>
        <p:txBody>
          <a:bodyPr/>
          <a:lstStyle/>
          <a:p>
            <a:pPr algn="ctr">
              <a:buFontTx/>
              <a:buNone/>
            </a:pPr>
            <a:r>
              <a:rPr lang="en-US"/>
              <a:t>	</a:t>
            </a:r>
            <a:r>
              <a:rPr lang="en-US" sz="4000" b="1"/>
              <a:t>Today you will learn correct procedures from “</a:t>
            </a:r>
            <a:r>
              <a:rPr lang="en-US" sz="4800" b="1"/>
              <a:t>Best Practices</a:t>
            </a:r>
            <a:r>
              <a:rPr lang="en-US" sz="4000" b="1"/>
              <a:t>” lessons learned in regard to receiving a “Bomb Threats”.</a:t>
            </a:r>
            <a:r>
              <a:rPr lang="en-US"/>
              <a:t> </a:t>
            </a:r>
            <a:r>
              <a:rPr lang="en-US" sz="4000" b="1"/>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1143000"/>
          </a:xfrm>
          <a:solidFill>
            <a:srgbClr val="FFCC00"/>
          </a:solidFill>
        </p:spPr>
        <p:txBody>
          <a:bodyPr/>
          <a:lstStyle/>
          <a:p>
            <a:r>
              <a:rPr lang="en-US" altLang="ko-KR" sz="4000" b="1">
                <a:latin typeface="Rockwell Extra Bold" pitchFamily="18" charset="0"/>
                <a:ea typeface="굴림" charset="-127"/>
              </a:rPr>
              <a:t>Documenting a </a:t>
            </a:r>
            <a:br>
              <a:rPr lang="en-US" altLang="ko-KR" sz="4000" b="1">
                <a:latin typeface="Rockwell Extra Bold" pitchFamily="18" charset="0"/>
                <a:ea typeface="굴림" charset="-127"/>
              </a:rPr>
            </a:br>
            <a:r>
              <a:rPr lang="en-US" altLang="ko-KR" sz="4000" b="1">
                <a:latin typeface="Rockwell Extra Bold" pitchFamily="18" charset="0"/>
                <a:ea typeface="굴림" charset="-127"/>
              </a:rPr>
              <a:t>“</a:t>
            </a:r>
            <a:r>
              <a:rPr lang="en-US" altLang="ko-KR" sz="4000" b="1">
                <a:solidFill>
                  <a:srgbClr val="FF0000"/>
                </a:solidFill>
                <a:latin typeface="Rockwell Extra Bold" pitchFamily="18" charset="0"/>
                <a:ea typeface="굴림" charset="-127"/>
              </a:rPr>
              <a:t>Bomb Threat</a:t>
            </a:r>
            <a:r>
              <a:rPr lang="en-US" altLang="ko-KR" sz="4000" b="1">
                <a:latin typeface="Rockwell Extra Bold" pitchFamily="18" charset="0"/>
                <a:ea typeface="굴림" charset="-127"/>
              </a:rPr>
              <a:t>”</a:t>
            </a:r>
            <a:r>
              <a:rPr lang="en-US" altLang="ko-KR" sz="4000">
                <a:ea typeface="굴림" charset="-127"/>
              </a:rPr>
              <a:t> </a:t>
            </a:r>
            <a:endParaRPr lang="en-US" sz="4000"/>
          </a:p>
        </p:txBody>
      </p:sp>
      <p:sp>
        <p:nvSpPr>
          <p:cNvPr id="7171" name="Rectangle 3"/>
          <p:cNvSpPr>
            <a:spLocks noGrp="1" noChangeArrowheads="1"/>
          </p:cNvSpPr>
          <p:nvPr>
            <p:ph type="body" idx="1"/>
          </p:nvPr>
        </p:nvSpPr>
        <p:spPr>
          <a:xfrm>
            <a:off x="457200" y="1447800"/>
            <a:ext cx="8229600" cy="4648200"/>
          </a:xfrm>
        </p:spPr>
        <p:txBody>
          <a:bodyPr/>
          <a:lstStyle/>
          <a:p>
            <a:pPr algn="ctr">
              <a:buFontTx/>
              <a:buNone/>
            </a:pPr>
            <a:r>
              <a:rPr lang="en-US"/>
              <a:t>	</a:t>
            </a:r>
            <a:r>
              <a:rPr lang="en-US" sz="4000" b="1">
                <a:effectLst>
                  <a:outerShdw blurRad="38100" dist="38100" dir="2700000" algn="tl">
                    <a:srgbClr val="FFFFFF"/>
                  </a:outerShdw>
                </a:effectLst>
              </a:rPr>
              <a:t>Bomb threats are </a:t>
            </a:r>
            <a:r>
              <a:rPr lang="en-US" sz="4000" b="1" u="sng">
                <a:effectLst>
                  <a:outerShdw blurRad="38100" dist="38100" dir="2700000" algn="tl">
                    <a:srgbClr val="FFFFFF"/>
                  </a:outerShdw>
                </a:effectLst>
              </a:rPr>
              <a:t>the most common type of bomb incident</a:t>
            </a:r>
            <a:r>
              <a:rPr lang="en-US" sz="4000" b="1">
                <a:effectLst>
                  <a:outerShdw blurRad="38100" dist="38100" dir="2700000" algn="tl">
                    <a:srgbClr val="FFFFFF"/>
                  </a:outerShdw>
                </a:effectLst>
              </a:rPr>
              <a:t>. Every bomb threat must be carefully evaluated because a threat may launch the response plan. </a:t>
            </a:r>
            <a:endParaRPr 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style.rotation</p:attrName>
                                        </p:attrNameLst>
                                      </p:cBhvr>
                                      <p:tavLst>
                                        <p:tav tm="0">
                                          <p:val>
                                            <p:fltVal val="90"/>
                                          </p:val>
                                        </p:tav>
                                        <p:tav tm="100000">
                                          <p:val>
                                            <p:fltVal val="0"/>
                                          </p:val>
                                        </p:tav>
                                      </p:tavLst>
                                    </p:anim>
                                    <p:animEffect transition="in" filter="fade">
                                      <p:cBhvr>
                                        <p:cTn id="10" dur="1000"/>
                                        <p:tgtEl>
                                          <p:spTgt spid="717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CC00"/>
          </a:solidFill>
        </p:spPr>
        <p:txBody>
          <a:bodyPr/>
          <a:lstStyle/>
          <a:p>
            <a:r>
              <a:rPr lang="en-US" altLang="ko-KR" sz="5400" b="1">
                <a:solidFill>
                  <a:srgbClr val="FF0000"/>
                </a:solidFill>
                <a:latin typeface="Rockwell Extra Bold" pitchFamily="18" charset="0"/>
                <a:ea typeface="굴림" charset="-127"/>
              </a:rPr>
              <a:t>Threat</a:t>
            </a:r>
            <a:r>
              <a:rPr lang="en-US" altLang="ko-KR" sz="5400" b="1">
                <a:latin typeface="Rockwell Extra Bold" pitchFamily="18" charset="0"/>
                <a:ea typeface="굴림" charset="-127"/>
              </a:rPr>
              <a:t> Delivery</a:t>
            </a:r>
            <a:r>
              <a:rPr lang="en-US" altLang="ko-KR">
                <a:ea typeface="굴림" charset="-127"/>
              </a:rPr>
              <a:t> </a:t>
            </a:r>
            <a:endParaRPr lang="en-US"/>
          </a:p>
        </p:txBody>
      </p:sp>
      <p:sp>
        <p:nvSpPr>
          <p:cNvPr id="8195" name="Rectangle 3"/>
          <p:cNvSpPr>
            <a:spLocks noGrp="1" noChangeArrowheads="1"/>
          </p:cNvSpPr>
          <p:nvPr>
            <p:ph type="body" idx="1"/>
          </p:nvPr>
        </p:nvSpPr>
        <p:spPr/>
        <p:txBody>
          <a:bodyPr/>
          <a:lstStyle/>
          <a:p>
            <a:pPr marL="609600" indent="-609600">
              <a:buFontTx/>
              <a:buAutoNum type="arabicPeriod"/>
            </a:pPr>
            <a:r>
              <a:rPr lang="en-US" sz="4000" b="1">
                <a:effectLst>
                  <a:outerShdw blurRad="38100" dist="38100" dir="2700000" algn="tl">
                    <a:srgbClr val="FFFFFF"/>
                  </a:outerShdw>
                </a:effectLst>
              </a:rPr>
              <a:t>Telephone</a:t>
            </a:r>
          </a:p>
          <a:p>
            <a:pPr marL="609600" indent="-609600">
              <a:buFontTx/>
              <a:buAutoNum type="arabicPeriod"/>
            </a:pPr>
            <a:endParaRPr lang="en-US" sz="4000" b="1">
              <a:effectLst>
                <a:outerShdw blurRad="38100" dist="38100" dir="2700000" algn="tl">
                  <a:srgbClr val="FFFFFF"/>
                </a:outerShdw>
              </a:effectLst>
            </a:endParaRPr>
          </a:p>
          <a:p>
            <a:pPr marL="609600" indent="-609600">
              <a:buFontTx/>
              <a:buAutoNum type="arabicPeriod"/>
            </a:pPr>
            <a:r>
              <a:rPr lang="en-US" sz="4000" b="1">
                <a:effectLst>
                  <a:outerShdw blurRad="38100" dist="38100" dir="2700000" algn="tl">
                    <a:srgbClr val="FFFFFF"/>
                  </a:outerShdw>
                </a:effectLst>
              </a:rPr>
              <a:t>Written—email, letters, writing on walls or mirrors</a:t>
            </a:r>
          </a:p>
          <a:p>
            <a:pPr marL="609600" indent="-609600">
              <a:buFontTx/>
              <a:buAutoNum type="arabicPeriod"/>
            </a:pPr>
            <a:endParaRPr lang="en-US" sz="4000" b="1">
              <a:effectLst>
                <a:outerShdw blurRad="38100" dist="38100" dir="2700000" algn="tl">
                  <a:srgbClr val="FFFFFF"/>
                </a:outerShdw>
              </a:effectLst>
            </a:endParaRPr>
          </a:p>
          <a:p>
            <a:pPr marL="609600" indent="-609600">
              <a:buFontTx/>
              <a:buAutoNum type="arabicPeriod"/>
            </a:pPr>
            <a:r>
              <a:rPr lang="en-US" sz="4000" b="1">
                <a:effectLst>
                  <a:outerShdw blurRad="38100" dist="38100" dir="2700000" algn="tl">
                    <a:srgbClr val="FFFFFF"/>
                  </a:outerShdw>
                </a:effectLst>
              </a:rPr>
              <a:t>Face to face</a:t>
            </a:r>
          </a:p>
        </p:txBody>
      </p:sp>
      <p:pic>
        <p:nvPicPr>
          <p:cNvPr id="8203" name="Picture 11" descr="Secretary Answering Phone  Stock Photo">
            <a:hlinkClick r:id="rId3"/>
          </p:cNvPr>
          <p:cNvPicPr>
            <a:picLocks noChangeAspect="1" noChangeArrowheads="1"/>
          </p:cNvPicPr>
          <p:nvPr/>
        </p:nvPicPr>
        <p:blipFill>
          <a:blip r:embed="rId4" cstate="print"/>
          <a:srcRect/>
          <a:stretch>
            <a:fillRect/>
          </a:stretch>
        </p:blipFill>
        <p:spPr bwMode="auto">
          <a:xfrm>
            <a:off x="3924300" y="1295400"/>
            <a:ext cx="2857500" cy="1857375"/>
          </a:xfrm>
          <a:prstGeom prst="rect">
            <a:avLst/>
          </a:prstGeom>
          <a:noFill/>
        </p:spPr>
      </p:pic>
      <p:pic>
        <p:nvPicPr>
          <p:cNvPr id="8205" name="Picture 13" descr="68862-email"/>
          <p:cNvPicPr>
            <a:picLocks noChangeAspect="1" noChangeArrowheads="1"/>
          </p:cNvPicPr>
          <p:nvPr/>
        </p:nvPicPr>
        <p:blipFill>
          <a:blip r:embed="rId5" cstate="print"/>
          <a:srcRect/>
          <a:stretch>
            <a:fillRect/>
          </a:stretch>
        </p:blipFill>
        <p:spPr bwMode="auto">
          <a:xfrm>
            <a:off x="5791200" y="3738563"/>
            <a:ext cx="3309938" cy="2814637"/>
          </a:xfrm>
          <a:prstGeom prst="rect">
            <a:avLst/>
          </a:prstGeom>
          <a:noFill/>
        </p:spPr>
      </p:pic>
      <p:pic>
        <p:nvPicPr>
          <p:cNvPr id="8207" name="Picture 15" descr="bully"/>
          <p:cNvPicPr>
            <a:picLocks noChangeAspect="1" noChangeArrowheads="1"/>
          </p:cNvPicPr>
          <p:nvPr/>
        </p:nvPicPr>
        <p:blipFill>
          <a:blip r:embed="rId6" cstate="print"/>
          <a:srcRect/>
          <a:stretch>
            <a:fillRect/>
          </a:stretch>
        </p:blipFill>
        <p:spPr bwMode="auto">
          <a:xfrm>
            <a:off x="4376738" y="4343400"/>
            <a:ext cx="2433637"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 calcmode="lin" valueType="num">
                                      <p:cBhvr>
                                        <p:cTn id="9" dur="1000" fill="hold"/>
                                        <p:tgtEl>
                                          <p:spTgt spid="8194"/>
                                        </p:tgtEl>
                                        <p:attrNameLst>
                                          <p:attrName>style.rotation</p:attrName>
                                        </p:attrNameLst>
                                      </p:cBhvr>
                                      <p:tavLst>
                                        <p:tav tm="0">
                                          <p:val>
                                            <p:fltVal val="90"/>
                                          </p:val>
                                        </p:tav>
                                        <p:tav tm="100000">
                                          <p:val>
                                            <p:fltVal val="0"/>
                                          </p:val>
                                        </p:tav>
                                      </p:tavLst>
                                    </p:anim>
                                    <p:animEffect transition="in" filter="fade">
                                      <p:cBhvr>
                                        <p:cTn id="10" dur="1000"/>
                                        <p:tgtEl>
                                          <p:spTgt spid="819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20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2000"/>
                                        <p:tgtEl>
                                          <p:spTgt spid="8203"/>
                                        </p:tgtEl>
                                      </p:cBhvr>
                                    </p:animEffect>
                                    <p:set>
                                      <p:cBhvr>
                                        <p:cTn id="23" dur="1" fill="hold">
                                          <p:stCondLst>
                                            <p:cond delay="1999"/>
                                          </p:stCondLst>
                                        </p:cTn>
                                        <p:tgtEl>
                                          <p:spTgt spid="820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820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2000"/>
                                        <p:tgtEl>
                                          <p:spTgt spid="8205"/>
                                        </p:tgtEl>
                                      </p:cBhvr>
                                    </p:animEffect>
                                    <p:set>
                                      <p:cBhvr>
                                        <p:cTn id="36" dur="1" fill="hold">
                                          <p:stCondLst>
                                            <p:cond delay="1999"/>
                                          </p:stCondLst>
                                        </p:cTn>
                                        <p:tgtEl>
                                          <p:spTgt spid="820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20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nodeType="clickEffect">
                                  <p:stCondLst>
                                    <p:cond delay="0"/>
                                  </p:stCondLst>
                                  <p:childTnLst>
                                    <p:animEffect transition="out" filter="fade">
                                      <p:cBhvr>
                                        <p:cTn id="48" dur="2000"/>
                                        <p:tgtEl>
                                          <p:spTgt spid="8207"/>
                                        </p:tgtEl>
                                      </p:cBhvr>
                                    </p:animEffect>
                                    <p:set>
                                      <p:cBhvr>
                                        <p:cTn id="49" dur="1" fill="hold">
                                          <p:stCondLst>
                                            <p:cond delay="1999"/>
                                          </p:stCondLst>
                                        </p:cTn>
                                        <p:tgtEl>
                                          <p:spTgt spid="82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rgbClr val="FFCC00"/>
          </a:solidFill>
        </p:spPr>
        <p:txBody>
          <a:bodyPr/>
          <a:lstStyle/>
          <a:p>
            <a:r>
              <a:rPr lang="en-US" altLang="ko-KR" sz="5400" b="1">
                <a:effectLst>
                  <a:outerShdw blurRad="38100" dist="38100" dir="2700000" algn="tl">
                    <a:srgbClr val="FFFFFF"/>
                  </a:outerShdw>
                </a:effectLst>
                <a:latin typeface="Rockwell Extra Bold" pitchFamily="18" charset="0"/>
                <a:ea typeface="굴림" charset="-127"/>
              </a:rPr>
              <a:t>Receiving a </a:t>
            </a:r>
            <a:r>
              <a:rPr lang="en-US" altLang="ko-KR" sz="5400" b="1">
                <a:solidFill>
                  <a:srgbClr val="FF0000"/>
                </a:solidFill>
                <a:effectLst>
                  <a:outerShdw blurRad="38100" dist="38100" dir="2700000" algn="tl">
                    <a:srgbClr val="000000"/>
                  </a:outerShdw>
                </a:effectLst>
                <a:latin typeface="Rockwell Extra Bold" pitchFamily="18" charset="0"/>
                <a:ea typeface="굴림" charset="-127"/>
              </a:rPr>
              <a:t>Threat</a:t>
            </a:r>
            <a:r>
              <a:rPr lang="en-US" altLang="ko-KR">
                <a:ea typeface="굴림" charset="-127"/>
              </a:rPr>
              <a:t> </a:t>
            </a:r>
            <a:endParaRPr lang="en-US"/>
          </a:p>
        </p:txBody>
      </p:sp>
      <p:sp>
        <p:nvSpPr>
          <p:cNvPr id="9219" name="Rectangle 3"/>
          <p:cNvSpPr>
            <a:spLocks noGrp="1" noChangeArrowheads="1"/>
          </p:cNvSpPr>
          <p:nvPr>
            <p:ph type="body" idx="1"/>
          </p:nvPr>
        </p:nvSpPr>
        <p:spPr>
          <a:xfrm>
            <a:off x="457200" y="1600200"/>
            <a:ext cx="8229600" cy="4953000"/>
          </a:xfrm>
        </p:spPr>
        <p:txBody>
          <a:bodyPr/>
          <a:lstStyle/>
          <a:p>
            <a:r>
              <a:rPr lang="en-US" altLang="ko-KR" sz="4000">
                <a:ea typeface="굴림" charset="-127"/>
              </a:rPr>
              <a:t>Words</a:t>
            </a:r>
            <a:r>
              <a:rPr lang="en-US" altLang="ko-KR">
                <a:ea typeface="굴림" charset="-127"/>
              </a:rPr>
              <a:t> </a:t>
            </a:r>
          </a:p>
          <a:p>
            <a:endParaRPr lang="en-US" altLang="ko-KR" sz="1400">
              <a:ea typeface="굴림" charset="-127"/>
            </a:endParaRPr>
          </a:p>
          <a:p>
            <a:r>
              <a:rPr lang="en-US" altLang="ko-KR" sz="4000">
                <a:ea typeface="굴림" charset="-127"/>
              </a:rPr>
              <a:t>Spoken or written</a:t>
            </a:r>
            <a:r>
              <a:rPr lang="en-US" altLang="ko-KR">
                <a:ea typeface="굴림" charset="-127"/>
              </a:rPr>
              <a:t> (letters or e-mails)</a:t>
            </a:r>
          </a:p>
          <a:p>
            <a:pPr>
              <a:buFontTx/>
              <a:buNone/>
            </a:pPr>
            <a:endParaRPr lang="en-US" altLang="ko-KR" sz="1400">
              <a:ea typeface="굴림" charset="-127"/>
            </a:endParaRPr>
          </a:p>
          <a:p>
            <a:r>
              <a:rPr lang="en-US" altLang="ko-KR" sz="4000">
                <a:ea typeface="굴림" charset="-127"/>
              </a:rPr>
              <a:t>Physical item such as a suspicious package</a:t>
            </a:r>
            <a:r>
              <a:rPr lang="en-US" altLang="ko-KR">
                <a:ea typeface="굴림" charset="-127"/>
              </a:rPr>
              <a:t>. </a:t>
            </a:r>
          </a:p>
          <a:p>
            <a:endParaRPr lang="en-US" altLang="ko-KR">
              <a:ea typeface="굴림" charset="-127"/>
            </a:endParaRPr>
          </a:p>
          <a:p>
            <a:pPr>
              <a:buFontTx/>
              <a:buNone/>
            </a:pPr>
            <a:r>
              <a:rPr lang="en-US" altLang="ko-KR">
                <a:ea typeface="굴림" charset="-127"/>
              </a:rPr>
              <a:t>	</a:t>
            </a:r>
            <a:r>
              <a:rPr lang="en-US" altLang="ko-KR" b="1" u="sng">
                <a:ea typeface="굴림" charset="-127"/>
              </a:rPr>
              <a:t>A threat is considered “received” when staff becomes aware of a threat</a:t>
            </a:r>
            <a:r>
              <a:rPr lang="en-US" altLang="ko-KR">
                <a:ea typeface="굴림" charset="-127"/>
              </a:rPr>
              <a:t>. </a:t>
            </a:r>
            <a:endParaRPr lang="en-US"/>
          </a:p>
        </p:txBody>
      </p:sp>
      <p:pic>
        <p:nvPicPr>
          <p:cNvPr id="9221" name="Picture 5" descr="suspicious%20package"/>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486400" y="3810000"/>
            <a:ext cx="3048000" cy="1933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ppt_w</p:attrName>
                                        </p:attrNameLst>
                                      </p:cBhvr>
                                      <p:tavLst>
                                        <p:tav tm="0">
                                          <p:val>
                                            <p:fltVal val="0"/>
                                          </p:val>
                                        </p:tav>
                                        <p:tav tm="100000">
                                          <p:val>
                                            <p:strVal val="#ppt_w"/>
                                          </p:val>
                                        </p:tav>
                                      </p:tavLst>
                                    </p:anim>
                                    <p:anim calcmode="lin" valueType="num">
                                      <p:cBhvr>
                                        <p:cTn id="8" dur="1000" fill="hold"/>
                                        <p:tgtEl>
                                          <p:spTgt spid="9218"/>
                                        </p:tgtEl>
                                        <p:attrNameLst>
                                          <p:attrName>ppt_h</p:attrName>
                                        </p:attrNameLst>
                                      </p:cBhvr>
                                      <p:tavLst>
                                        <p:tav tm="0">
                                          <p:val>
                                            <p:fltVal val="0"/>
                                          </p:val>
                                        </p:tav>
                                        <p:tav tm="100000">
                                          <p:val>
                                            <p:strVal val="#ppt_h"/>
                                          </p:val>
                                        </p:tav>
                                      </p:tavLst>
                                    </p:anim>
                                    <p:anim calcmode="lin" valueType="num">
                                      <p:cBhvr>
                                        <p:cTn id="9" dur="1000" fill="hold"/>
                                        <p:tgtEl>
                                          <p:spTgt spid="9218"/>
                                        </p:tgtEl>
                                        <p:attrNameLst>
                                          <p:attrName>style.rotation</p:attrName>
                                        </p:attrNameLst>
                                      </p:cBhvr>
                                      <p:tavLst>
                                        <p:tav tm="0">
                                          <p:val>
                                            <p:fltVal val="90"/>
                                          </p:val>
                                        </p:tav>
                                        <p:tav tm="100000">
                                          <p:val>
                                            <p:fltVal val="0"/>
                                          </p:val>
                                        </p:tav>
                                      </p:tavLst>
                                    </p:anim>
                                    <p:animEffect transition="in" filter="fade">
                                      <p:cBhvr>
                                        <p:cTn id="10" dur="1000"/>
                                        <p:tgtEl>
                                          <p:spTgt spid="921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2000"/>
                                        <p:tgtEl>
                                          <p:spTgt spid="9221"/>
                                        </p:tgtEl>
                                      </p:cBhvr>
                                    </p:animEffect>
                                    <p:set>
                                      <p:cBhvr>
                                        <p:cTn id="31" dur="1" fill="hold">
                                          <p:stCondLst>
                                            <p:cond delay="1999"/>
                                          </p:stCondLst>
                                        </p:cTn>
                                        <p:tgtEl>
                                          <p:spTgt spid="9221"/>
                                        </p:tgtEl>
                                        <p:attrNameLst>
                                          <p:attrName>style.visibility</p:attrName>
                                        </p:attrNameLst>
                                      </p:cBhvr>
                                      <p:to>
                                        <p:strVal val="hidden"/>
                                      </p:to>
                                    </p:set>
                                  </p:childTnLst>
                                  <p:subTnLst>
                                    <p:audio>
                                      <p:cMediaNode>
                                        <p:cTn display="0" masterRel="sameClick">
                                          <p:stCondLst>
                                            <p:cond evt="begin" delay="0">
                                              <p:tn val="29"/>
                                            </p:cond>
                                          </p:stCondLst>
                                          <p:endCondLst>
                                            <p:cond evt="onStopAudio" delay="0">
                                              <p:tgtEl>
                                                <p:sldTgt/>
                                              </p:tgtEl>
                                            </p:cond>
                                          </p:endCondLst>
                                        </p:cTn>
                                        <p:tgtEl>
                                          <p:sndTgt r:embed="rId3" name="explode.wav"/>
                                        </p:tgtEl>
                                      </p:cMediaNode>
                                    </p:audio>
                                  </p:sub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rgbClr val="FFCC00"/>
          </a:solidFill>
        </p:spPr>
        <p:txBody>
          <a:bodyPr/>
          <a:lstStyle/>
          <a:p>
            <a:r>
              <a:rPr lang="en-US" altLang="ko-KR" sz="5400" b="1">
                <a:latin typeface="Rockwell Extra Bold" pitchFamily="18" charset="0"/>
                <a:ea typeface="굴림" charset="-127"/>
              </a:rPr>
              <a:t>4 - Critical Actions</a:t>
            </a:r>
            <a:r>
              <a:rPr lang="en-US" altLang="ko-KR">
                <a:ea typeface="굴림" charset="-127"/>
              </a:rPr>
              <a:t> </a:t>
            </a:r>
            <a:endParaRPr lang="en-US"/>
          </a:p>
        </p:txBody>
      </p:sp>
      <p:sp>
        <p:nvSpPr>
          <p:cNvPr id="10243" name="Rectangle 3"/>
          <p:cNvSpPr>
            <a:spLocks noGrp="1" noChangeArrowheads="1"/>
          </p:cNvSpPr>
          <p:nvPr>
            <p:ph type="body" idx="1"/>
          </p:nvPr>
        </p:nvSpPr>
        <p:spPr/>
        <p:txBody>
          <a:bodyPr/>
          <a:lstStyle/>
          <a:p>
            <a:pPr marL="609600" indent="-609600">
              <a:buFontTx/>
              <a:buAutoNum type="arabicPeriod"/>
            </a:pPr>
            <a:r>
              <a:rPr lang="en-US" sz="4000" b="1">
                <a:effectLst>
                  <a:outerShdw blurRad="38100" dist="38100" dir="2700000" algn="tl">
                    <a:srgbClr val="FFFFFF"/>
                  </a:outerShdw>
                </a:effectLst>
              </a:rPr>
              <a:t>Collecting </a:t>
            </a:r>
          </a:p>
          <a:p>
            <a:pPr marL="609600" indent="-609600">
              <a:buFontTx/>
              <a:buAutoNum type="arabicPeriod"/>
            </a:pPr>
            <a:endParaRPr lang="en-US" sz="1400"/>
          </a:p>
          <a:p>
            <a:pPr marL="609600" indent="-609600">
              <a:buFontTx/>
              <a:buAutoNum type="arabicPeriod"/>
            </a:pPr>
            <a:r>
              <a:rPr lang="en-US" sz="4000" b="1">
                <a:effectLst>
                  <a:outerShdw blurRad="38100" dist="38100" dir="2700000" algn="tl">
                    <a:srgbClr val="FFFFFF"/>
                  </a:outerShdw>
                </a:effectLst>
              </a:rPr>
              <a:t>Assessing</a:t>
            </a:r>
          </a:p>
          <a:p>
            <a:pPr marL="609600" indent="-609600">
              <a:buFontTx/>
              <a:buAutoNum type="arabicPeriod"/>
            </a:pPr>
            <a:endParaRPr lang="en-US" sz="1400"/>
          </a:p>
          <a:p>
            <a:pPr marL="609600" indent="-609600">
              <a:buFontTx/>
              <a:buAutoNum type="arabicPeriod"/>
            </a:pPr>
            <a:r>
              <a:rPr lang="en-US" sz="4000" b="1">
                <a:effectLst>
                  <a:outerShdw blurRad="38100" dist="38100" dir="2700000" algn="tl">
                    <a:srgbClr val="FFFFFF"/>
                  </a:outerShdw>
                </a:effectLst>
              </a:rPr>
              <a:t>Notifying</a:t>
            </a:r>
          </a:p>
          <a:p>
            <a:pPr marL="609600" indent="-609600">
              <a:buFontTx/>
              <a:buNone/>
            </a:pPr>
            <a:endParaRPr lang="en-US" sz="1400" b="1">
              <a:effectLst>
                <a:outerShdw blurRad="38100" dist="38100" dir="2700000" algn="tl">
                  <a:srgbClr val="FFFFFF"/>
                </a:outerShdw>
              </a:effectLst>
            </a:endParaRPr>
          </a:p>
          <a:p>
            <a:pPr marL="609600" indent="-609600">
              <a:buFontTx/>
              <a:buAutoNum type="arabicPeriod" startAt="4"/>
            </a:pPr>
            <a:r>
              <a:rPr lang="en-US" sz="4000" b="1">
                <a:effectLst>
                  <a:outerShdw blurRad="38100" dist="38100" dir="2700000" algn="tl">
                    <a:srgbClr val="FFFFFF"/>
                  </a:outerShdw>
                </a:effectLst>
              </a:rPr>
              <a:t>Deciding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 calcmode="lin" valueType="num">
                                      <p:cBhvr>
                                        <p:cTn id="9" dur="1000" fill="hold"/>
                                        <p:tgtEl>
                                          <p:spTgt spid="10242"/>
                                        </p:tgtEl>
                                        <p:attrNameLst>
                                          <p:attrName>style.rotation</p:attrName>
                                        </p:attrNameLst>
                                      </p:cBhvr>
                                      <p:tavLst>
                                        <p:tav tm="0">
                                          <p:val>
                                            <p:fltVal val="90"/>
                                          </p:val>
                                        </p:tav>
                                        <p:tav tm="100000">
                                          <p:val>
                                            <p:fltVal val="0"/>
                                          </p:val>
                                        </p:tav>
                                      </p:tavLst>
                                    </p:anim>
                                    <p:animEffect transition="in" filter="fade">
                                      <p:cBhvr>
                                        <p:cTn id="10" dur="1000"/>
                                        <p:tgtEl>
                                          <p:spTgt spid="1024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1365</Words>
  <Application>Microsoft Office PowerPoint</Application>
  <PresentationFormat>On-screen Show (4:3)</PresentationFormat>
  <Paragraphs>147</Paragraphs>
  <Slides>22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Rockwell Extra Bold</vt:lpstr>
      <vt:lpstr>굴림</vt:lpstr>
      <vt:lpstr>Default Design</vt:lpstr>
      <vt:lpstr>Slide 1</vt:lpstr>
      <vt:lpstr>Learning Objectives</vt:lpstr>
      <vt:lpstr>Purpose</vt:lpstr>
      <vt:lpstr>COMPLACENCY “KILLS”</vt:lpstr>
      <vt:lpstr>Foreword</vt:lpstr>
      <vt:lpstr>Documenting a  “Bomb Threat” </vt:lpstr>
      <vt:lpstr>Threat Delivery </vt:lpstr>
      <vt:lpstr>Receiving a Threat </vt:lpstr>
      <vt:lpstr>4 - Critical Actions </vt:lpstr>
      <vt:lpstr>2-Types of Threats </vt:lpstr>
      <vt:lpstr>Documenting Threat </vt:lpstr>
      <vt:lpstr>Four (4) Types of  Bomb Threats</vt:lpstr>
      <vt:lpstr>Preserving Evidence</vt:lpstr>
      <vt:lpstr>SUMMARY – Cont’d:</vt:lpstr>
      <vt:lpstr>SUMMARY – Cont’d:</vt:lpstr>
      <vt:lpstr>SUMMARY – Cont’d:</vt:lpstr>
      <vt:lpstr>QUESTIONS</vt:lpstr>
      <vt:lpstr>DEFINE &amp; PROCESS Group Activity</vt:lpstr>
      <vt:lpstr>REFERENCES - SOURCES</vt:lpstr>
      <vt:lpstr>EVALUATION</vt:lpstr>
      <vt:lpstr>THANK YOU &amp; HAVE A NICE DAY</vt:lpstr>
      <vt:lpstr>Slide 22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Receiving  Bomb Threats </dc:title>
  <dc:creator>George Little</dc:creator>
  <cp:lastModifiedBy>gl20</cp:lastModifiedBy>
  <cp:revision>5</cp:revision>
  <dcterms:created xsi:type="dcterms:W3CDTF">2010-06-30T01:31:39Z</dcterms:created>
  <dcterms:modified xsi:type="dcterms:W3CDTF">2010-12-01T15:24:22Z</dcterms:modified>
</cp:coreProperties>
</file>