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60" r:id="rId3"/>
    <p:sldId id="268" r:id="rId4"/>
    <p:sldId id="281" r:id="rId5"/>
    <p:sldId id="285" r:id="rId6"/>
    <p:sldId id="282" r:id="rId7"/>
    <p:sldId id="284" r:id="rId8"/>
    <p:sldId id="287" r:id="rId9"/>
    <p:sldId id="288" r:id="rId10"/>
    <p:sldId id="289" r:id="rId11"/>
    <p:sldId id="290" r:id="rId12"/>
    <p:sldId id="333" r:id="rId13"/>
    <p:sldId id="291" r:id="rId14"/>
    <p:sldId id="292" r:id="rId15"/>
    <p:sldId id="299" r:id="rId16"/>
    <p:sldId id="301" r:id="rId17"/>
    <p:sldId id="303" r:id="rId18"/>
    <p:sldId id="293" r:id="rId19"/>
    <p:sldId id="325" r:id="rId20"/>
    <p:sldId id="326" r:id="rId21"/>
    <p:sldId id="334" r:id="rId22"/>
    <p:sldId id="294" r:id="rId23"/>
    <p:sldId id="329" r:id="rId24"/>
    <p:sldId id="330" r:id="rId25"/>
    <p:sldId id="331" r:id="rId26"/>
    <p:sldId id="261" r:id="rId27"/>
    <p:sldId id="335" r:id="rId28"/>
  </p:sldIdLst>
  <p:sldSz cx="9144000" cy="6858000" type="screen4x3"/>
  <p:notesSz cx="6858000" cy="9144000"/>
  <p:defaultTextStyle>
    <a:defPPr>
      <a:defRPr lang="en-US"/>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32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0279B2B-E4C1-4309-BBAB-5A993788570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56B58E47-1B83-4F21-A98A-51F9290871CE}" type="slidenum">
              <a:rPr lang="en-US" smtClean="0"/>
              <a:pPr/>
              <a:t>1</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2D05A3D2-6B3A-4E95-A9D6-394F60042837}" type="slidenum">
              <a:rPr lang="en-US" smtClean="0"/>
              <a:pPr/>
              <a:t>2</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EF0112B1-5B99-459B-8C03-27B7157C221D}" type="slidenum">
              <a:rPr lang="en-US" smtClean="0"/>
              <a:pPr/>
              <a:t>3</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r>
              <a:rPr lang="en-US" smtClean="0">
                <a:solidFill>
                  <a:schemeClr val="tx2"/>
                </a:solidFill>
              </a:rPr>
              <a:t>USSC said a public school hallway is a public place.</a:t>
            </a:r>
          </a:p>
          <a:p>
            <a:r>
              <a:rPr lang="en-US" smtClean="0">
                <a:solidFill>
                  <a:schemeClr val="tx2"/>
                </a:solidFill>
              </a:rPr>
              <a:t>Classrooms are not.  Use Disruption of Class.  </a:t>
            </a:r>
          </a:p>
          <a:p>
            <a:r>
              <a:rPr lang="en-US" smtClean="0">
                <a:solidFill>
                  <a:schemeClr val="tx2"/>
                </a:solidFill>
              </a:rPr>
              <a:t>Cafeteria and other public areas are</a:t>
            </a:r>
          </a:p>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D82729E0-D7C9-4AD9-BDDF-91E7316C64D0}" type="slidenum">
              <a:rPr lang="en-US" smtClean="0"/>
              <a:pPr/>
              <a:t>26</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56B58E47-1B83-4F21-A98A-51F9290871CE}" type="slidenum">
              <a:rPr lang="en-US" smtClean="0"/>
              <a:pPr/>
              <a:t>27</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A8615F-5893-493F-A4AD-0C091CAC971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6B3962-D822-43B3-B991-16316A2C892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70FF4E-799A-4F6A-AFA3-C61288BEB7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F34C24-3E36-4BE5-B6BB-F744A23B27E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0CA089-405F-4FBC-8BED-D18144E56A6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23A0BA0-C11A-4777-93E7-6620FC0F1A8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39C38C2-6227-4B51-81E7-7BBCF011386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19659CB-CD3F-4C42-80D2-19D6B66F8A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E77615E-A7DC-402F-9238-DA7FA1B3F2B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711879-F40D-4C5C-98B9-2FA66A25D1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EAC20F6-D5FB-4AFB-9FD4-AD7E9AE92FF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0780556-E2D7-4FF3-BC5C-D5FEF2B5A1A5}"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12"/>
          <p:cNvGrpSpPr>
            <a:grpSpLocks/>
          </p:cNvGrpSpPr>
          <p:nvPr/>
        </p:nvGrpSpPr>
        <p:grpSpPr bwMode="auto">
          <a:xfrm>
            <a:off x="1600200" y="3581400"/>
            <a:ext cx="6781800" cy="2286000"/>
            <a:chOff x="1008" y="2352"/>
            <a:chExt cx="4656" cy="1776"/>
          </a:xfrm>
        </p:grpSpPr>
        <p:pic>
          <p:nvPicPr>
            <p:cNvPr id="3080" name="Picture 12" descr="female police &#10;officer on white &#10;background, portrait. &#10;fotosearch - search &#10;stock photos, &#10;pictures, images, &#10;and photo clipart"/>
            <p:cNvPicPr>
              <a:picLocks noChangeAspect="1" noChangeArrowheads="1"/>
            </p:cNvPicPr>
            <p:nvPr/>
          </p:nvPicPr>
          <p:blipFill>
            <a:blip r:embed="rId3" cstate="print"/>
            <a:srcRect l="32001" r="16000" b="7333"/>
            <a:stretch>
              <a:fillRect/>
            </a:stretch>
          </p:blipFill>
          <p:spPr bwMode="auto">
            <a:xfrm>
              <a:off x="4944" y="2352"/>
              <a:ext cx="720" cy="1776"/>
            </a:xfrm>
            <a:prstGeom prst="rect">
              <a:avLst/>
            </a:prstGeom>
            <a:noFill/>
            <a:ln w="9525">
              <a:noFill/>
              <a:miter lim="800000"/>
              <a:headEnd/>
              <a:tailEnd/>
            </a:ln>
          </p:spPr>
        </p:pic>
        <p:pic>
          <p:nvPicPr>
            <p:cNvPr id="3081" name="Picture 14" descr="SBLE Logo Seal"/>
            <p:cNvPicPr>
              <a:picLocks noChangeAspect="1" noChangeArrowheads="1"/>
            </p:cNvPicPr>
            <p:nvPr/>
          </p:nvPicPr>
          <p:blipFill>
            <a:blip r:embed="rId4" cstate="print"/>
            <a:srcRect/>
            <a:stretch>
              <a:fillRect/>
            </a:stretch>
          </p:blipFill>
          <p:spPr bwMode="auto">
            <a:xfrm>
              <a:off x="3696" y="2592"/>
              <a:ext cx="1338" cy="1386"/>
            </a:xfrm>
            <a:prstGeom prst="rect">
              <a:avLst/>
            </a:prstGeom>
            <a:noFill/>
            <a:ln w="9525">
              <a:noFill/>
              <a:miter lim="800000"/>
              <a:headEnd/>
              <a:tailEnd/>
            </a:ln>
          </p:spPr>
        </p:pic>
        <p:pic>
          <p:nvPicPr>
            <p:cNvPr id="3082" name="Picture 13" descr="ICJS-(color)_W_TxState"/>
            <p:cNvPicPr>
              <a:picLocks noChangeAspect="1" noChangeArrowheads="1"/>
            </p:cNvPicPr>
            <p:nvPr/>
          </p:nvPicPr>
          <p:blipFill>
            <a:blip r:embed="rId5" cstate="print">
              <a:lum bright="-24000" contrast="36000"/>
            </a:blip>
            <a:srcRect/>
            <a:stretch>
              <a:fillRect/>
            </a:stretch>
          </p:blipFill>
          <p:spPr bwMode="auto">
            <a:xfrm>
              <a:off x="1008" y="2352"/>
              <a:ext cx="2688" cy="1728"/>
            </a:xfrm>
            <a:prstGeom prst="rect">
              <a:avLst/>
            </a:prstGeom>
            <a:noFill/>
            <a:ln w="9525">
              <a:noFill/>
              <a:miter lim="800000"/>
              <a:headEnd/>
              <a:tailEnd/>
            </a:ln>
          </p:spPr>
        </p:pic>
      </p:grpSp>
      <p:pic>
        <p:nvPicPr>
          <p:cNvPr id="3075" name="Picture 4" descr="Police Officer Street Tactical Uniform"/>
          <p:cNvPicPr>
            <a:picLocks noChangeAspect="1" noChangeArrowheads="1"/>
          </p:cNvPicPr>
          <p:nvPr/>
        </p:nvPicPr>
        <p:blipFill>
          <a:blip r:embed="rId6" cstate="print"/>
          <a:srcRect/>
          <a:stretch>
            <a:fillRect/>
          </a:stretch>
        </p:blipFill>
        <p:spPr bwMode="auto">
          <a:xfrm>
            <a:off x="533400" y="3048000"/>
            <a:ext cx="1195388" cy="2743200"/>
          </a:xfrm>
          <a:prstGeom prst="rect">
            <a:avLst/>
          </a:prstGeom>
          <a:noFill/>
          <a:ln w="9525">
            <a:noFill/>
            <a:miter lim="800000"/>
            <a:headEnd/>
            <a:tailEnd/>
          </a:ln>
        </p:spPr>
      </p:pic>
      <p:sp>
        <p:nvSpPr>
          <p:cNvPr id="3078" name="Text Box 11"/>
          <p:cNvSpPr txBox="1">
            <a:spLocks noChangeArrowheads="1"/>
          </p:cNvSpPr>
          <p:nvPr/>
        </p:nvSpPr>
        <p:spPr bwMode="auto">
          <a:xfrm>
            <a:off x="457200" y="6003925"/>
            <a:ext cx="7010400" cy="854075"/>
          </a:xfrm>
          <a:prstGeom prst="rect">
            <a:avLst/>
          </a:prstGeom>
          <a:noFill/>
          <a:ln w="9525">
            <a:noFill/>
            <a:miter lim="800000"/>
            <a:headEnd/>
            <a:tailEnd/>
          </a:ln>
        </p:spPr>
        <p:txBody>
          <a:bodyPr>
            <a:spAutoFit/>
          </a:bodyPr>
          <a:lstStyle/>
          <a:p>
            <a:pPr>
              <a:spcBef>
                <a:spcPct val="50000"/>
              </a:spcBef>
            </a:pPr>
            <a:r>
              <a:rPr lang="en-US" sz="2000"/>
              <a:t>INSTRUCTOR:  OFFICER COLE LANGSTON</a:t>
            </a:r>
          </a:p>
          <a:p>
            <a:pPr>
              <a:spcBef>
                <a:spcPct val="50000"/>
              </a:spcBef>
            </a:pPr>
            <a:r>
              <a:rPr lang="en-US" sz="2000"/>
              <a:t>                           CARROLLTON POLICE DEPARTMENT</a:t>
            </a:r>
          </a:p>
        </p:txBody>
      </p:sp>
      <p:sp>
        <p:nvSpPr>
          <p:cNvPr id="3079" name="Text Box 13"/>
          <p:cNvSpPr txBox="1">
            <a:spLocks noChangeArrowheads="1"/>
          </p:cNvSpPr>
          <p:nvPr/>
        </p:nvSpPr>
        <p:spPr bwMode="auto">
          <a:xfrm>
            <a:off x="228600" y="1295400"/>
            <a:ext cx="8915400" cy="1098550"/>
          </a:xfrm>
          <a:prstGeom prst="rect">
            <a:avLst/>
          </a:prstGeom>
          <a:noFill/>
          <a:ln w="9525">
            <a:noFill/>
            <a:miter lim="800000"/>
            <a:headEnd/>
            <a:tailEnd/>
          </a:ln>
        </p:spPr>
        <p:txBody>
          <a:bodyPr>
            <a:spAutoFit/>
          </a:bodyPr>
          <a:lstStyle/>
          <a:p>
            <a:pPr>
              <a:spcBef>
                <a:spcPct val="50000"/>
              </a:spcBef>
            </a:pPr>
            <a:r>
              <a:rPr lang="en-US" sz="6600" dirty="0">
                <a:solidFill>
                  <a:schemeClr val="tx2"/>
                </a:solidFill>
              </a:rPr>
              <a:t>TEXAS PENAL CODE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762000"/>
            <a:ext cx="8229600" cy="1143000"/>
          </a:xfrm>
        </p:spPr>
        <p:txBody>
          <a:bodyPr/>
          <a:lstStyle/>
          <a:p>
            <a:r>
              <a:rPr lang="en-US" sz="4000" dirty="0" smtClean="0"/>
              <a:t>Soliciting Membership in a Criminal Street Gang</a:t>
            </a:r>
            <a:br>
              <a:rPr lang="en-US" sz="4000" dirty="0" smtClean="0"/>
            </a:br>
            <a:r>
              <a:rPr lang="en-US" sz="3200" dirty="0" smtClean="0"/>
              <a:t>Penal Code  71.022</a:t>
            </a:r>
            <a:br>
              <a:rPr lang="en-US" sz="3200" dirty="0" smtClean="0"/>
            </a:br>
            <a:endParaRPr lang="en-US" sz="3200" dirty="0" smtClean="0"/>
          </a:p>
        </p:txBody>
      </p:sp>
      <p:sp>
        <p:nvSpPr>
          <p:cNvPr id="12291" name="Rectangle 3"/>
          <p:cNvSpPr>
            <a:spLocks noGrp="1" noChangeArrowheads="1"/>
          </p:cNvSpPr>
          <p:nvPr>
            <p:ph type="body" idx="1"/>
          </p:nvPr>
        </p:nvSpPr>
        <p:spPr>
          <a:xfrm>
            <a:off x="457200" y="2057400"/>
            <a:ext cx="8229600" cy="4525962"/>
          </a:xfrm>
        </p:spPr>
        <p:txBody>
          <a:bodyPr/>
          <a:lstStyle/>
          <a:p>
            <a:pPr>
              <a:lnSpc>
                <a:spcPct val="80000"/>
              </a:lnSpc>
              <a:buFontTx/>
              <a:buNone/>
            </a:pPr>
            <a:r>
              <a:rPr lang="en-US" sz="2000" dirty="0" smtClean="0">
                <a:solidFill>
                  <a:schemeClr val="tx2"/>
                </a:solidFill>
              </a:rPr>
              <a:t>(a)  A person commits an offense if the person knowingly causes, enables, encourages, recruits, or solicits another person to become a member of a criminal street gang which, as a condition of initiation, admission, membership, or continued membership, requires the commission of any conduct which constitutes an offense punishable as a Class A misdemeanor or a felony.</a:t>
            </a:r>
          </a:p>
          <a:p>
            <a:pPr>
              <a:lnSpc>
                <a:spcPct val="80000"/>
              </a:lnSpc>
              <a:buFontTx/>
              <a:buNone/>
            </a:pPr>
            <a:r>
              <a:rPr lang="en-US" sz="2000" dirty="0" smtClean="0">
                <a:solidFill>
                  <a:schemeClr val="tx2"/>
                </a:solidFill>
              </a:rPr>
              <a:t>(a-1)  A person commits an offense if, with intent to coerce, induce, or solicit a child (under 17) to actively participate in the activities of a criminal street gang, the person:</a:t>
            </a:r>
          </a:p>
          <a:p>
            <a:pPr lvl="1">
              <a:lnSpc>
                <a:spcPct val="80000"/>
              </a:lnSpc>
              <a:buFontTx/>
              <a:buNone/>
            </a:pPr>
            <a:r>
              <a:rPr lang="en-US" sz="2000" dirty="0" smtClean="0">
                <a:solidFill>
                  <a:schemeClr val="tx2"/>
                </a:solidFill>
              </a:rPr>
              <a:t>(1)  threatens the child or a member of the child's family with imminent bodily injury; or</a:t>
            </a:r>
          </a:p>
          <a:p>
            <a:pPr lvl="1">
              <a:lnSpc>
                <a:spcPct val="80000"/>
              </a:lnSpc>
              <a:buFontTx/>
              <a:buNone/>
            </a:pPr>
            <a:r>
              <a:rPr lang="en-US" sz="2000" dirty="0" smtClean="0">
                <a:solidFill>
                  <a:schemeClr val="tx2"/>
                </a:solidFill>
              </a:rPr>
              <a:t>(2)  causes bodily injury to the child or a member of the child's family.</a:t>
            </a:r>
          </a:p>
          <a:p>
            <a:pPr lvl="1">
              <a:lnSpc>
                <a:spcPct val="80000"/>
              </a:lnSpc>
              <a:buFontTx/>
              <a:buNone/>
            </a:pPr>
            <a:endParaRPr lang="en-US" sz="2000" dirty="0" smtClean="0">
              <a:solidFill>
                <a:schemeClr val="tx2"/>
              </a:solidFill>
            </a:endParaRPr>
          </a:p>
          <a:p>
            <a:pPr>
              <a:lnSpc>
                <a:spcPct val="80000"/>
              </a:lnSpc>
              <a:buFontTx/>
              <a:buNone/>
            </a:pPr>
            <a:r>
              <a:rPr lang="en-US" sz="2400" dirty="0" smtClean="0">
                <a:solidFill>
                  <a:schemeClr val="tx2"/>
                </a:solidFill>
              </a:rPr>
              <a:t>1st offense:  3</a:t>
            </a:r>
            <a:r>
              <a:rPr lang="en-US" sz="2400" baseline="30000" dirty="0" smtClean="0">
                <a:solidFill>
                  <a:schemeClr val="tx2"/>
                </a:solidFill>
              </a:rPr>
              <a:t>rd</a:t>
            </a:r>
            <a:r>
              <a:rPr lang="en-US" sz="2400" dirty="0" smtClean="0">
                <a:solidFill>
                  <a:schemeClr val="tx2"/>
                </a:solidFill>
              </a:rPr>
              <a:t> Degree Felony</a:t>
            </a:r>
          </a:p>
          <a:p>
            <a:pPr>
              <a:lnSpc>
                <a:spcPct val="80000"/>
              </a:lnSpc>
              <a:buFontTx/>
              <a:buNone/>
            </a:pPr>
            <a:r>
              <a:rPr lang="en-US" sz="2400" dirty="0" smtClean="0">
                <a:solidFill>
                  <a:schemeClr val="tx2"/>
                </a:solidFill>
              </a:rPr>
              <a:t>2</a:t>
            </a:r>
            <a:r>
              <a:rPr lang="en-US" sz="2400" baseline="30000" dirty="0" smtClean="0">
                <a:solidFill>
                  <a:schemeClr val="tx2"/>
                </a:solidFill>
              </a:rPr>
              <a:t>nd</a:t>
            </a:r>
            <a:r>
              <a:rPr lang="en-US" sz="2400" dirty="0" smtClean="0">
                <a:solidFill>
                  <a:schemeClr val="tx2"/>
                </a:solidFill>
              </a:rPr>
              <a:t> or subsequent offenses:  2</a:t>
            </a:r>
            <a:r>
              <a:rPr lang="en-US" sz="2400" baseline="30000" dirty="0" smtClean="0">
                <a:solidFill>
                  <a:schemeClr val="tx2"/>
                </a:solidFill>
              </a:rPr>
              <a:t>nd</a:t>
            </a:r>
            <a:r>
              <a:rPr lang="en-US" sz="2400" dirty="0" smtClean="0">
                <a:solidFill>
                  <a:schemeClr val="tx2"/>
                </a:solidFill>
              </a:rPr>
              <a:t> Degree Felony</a:t>
            </a:r>
          </a:p>
          <a:p>
            <a:pPr>
              <a:lnSpc>
                <a:spcPct val="80000"/>
              </a:lnSpc>
            </a:pPr>
            <a:endParaRPr lang="en-US" sz="2400" dirty="0" smtClean="0">
              <a:solidFill>
                <a:schemeClr val="tx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304800"/>
            <a:ext cx="8229600" cy="1143000"/>
          </a:xfrm>
        </p:spPr>
        <p:txBody>
          <a:bodyPr/>
          <a:lstStyle/>
          <a:p>
            <a:r>
              <a:rPr lang="en-US" sz="4000" dirty="0" smtClean="0"/>
              <a:t>Terroristic Threat </a:t>
            </a:r>
            <a:br>
              <a:rPr lang="en-US" sz="4000" dirty="0" smtClean="0"/>
            </a:br>
            <a:r>
              <a:rPr lang="en-US" sz="3200" dirty="0" smtClean="0"/>
              <a:t>Penal Code 22.07 </a:t>
            </a:r>
          </a:p>
        </p:txBody>
      </p:sp>
      <p:sp>
        <p:nvSpPr>
          <p:cNvPr id="13315" name="Rectangle 3"/>
          <p:cNvSpPr>
            <a:spLocks noGrp="1" noChangeArrowheads="1"/>
          </p:cNvSpPr>
          <p:nvPr>
            <p:ph type="body" idx="1"/>
          </p:nvPr>
        </p:nvSpPr>
        <p:spPr>
          <a:xfrm>
            <a:off x="304800" y="1752600"/>
            <a:ext cx="8839200" cy="4525963"/>
          </a:xfrm>
        </p:spPr>
        <p:txBody>
          <a:bodyPr/>
          <a:lstStyle/>
          <a:p>
            <a:pPr>
              <a:lnSpc>
                <a:spcPct val="80000"/>
              </a:lnSpc>
              <a:buFontTx/>
              <a:buNone/>
            </a:pPr>
            <a:r>
              <a:rPr lang="en-US" sz="2400" dirty="0" smtClean="0">
                <a:solidFill>
                  <a:schemeClr val="tx2"/>
                </a:solidFill>
              </a:rPr>
              <a:t> (a)  A person commits an offense if he threatens to commit any offense involving violence to any person or property with intent to:</a:t>
            </a:r>
          </a:p>
          <a:p>
            <a:pPr lvl="1">
              <a:lnSpc>
                <a:spcPct val="80000"/>
              </a:lnSpc>
              <a:buFontTx/>
              <a:buNone/>
            </a:pPr>
            <a:r>
              <a:rPr lang="en-US" sz="2000" dirty="0" smtClean="0">
                <a:solidFill>
                  <a:schemeClr val="tx2"/>
                </a:solidFill>
              </a:rPr>
              <a:t>(1)  cause a reaction of any type to his threat by an official or volunteer agency organized to deal with emergencies;</a:t>
            </a:r>
          </a:p>
          <a:p>
            <a:pPr lvl="1">
              <a:lnSpc>
                <a:spcPct val="80000"/>
              </a:lnSpc>
              <a:buFontTx/>
              <a:buNone/>
            </a:pPr>
            <a:r>
              <a:rPr lang="en-US" sz="2000" dirty="0" smtClean="0">
                <a:solidFill>
                  <a:schemeClr val="tx2"/>
                </a:solidFill>
              </a:rPr>
              <a:t>(2)  place any person in fear of imminent serious bodily injury;</a:t>
            </a:r>
          </a:p>
          <a:p>
            <a:pPr lvl="1">
              <a:lnSpc>
                <a:spcPct val="80000"/>
              </a:lnSpc>
              <a:buFontTx/>
              <a:buNone/>
            </a:pPr>
            <a:r>
              <a:rPr lang="en-US" sz="2000" dirty="0" smtClean="0">
                <a:solidFill>
                  <a:schemeClr val="tx2"/>
                </a:solidFill>
              </a:rPr>
              <a:t>(3)  prevent or interrupt the occupation or use of a building, room, place of assembly, place to which the public has access, place of employment or occupation, aircraft, automobile, or other form of conveyance, or other public place;</a:t>
            </a:r>
          </a:p>
          <a:p>
            <a:pPr lvl="1">
              <a:lnSpc>
                <a:spcPct val="80000"/>
              </a:lnSpc>
              <a:buFontTx/>
              <a:buNone/>
            </a:pPr>
            <a:r>
              <a:rPr lang="en-US" sz="2000" dirty="0" smtClean="0">
                <a:solidFill>
                  <a:schemeClr val="tx2"/>
                </a:solidFill>
              </a:rPr>
              <a:t>(4)  cause impairment or interruption of public communications, public transportation, public water, gas, or power supply or other public service;</a:t>
            </a:r>
          </a:p>
          <a:p>
            <a:pPr lvl="1">
              <a:lnSpc>
                <a:spcPct val="80000"/>
              </a:lnSpc>
              <a:buFontTx/>
              <a:buNone/>
            </a:pPr>
            <a:r>
              <a:rPr lang="en-US" sz="2000" dirty="0" smtClean="0">
                <a:solidFill>
                  <a:schemeClr val="tx2"/>
                </a:solidFill>
              </a:rPr>
              <a:t>(5)  place the public or a substantial group of the public in fear of serious bodily injury; or</a:t>
            </a:r>
          </a:p>
          <a:p>
            <a:pPr lvl="1">
              <a:lnSpc>
                <a:spcPct val="80000"/>
              </a:lnSpc>
              <a:buFontTx/>
              <a:buNone/>
            </a:pPr>
            <a:r>
              <a:rPr lang="en-US" sz="2000" dirty="0" smtClean="0">
                <a:solidFill>
                  <a:schemeClr val="tx2"/>
                </a:solidFill>
              </a:rPr>
              <a:t>(6)  influence the conduct or activities of a branch or agency of the federal government, the state, or a political subdivision of the state.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4000" dirty="0" smtClean="0"/>
              <a:t>Terroristic Threat </a:t>
            </a:r>
            <a:br>
              <a:rPr lang="en-US" sz="4000" dirty="0" smtClean="0"/>
            </a:br>
            <a:r>
              <a:rPr lang="en-US" sz="3200" dirty="0" smtClean="0"/>
              <a:t>Penal Code 22.07</a:t>
            </a:r>
          </a:p>
        </p:txBody>
      </p:sp>
      <p:sp>
        <p:nvSpPr>
          <p:cNvPr id="14339" name="Rectangle 3"/>
          <p:cNvSpPr>
            <a:spLocks noGrp="1" noChangeArrowheads="1"/>
          </p:cNvSpPr>
          <p:nvPr>
            <p:ph type="body" idx="1"/>
          </p:nvPr>
        </p:nvSpPr>
        <p:spPr>
          <a:xfrm>
            <a:off x="457200" y="1752600"/>
            <a:ext cx="8229600" cy="4525963"/>
          </a:xfrm>
        </p:spPr>
        <p:txBody>
          <a:bodyPr/>
          <a:lstStyle/>
          <a:p>
            <a:pPr>
              <a:lnSpc>
                <a:spcPct val="80000"/>
              </a:lnSpc>
              <a:buFontTx/>
              <a:buNone/>
            </a:pPr>
            <a:r>
              <a:rPr lang="en-US" sz="2400" dirty="0" smtClean="0">
                <a:solidFill>
                  <a:schemeClr val="tx2"/>
                </a:solidFill>
              </a:rPr>
              <a:t>(a)(1) is a Class B misdemeanor.</a:t>
            </a:r>
          </a:p>
          <a:p>
            <a:pPr>
              <a:lnSpc>
                <a:spcPct val="80000"/>
              </a:lnSpc>
              <a:buFontTx/>
              <a:buNone/>
            </a:pPr>
            <a:r>
              <a:rPr lang="en-US" sz="2400" dirty="0" smtClean="0">
                <a:solidFill>
                  <a:schemeClr val="tx2"/>
                </a:solidFill>
              </a:rPr>
              <a:t>(a)(2) is a Class B misdemeanor, except that the offense is a Class A misdemeanor if the offense:</a:t>
            </a:r>
          </a:p>
          <a:p>
            <a:pPr lvl="1">
              <a:lnSpc>
                <a:spcPct val="80000"/>
              </a:lnSpc>
              <a:buFontTx/>
              <a:buNone/>
            </a:pPr>
            <a:r>
              <a:rPr lang="en-US" sz="2400" dirty="0" smtClean="0">
                <a:solidFill>
                  <a:schemeClr val="tx2"/>
                </a:solidFill>
              </a:rPr>
              <a:t>(1)  is committed against a member of the person's family or household or otherwise constitutes family violence; or</a:t>
            </a:r>
          </a:p>
          <a:p>
            <a:pPr lvl="1">
              <a:lnSpc>
                <a:spcPct val="80000"/>
              </a:lnSpc>
              <a:buFontTx/>
              <a:buNone/>
            </a:pPr>
            <a:r>
              <a:rPr lang="en-US" sz="2400" dirty="0" smtClean="0">
                <a:solidFill>
                  <a:schemeClr val="tx2"/>
                </a:solidFill>
              </a:rPr>
              <a:t>(2)  is committed against a public servant.</a:t>
            </a:r>
          </a:p>
          <a:p>
            <a:pPr>
              <a:lnSpc>
                <a:spcPct val="80000"/>
              </a:lnSpc>
              <a:buFontTx/>
              <a:buNone/>
            </a:pPr>
            <a:r>
              <a:rPr lang="en-US" sz="2400" dirty="0" smtClean="0">
                <a:solidFill>
                  <a:schemeClr val="tx2"/>
                </a:solidFill>
              </a:rPr>
              <a:t>(a)(3) is a Class A misdemeanor, unless the actor causes pecuniary loss of $1,500 or more to the owner of the building, room, place, or conveyance, in which event the offense is a state jail felony.</a:t>
            </a:r>
          </a:p>
          <a:p>
            <a:pPr>
              <a:lnSpc>
                <a:spcPct val="80000"/>
              </a:lnSpc>
              <a:buFontTx/>
              <a:buNone/>
            </a:pPr>
            <a:r>
              <a:rPr lang="en-US" sz="2400" dirty="0" smtClean="0">
                <a:solidFill>
                  <a:schemeClr val="tx2"/>
                </a:solidFill>
              </a:rPr>
              <a:t>(a)(4), (a)(5), or (a)(6) is a felony of the third degree.</a:t>
            </a:r>
          </a:p>
          <a:p>
            <a:pPr>
              <a:lnSpc>
                <a:spcPct val="80000"/>
              </a:lnSpc>
            </a:pPr>
            <a:endParaRPr lang="en-US" sz="2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381000"/>
            <a:ext cx="8229600" cy="1143000"/>
          </a:xfrm>
        </p:spPr>
        <p:txBody>
          <a:bodyPr/>
          <a:lstStyle/>
          <a:p>
            <a:r>
              <a:rPr lang="en-US" sz="4000" dirty="0" smtClean="0"/>
              <a:t>Harassment </a:t>
            </a:r>
            <a:br>
              <a:rPr lang="en-US" sz="4000" dirty="0" smtClean="0"/>
            </a:br>
            <a:r>
              <a:rPr lang="en-US" sz="3200" dirty="0" smtClean="0"/>
              <a:t>Penal Code 42.07 </a:t>
            </a:r>
            <a:r>
              <a:rPr lang="en-US" sz="4000" dirty="0" smtClean="0"/>
              <a:t/>
            </a:r>
            <a:br>
              <a:rPr lang="en-US" sz="4000" dirty="0" smtClean="0"/>
            </a:br>
            <a:endParaRPr lang="en-US" sz="4000" dirty="0" smtClean="0"/>
          </a:p>
        </p:txBody>
      </p:sp>
      <p:sp>
        <p:nvSpPr>
          <p:cNvPr id="15363" name="Rectangle 3"/>
          <p:cNvSpPr>
            <a:spLocks noGrp="1" noChangeArrowheads="1"/>
          </p:cNvSpPr>
          <p:nvPr>
            <p:ph type="body" idx="1"/>
          </p:nvPr>
        </p:nvSpPr>
        <p:spPr>
          <a:xfrm>
            <a:off x="-76200" y="1417638"/>
            <a:ext cx="9067800" cy="4525962"/>
          </a:xfrm>
        </p:spPr>
        <p:txBody>
          <a:bodyPr/>
          <a:lstStyle/>
          <a:p>
            <a:pPr>
              <a:lnSpc>
                <a:spcPct val="80000"/>
              </a:lnSpc>
              <a:buFontTx/>
              <a:buNone/>
            </a:pPr>
            <a:r>
              <a:rPr lang="en-US" sz="1800" dirty="0" smtClean="0">
                <a:solidFill>
                  <a:schemeClr val="tx2"/>
                </a:solidFill>
              </a:rPr>
              <a:t> (a)  A person commits an offense if, with intent to harass, annoy, alarm, abuse, torment, or embarrass another, he:</a:t>
            </a:r>
          </a:p>
          <a:p>
            <a:pPr lvl="1">
              <a:lnSpc>
                <a:spcPct val="80000"/>
              </a:lnSpc>
              <a:buFontTx/>
              <a:buNone/>
            </a:pPr>
            <a:r>
              <a:rPr lang="en-US" sz="1800" dirty="0" smtClean="0">
                <a:solidFill>
                  <a:schemeClr val="tx2"/>
                </a:solidFill>
              </a:rPr>
              <a:t>(1)  initiates communication by telephone, in writing, or by electronic communication and in the course of the communication makes a comment, request, suggestion, or proposal that is obscene;</a:t>
            </a:r>
          </a:p>
          <a:p>
            <a:pPr lvl="1">
              <a:lnSpc>
                <a:spcPct val="80000"/>
              </a:lnSpc>
              <a:buFontTx/>
              <a:buNone/>
            </a:pPr>
            <a:r>
              <a:rPr lang="en-US" sz="1800" dirty="0" smtClean="0">
                <a:solidFill>
                  <a:schemeClr val="tx2"/>
                </a:solidFill>
              </a:rPr>
              <a:t>(2)  threatens, by telephone, in writing, or by electronic communication, in a manner reasonably likely to alarm the person receiving the threat, to inflict bodily injury on the person or to commit a felony against the person, a member of his family or household, or his property;</a:t>
            </a:r>
          </a:p>
          <a:p>
            <a:pPr lvl="1">
              <a:lnSpc>
                <a:spcPct val="80000"/>
              </a:lnSpc>
              <a:buFontTx/>
              <a:buNone/>
            </a:pPr>
            <a:r>
              <a:rPr lang="en-US" sz="1800" dirty="0" smtClean="0">
                <a:solidFill>
                  <a:schemeClr val="tx2"/>
                </a:solidFill>
              </a:rPr>
              <a:t>(3)  conveys, in a manner reasonably likely to alarm the person receiving the report, a false report, which is known by the conveyor to be false, that another person has suffered death or serious bodily injury;</a:t>
            </a:r>
          </a:p>
          <a:p>
            <a:pPr lvl="1">
              <a:lnSpc>
                <a:spcPct val="80000"/>
              </a:lnSpc>
              <a:buFontTx/>
              <a:buNone/>
            </a:pPr>
            <a:r>
              <a:rPr lang="en-US" sz="1800" dirty="0" smtClean="0">
                <a:solidFill>
                  <a:schemeClr val="tx2"/>
                </a:solidFill>
              </a:rPr>
              <a:t>(4)  causes the telephone of another to ring repeatedly or makes repeated telephone communications anonymously or in a manner reasonably likely to harass, annoy, alarm, abuse, torment, embarrass, or offend another;</a:t>
            </a:r>
          </a:p>
          <a:p>
            <a:pPr lvl="1">
              <a:lnSpc>
                <a:spcPct val="80000"/>
              </a:lnSpc>
              <a:buFontTx/>
              <a:buNone/>
            </a:pPr>
            <a:r>
              <a:rPr lang="en-US" sz="1800" dirty="0" smtClean="0">
                <a:solidFill>
                  <a:schemeClr val="tx2"/>
                </a:solidFill>
              </a:rPr>
              <a:t>(5)  makes a telephone call and intentionally fails to hang up or disengage the connection;</a:t>
            </a:r>
          </a:p>
          <a:p>
            <a:pPr lvl="1">
              <a:lnSpc>
                <a:spcPct val="80000"/>
              </a:lnSpc>
              <a:buFontTx/>
              <a:buNone/>
            </a:pPr>
            <a:r>
              <a:rPr lang="en-US" sz="1800" dirty="0" smtClean="0">
                <a:solidFill>
                  <a:schemeClr val="tx2"/>
                </a:solidFill>
              </a:rPr>
              <a:t>(6)  knowingly permits a telephone under the person's control to be used by another to commit an offense under this section; or</a:t>
            </a:r>
          </a:p>
          <a:p>
            <a:pPr lvl="1">
              <a:lnSpc>
                <a:spcPct val="80000"/>
              </a:lnSpc>
              <a:buFontTx/>
              <a:buNone/>
            </a:pPr>
            <a:r>
              <a:rPr lang="en-US" sz="1800" dirty="0" smtClean="0">
                <a:solidFill>
                  <a:schemeClr val="tx2"/>
                </a:solidFill>
              </a:rPr>
              <a:t>(7)  sends repeated electronic communications in a manner reasonably likely to harass, annoy, alarm, abuse, torment, embarrass, or offend another.</a:t>
            </a:r>
          </a:p>
          <a:p>
            <a:pPr lvl="1">
              <a:lnSpc>
                <a:spcPct val="80000"/>
              </a:lnSpc>
              <a:buFontTx/>
              <a:buNone/>
            </a:pPr>
            <a:r>
              <a:rPr lang="en-US" sz="1800" dirty="0" smtClean="0">
                <a:solidFill>
                  <a:schemeClr val="tx2"/>
                </a:solidFill>
              </a:rPr>
              <a:t>Class B Misdemeanor, but subsequent offenses are Class A Misdemeanor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dirty="0" smtClean="0"/>
              <a:t>Use of Laser Pointers </a:t>
            </a:r>
            <a:br>
              <a:rPr lang="en-US" sz="4000" dirty="0" smtClean="0"/>
            </a:br>
            <a:r>
              <a:rPr lang="en-US" sz="3200" dirty="0" smtClean="0"/>
              <a:t>Penal Code 42.13 </a:t>
            </a:r>
          </a:p>
        </p:txBody>
      </p:sp>
      <p:sp>
        <p:nvSpPr>
          <p:cNvPr id="16387" name="Rectangle 3"/>
          <p:cNvSpPr>
            <a:spLocks noGrp="1" noChangeArrowheads="1"/>
          </p:cNvSpPr>
          <p:nvPr>
            <p:ph type="body" idx="1"/>
          </p:nvPr>
        </p:nvSpPr>
        <p:spPr>
          <a:xfrm>
            <a:off x="0" y="1752600"/>
            <a:ext cx="8686800" cy="4525962"/>
          </a:xfrm>
        </p:spPr>
        <p:txBody>
          <a:bodyPr/>
          <a:lstStyle/>
          <a:p>
            <a:pPr>
              <a:lnSpc>
                <a:spcPct val="90000"/>
              </a:lnSpc>
              <a:buFontTx/>
              <a:buNone/>
            </a:pPr>
            <a:r>
              <a:rPr lang="en-US" sz="2400" dirty="0" smtClean="0">
                <a:solidFill>
                  <a:schemeClr val="tx2"/>
                </a:solidFill>
              </a:rPr>
              <a:t>    A person commits an offense if the person knowingly directs a light from a laser pointer at a uniformed safety officer, including a peace officer, security guard, firefighter, emergency medical service worker, or other uniformed municipal, state, or federal officer.</a:t>
            </a:r>
          </a:p>
          <a:p>
            <a:pPr>
              <a:lnSpc>
                <a:spcPct val="90000"/>
              </a:lnSpc>
              <a:buFontTx/>
              <a:buNone/>
            </a:pPr>
            <a:r>
              <a:rPr lang="en-US" sz="2400" dirty="0" smtClean="0">
                <a:solidFill>
                  <a:schemeClr val="tx2"/>
                </a:solidFill>
              </a:rPr>
              <a:t>  </a:t>
            </a:r>
          </a:p>
          <a:p>
            <a:pPr>
              <a:lnSpc>
                <a:spcPct val="90000"/>
              </a:lnSpc>
              <a:buFontTx/>
              <a:buNone/>
            </a:pPr>
            <a:r>
              <a:rPr lang="en-US" sz="2400" dirty="0" smtClean="0">
                <a:solidFill>
                  <a:schemeClr val="tx2"/>
                </a:solidFill>
              </a:rPr>
              <a:t>   Class C Misdemeanor</a:t>
            </a:r>
          </a:p>
          <a:p>
            <a:pPr>
              <a:lnSpc>
                <a:spcPct val="90000"/>
              </a:lnSpc>
              <a:buFontTx/>
              <a:buNone/>
            </a:pPr>
            <a:r>
              <a:rPr lang="en-US" sz="2400" dirty="0" smtClean="0">
                <a:solidFill>
                  <a:schemeClr val="tx2"/>
                </a:solidFill>
              </a:rPr>
              <a:t/>
            </a:r>
            <a:br>
              <a:rPr lang="en-US" sz="2400" dirty="0" smtClean="0">
                <a:solidFill>
                  <a:schemeClr val="tx2"/>
                </a:solidFill>
              </a:rPr>
            </a:br>
            <a:endParaRPr lang="en-US" sz="2400" dirty="0" smtClean="0">
              <a:solidFill>
                <a:schemeClr val="tx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457200" y="76200"/>
            <a:ext cx="8229600" cy="1143000"/>
          </a:xfrm>
        </p:spPr>
        <p:txBody>
          <a:bodyPr/>
          <a:lstStyle/>
          <a:p>
            <a:pPr eaLnBrk="1" hangingPunct="1"/>
            <a:r>
              <a:rPr lang="en-US" sz="4000" dirty="0" smtClean="0"/>
              <a:t>Places Weapons Prohibited</a:t>
            </a:r>
            <a:br>
              <a:rPr lang="en-US" sz="4000" dirty="0" smtClean="0"/>
            </a:br>
            <a:r>
              <a:rPr lang="en-US" sz="3200" dirty="0" smtClean="0"/>
              <a:t>Penal Code 46.03</a:t>
            </a:r>
            <a:r>
              <a:rPr lang="en-US" sz="4000" dirty="0" smtClean="0"/>
              <a:t>	</a:t>
            </a:r>
          </a:p>
        </p:txBody>
      </p:sp>
      <p:sp>
        <p:nvSpPr>
          <p:cNvPr id="17411" name="Rectangle 3"/>
          <p:cNvSpPr>
            <a:spLocks noGrp="1" noChangeArrowheads="1"/>
          </p:cNvSpPr>
          <p:nvPr>
            <p:ph type="body" sz="half" idx="4294967295"/>
          </p:nvPr>
        </p:nvSpPr>
        <p:spPr>
          <a:xfrm>
            <a:off x="0" y="1447800"/>
            <a:ext cx="8686800" cy="4530725"/>
          </a:xfrm>
        </p:spPr>
        <p:txBody>
          <a:bodyPr/>
          <a:lstStyle/>
          <a:p>
            <a:pPr eaLnBrk="1" hangingPunct="1">
              <a:buClr>
                <a:srgbClr val="FFFF00"/>
              </a:buClr>
              <a:buFontTx/>
              <a:buNone/>
            </a:pPr>
            <a:r>
              <a:rPr lang="en-US" sz="2400" dirty="0" smtClean="0">
                <a:solidFill>
                  <a:schemeClr val="tx2"/>
                </a:solidFill>
              </a:rPr>
              <a:t>	A person commits an offense if the person intentionally, knowingly, or recklessly possesses or goes with a firearm, illegal knife, club, or prohibited weapon on the </a:t>
            </a:r>
            <a:r>
              <a:rPr lang="en-US" sz="2400" dirty="0" smtClean="0"/>
              <a:t>physical premises</a:t>
            </a:r>
            <a:r>
              <a:rPr lang="en-US" sz="2400" dirty="0" smtClean="0">
                <a:solidFill>
                  <a:schemeClr val="tx2"/>
                </a:solidFill>
              </a:rPr>
              <a:t> of a school or educational institution, any </a:t>
            </a:r>
            <a:r>
              <a:rPr lang="en-US" sz="2400" dirty="0" smtClean="0"/>
              <a:t>grounds </a:t>
            </a:r>
            <a:r>
              <a:rPr lang="en-US" sz="2400" dirty="0" smtClean="0">
                <a:solidFill>
                  <a:schemeClr val="tx2"/>
                </a:solidFill>
              </a:rPr>
              <a:t>or</a:t>
            </a:r>
            <a:r>
              <a:rPr lang="en-US" sz="2400" dirty="0" smtClean="0"/>
              <a:t> building</a:t>
            </a:r>
            <a:r>
              <a:rPr lang="en-US" sz="2400" dirty="0" smtClean="0">
                <a:solidFill>
                  <a:schemeClr val="tx2"/>
                </a:solidFill>
              </a:rPr>
              <a:t> on which an activity sponsored by a school or educational institution is being conducted, or </a:t>
            </a:r>
            <a:r>
              <a:rPr lang="en-US" sz="2400" dirty="0" smtClean="0"/>
              <a:t>a passenger transportation vehicle </a:t>
            </a:r>
            <a:r>
              <a:rPr lang="en-US" sz="2400" dirty="0" smtClean="0">
                <a:solidFill>
                  <a:schemeClr val="tx2"/>
                </a:solidFill>
              </a:rPr>
              <a:t>of a school or educational institution, whether the school or educational institution is public or private, unless pursuant to written regulations or written authorization of the institution.  </a:t>
            </a:r>
          </a:p>
          <a:p>
            <a:pPr eaLnBrk="1" hangingPunct="1">
              <a:buClr>
                <a:srgbClr val="FFFF00"/>
              </a:buClr>
            </a:pPr>
            <a:endParaRPr lang="en-US" sz="2400" dirty="0" smtClean="0">
              <a:solidFill>
                <a:schemeClr val="tx2"/>
              </a:solidFill>
            </a:endParaRPr>
          </a:p>
        </p:txBody>
      </p:sp>
      <p:pic>
        <p:nvPicPr>
          <p:cNvPr id="17412" name="Picture 6" descr="mp5_a4"/>
          <p:cNvPicPr>
            <a:picLocks noGrp="1" noChangeAspect="1" noChangeArrowheads="1"/>
          </p:cNvPicPr>
          <p:nvPr>
            <p:ph sz="half" idx="4294967295"/>
          </p:nvPr>
        </p:nvPicPr>
        <p:blipFill>
          <a:blip r:embed="rId2" cstate="print"/>
          <a:srcRect/>
          <a:stretch>
            <a:fillRect/>
          </a:stretch>
        </p:blipFill>
        <p:spPr>
          <a:xfrm>
            <a:off x="5486400" y="4876800"/>
            <a:ext cx="2971800" cy="1733550"/>
          </a:xfr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sz="half" idx="4294967295"/>
          </p:nvPr>
        </p:nvSpPr>
        <p:spPr>
          <a:xfrm>
            <a:off x="457200" y="304800"/>
            <a:ext cx="8534400" cy="4530725"/>
          </a:xfrm>
        </p:spPr>
        <p:txBody>
          <a:bodyPr/>
          <a:lstStyle/>
          <a:p>
            <a:pPr eaLnBrk="1" hangingPunct="1">
              <a:buClr>
                <a:schemeClr val="tx2"/>
              </a:buClr>
            </a:pPr>
            <a:r>
              <a:rPr lang="en-US" sz="2800" dirty="0" smtClean="0">
                <a:solidFill>
                  <a:schemeClr val="tx2"/>
                </a:solidFill>
              </a:rPr>
              <a:t>Premises</a:t>
            </a:r>
          </a:p>
          <a:p>
            <a:pPr lvl="1" eaLnBrk="1" hangingPunct="1">
              <a:buClr>
                <a:schemeClr val="tx2"/>
              </a:buClr>
              <a:buFont typeface="Wingdings" pitchFamily="2" charset="2"/>
              <a:buChar char="Ø"/>
            </a:pPr>
            <a:r>
              <a:rPr lang="en-US" sz="2400" dirty="0" smtClean="0">
                <a:solidFill>
                  <a:schemeClr val="tx2"/>
                </a:solidFill>
              </a:rPr>
              <a:t>A building or portion of a building, but does not include public or private driveways, streets, sidewalks, walkways, parking lots, parking garages, or other parking areas.</a:t>
            </a:r>
          </a:p>
          <a:p>
            <a:pPr eaLnBrk="1" hangingPunct="1">
              <a:buClr>
                <a:schemeClr val="tx2"/>
              </a:buClr>
            </a:pPr>
            <a:r>
              <a:rPr lang="en-US" sz="2800" dirty="0" smtClean="0">
                <a:solidFill>
                  <a:schemeClr val="tx2"/>
                </a:solidFill>
              </a:rPr>
              <a:t> Grounds or Buildings</a:t>
            </a:r>
          </a:p>
          <a:p>
            <a:pPr lvl="1" eaLnBrk="1" hangingPunct="1">
              <a:buClr>
                <a:schemeClr val="tx2"/>
              </a:buClr>
              <a:buFont typeface="Wingdings" pitchFamily="2" charset="2"/>
              <a:buChar char="Ø"/>
            </a:pPr>
            <a:r>
              <a:rPr lang="en-US" sz="2400" dirty="0" smtClean="0">
                <a:solidFill>
                  <a:schemeClr val="tx2"/>
                </a:solidFill>
              </a:rPr>
              <a:t>Must be a school sponsored activity taking place</a:t>
            </a:r>
          </a:p>
          <a:p>
            <a:pPr lvl="1" eaLnBrk="1" hangingPunct="1">
              <a:buClr>
                <a:schemeClr val="tx2"/>
              </a:buClr>
              <a:buFont typeface="Wingdings" pitchFamily="2" charset="2"/>
              <a:buChar char="Ø"/>
            </a:pPr>
            <a:r>
              <a:rPr lang="en-US" sz="2400" dirty="0" smtClean="0">
                <a:solidFill>
                  <a:schemeClr val="tx2"/>
                </a:solidFill>
              </a:rPr>
              <a:t>Example:  stadium or athletic field</a:t>
            </a:r>
          </a:p>
          <a:p>
            <a:pPr eaLnBrk="1" hangingPunct="1">
              <a:buClr>
                <a:schemeClr val="tx2"/>
              </a:buClr>
            </a:pPr>
            <a:r>
              <a:rPr lang="en-US" sz="2800" dirty="0" smtClean="0">
                <a:solidFill>
                  <a:schemeClr val="tx2"/>
                </a:solidFill>
              </a:rPr>
              <a:t>Transportation vehicles</a:t>
            </a:r>
          </a:p>
          <a:p>
            <a:pPr lvl="1" eaLnBrk="1" hangingPunct="1">
              <a:buClr>
                <a:schemeClr val="tx2"/>
              </a:buClr>
              <a:buFont typeface="Wingdings" pitchFamily="2" charset="2"/>
              <a:buChar char="Ø"/>
            </a:pPr>
            <a:r>
              <a:rPr lang="en-US" sz="2400" dirty="0" smtClean="0">
                <a:solidFill>
                  <a:schemeClr val="tx2"/>
                </a:solidFill>
              </a:rPr>
              <a:t>School bus</a:t>
            </a:r>
          </a:p>
          <a:p>
            <a:pPr eaLnBrk="1" hangingPunct="1">
              <a:buClr>
                <a:srgbClr val="FFFF00"/>
              </a:buClr>
              <a:buFontTx/>
              <a:buNone/>
            </a:pPr>
            <a:endParaRPr lang="en-US" sz="2800" dirty="0" smtClean="0">
              <a:solidFill>
                <a:schemeClr val="tx2"/>
              </a:solidFill>
            </a:endParaRPr>
          </a:p>
        </p:txBody>
      </p:sp>
      <p:pic>
        <p:nvPicPr>
          <p:cNvPr id="18435" name="Picture 4" descr="usp_large_left"/>
          <p:cNvPicPr>
            <a:picLocks noGrp="1" noChangeAspect="1" noChangeArrowheads="1"/>
          </p:cNvPicPr>
          <p:nvPr>
            <p:ph sz="half" idx="4294967295"/>
          </p:nvPr>
        </p:nvPicPr>
        <p:blipFill>
          <a:blip r:embed="rId2" cstate="print"/>
          <a:srcRect/>
          <a:stretch>
            <a:fillRect/>
          </a:stretch>
        </p:blipFill>
        <p:spPr>
          <a:xfrm>
            <a:off x="4876800" y="4502150"/>
            <a:ext cx="4038600" cy="2355850"/>
          </a:xfr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r>
              <a:rPr lang="en-US" sz="4000" dirty="0" smtClean="0"/>
              <a:t>Unlawfully Carrying a Weapon</a:t>
            </a:r>
            <a:br>
              <a:rPr lang="en-US" sz="4000" dirty="0" smtClean="0"/>
            </a:br>
            <a:r>
              <a:rPr lang="en-US" sz="3200" dirty="0" smtClean="0"/>
              <a:t>Penal Code 46.02</a:t>
            </a:r>
          </a:p>
        </p:txBody>
      </p:sp>
      <p:sp>
        <p:nvSpPr>
          <p:cNvPr id="19459" name="Rectangle 3"/>
          <p:cNvSpPr>
            <a:spLocks noGrp="1" noChangeArrowheads="1"/>
          </p:cNvSpPr>
          <p:nvPr>
            <p:ph type="body" idx="4294967295"/>
          </p:nvPr>
        </p:nvSpPr>
        <p:spPr>
          <a:xfrm>
            <a:off x="381000" y="1676400"/>
            <a:ext cx="8382000" cy="4530725"/>
          </a:xfrm>
        </p:spPr>
        <p:txBody>
          <a:bodyPr/>
          <a:lstStyle/>
          <a:p>
            <a:pPr eaLnBrk="1" hangingPunct="1">
              <a:buClr>
                <a:schemeClr val="tx2"/>
              </a:buClr>
            </a:pPr>
            <a:r>
              <a:rPr lang="en-US" sz="2400" dirty="0" smtClean="0">
                <a:solidFill>
                  <a:schemeClr val="tx2"/>
                </a:solidFill>
              </a:rPr>
              <a:t>An update to the law in 2007 made it legal to carry on or about your person a firearm, illegal knife, or club in a vehicle</a:t>
            </a:r>
          </a:p>
          <a:p>
            <a:pPr eaLnBrk="1" hangingPunct="1">
              <a:buClr>
                <a:schemeClr val="tx2"/>
              </a:buClr>
            </a:pPr>
            <a:r>
              <a:rPr lang="en-US" sz="2400" dirty="0" smtClean="0">
                <a:solidFill>
                  <a:schemeClr val="tx2"/>
                </a:solidFill>
              </a:rPr>
              <a:t>Made it illegal to carry on or about your person a firearm in a vehicle if:</a:t>
            </a:r>
          </a:p>
          <a:p>
            <a:pPr lvl="1" eaLnBrk="1" hangingPunct="1">
              <a:buClr>
                <a:schemeClr val="tx2"/>
              </a:buClr>
              <a:buFont typeface="Wingdings" pitchFamily="2" charset="2"/>
              <a:buChar char="§"/>
            </a:pPr>
            <a:r>
              <a:rPr lang="en-US" sz="2400" dirty="0" smtClean="0">
                <a:solidFill>
                  <a:schemeClr val="tx2"/>
                </a:solidFill>
              </a:rPr>
              <a:t>The firearm is in plain view  (OR)</a:t>
            </a:r>
          </a:p>
          <a:p>
            <a:pPr lvl="1" eaLnBrk="1" hangingPunct="1">
              <a:buClr>
                <a:schemeClr val="tx2"/>
              </a:buClr>
              <a:buFont typeface="Wingdings" pitchFamily="2" charset="2"/>
              <a:buChar char="§"/>
            </a:pPr>
            <a:r>
              <a:rPr lang="en-US" sz="2400" dirty="0" smtClean="0">
                <a:solidFill>
                  <a:schemeClr val="tx2"/>
                </a:solidFill>
              </a:rPr>
              <a:t>The person is:</a:t>
            </a:r>
          </a:p>
          <a:p>
            <a:pPr lvl="2" eaLnBrk="1" hangingPunct="1">
              <a:buClr>
                <a:schemeClr val="tx2"/>
              </a:buClr>
              <a:buFont typeface="Wingdings" pitchFamily="2" charset="2"/>
              <a:buChar char="Ø"/>
            </a:pPr>
            <a:r>
              <a:rPr lang="en-US" dirty="0" smtClean="0">
                <a:solidFill>
                  <a:schemeClr val="tx2"/>
                </a:solidFill>
              </a:rPr>
              <a:t>Engaged in criminal activity, other than a Class C Misdemeanor that is a violation of law or ordinance regulating traffic </a:t>
            </a:r>
          </a:p>
          <a:p>
            <a:pPr lvl="2" eaLnBrk="1" hangingPunct="1">
              <a:buClr>
                <a:schemeClr val="tx2"/>
              </a:buClr>
              <a:buFont typeface="Wingdings" pitchFamily="2" charset="2"/>
              <a:buChar char="Ø"/>
            </a:pPr>
            <a:r>
              <a:rPr lang="en-US" dirty="0" smtClean="0">
                <a:solidFill>
                  <a:schemeClr val="tx2"/>
                </a:solidFill>
              </a:rPr>
              <a:t>Prohibited by law from possessing a firearm</a:t>
            </a:r>
          </a:p>
          <a:p>
            <a:pPr lvl="2" eaLnBrk="1" hangingPunct="1">
              <a:buClr>
                <a:schemeClr val="tx2"/>
              </a:buClr>
              <a:buFont typeface="Wingdings" pitchFamily="2" charset="2"/>
              <a:buChar char="Ø"/>
            </a:pPr>
            <a:r>
              <a:rPr lang="en-US" dirty="0" smtClean="0">
                <a:solidFill>
                  <a:schemeClr val="tx2"/>
                </a:solidFill>
              </a:rPr>
              <a:t>A member of a criminal street gang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381000"/>
            <a:ext cx="8229600" cy="1143000"/>
          </a:xfrm>
        </p:spPr>
        <p:txBody>
          <a:bodyPr/>
          <a:lstStyle/>
          <a:p>
            <a:r>
              <a:rPr lang="en-US" sz="4000" dirty="0" smtClean="0"/>
              <a:t>Prohibited Weapons</a:t>
            </a:r>
            <a:br>
              <a:rPr lang="en-US" sz="4000" dirty="0" smtClean="0"/>
            </a:br>
            <a:r>
              <a:rPr lang="en-US" sz="4000" dirty="0" smtClean="0"/>
              <a:t> </a:t>
            </a:r>
            <a:r>
              <a:rPr lang="en-US" sz="3200" dirty="0" smtClean="0"/>
              <a:t>Penal Code 46.05 </a:t>
            </a:r>
          </a:p>
        </p:txBody>
      </p:sp>
      <p:sp>
        <p:nvSpPr>
          <p:cNvPr id="20483" name="Rectangle 3"/>
          <p:cNvSpPr>
            <a:spLocks noGrp="1" noChangeArrowheads="1"/>
          </p:cNvSpPr>
          <p:nvPr>
            <p:ph type="body" idx="1"/>
          </p:nvPr>
        </p:nvSpPr>
        <p:spPr>
          <a:xfrm>
            <a:off x="0" y="1905000"/>
            <a:ext cx="8686800" cy="4525963"/>
          </a:xfrm>
        </p:spPr>
        <p:txBody>
          <a:bodyPr/>
          <a:lstStyle/>
          <a:p>
            <a:pPr>
              <a:lnSpc>
                <a:spcPct val="90000"/>
              </a:lnSpc>
              <a:buFontTx/>
              <a:buNone/>
            </a:pPr>
            <a:r>
              <a:rPr lang="en-US" sz="2400" dirty="0" smtClean="0">
                <a:solidFill>
                  <a:schemeClr val="tx2"/>
                </a:solidFill>
              </a:rPr>
              <a:t>A person commits an offense if he intentionally or knowingly</a:t>
            </a:r>
          </a:p>
          <a:p>
            <a:pPr>
              <a:lnSpc>
                <a:spcPct val="90000"/>
              </a:lnSpc>
              <a:buFontTx/>
              <a:buNone/>
            </a:pPr>
            <a:r>
              <a:rPr lang="en-US" sz="2400" dirty="0" smtClean="0">
                <a:solidFill>
                  <a:schemeClr val="tx2"/>
                </a:solidFill>
              </a:rPr>
              <a:t>possesses, manufactures, transports, repairs, or sells:</a:t>
            </a:r>
          </a:p>
          <a:p>
            <a:pPr lvl="1">
              <a:lnSpc>
                <a:spcPct val="90000"/>
              </a:lnSpc>
              <a:buFontTx/>
              <a:buNone/>
            </a:pPr>
            <a:r>
              <a:rPr lang="en-US" sz="2400" dirty="0" smtClean="0">
                <a:solidFill>
                  <a:schemeClr val="tx2"/>
                </a:solidFill>
              </a:rPr>
              <a:t>(1)  an explosive weapon;</a:t>
            </a:r>
          </a:p>
          <a:p>
            <a:pPr lvl="1">
              <a:lnSpc>
                <a:spcPct val="90000"/>
              </a:lnSpc>
              <a:buFontTx/>
              <a:buNone/>
            </a:pPr>
            <a:r>
              <a:rPr lang="en-US" sz="2400" dirty="0" smtClean="0">
                <a:solidFill>
                  <a:schemeClr val="tx2"/>
                </a:solidFill>
              </a:rPr>
              <a:t>(2)  a machine gun;</a:t>
            </a:r>
          </a:p>
          <a:p>
            <a:pPr lvl="1">
              <a:lnSpc>
                <a:spcPct val="90000"/>
              </a:lnSpc>
              <a:buFontTx/>
              <a:buNone/>
            </a:pPr>
            <a:r>
              <a:rPr lang="en-US" sz="2400" dirty="0" smtClean="0">
                <a:solidFill>
                  <a:schemeClr val="tx2"/>
                </a:solidFill>
              </a:rPr>
              <a:t>(3)  a short-barrel firearm;</a:t>
            </a:r>
          </a:p>
          <a:p>
            <a:pPr lvl="1">
              <a:lnSpc>
                <a:spcPct val="90000"/>
              </a:lnSpc>
              <a:buFontTx/>
              <a:buNone/>
            </a:pPr>
            <a:r>
              <a:rPr lang="en-US" sz="2400" dirty="0" smtClean="0">
                <a:solidFill>
                  <a:schemeClr val="tx2"/>
                </a:solidFill>
              </a:rPr>
              <a:t>(4)  a firearm silencer;</a:t>
            </a:r>
          </a:p>
          <a:p>
            <a:pPr lvl="1">
              <a:lnSpc>
                <a:spcPct val="90000"/>
              </a:lnSpc>
              <a:buFontTx/>
              <a:buNone/>
            </a:pPr>
            <a:r>
              <a:rPr lang="en-US" sz="2400" dirty="0" smtClean="0">
                <a:solidFill>
                  <a:schemeClr val="tx2"/>
                </a:solidFill>
              </a:rPr>
              <a:t>(5)  a switchblade knife;</a:t>
            </a:r>
          </a:p>
          <a:p>
            <a:pPr lvl="1">
              <a:lnSpc>
                <a:spcPct val="90000"/>
              </a:lnSpc>
              <a:buFontTx/>
              <a:buNone/>
            </a:pPr>
            <a:r>
              <a:rPr lang="en-US" sz="2400" dirty="0" smtClean="0">
                <a:solidFill>
                  <a:schemeClr val="tx2"/>
                </a:solidFill>
              </a:rPr>
              <a:t>(6)  knuckles;</a:t>
            </a:r>
          </a:p>
          <a:p>
            <a:pPr lvl="1">
              <a:lnSpc>
                <a:spcPct val="90000"/>
              </a:lnSpc>
              <a:buFontTx/>
              <a:buNone/>
            </a:pPr>
            <a:r>
              <a:rPr lang="en-US" sz="2400" dirty="0" smtClean="0">
                <a:solidFill>
                  <a:schemeClr val="tx2"/>
                </a:solidFill>
              </a:rPr>
              <a:t>(7)  armor-piercing ammunition;</a:t>
            </a:r>
          </a:p>
          <a:p>
            <a:pPr lvl="1">
              <a:lnSpc>
                <a:spcPct val="90000"/>
              </a:lnSpc>
              <a:buFontTx/>
              <a:buNone/>
            </a:pPr>
            <a:r>
              <a:rPr lang="en-US" sz="2400" dirty="0" smtClean="0">
                <a:solidFill>
                  <a:schemeClr val="tx2"/>
                </a:solidFill>
              </a:rPr>
              <a:t>(8)  a chemical dispensing device; or</a:t>
            </a:r>
          </a:p>
          <a:p>
            <a:pPr lvl="1">
              <a:lnSpc>
                <a:spcPct val="90000"/>
              </a:lnSpc>
              <a:buFontTx/>
              <a:buNone/>
            </a:pPr>
            <a:r>
              <a:rPr lang="en-US" sz="2400" dirty="0" smtClean="0">
                <a:solidFill>
                  <a:schemeClr val="tx2"/>
                </a:solidFill>
              </a:rPr>
              <a:t>(9)  a zip gun.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457200" y="152400"/>
            <a:ext cx="8229600" cy="1143000"/>
          </a:xfrm>
        </p:spPr>
        <p:txBody>
          <a:bodyPr/>
          <a:lstStyle/>
          <a:p>
            <a:pPr eaLnBrk="1" hangingPunct="1"/>
            <a:r>
              <a:rPr lang="en-US" sz="4000" dirty="0" smtClean="0"/>
              <a:t>Assault on a Public Servant</a:t>
            </a:r>
          </a:p>
        </p:txBody>
      </p:sp>
      <p:sp>
        <p:nvSpPr>
          <p:cNvPr id="3" name="Content Placeholder 2"/>
          <p:cNvSpPr>
            <a:spLocks noGrp="1"/>
          </p:cNvSpPr>
          <p:nvPr>
            <p:ph idx="4294967295"/>
          </p:nvPr>
        </p:nvSpPr>
        <p:spPr>
          <a:xfrm>
            <a:off x="228600" y="1493838"/>
            <a:ext cx="8686800" cy="4525962"/>
          </a:xfrm>
        </p:spPr>
        <p:txBody>
          <a:bodyPr/>
          <a:lstStyle/>
          <a:p>
            <a:pPr eaLnBrk="1" hangingPunct="1">
              <a:buFontTx/>
              <a:buNone/>
              <a:defRPr/>
            </a:pPr>
            <a:r>
              <a:rPr lang="en-US" sz="2400" dirty="0" smtClean="0">
                <a:solidFill>
                  <a:schemeClr val="tx2"/>
                </a:solidFill>
              </a:rPr>
              <a:t>A person commits an offense if the person:</a:t>
            </a:r>
          </a:p>
          <a:p>
            <a:pPr lvl="1" eaLnBrk="1" hangingPunct="1">
              <a:buFontTx/>
              <a:buNone/>
              <a:defRPr/>
            </a:pPr>
            <a:r>
              <a:rPr lang="en-US" sz="2400" dirty="0" smtClean="0">
                <a:solidFill>
                  <a:schemeClr val="tx2"/>
                </a:solidFill>
              </a:rPr>
              <a:t>(1)  intentionally, knowingly, or recklessly causes bodily injury to another, including the person's spouse; </a:t>
            </a:r>
          </a:p>
          <a:p>
            <a:pPr eaLnBrk="1" hangingPunct="1">
              <a:buFontTx/>
              <a:buNone/>
              <a:defRPr/>
            </a:pPr>
            <a:r>
              <a:rPr lang="en-US" sz="2400" dirty="0" smtClean="0">
                <a:solidFill>
                  <a:schemeClr val="tx2"/>
                </a:solidFill>
              </a:rPr>
              <a:t>(b)  An offense under Subsection (a)(1) is a Class A misdemeanor, except that the offense is a felony of the third degree if the offense is committed against:</a:t>
            </a:r>
          </a:p>
          <a:p>
            <a:pPr lvl="1" eaLnBrk="1" hangingPunct="1">
              <a:buFontTx/>
              <a:buNone/>
              <a:defRPr/>
            </a:pPr>
            <a:r>
              <a:rPr lang="en-US" sz="2400" dirty="0" smtClean="0">
                <a:solidFill>
                  <a:schemeClr val="tx2"/>
                </a:solidFill>
              </a:rPr>
              <a:t>(1)  a person the actor knows is a public servant while the public servant is lawfully discharging an official duty, or in retaliation or on account of an exercise of official power or performance of an official duty as a public servant;</a:t>
            </a:r>
          </a:p>
          <a:p>
            <a:pPr eaLnBrk="1" hangingPunct="1">
              <a:buClr>
                <a:srgbClr val="FFFF00"/>
              </a:buClr>
              <a:defRPr/>
            </a:pPr>
            <a:endParaRPr lang="en-US" sz="2400" dirty="0" smtClean="0">
              <a:solidFill>
                <a:schemeClr val="tx2"/>
              </a:solidFill>
              <a:effectLst>
                <a:outerShdw blurRad="38100" dist="38100" dir="2700000" algn="tl">
                  <a:srgbClr val="000000"/>
                </a:outerShdw>
              </a:effectLst>
            </a:endParaRPr>
          </a:p>
          <a:p>
            <a:pPr eaLnBrk="1" hangingPunct="1">
              <a:buClr>
                <a:srgbClr val="FFFF00"/>
              </a:buClr>
              <a:defRPr/>
            </a:pPr>
            <a:endParaRPr lang="en-US" sz="2400" dirty="0" smtClean="0">
              <a:solidFill>
                <a:schemeClr val="tx2"/>
              </a:solidFill>
              <a:effectLst>
                <a:outerShdw blurRad="38100" dist="38100" dir="2700000" algn="tl">
                  <a:srgbClr val="000000"/>
                </a:outerShdw>
              </a:effectLst>
            </a:endParaRPr>
          </a:p>
          <a:p>
            <a:pPr eaLnBrk="1" hangingPunct="1">
              <a:buClr>
                <a:srgbClr val="FFFF00"/>
              </a:buClr>
              <a:defRPr/>
            </a:pPr>
            <a:endParaRPr lang="en-US" sz="2400" dirty="0" smtClean="0">
              <a:solidFill>
                <a:schemeClr val="tx2"/>
              </a:solidFill>
              <a:effectLst>
                <a:outerShdw blurRad="38100" dist="38100" dir="2700000" algn="tl">
                  <a:srgbClr val="000000"/>
                </a:outerShdw>
              </a:effectLst>
            </a:endParaRPr>
          </a:p>
          <a:p>
            <a:pPr eaLnBrk="1" hangingPunct="1">
              <a:buClr>
                <a:srgbClr val="FFFF00"/>
              </a:buClr>
              <a:defRPr/>
            </a:pPr>
            <a:endParaRPr lang="en-US" sz="2400" dirty="0" smtClean="0">
              <a:solidFill>
                <a:schemeClr val="tx2"/>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76200"/>
            <a:ext cx="8229600" cy="1143000"/>
          </a:xfrm>
        </p:spPr>
        <p:txBody>
          <a:bodyPr/>
          <a:lstStyle/>
          <a:p>
            <a:pPr eaLnBrk="1" hangingPunct="1">
              <a:defRPr/>
            </a:pPr>
            <a:r>
              <a:rPr lang="en-US" b="1" dirty="0" smtClean="0">
                <a:effectLst>
                  <a:outerShdw blurRad="38100" dist="38100" dir="2700000" algn="tl">
                    <a:srgbClr val="C0C0C0"/>
                  </a:outerShdw>
                </a:effectLst>
              </a:rPr>
              <a:t>LEARNING OBJECTIVES</a:t>
            </a:r>
          </a:p>
        </p:txBody>
      </p:sp>
      <p:sp>
        <p:nvSpPr>
          <p:cNvPr id="4099" name="Rectangle 3"/>
          <p:cNvSpPr>
            <a:spLocks noGrp="1" noChangeArrowheads="1"/>
          </p:cNvSpPr>
          <p:nvPr>
            <p:ph type="body" idx="1"/>
          </p:nvPr>
        </p:nvSpPr>
        <p:spPr>
          <a:xfrm>
            <a:off x="152400" y="1066800"/>
            <a:ext cx="8991600" cy="4602163"/>
          </a:xfrm>
        </p:spPr>
        <p:txBody>
          <a:bodyPr/>
          <a:lstStyle/>
          <a:p>
            <a:pPr>
              <a:lnSpc>
                <a:spcPct val="90000"/>
              </a:lnSpc>
            </a:pPr>
            <a:r>
              <a:rPr lang="en-US" sz="2400" dirty="0" smtClean="0">
                <a:solidFill>
                  <a:schemeClr val="tx2"/>
                </a:solidFill>
              </a:rPr>
              <a:t>The student will be able to explain “public place” as it defined in this code.</a:t>
            </a:r>
          </a:p>
          <a:p>
            <a:pPr>
              <a:lnSpc>
                <a:spcPct val="90000"/>
              </a:lnSpc>
            </a:pPr>
            <a:r>
              <a:rPr lang="en-US" sz="2400" dirty="0" smtClean="0">
                <a:solidFill>
                  <a:schemeClr val="tx2"/>
                </a:solidFill>
              </a:rPr>
              <a:t>The student will be able to explain when an administrator is justified in the use of force involving a student.</a:t>
            </a:r>
          </a:p>
          <a:p>
            <a:pPr>
              <a:lnSpc>
                <a:spcPct val="90000"/>
              </a:lnSpc>
            </a:pPr>
            <a:r>
              <a:rPr lang="en-US" sz="2400" dirty="0" smtClean="0">
                <a:solidFill>
                  <a:schemeClr val="tx2"/>
                </a:solidFill>
              </a:rPr>
              <a:t>The student will be able to describe the classification of misdemeanors.</a:t>
            </a:r>
          </a:p>
          <a:p>
            <a:pPr>
              <a:lnSpc>
                <a:spcPct val="90000"/>
              </a:lnSpc>
            </a:pPr>
            <a:r>
              <a:rPr lang="en-US" sz="2400" dirty="0" smtClean="0">
                <a:solidFill>
                  <a:schemeClr val="tx2"/>
                </a:solidFill>
              </a:rPr>
              <a:t>The student will be able to explain the offense of “Criminal Solicitation of a Minor.” </a:t>
            </a:r>
          </a:p>
          <a:p>
            <a:pPr>
              <a:lnSpc>
                <a:spcPct val="90000"/>
              </a:lnSpc>
            </a:pPr>
            <a:r>
              <a:rPr lang="en-US" sz="2400" dirty="0" smtClean="0">
                <a:solidFill>
                  <a:schemeClr val="tx2"/>
                </a:solidFill>
              </a:rPr>
              <a:t>The student will be able to explain the offense of “Improper Relationship Between Educator and Student.” </a:t>
            </a:r>
          </a:p>
          <a:p>
            <a:pPr>
              <a:lnSpc>
                <a:spcPct val="90000"/>
              </a:lnSpc>
            </a:pPr>
            <a:r>
              <a:rPr lang="en-US" sz="2400" dirty="0" smtClean="0">
                <a:solidFill>
                  <a:schemeClr val="tx2"/>
                </a:solidFill>
              </a:rPr>
              <a:t>The student will be able to define coercing, soliciting or inducing in regards to gang membership.</a:t>
            </a:r>
          </a:p>
          <a:p>
            <a:pPr>
              <a:lnSpc>
                <a:spcPct val="90000"/>
              </a:lnSpc>
            </a:pPr>
            <a:r>
              <a:rPr lang="en-US" sz="2400" dirty="0" smtClean="0">
                <a:solidFill>
                  <a:schemeClr val="tx2"/>
                </a:solidFill>
              </a:rPr>
              <a:t>The student will be able to define “Terroristic Threat.”</a:t>
            </a:r>
          </a:p>
          <a:p>
            <a:pPr>
              <a:lnSpc>
                <a:spcPct val="90000"/>
              </a:lnSpc>
            </a:pPr>
            <a:r>
              <a:rPr lang="en-US" sz="2400" dirty="0" smtClean="0">
                <a:solidFill>
                  <a:schemeClr val="tx2"/>
                </a:solidFill>
              </a:rPr>
              <a:t>The student will be able to explain the differences between “Illegal Weapons” and “Prohibited Weapons”.</a:t>
            </a:r>
          </a:p>
          <a:p>
            <a:pPr>
              <a:lnSpc>
                <a:spcPct val="90000"/>
              </a:lnSpc>
            </a:pPr>
            <a:endParaRPr lang="en-US" sz="2400" dirty="0" smtClean="0">
              <a:solidFill>
                <a:schemeClr val="tx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4294967295"/>
          </p:nvPr>
        </p:nvSpPr>
        <p:spPr>
          <a:xfrm>
            <a:off x="228600" y="533400"/>
            <a:ext cx="8915400" cy="4525963"/>
          </a:xfrm>
        </p:spPr>
        <p:txBody>
          <a:bodyPr/>
          <a:lstStyle/>
          <a:p>
            <a:pPr eaLnBrk="1" hangingPunct="1">
              <a:buClr>
                <a:srgbClr val="FFFF00"/>
              </a:buClr>
              <a:buFontTx/>
              <a:buNone/>
            </a:pPr>
            <a:r>
              <a:rPr lang="en-US" sz="3000" dirty="0" smtClean="0">
                <a:solidFill>
                  <a:schemeClr val="tx2"/>
                </a:solidFill>
              </a:rPr>
              <a:t>In the Matter of J.L.O., No. 03-01-00632-CV, 2002</a:t>
            </a:r>
          </a:p>
          <a:p>
            <a:pPr eaLnBrk="1" hangingPunct="1">
              <a:buClr>
                <a:srgbClr val="FFFF00"/>
              </a:buClr>
              <a:buFontTx/>
              <a:buNone/>
            </a:pPr>
            <a:r>
              <a:rPr lang="en-US" dirty="0" smtClean="0">
                <a:solidFill>
                  <a:schemeClr val="tx2"/>
                </a:solidFill>
              </a:rPr>
              <a:t>	</a:t>
            </a:r>
            <a:r>
              <a:rPr lang="en-US" sz="2400" dirty="0" smtClean="0">
                <a:solidFill>
                  <a:schemeClr val="tx2"/>
                </a:solidFill>
              </a:rPr>
              <a:t>Austin Court of Appeals held assault on a public servant adjudications for contact with a classroom teacher and aide</a:t>
            </a:r>
          </a:p>
          <a:p>
            <a:pPr eaLnBrk="1" hangingPunct="1">
              <a:buClr>
                <a:srgbClr val="FFFF00"/>
              </a:buClr>
            </a:pPr>
            <a:endParaRPr lang="en-US" dirty="0" smtClean="0">
              <a:solidFill>
                <a:schemeClr val="tx2"/>
              </a:solidFill>
            </a:endParaRPr>
          </a:p>
          <a:p>
            <a:pPr eaLnBrk="1" hangingPunct="1">
              <a:buClr>
                <a:srgbClr val="FFFF00"/>
              </a:buClr>
              <a:buFontTx/>
              <a:buNone/>
            </a:pPr>
            <a:r>
              <a:rPr lang="en-US" dirty="0" smtClean="0">
                <a:solidFill>
                  <a:schemeClr val="tx2"/>
                </a:solidFill>
              </a:rPr>
              <a:t>In the Matter of P.N. (06-4-01B) </a:t>
            </a:r>
          </a:p>
          <a:p>
            <a:pPr eaLnBrk="1" hangingPunct="1">
              <a:buClr>
                <a:srgbClr val="FFFF00"/>
              </a:buClr>
              <a:buFontTx/>
              <a:buNone/>
            </a:pPr>
            <a:r>
              <a:rPr lang="en-US" dirty="0" smtClean="0">
                <a:solidFill>
                  <a:schemeClr val="tx2"/>
                </a:solidFill>
              </a:rPr>
              <a:t>	</a:t>
            </a:r>
            <a:r>
              <a:rPr lang="en-US" sz="2400" dirty="0" smtClean="0">
                <a:solidFill>
                  <a:schemeClr val="tx2"/>
                </a:solidFill>
              </a:rPr>
              <a:t>Austin Court of Appeals held that a teacher was a public servant and was considered to be discharging “an official duty” when restraining a student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4000" dirty="0" smtClean="0"/>
              <a:t>Criminal Trespass</a:t>
            </a:r>
            <a:br>
              <a:rPr lang="en-US" sz="4000" dirty="0" smtClean="0"/>
            </a:br>
            <a:r>
              <a:rPr lang="en-US" sz="4000" dirty="0" smtClean="0"/>
              <a:t>  </a:t>
            </a:r>
            <a:r>
              <a:rPr lang="en-US" sz="3200" dirty="0" smtClean="0"/>
              <a:t>Penal Code 30.05 </a:t>
            </a:r>
          </a:p>
        </p:txBody>
      </p:sp>
      <p:sp>
        <p:nvSpPr>
          <p:cNvPr id="23555" name="Rectangle 3"/>
          <p:cNvSpPr>
            <a:spLocks noGrp="1" noChangeArrowheads="1"/>
          </p:cNvSpPr>
          <p:nvPr>
            <p:ph type="body" idx="1"/>
          </p:nvPr>
        </p:nvSpPr>
        <p:spPr>
          <a:xfrm>
            <a:off x="-609600" y="1600200"/>
            <a:ext cx="9601200" cy="4525963"/>
          </a:xfrm>
        </p:spPr>
        <p:txBody>
          <a:bodyPr/>
          <a:lstStyle/>
          <a:p>
            <a:pPr marL="1371600" lvl="2" indent="-457200" eaLnBrk="1" hangingPunct="1">
              <a:buFontTx/>
              <a:buNone/>
            </a:pPr>
            <a:r>
              <a:rPr lang="en-US" dirty="0" smtClean="0">
                <a:solidFill>
                  <a:schemeClr val="tx2"/>
                </a:solidFill>
              </a:rPr>
              <a:t>A person commits an offense if he enters or remains on or in</a:t>
            </a:r>
          </a:p>
          <a:p>
            <a:pPr marL="1371600" lvl="2" indent="-457200" eaLnBrk="1" hangingPunct="1">
              <a:buFontTx/>
              <a:buNone/>
            </a:pPr>
            <a:r>
              <a:rPr lang="en-US" dirty="0" smtClean="0">
                <a:solidFill>
                  <a:schemeClr val="tx2"/>
                </a:solidFill>
              </a:rPr>
              <a:t>property, including an aircraft or other vehicle, of another</a:t>
            </a:r>
          </a:p>
          <a:p>
            <a:pPr marL="1371600" lvl="2" indent="-457200" eaLnBrk="1" hangingPunct="1">
              <a:buFontTx/>
              <a:buNone/>
            </a:pPr>
            <a:r>
              <a:rPr lang="en-US" dirty="0" smtClean="0">
                <a:solidFill>
                  <a:schemeClr val="tx2"/>
                </a:solidFill>
              </a:rPr>
              <a:t>without effective consent, or he enters or remains in the </a:t>
            </a:r>
          </a:p>
          <a:p>
            <a:pPr marL="1371600" lvl="2" indent="-457200" eaLnBrk="1" hangingPunct="1">
              <a:buFontTx/>
              <a:buNone/>
            </a:pPr>
            <a:r>
              <a:rPr lang="en-US" dirty="0" smtClean="0">
                <a:solidFill>
                  <a:schemeClr val="tx2"/>
                </a:solidFill>
              </a:rPr>
              <a:t>building of another without effective consent and he:  </a:t>
            </a:r>
          </a:p>
          <a:p>
            <a:pPr marL="2209800" lvl="4" indent="-381000" eaLnBrk="1" hangingPunct="1">
              <a:buFontTx/>
              <a:buNone/>
            </a:pPr>
            <a:r>
              <a:rPr lang="en-US" sz="2400" dirty="0" smtClean="0">
                <a:solidFill>
                  <a:schemeClr val="tx2"/>
                </a:solidFill>
              </a:rPr>
              <a:t>(1) Had notice that entry was forbidden; or </a:t>
            </a:r>
          </a:p>
          <a:p>
            <a:pPr marL="2209800" lvl="4" indent="-381000" eaLnBrk="1" hangingPunct="1">
              <a:buFontTx/>
              <a:buNone/>
            </a:pPr>
            <a:r>
              <a:rPr lang="en-US" sz="2400" dirty="0" smtClean="0">
                <a:solidFill>
                  <a:schemeClr val="tx2"/>
                </a:solidFill>
              </a:rPr>
              <a:t>(2) Received notice to depart, but failed to do so</a:t>
            </a:r>
          </a:p>
          <a:p>
            <a:pPr marL="1371600" lvl="2" indent="-457200" eaLnBrk="1" hangingPunct="1">
              <a:buFontTx/>
              <a:buNone/>
            </a:pPr>
            <a:endParaRPr lang="en-US" dirty="0" smtClean="0">
              <a:solidFill>
                <a:schemeClr val="tx2"/>
              </a:solidFill>
            </a:endParaRPr>
          </a:p>
          <a:p>
            <a:pPr marL="1371600" lvl="2" indent="-457200" eaLnBrk="1" hangingPunct="1">
              <a:buFontTx/>
              <a:buNone/>
            </a:pPr>
            <a:r>
              <a:rPr lang="en-US" dirty="0" smtClean="0">
                <a:solidFill>
                  <a:schemeClr val="tx2"/>
                </a:solidFill>
              </a:rPr>
              <a:t>Class B Misdemeanor</a:t>
            </a:r>
          </a:p>
          <a:p>
            <a:pPr marL="1371600" lvl="2" indent="-457200" eaLnBrk="1" hangingPunct="1">
              <a:buFontTx/>
              <a:buNone/>
            </a:pPr>
            <a:r>
              <a:rPr lang="en-US" dirty="0" smtClean="0">
                <a:solidFill>
                  <a:schemeClr val="tx2"/>
                </a:solidFill>
              </a:rPr>
              <a:t>Class A if habitation or carries a deadly weapon</a:t>
            </a:r>
          </a:p>
          <a:p>
            <a:pPr marL="1371600" lvl="2" indent="-457200" eaLnBrk="1" hangingPunct="1">
              <a:buFontTx/>
              <a:buNone/>
            </a:pPr>
            <a:endParaRPr lang="en-US" dirty="0" smtClean="0">
              <a:solidFill>
                <a:schemeClr val="tx2"/>
              </a:solidFill>
            </a:endParaRPr>
          </a:p>
          <a:p>
            <a:pPr marL="2209800" lvl="4" indent="-381000" eaLnBrk="1" hangingPunct="1">
              <a:buFontTx/>
              <a:buNone/>
            </a:pPr>
            <a:endParaRPr lang="en-US" sz="2400" dirty="0" smtClean="0">
              <a:solidFill>
                <a:schemeClr val="tx2"/>
              </a:solidFill>
            </a:endParaRPr>
          </a:p>
          <a:p>
            <a:pPr marL="2209800" lvl="4" indent="-381000" eaLnBrk="1" hangingPunct="1">
              <a:buFontTx/>
              <a:buNone/>
            </a:pPr>
            <a:endParaRPr lang="en-US" sz="2400" dirty="0" smtClean="0">
              <a:solidFill>
                <a:schemeClr val="tx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4000" dirty="0" smtClean="0"/>
              <a:t>Disorderly Conduct</a:t>
            </a:r>
            <a:br>
              <a:rPr lang="en-US" sz="4000" dirty="0" smtClean="0"/>
            </a:br>
            <a:r>
              <a:rPr lang="en-US" sz="3200" dirty="0" smtClean="0"/>
              <a:t>Penal Code 42.01</a:t>
            </a:r>
          </a:p>
        </p:txBody>
      </p:sp>
      <p:sp>
        <p:nvSpPr>
          <p:cNvPr id="24579" name="Rectangle 3"/>
          <p:cNvSpPr>
            <a:spLocks noGrp="1" noChangeArrowheads="1"/>
          </p:cNvSpPr>
          <p:nvPr>
            <p:ph type="body" idx="1"/>
          </p:nvPr>
        </p:nvSpPr>
        <p:spPr>
          <a:xfrm>
            <a:off x="152400" y="1600200"/>
            <a:ext cx="8839200" cy="5257800"/>
          </a:xfrm>
        </p:spPr>
        <p:txBody>
          <a:bodyPr/>
          <a:lstStyle/>
          <a:p>
            <a:pPr>
              <a:lnSpc>
                <a:spcPct val="80000"/>
              </a:lnSpc>
              <a:buFontTx/>
              <a:buNone/>
            </a:pPr>
            <a:r>
              <a:rPr lang="en-US" sz="2400" dirty="0" smtClean="0">
                <a:solidFill>
                  <a:schemeClr val="tx2"/>
                </a:solidFill>
              </a:rPr>
              <a:t>A person commits an offense if he intentionally or knowingly:</a:t>
            </a:r>
          </a:p>
          <a:p>
            <a:pPr lvl="1">
              <a:lnSpc>
                <a:spcPct val="80000"/>
              </a:lnSpc>
              <a:buFontTx/>
              <a:buNone/>
            </a:pPr>
            <a:r>
              <a:rPr lang="en-US" sz="2400" dirty="0" smtClean="0">
                <a:solidFill>
                  <a:schemeClr val="tx2"/>
                </a:solidFill>
              </a:rPr>
              <a:t>(1)  uses abusive, indecent, profane, or vulgar language in a public place, and the language by its very utterance tends to incite an immediate breach of the peace;</a:t>
            </a:r>
          </a:p>
          <a:p>
            <a:pPr lvl="1">
              <a:lnSpc>
                <a:spcPct val="80000"/>
              </a:lnSpc>
              <a:buFontTx/>
              <a:buNone/>
            </a:pPr>
            <a:r>
              <a:rPr lang="en-US" sz="2400" dirty="0" smtClean="0">
                <a:solidFill>
                  <a:schemeClr val="tx2"/>
                </a:solidFill>
              </a:rPr>
              <a:t>(2)  makes an offensive gesture or display in a public place, and the gesture or display tends to incite an immediate breach of the peace;</a:t>
            </a:r>
          </a:p>
          <a:p>
            <a:pPr lvl="1">
              <a:lnSpc>
                <a:spcPct val="80000"/>
              </a:lnSpc>
              <a:buFontTx/>
              <a:buNone/>
            </a:pPr>
            <a:r>
              <a:rPr lang="en-US" sz="2400" dirty="0" smtClean="0">
                <a:solidFill>
                  <a:schemeClr val="tx2"/>
                </a:solidFill>
              </a:rPr>
              <a:t>(3)  creates, by chemical means, a noxious and unreasonable odor in a public place;</a:t>
            </a:r>
          </a:p>
          <a:p>
            <a:pPr lvl="1">
              <a:lnSpc>
                <a:spcPct val="80000"/>
              </a:lnSpc>
              <a:buFontTx/>
              <a:buNone/>
            </a:pPr>
            <a:r>
              <a:rPr lang="en-US" sz="2400" dirty="0" smtClean="0">
                <a:solidFill>
                  <a:schemeClr val="tx2"/>
                </a:solidFill>
              </a:rPr>
              <a:t>(4)  abuses or threatens a person in a public place in an obviously offensive manner;</a:t>
            </a:r>
          </a:p>
          <a:p>
            <a:pPr lvl="1">
              <a:lnSpc>
                <a:spcPct val="80000"/>
              </a:lnSpc>
              <a:buFontTx/>
              <a:buNone/>
            </a:pPr>
            <a:r>
              <a:rPr lang="en-US" sz="2400" dirty="0" smtClean="0">
                <a:solidFill>
                  <a:schemeClr val="tx2"/>
                </a:solidFill>
              </a:rPr>
              <a:t>(6)  fights with another in a public place;</a:t>
            </a:r>
          </a:p>
          <a:p>
            <a:pPr lvl="1">
              <a:lnSpc>
                <a:spcPct val="80000"/>
              </a:lnSpc>
              <a:buFontTx/>
              <a:buNone/>
            </a:pPr>
            <a:r>
              <a:rPr lang="en-US" sz="2400" dirty="0" smtClean="0">
                <a:solidFill>
                  <a:schemeClr val="tx2"/>
                </a:solidFill>
              </a:rPr>
              <a:t>(10)  exposes his anus or genitals in a public place and is reckless about whether another may be present who will be offended or alarmed by his act</a:t>
            </a:r>
          </a:p>
          <a:p>
            <a:pPr>
              <a:lnSpc>
                <a:spcPct val="80000"/>
              </a:lnSpc>
              <a:buFontTx/>
              <a:buNone/>
            </a:pPr>
            <a:endParaRPr lang="en-US" sz="24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noFill/>
        </p:spPr>
        <p:txBody>
          <a:bodyPr/>
          <a:lstStyle/>
          <a:p>
            <a:pPr eaLnBrk="1" hangingPunct="1"/>
            <a:r>
              <a:rPr lang="en-US" sz="4000" dirty="0" smtClean="0"/>
              <a:t>Weapon-Free School Zones</a:t>
            </a:r>
            <a:r>
              <a:rPr lang="en-US" dirty="0" smtClean="0"/>
              <a:t/>
            </a:r>
            <a:br>
              <a:rPr lang="en-US" dirty="0" smtClean="0"/>
            </a:br>
            <a:r>
              <a:rPr lang="en-US" sz="3200" dirty="0" smtClean="0"/>
              <a:t>Penal Code 46.11</a:t>
            </a:r>
          </a:p>
        </p:txBody>
      </p:sp>
      <p:sp>
        <p:nvSpPr>
          <p:cNvPr id="25603" name="Rectangle 3"/>
          <p:cNvSpPr>
            <a:spLocks noGrp="1" noChangeArrowheads="1"/>
          </p:cNvSpPr>
          <p:nvPr>
            <p:ph type="body" idx="4294967295"/>
          </p:nvPr>
        </p:nvSpPr>
        <p:spPr>
          <a:xfrm>
            <a:off x="457200" y="1641475"/>
            <a:ext cx="8229600" cy="4530725"/>
          </a:xfrm>
        </p:spPr>
        <p:txBody>
          <a:bodyPr/>
          <a:lstStyle/>
          <a:p>
            <a:pPr eaLnBrk="1" hangingPunct="1">
              <a:buClr>
                <a:schemeClr val="tx2"/>
              </a:buClr>
            </a:pPr>
            <a:r>
              <a:rPr lang="en-US" sz="2400" dirty="0" smtClean="0">
                <a:solidFill>
                  <a:schemeClr val="tx2"/>
                </a:solidFill>
              </a:rPr>
              <a:t>School means a private or public elementary or secondary school</a:t>
            </a:r>
          </a:p>
          <a:p>
            <a:pPr eaLnBrk="1" hangingPunct="1">
              <a:buClr>
                <a:schemeClr val="tx2"/>
              </a:buClr>
            </a:pPr>
            <a:r>
              <a:rPr lang="en-US" sz="2400" dirty="0" smtClean="0">
                <a:solidFill>
                  <a:schemeClr val="tx2"/>
                </a:solidFill>
              </a:rPr>
              <a:t>Enhances all weapons offenses in Penal Code Ch. 46 to next highest level if committed in a place the actor knew was:</a:t>
            </a:r>
          </a:p>
          <a:p>
            <a:pPr lvl="1" eaLnBrk="1" hangingPunct="1">
              <a:buClr>
                <a:schemeClr val="tx2"/>
              </a:buClr>
              <a:buFont typeface="Wingdings" pitchFamily="2" charset="2"/>
              <a:buChar char="Ø"/>
            </a:pPr>
            <a:r>
              <a:rPr lang="en-US" sz="2400" dirty="0" smtClean="0">
                <a:solidFill>
                  <a:schemeClr val="tx2"/>
                </a:solidFill>
              </a:rPr>
              <a:t>Within 300 feet of the premises of a school</a:t>
            </a:r>
          </a:p>
          <a:p>
            <a:pPr lvl="1" eaLnBrk="1" hangingPunct="1">
              <a:buClr>
                <a:schemeClr val="tx2"/>
              </a:buClr>
              <a:buFont typeface="Wingdings" pitchFamily="2" charset="2"/>
              <a:buChar char="Ø"/>
            </a:pPr>
            <a:r>
              <a:rPr lang="en-US" sz="2400" dirty="0" smtClean="0">
                <a:solidFill>
                  <a:schemeClr val="tx2"/>
                </a:solidFill>
              </a:rPr>
              <a:t>On premises where an official school function is taking place</a:t>
            </a:r>
          </a:p>
          <a:p>
            <a:pPr lvl="1" eaLnBrk="1" hangingPunct="1">
              <a:buClr>
                <a:schemeClr val="tx2"/>
              </a:buClr>
              <a:buFont typeface="Wingdings" pitchFamily="2" charset="2"/>
              <a:buChar char="Ø"/>
            </a:pPr>
            <a:r>
              <a:rPr lang="en-US" sz="2400" dirty="0" smtClean="0">
                <a:solidFill>
                  <a:schemeClr val="tx2"/>
                </a:solidFill>
              </a:rPr>
              <a:t>On premises where an event sponsored or sanctioned by UIL is taking place</a:t>
            </a:r>
          </a:p>
          <a:p>
            <a:pPr eaLnBrk="1" hangingPunct="1">
              <a:buClr>
                <a:schemeClr val="tx2"/>
              </a:buClr>
            </a:pPr>
            <a:r>
              <a:rPr lang="en-US" sz="2400" dirty="0" smtClean="0">
                <a:solidFill>
                  <a:schemeClr val="tx2"/>
                </a:solidFill>
              </a:rPr>
              <a:t>Excludes Places Weapons Prohibited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4294967295"/>
          </p:nvPr>
        </p:nvSpPr>
        <p:spPr>
          <a:xfrm>
            <a:off x="457200" y="1489075"/>
            <a:ext cx="8229600" cy="4530725"/>
          </a:xfrm>
        </p:spPr>
        <p:txBody>
          <a:bodyPr/>
          <a:lstStyle/>
          <a:p>
            <a:pPr eaLnBrk="1" hangingPunct="1">
              <a:buClr>
                <a:schemeClr val="tx2"/>
              </a:buClr>
            </a:pPr>
            <a:r>
              <a:rPr lang="en-US" sz="2400" dirty="0" smtClean="0">
                <a:solidFill>
                  <a:schemeClr val="tx2"/>
                </a:solidFill>
              </a:rPr>
              <a:t>New law effective September 2009</a:t>
            </a:r>
          </a:p>
          <a:p>
            <a:pPr eaLnBrk="1" hangingPunct="1">
              <a:buClr>
                <a:schemeClr val="tx2"/>
              </a:buClr>
            </a:pPr>
            <a:r>
              <a:rPr lang="en-US" sz="2400" dirty="0" smtClean="0">
                <a:solidFill>
                  <a:schemeClr val="tx2"/>
                </a:solidFill>
              </a:rPr>
              <a:t>Enhances penalties for selected offenses to next highest category if the actor is 17 years of age or older and the offense was committed:</a:t>
            </a:r>
          </a:p>
          <a:p>
            <a:pPr lvl="1" eaLnBrk="1" hangingPunct="1">
              <a:buClr>
                <a:schemeClr val="tx2"/>
              </a:buClr>
              <a:buFont typeface="Wingdings" pitchFamily="2" charset="2"/>
              <a:buChar char="Ø"/>
            </a:pPr>
            <a:r>
              <a:rPr lang="en-US" sz="2400" dirty="0" smtClean="0">
                <a:solidFill>
                  <a:schemeClr val="tx2"/>
                </a:solidFill>
              </a:rPr>
              <a:t>Within 1,000 feet of school property, institutions of higher education, public or private youth center, playground</a:t>
            </a:r>
          </a:p>
          <a:p>
            <a:pPr lvl="1" eaLnBrk="1" hangingPunct="1">
              <a:buClr>
                <a:schemeClr val="tx2"/>
              </a:buClr>
              <a:buFont typeface="Wingdings" pitchFamily="2" charset="2"/>
              <a:buChar char="Ø"/>
            </a:pPr>
            <a:r>
              <a:rPr lang="en-US" sz="2400" dirty="0" smtClean="0">
                <a:solidFill>
                  <a:schemeClr val="tx2"/>
                </a:solidFill>
              </a:rPr>
              <a:t>Within 300 feet of a shopping mall, movie theatre, public swimming pool, or video arcade</a:t>
            </a:r>
          </a:p>
          <a:p>
            <a:pPr lvl="1" eaLnBrk="1" hangingPunct="1">
              <a:buClr>
                <a:schemeClr val="tx2"/>
              </a:buClr>
              <a:buFont typeface="Wingdings" pitchFamily="2" charset="2"/>
              <a:buChar char="Ø"/>
            </a:pPr>
            <a:r>
              <a:rPr lang="en-US" sz="2400" dirty="0" smtClean="0">
                <a:solidFill>
                  <a:schemeClr val="tx2"/>
                </a:solidFill>
              </a:rPr>
              <a:t>On a school bus</a:t>
            </a:r>
            <a:endParaRPr lang="en-US" dirty="0" smtClean="0">
              <a:solidFill>
                <a:schemeClr val="tx2"/>
              </a:solidFill>
            </a:endParaRPr>
          </a:p>
        </p:txBody>
      </p:sp>
      <p:sp>
        <p:nvSpPr>
          <p:cNvPr id="26627" name="Title 1"/>
          <p:cNvSpPr>
            <a:spLocks noGrp="1"/>
          </p:cNvSpPr>
          <p:nvPr>
            <p:ph type="title" idx="4294967295"/>
          </p:nvPr>
        </p:nvSpPr>
        <p:spPr>
          <a:xfrm>
            <a:off x="457200" y="457200"/>
            <a:ext cx="8229600" cy="1143000"/>
          </a:xfrm>
        </p:spPr>
        <p:txBody>
          <a:bodyPr/>
          <a:lstStyle/>
          <a:p>
            <a:pPr eaLnBrk="1" hangingPunct="1"/>
            <a:r>
              <a:rPr lang="en-US" sz="4000" dirty="0" smtClean="0"/>
              <a:t>Gang Free Zones</a:t>
            </a:r>
            <a:r>
              <a:rPr lang="en-US" dirty="0" smtClean="0"/>
              <a:t/>
            </a:r>
            <a:br>
              <a:rPr lang="en-US" dirty="0" smtClean="0"/>
            </a:br>
            <a:r>
              <a:rPr lang="en-US" sz="3200" dirty="0" smtClean="0"/>
              <a:t>Penal Code 71.028 </a:t>
            </a: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a:xfrm>
            <a:off x="533400" y="152400"/>
            <a:ext cx="8229600" cy="865188"/>
          </a:xfrm>
        </p:spPr>
        <p:txBody>
          <a:bodyPr/>
          <a:lstStyle/>
          <a:p>
            <a:pPr algn="l" eaLnBrk="1" hangingPunct="1"/>
            <a:r>
              <a:rPr lang="en-US" sz="3200" smtClean="0"/>
              <a:t>Included offenses:</a:t>
            </a:r>
            <a:br>
              <a:rPr lang="en-US" sz="3200" smtClean="0"/>
            </a:br>
            <a:endParaRPr lang="en-US" sz="3200" smtClean="0"/>
          </a:p>
        </p:txBody>
      </p:sp>
      <p:sp>
        <p:nvSpPr>
          <p:cNvPr id="3" name="Content Placeholder 2"/>
          <p:cNvSpPr>
            <a:spLocks noGrp="1"/>
          </p:cNvSpPr>
          <p:nvPr>
            <p:ph sz="half" idx="4294967295"/>
          </p:nvPr>
        </p:nvSpPr>
        <p:spPr>
          <a:xfrm>
            <a:off x="457200" y="685800"/>
            <a:ext cx="4038600" cy="4530725"/>
          </a:xfrm>
        </p:spPr>
        <p:txBody>
          <a:bodyPr/>
          <a:lstStyle/>
          <a:p>
            <a:pPr eaLnBrk="1" hangingPunct="1">
              <a:buClr>
                <a:schemeClr val="tx2"/>
              </a:buClr>
              <a:defRPr/>
            </a:pPr>
            <a:r>
              <a:rPr lang="en-US" sz="2400" dirty="0" smtClean="0">
                <a:solidFill>
                  <a:schemeClr val="tx2"/>
                </a:solidFill>
              </a:rPr>
              <a:t>Murder</a:t>
            </a:r>
          </a:p>
          <a:p>
            <a:pPr eaLnBrk="1" hangingPunct="1">
              <a:buClr>
                <a:schemeClr val="tx2"/>
              </a:buClr>
              <a:defRPr/>
            </a:pPr>
            <a:r>
              <a:rPr lang="en-US" sz="2400" dirty="0" smtClean="0">
                <a:solidFill>
                  <a:schemeClr val="tx2"/>
                </a:solidFill>
              </a:rPr>
              <a:t>Capital murder</a:t>
            </a:r>
          </a:p>
          <a:p>
            <a:pPr eaLnBrk="1" hangingPunct="1">
              <a:buClr>
                <a:schemeClr val="tx2"/>
              </a:buClr>
              <a:defRPr/>
            </a:pPr>
            <a:r>
              <a:rPr lang="en-US" sz="2400" dirty="0" smtClean="0">
                <a:solidFill>
                  <a:schemeClr val="tx2"/>
                </a:solidFill>
              </a:rPr>
              <a:t>Arson</a:t>
            </a:r>
          </a:p>
          <a:p>
            <a:pPr eaLnBrk="1" hangingPunct="1">
              <a:buClr>
                <a:schemeClr val="tx2"/>
              </a:buClr>
              <a:defRPr/>
            </a:pPr>
            <a:r>
              <a:rPr lang="en-US" sz="2400" dirty="0" smtClean="0">
                <a:solidFill>
                  <a:schemeClr val="tx2"/>
                </a:solidFill>
              </a:rPr>
              <a:t>Aggravated Robbery</a:t>
            </a:r>
          </a:p>
          <a:p>
            <a:pPr eaLnBrk="1" hangingPunct="1">
              <a:buClr>
                <a:schemeClr val="tx2"/>
              </a:buClr>
              <a:defRPr/>
            </a:pPr>
            <a:r>
              <a:rPr lang="en-US" sz="2400" dirty="0" smtClean="0">
                <a:solidFill>
                  <a:schemeClr val="tx2"/>
                </a:solidFill>
              </a:rPr>
              <a:t>Robbery</a:t>
            </a:r>
          </a:p>
          <a:p>
            <a:pPr eaLnBrk="1" hangingPunct="1">
              <a:buClr>
                <a:schemeClr val="tx2"/>
              </a:buClr>
              <a:defRPr/>
            </a:pPr>
            <a:r>
              <a:rPr lang="en-US" sz="2400" dirty="0" smtClean="0">
                <a:solidFill>
                  <a:schemeClr val="tx2"/>
                </a:solidFill>
              </a:rPr>
              <a:t>Aggravated Kidnapping</a:t>
            </a:r>
          </a:p>
          <a:p>
            <a:pPr eaLnBrk="1" hangingPunct="1">
              <a:buClr>
                <a:schemeClr val="tx2"/>
              </a:buClr>
              <a:defRPr/>
            </a:pPr>
            <a:r>
              <a:rPr lang="en-US" sz="2400" dirty="0" smtClean="0">
                <a:solidFill>
                  <a:schemeClr val="tx2"/>
                </a:solidFill>
              </a:rPr>
              <a:t>Kidnapping</a:t>
            </a:r>
          </a:p>
          <a:p>
            <a:pPr eaLnBrk="1" hangingPunct="1">
              <a:buClr>
                <a:schemeClr val="tx2"/>
              </a:buClr>
              <a:defRPr/>
            </a:pPr>
            <a:r>
              <a:rPr lang="en-US" sz="2400" dirty="0" smtClean="0">
                <a:solidFill>
                  <a:schemeClr val="tx2"/>
                </a:solidFill>
              </a:rPr>
              <a:t>Aggravated Assault</a:t>
            </a:r>
          </a:p>
          <a:p>
            <a:pPr eaLnBrk="1" hangingPunct="1">
              <a:buClr>
                <a:schemeClr val="tx2"/>
              </a:buClr>
              <a:defRPr/>
            </a:pPr>
            <a:r>
              <a:rPr lang="en-US" sz="2400" dirty="0" smtClean="0">
                <a:solidFill>
                  <a:schemeClr val="tx2"/>
                </a:solidFill>
              </a:rPr>
              <a:t>Aggravated Sexual Assault</a:t>
            </a:r>
          </a:p>
          <a:p>
            <a:pPr eaLnBrk="1" hangingPunct="1">
              <a:buClr>
                <a:schemeClr val="tx2"/>
              </a:buClr>
              <a:defRPr/>
            </a:pPr>
            <a:r>
              <a:rPr lang="en-US" sz="2400" dirty="0" smtClean="0">
                <a:solidFill>
                  <a:schemeClr val="tx2"/>
                </a:solidFill>
              </a:rPr>
              <a:t>Sexual assault</a:t>
            </a:r>
          </a:p>
          <a:p>
            <a:pPr eaLnBrk="1" hangingPunct="1">
              <a:buClr>
                <a:schemeClr val="tx2"/>
              </a:buClr>
              <a:defRPr/>
            </a:pPr>
            <a:r>
              <a:rPr lang="en-US" sz="2400" dirty="0" smtClean="0">
                <a:solidFill>
                  <a:schemeClr val="tx2"/>
                </a:solidFill>
              </a:rPr>
              <a:t>Forgery</a:t>
            </a:r>
          </a:p>
          <a:p>
            <a:pPr eaLnBrk="1" hangingPunct="1">
              <a:buClr>
                <a:schemeClr val="tx2"/>
              </a:buClr>
              <a:defRPr/>
            </a:pPr>
            <a:r>
              <a:rPr lang="en-US" sz="2400" dirty="0" smtClean="0">
                <a:solidFill>
                  <a:schemeClr val="tx2"/>
                </a:solidFill>
              </a:rPr>
              <a:t>Deadly conduct</a:t>
            </a:r>
          </a:p>
          <a:p>
            <a:pPr eaLnBrk="1" hangingPunct="1">
              <a:buClr>
                <a:schemeClr val="tx2"/>
              </a:buClr>
              <a:defRPr/>
            </a:pPr>
            <a:r>
              <a:rPr lang="en-US" sz="2400" dirty="0" smtClean="0">
                <a:solidFill>
                  <a:schemeClr val="tx2"/>
                </a:solidFill>
              </a:rPr>
              <a:t>Assault (Class A)</a:t>
            </a:r>
          </a:p>
          <a:p>
            <a:pPr eaLnBrk="1" hangingPunct="1">
              <a:defRPr/>
            </a:pPr>
            <a:endParaRPr lang="en-US" sz="2800" dirty="0" smtClean="0">
              <a:solidFill>
                <a:schemeClr val="tx2"/>
              </a:solidFill>
              <a:effectLst>
                <a:outerShdw blurRad="38100" dist="38100" dir="2700000" algn="tl">
                  <a:srgbClr val="000000"/>
                </a:outerShdw>
              </a:effectLst>
            </a:endParaRPr>
          </a:p>
        </p:txBody>
      </p:sp>
      <p:sp>
        <p:nvSpPr>
          <p:cNvPr id="27652" name="Content Placeholder 3"/>
          <p:cNvSpPr>
            <a:spLocks noGrp="1"/>
          </p:cNvSpPr>
          <p:nvPr>
            <p:ph sz="half" idx="4294967295"/>
          </p:nvPr>
        </p:nvSpPr>
        <p:spPr>
          <a:xfrm>
            <a:off x="4648200" y="650875"/>
            <a:ext cx="4495800" cy="4530725"/>
          </a:xfrm>
        </p:spPr>
        <p:txBody>
          <a:bodyPr/>
          <a:lstStyle/>
          <a:p>
            <a:pPr eaLnBrk="1" hangingPunct="1">
              <a:buClr>
                <a:schemeClr val="tx2"/>
              </a:buClr>
            </a:pPr>
            <a:r>
              <a:rPr lang="en-US" sz="2400" dirty="0" smtClean="0">
                <a:solidFill>
                  <a:schemeClr val="tx2"/>
                </a:solidFill>
              </a:rPr>
              <a:t>Unlawful Manufacture, Transportation, Repair, or Sale of a Firearm or Prohibited Weapon</a:t>
            </a:r>
          </a:p>
          <a:p>
            <a:pPr eaLnBrk="1" hangingPunct="1">
              <a:buClr>
                <a:schemeClr val="tx2"/>
              </a:buClr>
            </a:pPr>
            <a:r>
              <a:rPr lang="en-US" sz="2400" dirty="0" smtClean="0">
                <a:solidFill>
                  <a:schemeClr val="tx2"/>
                </a:solidFill>
              </a:rPr>
              <a:t>Any offense under Penal Code Chapter 43 Subsection B (Obscenity) depicting or involving conduct by or directed toward a child younger than 18</a:t>
            </a:r>
          </a:p>
          <a:p>
            <a:pPr eaLnBrk="1" hangingPunct="1">
              <a:buClr>
                <a:schemeClr val="tx2"/>
              </a:buClr>
            </a:pPr>
            <a:r>
              <a:rPr lang="en-US" sz="2400" dirty="0" smtClean="0">
                <a:solidFill>
                  <a:schemeClr val="tx2"/>
                </a:solidFill>
              </a:rPr>
              <a:t>Offenses enhanced by Engaging in Organized Crime to a 1</a:t>
            </a:r>
            <a:r>
              <a:rPr lang="en-US" sz="2400" baseline="30000" dirty="0" smtClean="0">
                <a:solidFill>
                  <a:schemeClr val="tx2"/>
                </a:solidFill>
              </a:rPr>
              <a:t>st</a:t>
            </a:r>
            <a:r>
              <a:rPr lang="en-US" sz="2400" dirty="0" smtClean="0">
                <a:solidFill>
                  <a:schemeClr val="tx2"/>
                </a:solidFill>
              </a:rPr>
              <a:t> Degree Felony, cannot be enhanced with this section</a:t>
            </a:r>
          </a:p>
          <a:p>
            <a:pPr eaLnBrk="1" hangingPunct="1"/>
            <a:endParaRPr lang="en-US" sz="2400" dirty="0" smtClean="0">
              <a:solidFill>
                <a:schemeClr val="tx2"/>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z="4000" b="1" dirty="0" smtClean="0">
                <a:effectLst>
                  <a:outerShdw blurRad="38100" dist="38100" dir="2700000" algn="tl">
                    <a:srgbClr val="C0C0C0"/>
                  </a:outerShdw>
                </a:effectLst>
              </a:rPr>
              <a:t>Questions</a:t>
            </a:r>
          </a:p>
        </p:txBody>
      </p:sp>
      <p:sp>
        <p:nvSpPr>
          <p:cNvPr id="13315" name="Rectangle 3"/>
          <p:cNvSpPr>
            <a:spLocks noGrp="1" noChangeArrowheads="1"/>
          </p:cNvSpPr>
          <p:nvPr>
            <p:ph type="body" idx="1"/>
          </p:nvPr>
        </p:nvSpPr>
        <p:spPr/>
        <p:txBody>
          <a:bodyPr/>
          <a:lstStyle/>
          <a:p>
            <a:pPr eaLnBrk="1" hangingPunct="1"/>
            <a:r>
              <a:rPr lang="en-US" sz="2800" dirty="0" smtClean="0">
                <a:solidFill>
                  <a:schemeClr val="tx2"/>
                </a:solidFill>
              </a:rPr>
              <a:t>A Class A Misdemeanor shall be punished by a fine not to exceed $5,000.  true____ false____</a:t>
            </a:r>
          </a:p>
          <a:p>
            <a:pPr eaLnBrk="1" hangingPunct="1"/>
            <a:endParaRPr lang="en-US" sz="2800" dirty="0" smtClean="0">
              <a:solidFill>
                <a:schemeClr val="tx2"/>
              </a:solidFill>
            </a:endParaRPr>
          </a:p>
          <a:p>
            <a:pPr eaLnBrk="1" hangingPunct="1"/>
            <a:r>
              <a:rPr lang="en-US" sz="2800" dirty="0" smtClean="0">
                <a:solidFill>
                  <a:schemeClr val="tx2"/>
                </a:solidFill>
              </a:rPr>
              <a:t>A terroristic threat against a public servant is a Class A Misdemeanor. true____ false____</a:t>
            </a:r>
          </a:p>
          <a:p>
            <a:pPr eaLnBrk="1" hangingPunct="1"/>
            <a:endParaRPr lang="en-US" sz="2800" dirty="0" smtClean="0">
              <a:solidFill>
                <a:schemeClr val="tx2"/>
              </a:solidFill>
            </a:endParaRPr>
          </a:p>
          <a:p>
            <a:pPr eaLnBrk="1" hangingPunct="1"/>
            <a:r>
              <a:rPr lang="en-US" sz="2800" dirty="0" smtClean="0">
                <a:solidFill>
                  <a:schemeClr val="tx2"/>
                </a:solidFill>
              </a:rPr>
              <a:t>Directing a laser pointer at a police officer is a Class C Misdemeanor.  true____  false____</a:t>
            </a:r>
          </a:p>
          <a:p>
            <a:pPr eaLnBrk="1" hangingPunct="1"/>
            <a:endParaRPr lang="en-US" sz="2800" dirty="0" smtClean="0">
              <a:solidFill>
                <a:schemeClr val="tx2"/>
              </a:solidFill>
            </a:endParaRPr>
          </a:p>
          <a:p>
            <a:pPr eaLnBrk="1" hangingPunct="1"/>
            <a:endParaRPr lang="en-US" sz="2800" dirty="0" smtClean="0">
              <a:solidFill>
                <a:schemeClr val="tx2"/>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
          <p:cNvGrpSpPr>
            <a:grpSpLocks/>
          </p:cNvGrpSpPr>
          <p:nvPr/>
        </p:nvGrpSpPr>
        <p:grpSpPr bwMode="auto">
          <a:xfrm>
            <a:off x="1600200" y="3581400"/>
            <a:ext cx="6781800" cy="2286000"/>
            <a:chOff x="1008" y="2352"/>
            <a:chExt cx="4656" cy="1776"/>
          </a:xfrm>
        </p:grpSpPr>
        <p:pic>
          <p:nvPicPr>
            <p:cNvPr id="3080" name="Picture 12" descr="female police &#10;officer on white &#10;background, portrait. &#10;fotosearch - search &#10;stock photos, &#10;pictures, images, &#10;and photo clipart"/>
            <p:cNvPicPr>
              <a:picLocks noChangeAspect="1" noChangeArrowheads="1"/>
            </p:cNvPicPr>
            <p:nvPr/>
          </p:nvPicPr>
          <p:blipFill>
            <a:blip r:embed="rId3" cstate="print"/>
            <a:srcRect l="32001" r="16000" b="7333"/>
            <a:stretch>
              <a:fillRect/>
            </a:stretch>
          </p:blipFill>
          <p:spPr bwMode="auto">
            <a:xfrm>
              <a:off x="4944" y="2352"/>
              <a:ext cx="720" cy="1776"/>
            </a:xfrm>
            <a:prstGeom prst="rect">
              <a:avLst/>
            </a:prstGeom>
            <a:noFill/>
            <a:ln w="9525">
              <a:noFill/>
              <a:miter lim="800000"/>
              <a:headEnd/>
              <a:tailEnd/>
            </a:ln>
          </p:spPr>
        </p:pic>
        <p:pic>
          <p:nvPicPr>
            <p:cNvPr id="3081" name="Picture 14" descr="SBLE Logo Seal"/>
            <p:cNvPicPr>
              <a:picLocks noChangeAspect="1" noChangeArrowheads="1"/>
            </p:cNvPicPr>
            <p:nvPr/>
          </p:nvPicPr>
          <p:blipFill>
            <a:blip r:embed="rId4" cstate="print"/>
            <a:srcRect/>
            <a:stretch>
              <a:fillRect/>
            </a:stretch>
          </p:blipFill>
          <p:spPr bwMode="auto">
            <a:xfrm>
              <a:off x="3696" y="2592"/>
              <a:ext cx="1338" cy="1386"/>
            </a:xfrm>
            <a:prstGeom prst="rect">
              <a:avLst/>
            </a:prstGeom>
            <a:noFill/>
            <a:ln w="9525">
              <a:noFill/>
              <a:miter lim="800000"/>
              <a:headEnd/>
              <a:tailEnd/>
            </a:ln>
          </p:spPr>
        </p:pic>
        <p:pic>
          <p:nvPicPr>
            <p:cNvPr id="3082" name="Picture 13" descr="ICJS-(color)_W_TxState"/>
            <p:cNvPicPr>
              <a:picLocks noChangeAspect="1" noChangeArrowheads="1"/>
            </p:cNvPicPr>
            <p:nvPr/>
          </p:nvPicPr>
          <p:blipFill>
            <a:blip r:embed="rId5" cstate="print">
              <a:lum bright="-24000" contrast="36000"/>
            </a:blip>
            <a:srcRect/>
            <a:stretch>
              <a:fillRect/>
            </a:stretch>
          </p:blipFill>
          <p:spPr bwMode="auto">
            <a:xfrm>
              <a:off x="1008" y="2352"/>
              <a:ext cx="2688" cy="1728"/>
            </a:xfrm>
            <a:prstGeom prst="rect">
              <a:avLst/>
            </a:prstGeom>
            <a:noFill/>
            <a:ln w="9525">
              <a:noFill/>
              <a:miter lim="800000"/>
              <a:headEnd/>
              <a:tailEnd/>
            </a:ln>
          </p:spPr>
        </p:pic>
      </p:grpSp>
      <p:pic>
        <p:nvPicPr>
          <p:cNvPr id="3075" name="Picture 4" descr="Police Officer Street Tactical Uniform"/>
          <p:cNvPicPr>
            <a:picLocks noChangeAspect="1" noChangeArrowheads="1"/>
          </p:cNvPicPr>
          <p:nvPr/>
        </p:nvPicPr>
        <p:blipFill>
          <a:blip r:embed="rId6" cstate="print"/>
          <a:srcRect/>
          <a:stretch>
            <a:fillRect/>
          </a:stretch>
        </p:blipFill>
        <p:spPr bwMode="auto">
          <a:xfrm>
            <a:off x="533400" y="3048000"/>
            <a:ext cx="1195388" cy="2743200"/>
          </a:xfrm>
          <a:prstGeom prst="rect">
            <a:avLst/>
          </a:prstGeom>
          <a:noFill/>
          <a:ln w="9525">
            <a:noFill/>
            <a:miter lim="800000"/>
            <a:headEnd/>
            <a:tailEnd/>
          </a:ln>
        </p:spPr>
      </p:pic>
      <p:sp>
        <p:nvSpPr>
          <p:cNvPr id="3078" name="Text Box 11"/>
          <p:cNvSpPr txBox="1">
            <a:spLocks noChangeArrowheads="1"/>
          </p:cNvSpPr>
          <p:nvPr/>
        </p:nvSpPr>
        <p:spPr bwMode="auto">
          <a:xfrm>
            <a:off x="457200" y="6003925"/>
            <a:ext cx="7010400" cy="854075"/>
          </a:xfrm>
          <a:prstGeom prst="rect">
            <a:avLst/>
          </a:prstGeom>
          <a:noFill/>
          <a:ln w="9525">
            <a:noFill/>
            <a:miter lim="800000"/>
            <a:headEnd/>
            <a:tailEnd/>
          </a:ln>
        </p:spPr>
        <p:txBody>
          <a:bodyPr>
            <a:spAutoFit/>
          </a:bodyPr>
          <a:lstStyle/>
          <a:p>
            <a:pPr>
              <a:spcBef>
                <a:spcPct val="50000"/>
              </a:spcBef>
            </a:pPr>
            <a:r>
              <a:rPr lang="en-US" sz="2000"/>
              <a:t>INSTRUCTOR:  OFFICER COLE LANGSTON</a:t>
            </a:r>
          </a:p>
          <a:p>
            <a:pPr>
              <a:spcBef>
                <a:spcPct val="50000"/>
              </a:spcBef>
            </a:pPr>
            <a:r>
              <a:rPr lang="en-US" sz="2000"/>
              <a:t>                           CARROLLTON POLICE DEPARTMENT</a:t>
            </a:r>
          </a:p>
        </p:txBody>
      </p:sp>
      <p:sp>
        <p:nvSpPr>
          <p:cNvPr id="3079" name="Text Box 13"/>
          <p:cNvSpPr txBox="1">
            <a:spLocks noChangeArrowheads="1"/>
          </p:cNvSpPr>
          <p:nvPr/>
        </p:nvSpPr>
        <p:spPr bwMode="auto">
          <a:xfrm>
            <a:off x="228600" y="1295400"/>
            <a:ext cx="8915400" cy="1098550"/>
          </a:xfrm>
          <a:prstGeom prst="rect">
            <a:avLst/>
          </a:prstGeom>
          <a:noFill/>
          <a:ln w="9525">
            <a:noFill/>
            <a:miter lim="800000"/>
            <a:headEnd/>
            <a:tailEnd/>
          </a:ln>
        </p:spPr>
        <p:txBody>
          <a:bodyPr>
            <a:spAutoFit/>
          </a:bodyPr>
          <a:lstStyle/>
          <a:p>
            <a:pPr>
              <a:spcBef>
                <a:spcPct val="50000"/>
              </a:spcBef>
            </a:pPr>
            <a:r>
              <a:rPr lang="en-US" sz="6600" dirty="0">
                <a:solidFill>
                  <a:schemeClr val="tx2"/>
                </a:solidFill>
              </a:rPr>
              <a:t>TEXAS PENAL CODE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304800"/>
            <a:ext cx="8229600" cy="838200"/>
          </a:xfrm>
        </p:spPr>
        <p:txBody>
          <a:bodyPr/>
          <a:lstStyle/>
          <a:p>
            <a:pPr eaLnBrk="1" hangingPunct="1">
              <a:defRPr/>
            </a:pPr>
            <a:r>
              <a:rPr lang="en-US" b="1" dirty="0" smtClean="0">
                <a:effectLst>
                  <a:outerShdw blurRad="38100" dist="38100" dir="2700000" algn="tl">
                    <a:srgbClr val="C0C0C0"/>
                  </a:outerShdw>
                </a:effectLst>
              </a:rPr>
              <a:t>LEARNING OBJECTIVES (cont.)</a:t>
            </a:r>
          </a:p>
        </p:txBody>
      </p:sp>
      <p:sp>
        <p:nvSpPr>
          <p:cNvPr id="5123" name="Rectangle 3"/>
          <p:cNvSpPr>
            <a:spLocks noGrp="1" noChangeArrowheads="1"/>
          </p:cNvSpPr>
          <p:nvPr>
            <p:ph type="body" idx="1"/>
          </p:nvPr>
        </p:nvSpPr>
        <p:spPr>
          <a:xfrm>
            <a:off x="152400" y="1570038"/>
            <a:ext cx="8610600" cy="5287962"/>
          </a:xfrm>
        </p:spPr>
        <p:txBody>
          <a:bodyPr/>
          <a:lstStyle/>
          <a:p>
            <a:r>
              <a:rPr lang="en-US" sz="2400" dirty="0" smtClean="0">
                <a:solidFill>
                  <a:schemeClr val="tx2"/>
                </a:solidFill>
              </a:rPr>
              <a:t>The student will be able to explain the offense of “Improper Relationship Between Educator and Student.” </a:t>
            </a:r>
          </a:p>
          <a:p>
            <a:r>
              <a:rPr lang="en-US" sz="2400" dirty="0" smtClean="0">
                <a:solidFill>
                  <a:schemeClr val="tx2"/>
                </a:solidFill>
              </a:rPr>
              <a:t>The student will be able to define coercing, soliciting or inducing in regards to gang membership.</a:t>
            </a:r>
          </a:p>
          <a:p>
            <a:r>
              <a:rPr lang="en-US" sz="2400" dirty="0" smtClean="0">
                <a:solidFill>
                  <a:schemeClr val="tx2"/>
                </a:solidFill>
              </a:rPr>
              <a:t>The student will be able to define “Terroristic Threat.”</a:t>
            </a:r>
          </a:p>
          <a:p>
            <a:r>
              <a:rPr lang="en-US" sz="2400" dirty="0" smtClean="0">
                <a:solidFill>
                  <a:schemeClr val="tx2"/>
                </a:solidFill>
              </a:rPr>
              <a:t>The student will be able to explain the differences between “Illegal Weapons” and “Prohibited Weapons”.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609600"/>
            <a:ext cx="8229600" cy="1143000"/>
          </a:xfrm>
        </p:spPr>
        <p:txBody>
          <a:bodyPr/>
          <a:lstStyle/>
          <a:p>
            <a:r>
              <a:rPr lang="en-US" sz="4000" dirty="0" smtClean="0"/>
              <a:t>Definition of a Public Place </a:t>
            </a:r>
            <a:br>
              <a:rPr lang="en-US" sz="4000" dirty="0" smtClean="0"/>
            </a:br>
            <a:r>
              <a:rPr lang="en-US" sz="3200" dirty="0" smtClean="0"/>
              <a:t>Penal Code 1.07</a:t>
            </a:r>
            <a:r>
              <a:rPr lang="en-US" sz="4000" dirty="0" smtClean="0"/>
              <a:t> </a:t>
            </a:r>
            <a:br>
              <a:rPr lang="en-US" sz="4000" dirty="0" smtClean="0"/>
            </a:br>
            <a:endParaRPr lang="en-US" sz="4000" dirty="0" smtClean="0"/>
          </a:p>
        </p:txBody>
      </p:sp>
      <p:sp>
        <p:nvSpPr>
          <p:cNvPr id="6147" name="Text Box 4"/>
          <p:cNvSpPr txBox="1">
            <a:spLocks noChangeArrowheads="1"/>
          </p:cNvSpPr>
          <p:nvPr/>
        </p:nvSpPr>
        <p:spPr bwMode="auto">
          <a:xfrm>
            <a:off x="228600" y="1752600"/>
            <a:ext cx="8763000" cy="4690515"/>
          </a:xfrm>
          <a:prstGeom prst="rect">
            <a:avLst/>
          </a:prstGeom>
          <a:noFill/>
          <a:ln w="9525">
            <a:noFill/>
            <a:miter lim="800000"/>
            <a:headEnd/>
            <a:tailEnd/>
          </a:ln>
        </p:spPr>
        <p:txBody>
          <a:bodyPr>
            <a:spAutoFit/>
          </a:bodyPr>
          <a:lstStyle/>
          <a:p>
            <a:pPr eaLnBrk="0" hangingPunct="0">
              <a:spcBef>
                <a:spcPct val="20000"/>
              </a:spcBef>
            </a:pPr>
            <a:r>
              <a:rPr lang="en-US" sz="2400" dirty="0">
                <a:solidFill>
                  <a:schemeClr val="tx2"/>
                </a:solidFill>
              </a:rPr>
              <a:t>"Public place" means any place to which the public or a substantial group of the public has access and includes, but is not limited to, streets, highways, and the common areas of schools, hospitals, apartment houses, office buildings, transport facilities, and shops. </a:t>
            </a:r>
          </a:p>
          <a:p>
            <a:pPr eaLnBrk="0" hangingPunct="0">
              <a:spcBef>
                <a:spcPct val="20000"/>
              </a:spcBef>
            </a:pPr>
            <a:endParaRPr lang="en-US" sz="2800" dirty="0">
              <a:solidFill>
                <a:schemeClr val="tx2"/>
              </a:solidFill>
            </a:endParaRPr>
          </a:p>
          <a:p>
            <a:pPr eaLnBrk="0" hangingPunct="0">
              <a:spcBef>
                <a:spcPct val="20000"/>
              </a:spcBef>
            </a:pPr>
            <a:r>
              <a:rPr lang="en-US" sz="2400" dirty="0">
                <a:solidFill>
                  <a:schemeClr val="tx2"/>
                </a:solidFill>
              </a:rPr>
              <a:t>Hallways of public school?</a:t>
            </a:r>
          </a:p>
          <a:p>
            <a:pPr eaLnBrk="0" hangingPunct="0">
              <a:spcBef>
                <a:spcPct val="20000"/>
              </a:spcBef>
            </a:pPr>
            <a:r>
              <a:rPr lang="en-US" sz="2400" dirty="0">
                <a:solidFill>
                  <a:schemeClr val="tx2"/>
                </a:solidFill>
              </a:rPr>
              <a:t>Cafeteria?</a:t>
            </a:r>
          </a:p>
          <a:p>
            <a:pPr eaLnBrk="0" hangingPunct="0">
              <a:spcBef>
                <a:spcPct val="20000"/>
              </a:spcBef>
            </a:pPr>
            <a:r>
              <a:rPr lang="en-US" sz="2400" dirty="0">
                <a:solidFill>
                  <a:schemeClr val="tx2"/>
                </a:solidFill>
              </a:rPr>
              <a:t>Waiting areas?</a:t>
            </a:r>
          </a:p>
          <a:p>
            <a:pPr eaLnBrk="0" hangingPunct="0">
              <a:spcBef>
                <a:spcPct val="20000"/>
              </a:spcBef>
            </a:pPr>
            <a:r>
              <a:rPr lang="en-US" sz="2400" dirty="0">
                <a:solidFill>
                  <a:schemeClr val="tx2"/>
                </a:solidFill>
              </a:rPr>
              <a:t>Classroom?</a:t>
            </a:r>
          </a:p>
          <a:p>
            <a:pPr>
              <a:spcBef>
                <a:spcPct val="50000"/>
              </a:spcBef>
            </a:pP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277813"/>
            <a:ext cx="9144000" cy="1143000"/>
          </a:xfrm>
          <a:noFill/>
        </p:spPr>
        <p:txBody>
          <a:bodyPr/>
          <a:lstStyle/>
          <a:p>
            <a:r>
              <a:rPr lang="en-US" sz="4000" dirty="0" smtClean="0"/>
              <a:t>Use of Force: Educator-Student</a:t>
            </a:r>
            <a:br>
              <a:rPr lang="en-US" sz="4000" dirty="0" smtClean="0"/>
            </a:br>
            <a:r>
              <a:rPr lang="en-US" sz="3200" dirty="0" smtClean="0"/>
              <a:t>Penal Code 9.62</a:t>
            </a:r>
          </a:p>
        </p:txBody>
      </p:sp>
      <p:sp>
        <p:nvSpPr>
          <p:cNvPr id="7171" name="Rectangle 3"/>
          <p:cNvSpPr>
            <a:spLocks noGrp="1" noChangeArrowheads="1"/>
          </p:cNvSpPr>
          <p:nvPr>
            <p:ph type="body" sz="half" idx="4294967295"/>
          </p:nvPr>
        </p:nvSpPr>
        <p:spPr>
          <a:xfrm>
            <a:off x="457200" y="1600200"/>
            <a:ext cx="8305800" cy="4530725"/>
          </a:xfrm>
          <a:noFill/>
        </p:spPr>
        <p:txBody>
          <a:bodyPr/>
          <a:lstStyle/>
          <a:p>
            <a:pPr marL="660400" indent="-660400">
              <a:lnSpc>
                <a:spcPct val="90000"/>
              </a:lnSpc>
              <a:buFontTx/>
              <a:buNone/>
            </a:pPr>
            <a:r>
              <a:rPr lang="en-US" sz="2400" dirty="0" smtClean="0">
                <a:solidFill>
                  <a:schemeClr val="tx2"/>
                </a:solidFill>
              </a:rPr>
              <a:t>The use of force, but not deadly force, against a person is</a:t>
            </a:r>
          </a:p>
          <a:p>
            <a:pPr marL="660400" indent="-660400">
              <a:lnSpc>
                <a:spcPct val="90000"/>
              </a:lnSpc>
              <a:buFontTx/>
              <a:buNone/>
            </a:pPr>
            <a:r>
              <a:rPr lang="en-US" sz="2400" dirty="0" smtClean="0">
                <a:solidFill>
                  <a:schemeClr val="tx2"/>
                </a:solidFill>
              </a:rPr>
              <a:t>justified:</a:t>
            </a:r>
          </a:p>
          <a:p>
            <a:pPr marL="660400" indent="-660400">
              <a:lnSpc>
                <a:spcPct val="90000"/>
              </a:lnSpc>
              <a:buClr>
                <a:srgbClr val="FFFF00"/>
              </a:buClr>
              <a:buFont typeface="Wingdings" pitchFamily="2" charset="2"/>
              <a:buChar char="Ø"/>
            </a:pPr>
            <a:r>
              <a:rPr lang="en-US" sz="2400" dirty="0" smtClean="0">
                <a:solidFill>
                  <a:schemeClr val="tx2"/>
                </a:solidFill>
              </a:rPr>
              <a:t>If the actor is entrusted with the care, supervision, or administration of the person for a special purpose </a:t>
            </a:r>
          </a:p>
          <a:p>
            <a:pPr marL="2241550" lvl="4" indent="-412750">
              <a:lnSpc>
                <a:spcPct val="90000"/>
              </a:lnSpc>
              <a:buClr>
                <a:srgbClr val="FFFF00"/>
              </a:buClr>
              <a:buFontTx/>
              <a:buNone/>
            </a:pPr>
            <a:r>
              <a:rPr lang="en-US" sz="1600" dirty="0" smtClean="0">
                <a:solidFill>
                  <a:schemeClr val="tx2"/>
                </a:solidFill>
              </a:rPr>
              <a:t>			</a:t>
            </a:r>
            <a:r>
              <a:rPr lang="en-US" sz="2400" dirty="0" smtClean="0">
                <a:solidFill>
                  <a:schemeClr val="tx2"/>
                </a:solidFill>
              </a:rPr>
              <a:t>AND</a:t>
            </a:r>
          </a:p>
          <a:p>
            <a:pPr marL="660400" indent="-660400">
              <a:lnSpc>
                <a:spcPct val="90000"/>
              </a:lnSpc>
              <a:buClr>
                <a:srgbClr val="FFFF00"/>
              </a:buClr>
              <a:buFont typeface="Wingdings" pitchFamily="2" charset="2"/>
              <a:buChar char="Ø"/>
            </a:pPr>
            <a:r>
              <a:rPr lang="en-US" sz="2400" dirty="0" smtClean="0">
                <a:solidFill>
                  <a:schemeClr val="tx2"/>
                </a:solidFill>
              </a:rPr>
              <a:t>When and to the degree the actor reasonably believes the force is necessary to further the special purpose or to maintain discipline in a group </a:t>
            </a:r>
          </a:p>
          <a:p>
            <a:pPr marL="660400" indent="-660400">
              <a:lnSpc>
                <a:spcPct val="90000"/>
              </a:lnSpc>
              <a:buClr>
                <a:srgbClr val="FFFF00"/>
              </a:buClr>
              <a:buFont typeface="Wingdings" pitchFamily="2" charset="2"/>
              <a:buChar char="Ø"/>
            </a:pPr>
            <a:endParaRPr lang="en-US" sz="2400" dirty="0" smtClean="0">
              <a:solidFill>
                <a:schemeClr val="tx2"/>
              </a:solidFill>
            </a:endParaRPr>
          </a:p>
          <a:p>
            <a:pPr marL="660400" indent="-660400">
              <a:lnSpc>
                <a:spcPct val="90000"/>
              </a:lnSpc>
              <a:buClr>
                <a:srgbClr val="FFFF00"/>
              </a:buClr>
              <a:buFontTx/>
              <a:buNone/>
            </a:pPr>
            <a:r>
              <a:rPr lang="en-US" sz="2400" dirty="0" smtClean="0">
                <a:solidFill>
                  <a:schemeClr val="tx2"/>
                </a:solidFill>
              </a:rPr>
              <a:t>Special purpose:  controlling, training, </a:t>
            </a:r>
          </a:p>
          <a:p>
            <a:pPr marL="660400" indent="-660400">
              <a:lnSpc>
                <a:spcPct val="90000"/>
              </a:lnSpc>
              <a:buClr>
                <a:srgbClr val="FFFF00"/>
              </a:buClr>
              <a:buFontTx/>
              <a:buNone/>
            </a:pPr>
            <a:r>
              <a:rPr lang="en-US" sz="2400" dirty="0" smtClean="0">
                <a:solidFill>
                  <a:schemeClr val="tx2"/>
                </a:solidFill>
              </a:rPr>
              <a:t>or educating the student</a:t>
            </a:r>
          </a:p>
        </p:txBody>
      </p:sp>
      <p:pic>
        <p:nvPicPr>
          <p:cNvPr id="7172" name="Picture 4" descr="2"/>
          <p:cNvPicPr>
            <a:picLocks noGrp="1" noChangeAspect="1" noChangeArrowheads="1"/>
          </p:cNvPicPr>
          <p:nvPr>
            <p:ph sz="half" idx="4294967295"/>
          </p:nvPr>
        </p:nvPicPr>
        <p:blipFill>
          <a:blip r:embed="rId2" cstate="print"/>
          <a:srcRect/>
          <a:stretch>
            <a:fillRect/>
          </a:stretch>
        </p:blipFill>
        <p:spPr>
          <a:xfrm>
            <a:off x="6172200" y="4343400"/>
            <a:ext cx="2743200" cy="259715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52400"/>
            <a:ext cx="8229600" cy="1143000"/>
          </a:xfrm>
        </p:spPr>
        <p:txBody>
          <a:bodyPr/>
          <a:lstStyle/>
          <a:p>
            <a:r>
              <a:rPr lang="en-US" sz="4000" dirty="0" smtClean="0"/>
              <a:t>Penalties</a:t>
            </a:r>
          </a:p>
        </p:txBody>
      </p:sp>
      <p:sp>
        <p:nvSpPr>
          <p:cNvPr id="8195" name="Rectangle 3"/>
          <p:cNvSpPr>
            <a:spLocks noGrp="1" noChangeArrowheads="1"/>
          </p:cNvSpPr>
          <p:nvPr>
            <p:ph type="body" idx="1"/>
          </p:nvPr>
        </p:nvSpPr>
        <p:spPr>
          <a:xfrm>
            <a:off x="76200" y="838200"/>
            <a:ext cx="8915400" cy="4525963"/>
          </a:xfrm>
        </p:spPr>
        <p:txBody>
          <a:bodyPr/>
          <a:lstStyle/>
          <a:p>
            <a:pPr>
              <a:lnSpc>
                <a:spcPct val="80000"/>
              </a:lnSpc>
              <a:buFontTx/>
              <a:buNone/>
            </a:pPr>
            <a:r>
              <a:rPr lang="en-US" sz="2400" dirty="0" smtClean="0">
                <a:solidFill>
                  <a:schemeClr val="tx2"/>
                </a:solidFill>
              </a:rPr>
              <a:t>CLASS A MISDEMEANOR.  An individual adjudged guilty of a Class A misdemeanor shall be punished by:</a:t>
            </a:r>
          </a:p>
          <a:p>
            <a:pPr lvl="2">
              <a:lnSpc>
                <a:spcPct val="80000"/>
              </a:lnSpc>
              <a:buFontTx/>
              <a:buNone/>
            </a:pPr>
            <a:r>
              <a:rPr lang="en-US" dirty="0" smtClean="0">
                <a:solidFill>
                  <a:schemeClr val="tx2"/>
                </a:solidFill>
              </a:rPr>
              <a:t>(1)  a fine not to exceed $4,000;</a:t>
            </a:r>
          </a:p>
          <a:p>
            <a:pPr lvl="2">
              <a:lnSpc>
                <a:spcPct val="80000"/>
              </a:lnSpc>
              <a:buFontTx/>
              <a:buNone/>
            </a:pPr>
            <a:r>
              <a:rPr lang="en-US" dirty="0" smtClean="0">
                <a:solidFill>
                  <a:schemeClr val="tx2"/>
                </a:solidFill>
              </a:rPr>
              <a:t>(2)  confinement in jail for a term not to exceed one year; or</a:t>
            </a:r>
          </a:p>
          <a:p>
            <a:pPr lvl="2">
              <a:lnSpc>
                <a:spcPct val="80000"/>
              </a:lnSpc>
              <a:buFontTx/>
              <a:buNone/>
            </a:pPr>
            <a:r>
              <a:rPr lang="en-US" dirty="0" smtClean="0">
                <a:solidFill>
                  <a:schemeClr val="tx2"/>
                </a:solidFill>
              </a:rPr>
              <a:t>(3)  both such fine and confinement.</a:t>
            </a:r>
            <a:r>
              <a:rPr lang="en-US" sz="1800" dirty="0" smtClean="0">
                <a:solidFill>
                  <a:schemeClr val="tx2"/>
                </a:solidFill>
              </a:rPr>
              <a:t/>
            </a:r>
            <a:br>
              <a:rPr lang="en-US" sz="1800" dirty="0" smtClean="0">
                <a:solidFill>
                  <a:schemeClr val="tx2"/>
                </a:solidFill>
              </a:rPr>
            </a:br>
            <a:endParaRPr lang="en-US" sz="1800" dirty="0" smtClean="0">
              <a:solidFill>
                <a:schemeClr val="tx2"/>
              </a:solidFill>
            </a:endParaRPr>
          </a:p>
          <a:p>
            <a:pPr>
              <a:lnSpc>
                <a:spcPct val="80000"/>
              </a:lnSpc>
              <a:buFontTx/>
              <a:buNone/>
            </a:pPr>
            <a:r>
              <a:rPr lang="en-US" sz="2400" dirty="0" smtClean="0">
                <a:solidFill>
                  <a:schemeClr val="tx2"/>
                </a:solidFill>
              </a:rPr>
              <a:t>CLASS B MISDEMEANOR.  An individual adjudged guilty of a Class B misdemeanor shall be punished by:</a:t>
            </a:r>
          </a:p>
          <a:p>
            <a:pPr lvl="2">
              <a:lnSpc>
                <a:spcPct val="80000"/>
              </a:lnSpc>
              <a:buFontTx/>
              <a:buNone/>
            </a:pPr>
            <a:r>
              <a:rPr lang="en-US" dirty="0" smtClean="0">
                <a:solidFill>
                  <a:schemeClr val="tx2"/>
                </a:solidFill>
              </a:rPr>
              <a:t>(1)  a fine not to exceed $2,000;</a:t>
            </a:r>
          </a:p>
          <a:p>
            <a:pPr lvl="2">
              <a:lnSpc>
                <a:spcPct val="80000"/>
              </a:lnSpc>
              <a:buFontTx/>
              <a:buNone/>
            </a:pPr>
            <a:r>
              <a:rPr lang="en-US" dirty="0" smtClean="0">
                <a:solidFill>
                  <a:schemeClr val="tx2"/>
                </a:solidFill>
              </a:rPr>
              <a:t>(2)  confinement in jail for a term not to exceed 180 days; or</a:t>
            </a:r>
          </a:p>
          <a:p>
            <a:pPr lvl="2">
              <a:lnSpc>
                <a:spcPct val="80000"/>
              </a:lnSpc>
              <a:buFontTx/>
              <a:buNone/>
            </a:pPr>
            <a:r>
              <a:rPr lang="en-US" dirty="0" smtClean="0">
                <a:solidFill>
                  <a:schemeClr val="tx2"/>
                </a:solidFill>
              </a:rPr>
              <a:t>(3)  both such fine and confinement.</a:t>
            </a:r>
            <a:br>
              <a:rPr lang="en-US" dirty="0" smtClean="0">
                <a:solidFill>
                  <a:schemeClr val="tx2"/>
                </a:solidFill>
              </a:rPr>
            </a:br>
            <a:endParaRPr lang="en-US" dirty="0" smtClean="0">
              <a:solidFill>
                <a:schemeClr val="tx2"/>
              </a:solidFill>
            </a:endParaRPr>
          </a:p>
          <a:p>
            <a:pPr>
              <a:lnSpc>
                <a:spcPct val="80000"/>
              </a:lnSpc>
              <a:buFontTx/>
              <a:buNone/>
            </a:pPr>
            <a:r>
              <a:rPr lang="en-US" sz="2400" dirty="0" smtClean="0">
                <a:solidFill>
                  <a:schemeClr val="tx2"/>
                </a:solidFill>
              </a:rPr>
              <a:t>CLASS C MISDEMEANOR.  An individual adjudged guilty of a Class C misdemeanor shall be punished by a fine not to exceed $500.</a:t>
            </a:r>
          </a:p>
          <a:p>
            <a:pPr>
              <a:lnSpc>
                <a:spcPct val="80000"/>
              </a:lnSpc>
              <a:buFontTx/>
              <a:buNone/>
            </a:pPr>
            <a:endParaRPr lang="en-US" sz="2400" dirty="0" smtClean="0">
              <a:solidFill>
                <a:schemeClr val="tx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274638"/>
            <a:ext cx="8839200" cy="1143000"/>
          </a:xfrm>
        </p:spPr>
        <p:txBody>
          <a:bodyPr/>
          <a:lstStyle/>
          <a:p>
            <a:r>
              <a:rPr lang="en-US" sz="4000" dirty="0" smtClean="0"/>
              <a:t>Criminal Solicitation of a Minor</a:t>
            </a:r>
            <a:r>
              <a:rPr lang="en-US" sz="3200" dirty="0" smtClean="0"/>
              <a:t/>
            </a:r>
            <a:br>
              <a:rPr lang="en-US" sz="3200" dirty="0" smtClean="0"/>
            </a:br>
            <a:r>
              <a:rPr lang="en-US" sz="3200" dirty="0" smtClean="0"/>
              <a:t>Penal Code 15.031</a:t>
            </a:r>
          </a:p>
        </p:txBody>
      </p:sp>
      <p:sp>
        <p:nvSpPr>
          <p:cNvPr id="9219" name="Rectangle 3"/>
          <p:cNvSpPr>
            <a:spLocks noGrp="1" noChangeArrowheads="1"/>
          </p:cNvSpPr>
          <p:nvPr>
            <p:ph type="body" idx="1"/>
          </p:nvPr>
        </p:nvSpPr>
        <p:spPr>
          <a:xfrm>
            <a:off x="76200" y="1524000"/>
            <a:ext cx="9067800" cy="1066800"/>
          </a:xfrm>
        </p:spPr>
        <p:txBody>
          <a:bodyPr/>
          <a:lstStyle/>
          <a:p>
            <a:pPr>
              <a:lnSpc>
                <a:spcPct val="80000"/>
              </a:lnSpc>
              <a:buFontTx/>
              <a:buNone/>
            </a:pPr>
            <a:r>
              <a:rPr lang="en-US" sz="2000" dirty="0" smtClean="0">
                <a:solidFill>
                  <a:schemeClr val="tx2"/>
                </a:solidFill>
              </a:rPr>
              <a:t>Requests, commands, or attempts to induce a minor (under 17 years old) to </a:t>
            </a:r>
          </a:p>
          <a:p>
            <a:pPr>
              <a:lnSpc>
                <a:spcPct val="80000"/>
              </a:lnSpc>
              <a:buFontTx/>
              <a:buNone/>
            </a:pPr>
            <a:r>
              <a:rPr lang="en-US" sz="2000" dirty="0" smtClean="0">
                <a:solidFill>
                  <a:schemeClr val="tx2"/>
                </a:solidFill>
              </a:rPr>
              <a:t>engage in specific conduct that would constitute an offense or make a minor</a:t>
            </a:r>
          </a:p>
          <a:p>
            <a:pPr>
              <a:lnSpc>
                <a:spcPct val="80000"/>
              </a:lnSpc>
              <a:buFontTx/>
              <a:buNone/>
            </a:pPr>
            <a:r>
              <a:rPr lang="en-US" sz="2000" dirty="0" smtClean="0">
                <a:solidFill>
                  <a:schemeClr val="tx2"/>
                </a:solidFill>
              </a:rPr>
              <a:t>a party to an offense listed below</a:t>
            </a:r>
          </a:p>
          <a:p>
            <a:pPr>
              <a:lnSpc>
                <a:spcPct val="80000"/>
              </a:lnSpc>
              <a:buFontTx/>
              <a:buNone/>
            </a:pPr>
            <a:endParaRPr lang="en-US" sz="2000" dirty="0" smtClean="0">
              <a:solidFill>
                <a:schemeClr val="tx2"/>
              </a:solidFill>
            </a:endParaRPr>
          </a:p>
          <a:p>
            <a:pPr>
              <a:lnSpc>
                <a:spcPct val="80000"/>
              </a:lnSpc>
              <a:buFontTx/>
              <a:buNone/>
            </a:pPr>
            <a:endParaRPr lang="en-US" sz="2000" dirty="0" smtClean="0">
              <a:solidFill>
                <a:schemeClr val="tx2"/>
              </a:solidFill>
            </a:endParaRPr>
          </a:p>
        </p:txBody>
      </p:sp>
      <p:sp>
        <p:nvSpPr>
          <p:cNvPr id="9220" name="Text Box 4"/>
          <p:cNvSpPr txBox="1">
            <a:spLocks noChangeArrowheads="1"/>
          </p:cNvSpPr>
          <p:nvPr/>
        </p:nvSpPr>
        <p:spPr bwMode="auto">
          <a:xfrm>
            <a:off x="1219200" y="3200400"/>
            <a:ext cx="4495800" cy="244475"/>
          </a:xfrm>
          <a:prstGeom prst="rect">
            <a:avLst/>
          </a:prstGeom>
          <a:noFill/>
          <a:ln w="9525">
            <a:noFill/>
            <a:miter lim="800000"/>
            <a:headEnd/>
            <a:tailEnd/>
          </a:ln>
        </p:spPr>
        <p:txBody>
          <a:bodyPr>
            <a:spAutoFit/>
          </a:bodyPr>
          <a:lstStyle/>
          <a:p>
            <a:pPr>
              <a:spcBef>
                <a:spcPct val="50000"/>
              </a:spcBef>
            </a:pPr>
            <a:endParaRPr lang="en-US"/>
          </a:p>
        </p:txBody>
      </p:sp>
      <p:sp>
        <p:nvSpPr>
          <p:cNvPr id="9221" name="Rectangle 5"/>
          <p:cNvSpPr>
            <a:spLocks noChangeArrowheads="1"/>
          </p:cNvSpPr>
          <p:nvPr/>
        </p:nvSpPr>
        <p:spPr bwMode="auto">
          <a:xfrm>
            <a:off x="1524000" y="2590800"/>
            <a:ext cx="6934200" cy="4133850"/>
          </a:xfrm>
          <a:prstGeom prst="rect">
            <a:avLst/>
          </a:prstGeom>
          <a:noFill/>
          <a:ln w="9525">
            <a:noFill/>
            <a:miter lim="800000"/>
            <a:headEnd/>
            <a:tailEnd/>
          </a:ln>
        </p:spPr>
        <p:txBody>
          <a:bodyPr>
            <a:spAutoFit/>
          </a:bodyPr>
          <a:lstStyle/>
          <a:p>
            <a:r>
              <a:rPr lang="en-US" sz="1400" dirty="0">
                <a:solidFill>
                  <a:schemeClr val="tx2"/>
                </a:solidFill>
              </a:rPr>
              <a:t>Continuous Sexual Abuse of a Child</a:t>
            </a:r>
          </a:p>
          <a:p>
            <a:r>
              <a:rPr lang="en-US" sz="1400" dirty="0">
                <a:solidFill>
                  <a:schemeClr val="tx2"/>
                </a:solidFill>
              </a:rPr>
              <a:t>Indecency with a Child</a:t>
            </a:r>
          </a:p>
          <a:p>
            <a:r>
              <a:rPr lang="en-US" sz="1400" dirty="0">
                <a:solidFill>
                  <a:schemeClr val="tx2"/>
                </a:solidFill>
              </a:rPr>
              <a:t>Sexual Assault</a:t>
            </a:r>
          </a:p>
          <a:p>
            <a:r>
              <a:rPr lang="en-US" sz="1400" dirty="0">
                <a:solidFill>
                  <a:schemeClr val="tx2"/>
                </a:solidFill>
              </a:rPr>
              <a:t>Aggravated Sexual Assault</a:t>
            </a:r>
          </a:p>
          <a:p>
            <a:r>
              <a:rPr lang="en-US" sz="1400" dirty="0">
                <a:solidFill>
                  <a:schemeClr val="tx2"/>
                </a:solidFill>
              </a:rPr>
              <a:t>Sexual Performance by a Child</a:t>
            </a:r>
          </a:p>
          <a:p>
            <a:r>
              <a:rPr lang="en-US" sz="1400" dirty="0">
                <a:solidFill>
                  <a:schemeClr val="tx2"/>
                </a:solidFill>
              </a:rPr>
              <a:t>Murder</a:t>
            </a:r>
          </a:p>
          <a:p>
            <a:r>
              <a:rPr lang="en-US" sz="1400" dirty="0">
                <a:solidFill>
                  <a:schemeClr val="tx2"/>
                </a:solidFill>
              </a:rPr>
              <a:t>Capital Murder</a:t>
            </a:r>
          </a:p>
          <a:p>
            <a:r>
              <a:rPr lang="en-US" sz="1400" dirty="0">
                <a:solidFill>
                  <a:schemeClr val="tx2"/>
                </a:solidFill>
              </a:rPr>
              <a:t>Aggravated Kidnapping</a:t>
            </a:r>
          </a:p>
          <a:p>
            <a:r>
              <a:rPr lang="en-US" sz="1400" dirty="0">
                <a:solidFill>
                  <a:schemeClr val="tx2"/>
                </a:solidFill>
              </a:rPr>
              <a:t>Aggravated Robbery</a:t>
            </a:r>
          </a:p>
          <a:p>
            <a:r>
              <a:rPr lang="en-US" sz="1400" dirty="0">
                <a:solidFill>
                  <a:schemeClr val="tx2"/>
                </a:solidFill>
              </a:rPr>
              <a:t>Drug offenses enhanced by Drug Free Zone (HSC 481.134)</a:t>
            </a:r>
          </a:p>
          <a:p>
            <a:r>
              <a:rPr lang="en-US" sz="1400" dirty="0">
                <a:solidFill>
                  <a:schemeClr val="tx2"/>
                </a:solidFill>
              </a:rPr>
              <a:t>Injury to a Child, Elderly Individual, or Disabled Individual (if offense is 1st degree and victim is child)</a:t>
            </a:r>
          </a:p>
          <a:p>
            <a:r>
              <a:rPr lang="en-US" sz="1400" dirty="0">
                <a:solidFill>
                  <a:schemeClr val="tx2"/>
                </a:solidFill>
              </a:rPr>
              <a:t>Criminal Solicitation of any 1st degree felony</a:t>
            </a:r>
          </a:p>
          <a:p>
            <a:r>
              <a:rPr lang="en-US" sz="1400" dirty="0">
                <a:solidFill>
                  <a:schemeClr val="tx2"/>
                </a:solidFill>
              </a:rPr>
              <a:t>Manufacture of Delivery of Substance in PG 1</a:t>
            </a:r>
          </a:p>
          <a:p>
            <a:r>
              <a:rPr lang="en-US" sz="1400" dirty="0">
                <a:solidFill>
                  <a:schemeClr val="tx2"/>
                </a:solidFill>
              </a:rPr>
              <a:t>Manufacture of Delivery of Substance in PG 1-A</a:t>
            </a:r>
          </a:p>
          <a:p>
            <a:r>
              <a:rPr lang="en-US" sz="1400" dirty="0">
                <a:solidFill>
                  <a:schemeClr val="tx2"/>
                </a:solidFill>
              </a:rPr>
              <a:t>Manufacture of Delivery of Substance in PG 2</a:t>
            </a:r>
          </a:p>
          <a:p>
            <a:r>
              <a:rPr lang="en-US" sz="1400" dirty="0">
                <a:solidFill>
                  <a:schemeClr val="tx2"/>
                </a:solidFill>
              </a:rPr>
              <a:t>Manufacture of Delivery of Substance in PG 3 or 4</a:t>
            </a:r>
          </a:p>
          <a:p>
            <a:r>
              <a:rPr lang="en-US" sz="1400" dirty="0">
                <a:solidFill>
                  <a:schemeClr val="tx2"/>
                </a:solidFill>
              </a:rPr>
              <a:t>Delivery of Marijuana</a:t>
            </a:r>
          </a:p>
          <a:p>
            <a:r>
              <a:rPr lang="en-US" sz="1400" dirty="0">
                <a:solidFill>
                  <a:schemeClr val="tx2"/>
                </a:solidFill>
              </a:rPr>
              <a:t>Delivery of Controlled Substance or Marijuana to a Child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609600"/>
            <a:ext cx="8686800" cy="1143000"/>
          </a:xfrm>
        </p:spPr>
        <p:txBody>
          <a:bodyPr/>
          <a:lstStyle/>
          <a:p>
            <a:r>
              <a:rPr lang="en-US" sz="4000" dirty="0" smtClean="0"/>
              <a:t>  Improper Relationship Between Educator and Student </a:t>
            </a:r>
            <a:br>
              <a:rPr lang="en-US" sz="4000" dirty="0" smtClean="0"/>
            </a:br>
            <a:r>
              <a:rPr lang="en-US" sz="3200" dirty="0" smtClean="0"/>
              <a:t>Penal Code 21.12</a:t>
            </a:r>
          </a:p>
        </p:txBody>
      </p:sp>
      <p:sp>
        <p:nvSpPr>
          <p:cNvPr id="10243" name="Rectangle 3"/>
          <p:cNvSpPr>
            <a:spLocks noGrp="1" noChangeArrowheads="1"/>
          </p:cNvSpPr>
          <p:nvPr>
            <p:ph type="body" idx="1"/>
          </p:nvPr>
        </p:nvSpPr>
        <p:spPr>
          <a:xfrm>
            <a:off x="457200" y="2332038"/>
            <a:ext cx="8229600" cy="4525962"/>
          </a:xfrm>
        </p:spPr>
        <p:txBody>
          <a:bodyPr/>
          <a:lstStyle/>
          <a:p>
            <a:pPr>
              <a:buFontTx/>
              <a:buNone/>
            </a:pPr>
            <a:r>
              <a:rPr lang="en-US" sz="2400" dirty="0" smtClean="0">
                <a:solidFill>
                  <a:schemeClr val="tx2"/>
                </a:solidFill>
              </a:rPr>
              <a:t>An employee of a public or private primary or secondary</a:t>
            </a:r>
          </a:p>
          <a:p>
            <a:pPr>
              <a:buFontTx/>
              <a:buNone/>
            </a:pPr>
            <a:r>
              <a:rPr lang="en-US" sz="2400" dirty="0" smtClean="0">
                <a:solidFill>
                  <a:schemeClr val="tx2"/>
                </a:solidFill>
              </a:rPr>
              <a:t>school commits an offense if the employee engages in:</a:t>
            </a:r>
          </a:p>
          <a:p>
            <a:pPr lvl="1">
              <a:buFontTx/>
              <a:buNone/>
            </a:pPr>
            <a:r>
              <a:rPr lang="en-US" sz="2400" dirty="0" smtClean="0">
                <a:solidFill>
                  <a:schemeClr val="tx2"/>
                </a:solidFill>
              </a:rPr>
              <a:t>(1)  sexual contact, sexual intercourse, or deviate sexual intercourse with a person who is enrolled in a public or private primary or secondary school at which the employee works; or</a:t>
            </a:r>
          </a:p>
          <a:p>
            <a:pPr lvl="1">
              <a:buFontTx/>
              <a:buNone/>
            </a:pPr>
            <a:r>
              <a:rPr lang="en-US" sz="2400" dirty="0" smtClean="0">
                <a:solidFill>
                  <a:schemeClr val="tx2"/>
                </a:solidFill>
              </a:rPr>
              <a:t>(2)  conduct described by Section 33.021 (Online Solicitation of a Minor), with a person described by Subdivision (1), regardless of the age of that person.</a:t>
            </a:r>
          </a:p>
          <a:p>
            <a:pPr>
              <a:buFontTx/>
              <a:buNone/>
            </a:pPr>
            <a:r>
              <a:rPr lang="en-US" sz="2400" dirty="0" smtClean="0">
                <a:solidFill>
                  <a:schemeClr val="tx2"/>
                </a:solidFill>
              </a:rPr>
              <a:t>2</a:t>
            </a:r>
            <a:r>
              <a:rPr lang="en-US" sz="2400" baseline="30000" dirty="0" smtClean="0">
                <a:solidFill>
                  <a:schemeClr val="tx2"/>
                </a:solidFill>
              </a:rPr>
              <a:t>nd</a:t>
            </a:r>
            <a:r>
              <a:rPr lang="en-US" sz="2400" dirty="0" smtClean="0">
                <a:solidFill>
                  <a:schemeClr val="tx2"/>
                </a:solidFill>
              </a:rPr>
              <a:t> Degree Felony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229600" cy="1143000"/>
          </a:xfrm>
        </p:spPr>
        <p:txBody>
          <a:bodyPr/>
          <a:lstStyle/>
          <a:p>
            <a:r>
              <a:rPr lang="en-US" sz="4000" dirty="0" smtClean="0"/>
              <a:t>Coercing, Soliciting, or Inducing Gang Membership</a:t>
            </a:r>
            <a:br>
              <a:rPr lang="en-US" sz="4000" dirty="0" smtClean="0"/>
            </a:br>
            <a:r>
              <a:rPr lang="en-US" sz="4000" dirty="0" smtClean="0"/>
              <a:t> </a:t>
            </a:r>
            <a:r>
              <a:rPr lang="en-US" sz="3200" dirty="0" smtClean="0"/>
              <a:t>Penal Code 22.051</a:t>
            </a:r>
          </a:p>
        </p:txBody>
      </p:sp>
      <p:sp>
        <p:nvSpPr>
          <p:cNvPr id="11267" name="Rectangle 3"/>
          <p:cNvSpPr>
            <a:spLocks noGrp="1" noChangeArrowheads="1"/>
          </p:cNvSpPr>
          <p:nvPr>
            <p:ph type="body" idx="1"/>
          </p:nvPr>
        </p:nvSpPr>
        <p:spPr>
          <a:xfrm>
            <a:off x="228600" y="2133600"/>
            <a:ext cx="8534400" cy="4525962"/>
          </a:xfrm>
        </p:spPr>
        <p:txBody>
          <a:bodyPr/>
          <a:lstStyle/>
          <a:p>
            <a:pPr>
              <a:buFontTx/>
              <a:buNone/>
            </a:pPr>
            <a:r>
              <a:rPr lang="en-US" sz="2400" dirty="0" smtClean="0">
                <a:solidFill>
                  <a:schemeClr val="tx2"/>
                </a:solidFill>
              </a:rPr>
              <a:t>A person commits an offense if, with intent to coerce, induce,</a:t>
            </a:r>
          </a:p>
          <a:p>
            <a:pPr>
              <a:buFontTx/>
              <a:buNone/>
            </a:pPr>
            <a:r>
              <a:rPr lang="en-US" sz="2400" dirty="0" smtClean="0">
                <a:solidFill>
                  <a:schemeClr val="tx2"/>
                </a:solidFill>
              </a:rPr>
              <a:t>or solicit a child (under 17) to actively participate in the</a:t>
            </a:r>
          </a:p>
          <a:p>
            <a:pPr>
              <a:buFontTx/>
              <a:buNone/>
            </a:pPr>
            <a:r>
              <a:rPr lang="en-US" sz="2400" dirty="0" smtClean="0">
                <a:solidFill>
                  <a:schemeClr val="tx2"/>
                </a:solidFill>
              </a:rPr>
              <a:t>activities of a criminal street gang, the person:</a:t>
            </a:r>
          </a:p>
          <a:p>
            <a:pPr marL="857250" lvl="1" indent="-457200">
              <a:buFontTx/>
              <a:buAutoNum type="arabicPeriod"/>
            </a:pPr>
            <a:r>
              <a:rPr lang="en-US" sz="2400" dirty="0" smtClean="0">
                <a:solidFill>
                  <a:schemeClr val="tx2"/>
                </a:solidFill>
              </a:rPr>
              <a:t>Threatens the child with imminent bodily injury (or)</a:t>
            </a:r>
          </a:p>
          <a:p>
            <a:pPr marL="857250" lvl="1" indent="-457200">
              <a:buFontTx/>
              <a:buAutoNum type="arabicPeriod"/>
            </a:pPr>
            <a:r>
              <a:rPr lang="en-US" sz="2400" dirty="0" smtClean="0">
                <a:solidFill>
                  <a:schemeClr val="tx2"/>
                </a:solidFill>
              </a:rPr>
              <a:t>Causes bodily injury to the child</a:t>
            </a:r>
          </a:p>
          <a:p>
            <a:pPr>
              <a:buFontTx/>
              <a:buNone/>
            </a:pPr>
            <a:r>
              <a:rPr lang="en-US" sz="2400" dirty="0" smtClean="0">
                <a:solidFill>
                  <a:schemeClr val="tx2"/>
                </a:solidFill>
              </a:rPr>
              <a:t> </a:t>
            </a:r>
          </a:p>
          <a:p>
            <a:pPr>
              <a:buFontTx/>
              <a:buNone/>
            </a:pPr>
            <a:r>
              <a:rPr lang="en-US" sz="2400" dirty="0" smtClean="0">
                <a:solidFill>
                  <a:schemeClr val="tx2"/>
                </a:solidFill>
              </a:rPr>
              <a:t>Threatening is a State Jail Felony</a:t>
            </a:r>
          </a:p>
          <a:p>
            <a:pPr>
              <a:buFontTx/>
              <a:buNone/>
            </a:pPr>
            <a:r>
              <a:rPr lang="en-US" sz="2400" dirty="0" smtClean="0">
                <a:solidFill>
                  <a:schemeClr val="tx2"/>
                </a:solidFill>
              </a:rPr>
              <a:t>Injury is a 3</a:t>
            </a:r>
            <a:r>
              <a:rPr lang="en-US" sz="2400" baseline="30000" dirty="0" smtClean="0">
                <a:solidFill>
                  <a:schemeClr val="tx2"/>
                </a:solidFill>
              </a:rPr>
              <a:t>rd</a:t>
            </a:r>
            <a:r>
              <a:rPr lang="en-US" sz="2400" dirty="0" smtClean="0">
                <a:solidFill>
                  <a:schemeClr val="tx2"/>
                </a:solidFill>
              </a:rPr>
              <a:t> Degree Felony</a:t>
            </a:r>
          </a:p>
        </p:txBody>
      </p:sp>
    </p:spTree>
  </p:cSld>
  <p:clrMapOvr>
    <a:masterClrMapping/>
  </p:clrMapOvr>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518</TotalTime>
  <Words>1227</Words>
  <Application>Microsoft Office PowerPoint</Application>
  <PresentationFormat>On-screen Show (4:3)</PresentationFormat>
  <Paragraphs>225</Paragraphs>
  <Slides>27</Slides>
  <Notes>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Design</vt:lpstr>
      <vt:lpstr>Slide 1</vt:lpstr>
      <vt:lpstr>LEARNING OBJECTIVES</vt:lpstr>
      <vt:lpstr>LEARNING OBJECTIVES (cont.)</vt:lpstr>
      <vt:lpstr>Definition of a Public Place  Penal Code 1.07  </vt:lpstr>
      <vt:lpstr>Use of Force: Educator-Student Penal Code 9.62</vt:lpstr>
      <vt:lpstr>Penalties</vt:lpstr>
      <vt:lpstr>Criminal Solicitation of a Minor Penal Code 15.031</vt:lpstr>
      <vt:lpstr>  Improper Relationship Between Educator and Student  Penal Code 21.12</vt:lpstr>
      <vt:lpstr>Coercing, Soliciting, or Inducing Gang Membership  Penal Code 22.051</vt:lpstr>
      <vt:lpstr>Soliciting Membership in a Criminal Street Gang Penal Code  71.022 </vt:lpstr>
      <vt:lpstr>Terroristic Threat  Penal Code 22.07 </vt:lpstr>
      <vt:lpstr>Terroristic Threat  Penal Code 22.07</vt:lpstr>
      <vt:lpstr>Harassment  Penal Code 42.07  </vt:lpstr>
      <vt:lpstr>Use of Laser Pointers  Penal Code 42.13 </vt:lpstr>
      <vt:lpstr>Places Weapons Prohibited Penal Code 46.03 </vt:lpstr>
      <vt:lpstr>Slide 16</vt:lpstr>
      <vt:lpstr>Unlawfully Carrying a Weapon Penal Code 46.02</vt:lpstr>
      <vt:lpstr>Prohibited Weapons  Penal Code 46.05 </vt:lpstr>
      <vt:lpstr>Assault on a Public Servant</vt:lpstr>
      <vt:lpstr>Slide 20</vt:lpstr>
      <vt:lpstr>Criminal Trespass   Penal Code 30.05 </vt:lpstr>
      <vt:lpstr>Disorderly Conduct Penal Code 42.01</vt:lpstr>
      <vt:lpstr>Weapon-Free School Zones Penal Code 46.11</vt:lpstr>
      <vt:lpstr>Gang Free Zones Penal Code 71.028  </vt:lpstr>
      <vt:lpstr>Included offenses: </vt:lpstr>
      <vt:lpstr>Questions</vt:lpstr>
      <vt:lpstr>Slide 27</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George Little</dc:creator>
  <cp:lastModifiedBy>lgray</cp:lastModifiedBy>
  <cp:revision>54</cp:revision>
  <dcterms:created xsi:type="dcterms:W3CDTF">2008-05-25T20:34:38Z</dcterms:created>
  <dcterms:modified xsi:type="dcterms:W3CDTF">2010-06-17T15:19:09Z</dcterms:modified>
</cp:coreProperties>
</file>