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2" r:id="rId2"/>
    <p:sldId id="260" r:id="rId3"/>
    <p:sldId id="271" r:id="rId4"/>
    <p:sldId id="278" r:id="rId5"/>
    <p:sldId id="279" r:id="rId6"/>
    <p:sldId id="305" r:id="rId7"/>
    <p:sldId id="280" r:id="rId8"/>
    <p:sldId id="281" r:id="rId9"/>
    <p:sldId id="282" r:id="rId10"/>
    <p:sldId id="306" r:id="rId11"/>
    <p:sldId id="307" r:id="rId12"/>
    <p:sldId id="283" r:id="rId13"/>
    <p:sldId id="284" r:id="rId14"/>
    <p:sldId id="285" r:id="rId15"/>
    <p:sldId id="286" r:id="rId16"/>
    <p:sldId id="308" r:id="rId17"/>
    <p:sldId id="312" r:id="rId18"/>
    <p:sldId id="310" r:id="rId19"/>
    <p:sldId id="311"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270" r:id="rId39"/>
    <p:sldId id="313" r:id="rId4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5A390C-EC92-4DE0-84A9-EEB064FCB9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56D61C-6B16-4F8D-82F9-F5CDBBE23E31}"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4012BF0-A7E7-45FB-832A-7609D1A9F1F7}"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5060" name="Slide Number Placeholder 3"/>
          <p:cNvSpPr txBox="1">
            <a:spLocks noGrp="1"/>
          </p:cNvSpPr>
          <p:nvPr/>
        </p:nvSpPr>
        <p:spPr bwMode="auto">
          <a:xfrm>
            <a:off x="5180013" y="6513513"/>
            <a:ext cx="3962400" cy="342900"/>
          </a:xfrm>
          <a:prstGeom prst="rect">
            <a:avLst/>
          </a:prstGeom>
          <a:noFill/>
          <a:ln w="9525">
            <a:noFill/>
            <a:miter lim="800000"/>
            <a:headEnd/>
            <a:tailEnd/>
          </a:ln>
        </p:spPr>
        <p:txBody>
          <a:bodyPr anchor="b"/>
          <a:lstStyle/>
          <a:p>
            <a:pPr algn="r"/>
            <a:fld id="{35CF04E1-DF90-4713-B450-999A98D3C775}"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6084" name="Slide Number Placeholder 3"/>
          <p:cNvSpPr>
            <a:spLocks noGrp="1"/>
          </p:cNvSpPr>
          <p:nvPr>
            <p:ph type="sldNum" sz="quarter" idx="5"/>
          </p:nvPr>
        </p:nvSpPr>
        <p:spPr>
          <a:noFill/>
        </p:spPr>
        <p:txBody>
          <a:bodyPr/>
          <a:lstStyle/>
          <a:p>
            <a:fld id="{B484A65B-5350-47B7-9578-E7241273390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7108" name="Slide Number Placeholder 3"/>
          <p:cNvSpPr>
            <a:spLocks noGrp="1"/>
          </p:cNvSpPr>
          <p:nvPr>
            <p:ph type="sldNum" sz="quarter" idx="5"/>
          </p:nvPr>
        </p:nvSpPr>
        <p:spPr>
          <a:noFill/>
        </p:spPr>
        <p:txBody>
          <a:bodyPr/>
          <a:lstStyle/>
          <a:p>
            <a:fld id="{3E059392-927D-43DF-BEF2-444BDDF3A09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8132" name="Slide Number Placeholder 3"/>
          <p:cNvSpPr>
            <a:spLocks noGrp="1"/>
          </p:cNvSpPr>
          <p:nvPr>
            <p:ph type="sldNum" sz="quarter" idx="5"/>
          </p:nvPr>
        </p:nvSpPr>
        <p:spPr>
          <a:noFill/>
        </p:spPr>
        <p:txBody>
          <a:bodyPr/>
          <a:lstStyle/>
          <a:p>
            <a:fld id="{52E1F4FA-5DEF-43E4-BEF1-943EB9E63CA0}"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2BD4462-3EA7-442B-B546-96A0A94C3C79}" type="slidenum">
              <a:rPr lang="en-US" smtClean="0"/>
              <a:pPr/>
              <a:t>38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56D61C-6B16-4F8D-82F9-F5CDBBE23E31}" type="slidenum">
              <a:rPr lang="en-US" smtClean="0"/>
              <a:pPr/>
              <a:t>39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1AA02F-025D-4A61-AE56-2BB7092AC9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1ACCA0-8BC5-43F7-BC0A-5F45DE6E57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D65E7-E72A-4930-ABAC-108511431B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7D2FA4-B936-45F2-AF5A-6E1CB354B3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DD672-488B-4D2E-83DE-86F0B55480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58156-27BC-4140-BDAD-13EF3524AE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7AB2B6-587C-4AEC-8FAB-A8ECA1C2D4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F15368-E8FA-46B1-8E28-A75498889F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B87B51-0FFC-4EFC-90A3-E4FEC4870F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D65DB-D681-4142-B042-310CD63622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4C83BD-301E-4965-8F9A-1219BDCB7F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F72CAC-48D0-41B9-998C-7A8AF5F801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2BF3EC-FFD2-4A10-B688-90462F6D18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2"/>
          <p:cNvGrpSpPr>
            <a:grpSpLocks/>
          </p:cNvGrpSpPr>
          <p:nvPr/>
        </p:nvGrpSpPr>
        <p:grpSpPr bwMode="auto">
          <a:xfrm>
            <a:off x="1600200" y="3581400"/>
            <a:ext cx="6781800" cy="2286000"/>
            <a:chOff x="1008" y="2352"/>
            <a:chExt cx="4656" cy="1776"/>
          </a:xfrm>
        </p:grpSpPr>
        <p:pic>
          <p:nvPicPr>
            <p:cNvPr id="2056" name="Picture 12" descr="female police &#10;officer on white &#10;background, portrait. &#10;fotosearch - search &#10;stock photos, &#10;pictures, images, &#10;and photo clipart"/>
            <p:cNvPicPr>
              <a:picLocks noChangeAspect="1" noChangeArrowheads="1"/>
            </p:cNvPicPr>
            <p:nvPr/>
          </p:nvPicPr>
          <p:blipFill>
            <a:blip r:embed="rId3" cstate="print"/>
            <a:srcRect l="32001" r="16000" b="7333"/>
            <a:stretch>
              <a:fillRect/>
            </a:stretch>
          </p:blipFill>
          <p:spPr bwMode="auto">
            <a:xfrm>
              <a:off x="4944" y="2352"/>
              <a:ext cx="720" cy="1776"/>
            </a:xfrm>
            <a:prstGeom prst="rect">
              <a:avLst/>
            </a:prstGeom>
            <a:noFill/>
            <a:ln w="9525">
              <a:noFill/>
              <a:miter lim="800000"/>
              <a:headEnd/>
              <a:tailEnd/>
            </a:ln>
          </p:spPr>
        </p:pic>
        <p:pic>
          <p:nvPicPr>
            <p:cNvPr id="2057" name="Picture 14" descr="SBLE Logo Seal"/>
            <p:cNvPicPr>
              <a:picLocks noChangeAspect="1" noChangeArrowheads="1"/>
            </p:cNvPicPr>
            <p:nvPr/>
          </p:nvPicPr>
          <p:blipFill>
            <a:blip r:embed="rId4" cstate="print"/>
            <a:srcRect/>
            <a:stretch>
              <a:fillRect/>
            </a:stretch>
          </p:blipFill>
          <p:spPr bwMode="auto">
            <a:xfrm>
              <a:off x="3696" y="2592"/>
              <a:ext cx="1338" cy="1386"/>
            </a:xfrm>
            <a:prstGeom prst="rect">
              <a:avLst/>
            </a:prstGeom>
            <a:noFill/>
            <a:ln w="9525">
              <a:noFill/>
              <a:miter lim="800000"/>
              <a:headEnd/>
              <a:tailEnd/>
            </a:ln>
          </p:spPr>
        </p:pic>
        <p:pic>
          <p:nvPicPr>
            <p:cNvPr id="2058" name="Picture 13" descr="ICJS-(color)_W_TxState"/>
            <p:cNvPicPr>
              <a:picLocks noChangeAspect="1" noChangeArrowheads="1"/>
            </p:cNvPicPr>
            <p:nvPr/>
          </p:nvPicPr>
          <p:blipFill>
            <a:blip r:embed="rId5" cstate="print">
              <a:lum bright="-24000" contrast="36000"/>
            </a:blip>
            <a:srcRect/>
            <a:stretch>
              <a:fillRect/>
            </a:stretch>
          </p:blipFill>
          <p:spPr bwMode="auto">
            <a:xfrm>
              <a:off x="1008" y="2352"/>
              <a:ext cx="2688" cy="1728"/>
            </a:xfrm>
            <a:prstGeom prst="rect">
              <a:avLst/>
            </a:prstGeom>
            <a:noFill/>
            <a:ln w="9525">
              <a:noFill/>
              <a:miter lim="800000"/>
              <a:headEnd/>
              <a:tailEnd/>
            </a:ln>
          </p:spPr>
        </p:pic>
      </p:grpSp>
      <p:pic>
        <p:nvPicPr>
          <p:cNvPr id="2051" name="Picture 4" descr="Police Officer Street Tactical Uniform"/>
          <p:cNvPicPr>
            <a:picLocks noChangeAspect="1" noChangeArrowheads="1"/>
          </p:cNvPicPr>
          <p:nvPr/>
        </p:nvPicPr>
        <p:blipFill>
          <a:blip r:embed="rId6" cstate="print"/>
          <a:srcRect/>
          <a:stretch>
            <a:fillRect/>
          </a:stretch>
        </p:blipFill>
        <p:spPr bwMode="auto">
          <a:xfrm>
            <a:off x="533400" y="3048000"/>
            <a:ext cx="1195388" cy="2743200"/>
          </a:xfrm>
          <a:prstGeom prst="rect">
            <a:avLst/>
          </a:prstGeom>
          <a:noFill/>
          <a:ln w="9525">
            <a:noFill/>
            <a:miter lim="800000"/>
            <a:headEnd/>
            <a:tailEnd/>
          </a:ln>
        </p:spPr>
      </p:pic>
      <p:sp>
        <p:nvSpPr>
          <p:cNvPr id="2054" name="Text Box 11"/>
          <p:cNvSpPr txBox="1">
            <a:spLocks noChangeArrowheads="1"/>
          </p:cNvSpPr>
          <p:nvPr/>
        </p:nvSpPr>
        <p:spPr bwMode="auto">
          <a:xfrm>
            <a:off x="457200" y="6003925"/>
            <a:ext cx="7010400" cy="8540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rPr>
              <a:t>INSTRUCTOR:  OFFICER COLE LANGSTON</a:t>
            </a:r>
          </a:p>
          <a:p>
            <a:pPr>
              <a:spcBef>
                <a:spcPct val="50000"/>
              </a:spcBef>
            </a:pPr>
            <a:r>
              <a:rPr lang="en-US" sz="2000" dirty="0">
                <a:solidFill>
                  <a:srgbClr val="FFFF00"/>
                </a:solidFill>
              </a:rPr>
              <a:t>                           CARROLLTON POLICE DEPARTMENT</a:t>
            </a:r>
          </a:p>
        </p:txBody>
      </p:sp>
      <p:sp>
        <p:nvSpPr>
          <p:cNvPr id="2055" name="Text Box 13"/>
          <p:cNvSpPr txBox="1">
            <a:spLocks noChangeArrowheads="1"/>
          </p:cNvSpPr>
          <p:nvPr/>
        </p:nvSpPr>
        <p:spPr bwMode="auto">
          <a:xfrm>
            <a:off x="228600" y="1295400"/>
            <a:ext cx="8915400" cy="923925"/>
          </a:xfrm>
          <a:prstGeom prst="rect">
            <a:avLst/>
          </a:prstGeom>
          <a:noFill/>
          <a:ln w="9525">
            <a:noFill/>
            <a:miter lim="800000"/>
            <a:headEnd/>
            <a:tailEnd/>
          </a:ln>
        </p:spPr>
        <p:txBody>
          <a:bodyPr>
            <a:spAutoFit/>
          </a:bodyPr>
          <a:lstStyle/>
          <a:p>
            <a:pPr>
              <a:spcBef>
                <a:spcPct val="50000"/>
              </a:spcBef>
            </a:pPr>
            <a:r>
              <a:rPr lang="en-US" sz="5400" dirty="0">
                <a:solidFill>
                  <a:srgbClr val="FFFF00"/>
                </a:solidFill>
              </a:rPr>
              <a:t>TEXAS EDUCATION CODE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a:lstStyle/>
          <a:p>
            <a:r>
              <a:rPr lang="en-US" sz="3200" dirty="0" smtClean="0">
                <a:solidFill>
                  <a:srgbClr val="FFFF00"/>
                </a:solidFill>
              </a:rPr>
              <a:t>37.007  Expulsion for Serious Offenses</a:t>
            </a:r>
            <a:r>
              <a:rPr lang="en-US" dirty="0" smtClean="0">
                <a:solidFill>
                  <a:srgbClr val="FFFF00"/>
                </a:solidFill>
              </a:rPr>
              <a:t/>
            </a:r>
            <a:br>
              <a:rPr lang="en-US" dirty="0" smtClean="0">
                <a:solidFill>
                  <a:srgbClr val="FFFF00"/>
                </a:solidFill>
              </a:rPr>
            </a:br>
            <a:endParaRPr lang="en-US" dirty="0" smtClean="0"/>
          </a:p>
        </p:txBody>
      </p:sp>
      <p:sp>
        <p:nvSpPr>
          <p:cNvPr id="3" name="Content Placeholder 2"/>
          <p:cNvSpPr>
            <a:spLocks noGrp="1"/>
          </p:cNvSpPr>
          <p:nvPr>
            <p:ph idx="1"/>
          </p:nvPr>
        </p:nvSpPr>
        <p:spPr>
          <a:xfrm>
            <a:off x="228600" y="1066800"/>
            <a:ext cx="8686800" cy="4525963"/>
          </a:xfrm>
        </p:spPr>
        <p:txBody>
          <a:bodyPr/>
          <a:lstStyle/>
          <a:p>
            <a:r>
              <a:rPr lang="en-US" sz="2400" dirty="0" smtClean="0">
                <a:solidFill>
                  <a:srgbClr val="FFFF00"/>
                </a:solidFill>
              </a:rPr>
              <a:t>Family Code 52.041 requires the school to refer a child who is expelled to juvenile court</a:t>
            </a:r>
          </a:p>
          <a:p>
            <a:r>
              <a:rPr lang="en-US" sz="2400" dirty="0" smtClean="0">
                <a:solidFill>
                  <a:srgbClr val="FFFF00"/>
                </a:solidFill>
              </a:rPr>
              <a:t>A student shall be expelled from a school if the student, on school property or while attending a school-sponsored or school-related activity on or off of school property:  </a:t>
            </a:r>
          </a:p>
          <a:p>
            <a:pPr marL="914400" lvl="1" indent="-457200">
              <a:buFontTx/>
              <a:buAutoNum type="arabicPeriod"/>
            </a:pPr>
            <a:r>
              <a:rPr lang="en-US" sz="2400" dirty="0" smtClean="0">
                <a:solidFill>
                  <a:srgbClr val="FFFF00"/>
                </a:solidFill>
              </a:rPr>
              <a:t>Uses, exhibits, or possesses a prohibited weapon, firearm, illegal knife, or club</a:t>
            </a:r>
          </a:p>
          <a:p>
            <a:pPr marL="914400" lvl="1" indent="-457200">
              <a:buFontTx/>
              <a:buAutoNum type="arabicPeriod"/>
            </a:pPr>
            <a:r>
              <a:rPr lang="en-US" sz="2400" dirty="0" smtClean="0">
                <a:solidFill>
                  <a:srgbClr val="FFFF00"/>
                </a:solidFill>
              </a:rPr>
              <a:t>Engages in conduct that contains the elements of the offense of:</a:t>
            </a:r>
          </a:p>
          <a:p>
            <a:pPr lvl="2">
              <a:buFont typeface="Wingdings" pitchFamily="2" charset="2"/>
              <a:buChar char="Ø"/>
            </a:pPr>
            <a:r>
              <a:rPr lang="en-US" dirty="0" smtClean="0">
                <a:solidFill>
                  <a:srgbClr val="FFFF00"/>
                </a:solidFill>
              </a:rPr>
              <a:t>Aggravated Assault</a:t>
            </a:r>
          </a:p>
          <a:p>
            <a:pPr lvl="2">
              <a:buFont typeface="Wingdings" pitchFamily="2" charset="2"/>
              <a:buChar char="Ø"/>
            </a:pPr>
            <a:r>
              <a:rPr lang="en-US" dirty="0" smtClean="0">
                <a:solidFill>
                  <a:srgbClr val="FFFF00"/>
                </a:solidFill>
              </a:rPr>
              <a:t>Sexual Assault</a:t>
            </a:r>
          </a:p>
          <a:p>
            <a:pPr lvl="2">
              <a:buFont typeface="Wingdings" pitchFamily="2" charset="2"/>
              <a:buChar char="Ø"/>
            </a:pPr>
            <a:r>
              <a:rPr lang="en-US" dirty="0" smtClean="0">
                <a:solidFill>
                  <a:srgbClr val="FFFF00"/>
                </a:solidFill>
              </a:rPr>
              <a:t>Aggravated Sexual Assault</a:t>
            </a:r>
          </a:p>
          <a:p>
            <a:pPr lvl="2">
              <a:buFont typeface="Wingdings" pitchFamily="2" charset="2"/>
              <a:buChar char="Ø"/>
            </a:pPr>
            <a:r>
              <a:rPr lang="en-US" dirty="0" smtClean="0">
                <a:solidFill>
                  <a:srgbClr val="FFFF00"/>
                </a:solidFill>
              </a:rPr>
              <a:t>Arson</a:t>
            </a:r>
          </a:p>
          <a:p>
            <a:pPr marL="914400" lvl="1" indent="-457200" eaLnBrk="1" hangingPunct="1">
              <a:lnSpc>
                <a:spcPct val="90000"/>
              </a:lnSpc>
              <a:buClr>
                <a:srgbClr val="FFFF00"/>
              </a:buClr>
              <a:buFontTx/>
              <a:buChar char="•"/>
            </a:pPr>
            <a:endParaRPr lang="en-US" sz="1400" dirty="0" smtClean="0">
              <a:solidFill>
                <a:srgbClr val="FFFF00"/>
              </a:solidFill>
            </a:endParaRPr>
          </a:p>
          <a:p>
            <a:endParaRPr lang="en-US" dirty="0" smtClean="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04800" y="457200"/>
            <a:ext cx="8229600" cy="4525963"/>
          </a:xfrm>
        </p:spPr>
        <p:txBody>
          <a:bodyPr/>
          <a:lstStyle/>
          <a:p>
            <a:pPr lvl="1">
              <a:buFont typeface="Wingdings" pitchFamily="2" charset="2"/>
              <a:buChar char="Ø"/>
            </a:pPr>
            <a:r>
              <a:rPr lang="en-US" sz="2400" smtClean="0">
                <a:solidFill>
                  <a:srgbClr val="FFFF00"/>
                </a:solidFill>
              </a:rPr>
              <a:t>Murder</a:t>
            </a:r>
          </a:p>
          <a:p>
            <a:pPr lvl="1">
              <a:buFont typeface="Wingdings" pitchFamily="2" charset="2"/>
              <a:buChar char="Ø"/>
            </a:pPr>
            <a:r>
              <a:rPr lang="en-US" sz="2400" smtClean="0">
                <a:solidFill>
                  <a:srgbClr val="FFFF00"/>
                </a:solidFill>
              </a:rPr>
              <a:t>Capital Murder</a:t>
            </a:r>
          </a:p>
          <a:p>
            <a:pPr lvl="1">
              <a:buFont typeface="Wingdings" pitchFamily="2" charset="2"/>
              <a:buChar char="Ø"/>
            </a:pPr>
            <a:r>
              <a:rPr lang="en-US" sz="2400" smtClean="0">
                <a:solidFill>
                  <a:srgbClr val="FFFF00"/>
                </a:solidFill>
              </a:rPr>
              <a:t>Criminal Attempt Murder or Capital Murder</a:t>
            </a:r>
          </a:p>
          <a:p>
            <a:pPr lvl="1">
              <a:buFont typeface="Wingdings" pitchFamily="2" charset="2"/>
              <a:buChar char="Ø"/>
            </a:pPr>
            <a:r>
              <a:rPr lang="en-US" sz="2400" smtClean="0">
                <a:solidFill>
                  <a:srgbClr val="FFFF00"/>
                </a:solidFill>
              </a:rPr>
              <a:t>Indecency with a Child</a:t>
            </a:r>
          </a:p>
          <a:p>
            <a:pPr lvl="1">
              <a:buFont typeface="Wingdings" pitchFamily="2" charset="2"/>
              <a:buChar char="Ø"/>
            </a:pPr>
            <a:r>
              <a:rPr lang="en-US" sz="2400" smtClean="0">
                <a:solidFill>
                  <a:srgbClr val="FFFF00"/>
                </a:solidFill>
              </a:rPr>
              <a:t>Aggravated Kidnapping</a:t>
            </a:r>
          </a:p>
          <a:p>
            <a:pPr lvl="1">
              <a:buFont typeface="Wingdings" pitchFamily="2" charset="2"/>
              <a:buChar char="Ø"/>
            </a:pPr>
            <a:r>
              <a:rPr lang="en-US" sz="2400" smtClean="0">
                <a:solidFill>
                  <a:srgbClr val="FFFF00"/>
                </a:solidFill>
              </a:rPr>
              <a:t>Aggravated Robbery</a:t>
            </a:r>
          </a:p>
          <a:p>
            <a:pPr lvl="1">
              <a:buFont typeface="Wingdings" pitchFamily="2" charset="2"/>
              <a:buChar char="Ø"/>
            </a:pPr>
            <a:r>
              <a:rPr lang="en-US" sz="2400" smtClean="0">
                <a:solidFill>
                  <a:srgbClr val="FFFF00"/>
                </a:solidFill>
              </a:rPr>
              <a:t>Manslaughter</a:t>
            </a:r>
          </a:p>
          <a:p>
            <a:pPr lvl="1">
              <a:buFont typeface="Wingdings" pitchFamily="2" charset="2"/>
              <a:buChar char="Ø"/>
            </a:pPr>
            <a:r>
              <a:rPr lang="en-US" sz="2400" smtClean="0">
                <a:solidFill>
                  <a:srgbClr val="FFFF00"/>
                </a:solidFill>
              </a:rPr>
              <a:t>Criminally Negligent Homicide</a:t>
            </a:r>
          </a:p>
          <a:p>
            <a:pPr lvl="1">
              <a:buFont typeface="Wingdings" pitchFamily="2" charset="2"/>
              <a:buChar char="Ø"/>
            </a:pPr>
            <a:r>
              <a:rPr lang="en-US" sz="2400" smtClean="0">
                <a:solidFill>
                  <a:srgbClr val="FFFF00"/>
                </a:solidFill>
              </a:rPr>
              <a:t>Continuous Sexual Abuse of  Young Child or Children</a:t>
            </a:r>
          </a:p>
          <a:p>
            <a:pPr lvl="1">
              <a:buFont typeface="Wingdings" pitchFamily="2" charset="2"/>
              <a:buChar char="Ø"/>
            </a:pPr>
            <a:r>
              <a:rPr lang="en-US" sz="2400" smtClean="0">
                <a:solidFill>
                  <a:srgbClr val="FFFF00"/>
                </a:solidFill>
              </a:rPr>
              <a:t>Felony drug offenses</a:t>
            </a:r>
          </a:p>
          <a:p>
            <a:pPr lvl="1">
              <a:buFont typeface="Wingdings" pitchFamily="2" charset="2"/>
              <a:buChar char="Ø"/>
            </a:pPr>
            <a:r>
              <a:rPr lang="en-US" sz="2400" smtClean="0">
                <a:solidFill>
                  <a:srgbClr val="FFFF00"/>
                </a:solidFill>
              </a:rPr>
              <a:t>Using or under the influence of drugs and commits a felony</a:t>
            </a:r>
          </a:p>
          <a:p>
            <a:pPr lvl="1">
              <a:buFont typeface="Wingdings" pitchFamily="2" charset="2"/>
              <a:buChar char="Ø"/>
            </a:pPr>
            <a:r>
              <a:rPr lang="en-US" sz="2400" smtClean="0">
                <a:solidFill>
                  <a:srgbClr val="FFFF00"/>
                </a:solidFill>
              </a:rPr>
              <a:t>Commits a felony while under the influence of alcohol</a:t>
            </a:r>
            <a:endParaRPr lang="en-US" sz="1200" smtClean="0">
              <a:solidFill>
                <a:srgbClr val="FFFF00"/>
              </a:solidFill>
            </a:endParaRP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8600" y="457200"/>
            <a:ext cx="8839200" cy="5715000"/>
          </a:xfrm>
        </p:spPr>
        <p:txBody>
          <a:bodyPr/>
          <a:lstStyle/>
          <a:p>
            <a:pPr marL="609600" indent="-609600" eaLnBrk="1" hangingPunct="1">
              <a:lnSpc>
                <a:spcPct val="90000"/>
              </a:lnSpc>
              <a:buFont typeface="Wingdings" pitchFamily="2" charset="2"/>
              <a:buNone/>
            </a:pPr>
            <a:r>
              <a:rPr lang="en-US" dirty="0" smtClean="0">
                <a:solidFill>
                  <a:srgbClr val="FFFF00"/>
                </a:solidFill>
              </a:rPr>
              <a:t>37.008	Disciplinary AEP</a:t>
            </a:r>
          </a:p>
          <a:p>
            <a:pPr marL="990600" lvl="1" indent="-533400" eaLnBrk="1" hangingPunct="1">
              <a:lnSpc>
                <a:spcPct val="90000"/>
              </a:lnSpc>
              <a:buClr>
                <a:srgbClr val="FFFF00"/>
              </a:buClr>
              <a:buFontTx/>
              <a:buNone/>
            </a:pPr>
            <a:r>
              <a:rPr lang="en-US" sz="2400" dirty="0" smtClean="0">
                <a:solidFill>
                  <a:srgbClr val="FFFF00"/>
                </a:solidFill>
              </a:rPr>
              <a:t>	Statutory requirement to provide a Disciplinary Alternative Education Program</a:t>
            </a:r>
          </a:p>
          <a:p>
            <a:pPr marL="609600" indent="-609600" eaLnBrk="1" hangingPunct="1">
              <a:lnSpc>
                <a:spcPct val="90000"/>
              </a:lnSpc>
              <a:buFont typeface="Wingdings" pitchFamily="2" charset="2"/>
              <a:buNone/>
            </a:pPr>
            <a:r>
              <a:rPr lang="en-US" dirty="0" smtClean="0">
                <a:solidFill>
                  <a:srgbClr val="FFFF00"/>
                </a:solidFill>
              </a:rPr>
              <a:t>37.010  	Court Involvement</a:t>
            </a:r>
          </a:p>
          <a:p>
            <a:pPr marL="609600" indent="-609600" eaLnBrk="1" hangingPunct="1">
              <a:lnSpc>
                <a:spcPct val="90000"/>
              </a:lnSpc>
              <a:buFont typeface="Wingdings" pitchFamily="2" charset="2"/>
              <a:buNone/>
            </a:pPr>
            <a:r>
              <a:rPr lang="en-US" dirty="0" smtClean="0">
                <a:solidFill>
                  <a:srgbClr val="FFFF00"/>
                </a:solidFill>
              </a:rPr>
              <a:t>		</a:t>
            </a:r>
            <a:r>
              <a:rPr lang="en-US" sz="2400" dirty="0" smtClean="0">
                <a:solidFill>
                  <a:srgbClr val="FFFF00"/>
                </a:solidFill>
              </a:rPr>
              <a:t>A school that sends a student to DAEP or expels a 	student must notify the juvenile court</a:t>
            </a:r>
            <a:r>
              <a:rPr lang="en-US" dirty="0" smtClean="0">
                <a:solidFill>
                  <a:srgbClr val="FFFF00"/>
                </a:solidFill>
              </a:rPr>
              <a:t> </a:t>
            </a:r>
          </a:p>
          <a:p>
            <a:pPr marL="609600" indent="-609600" eaLnBrk="1" hangingPunct="1">
              <a:lnSpc>
                <a:spcPct val="90000"/>
              </a:lnSpc>
              <a:buFont typeface="Wingdings" pitchFamily="2" charset="2"/>
              <a:buNone/>
            </a:pPr>
            <a:r>
              <a:rPr lang="en-US" dirty="0" smtClean="0">
                <a:solidFill>
                  <a:srgbClr val="FFFF00"/>
                </a:solidFill>
              </a:rPr>
              <a:t>37.011	Juvenile Justice AEP</a:t>
            </a:r>
          </a:p>
          <a:p>
            <a:pPr marL="990600" lvl="1" indent="-533400" eaLnBrk="1" hangingPunct="1">
              <a:lnSpc>
                <a:spcPct val="90000"/>
              </a:lnSpc>
              <a:buClr>
                <a:srgbClr val="FFFF00"/>
              </a:buClr>
              <a:buFontTx/>
              <a:buChar char="•"/>
            </a:pPr>
            <a:r>
              <a:rPr lang="en-US" sz="2400" dirty="0" smtClean="0">
                <a:solidFill>
                  <a:srgbClr val="FFFF00"/>
                </a:solidFill>
              </a:rPr>
              <a:t>Counties with population greater than 125,000 are required to have a Juvenile Justice Alternative Education Program</a:t>
            </a:r>
          </a:p>
          <a:p>
            <a:pPr marL="990600" lvl="1" indent="-533400" eaLnBrk="1" hangingPunct="1">
              <a:lnSpc>
                <a:spcPct val="90000"/>
              </a:lnSpc>
              <a:buClr>
                <a:srgbClr val="FFFF00"/>
              </a:buClr>
              <a:buFontTx/>
              <a:buChar char="•"/>
            </a:pPr>
            <a:r>
              <a:rPr lang="en-US" sz="2400" dirty="0" smtClean="0">
                <a:solidFill>
                  <a:srgbClr val="FFFF00"/>
                </a:solidFill>
              </a:rPr>
              <a:t>Optional for counties with population 125,000 or less</a:t>
            </a:r>
          </a:p>
          <a:p>
            <a:pPr marL="990600" lvl="1" indent="-533400" eaLnBrk="1" hangingPunct="1">
              <a:lnSpc>
                <a:spcPct val="90000"/>
              </a:lnSpc>
              <a:buClr>
                <a:srgbClr val="FFFF00"/>
              </a:buClr>
              <a:buFontTx/>
              <a:buNone/>
            </a:pPr>
            <a:endParaRPr lang="en-US" sz="2400" dirty="0" smtClean="0">
              <a:solidFill>
                <a:srgbClr val="FFFF00"/>
              </a:solidFill>
            </a:endParaRPr>
          </a:p>
          <a:p>
            <a:pPr marL="609600" indent="-609600" eaLnBrk="1" hangingPunct="1">
              <a:lnSpc>
                <a:spcPct val="90000"/>
              </a:lnSpc>
              <a:buFont typeface="Wingdings" pitchFamily="2" charset="2"/>
              <a:buNone/>
            </a:pPr>
            <a:endParaRPr lang="en-US" sz="2400" dirty="0" smtClean="0">
              <a:solidFill>
                <a:srgbClr val="FFFF00"/>
              </a:solidFill>
            </a:endParaRPr>
          </a:p>
          <a:p>
            <a:pPr marL="609600" indent="-609600" eaLnBrk="1" hangingPunct="1">
              <a:lnSpc>
                <a:spcPct val="90000"/>
              </a:lnSpc>
              <a:buFont typeface="Wingdings" pitchFamily="2" charset="2"/>
              <a:buNone/>
            </a:pPr>
            <a:endParaRPr lang="en-US" sz="2800" dirty="0" smtClean="0">
              <a:solidFill>
                <a:srgbClr val="FFFF00"/>
              </a:solidFill>
            </a:endParaRPr>
          </a:p>
          <a:p>
            <a:pPr marL="609600" indent="-609600" eaLnBrk="1" hangingPunct="1">
              <a:lnSpc>
                <a:spcPct val="90000"/>
              </a:lnSpc>
              <a:buFont typeface="Wingdings" pitchFamily="2" charset="2"/>
              <a:buNone/>
            </a:pPr>
            <a:r>
              <a:rPr lang="en-US" sz="4000" dirty="0" smtClean="0">
                <a:solidFill>
                  <a:srgbClr val="FFFF00"/>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304800" y="422275"/>
            <a:ext cx="8686800" cy="4530725"/>
          </a:xfrm>
        </p:spPr>
        <p:txBody>
          <a:bodyPr/>
          <a:lstStyle/>
          <a:p>
            <a:pPr marL="609600" indent="-609600" eaLnBrk="1" hangingPunct="1">
              <a:buFont typeface="Wingdings" pitchFamily="2" charset="2"/>
              <a:buNone/>
            </a:pPr>
            <a:r>
              <a:rPr lang="en-US" dirty="0" smtClean="0">
                <a:solidFill>
                  <a:srgbClr val="FFFF00"/>
                </a:solidFill>
              </a:rPr>
              <a:t>37.015	Reports to Local Law Enforcement; 		Liability</a:t>
            </a:r>
          </a:p>
          <a:p>
            <a:pPr marL="990600" lvl="1" indent="-533400" eaLnBrk="1" hangingPunct="1">
              <a:buClr>
                <a:srgbClr val="FFFF00"/>
              </a:buClr>
              <a:buFontTx/>
              <a:buChar char="•"/>
            </a:pPr>
            <a:r>
              <a:rPr lang="en-US" sz="2400" dirty="0" smtClean="0">
                <a:solidFill>
                  <a:srgbClr val="FFFF00"/>
                </a:solidFill>
              </a:rPr>
              <a:t>Schools must notify police for certain offenses that occur on school grounds or at school related events</a:t>
            </a:r>
          </a:p>
          <a:p>
            <a:pPr marL="990600" lvl="1" indent="-533400" eaLnBrk="1" hangingPunct="1">
              <a:buClr>
                <a:srgbClr val="FFFF00"/>
              </a:buClr>
              <a:buFontTx/>
              <a:buChar char="•"/>
            </a:pPr>
            <a:r>
              <a:rPr lang="en-US" sz="2400" dirty="0" smtClean="0">
                <a:solidFill>
                  <a:srgbClr val="FFFF00"/>
                </a:solidFill>
              </a:rPr>
              <a:t>A person is not liable in civil damages for reporting in good faith as required by this section</a:t>
            </a:r>
          </a:p>
        </p:txBody>
      </p:sp>
      <p:pic>
        <p:nvPicPr>
          <p:cNvPr id="14339" name="Picture 3" descr="C:\Documents and Settings\Owner\Desktop\6.bmp"/>
          <p:cNvPicPr>
            <a:picLocks noChangeAspect="1" noChangeArrowheads="1"/>
          </p:cNvPicPr>
          <p:nvPr/>
        </p:nvPicPr>
        <p:blipFill>
          <a:blip r:embed="rId2" cstate="print"/>
          <a:srcRect l="1334" t="6000" r="1334" b="3999"/>
          <a:stretch>
            <a:fillRect/>
          </a:stretch>
        </p:blipFill>
        <p:spPr bwMode="auto">
          <a:xfrm>
            <a:off x="1905000" y="3276600"/>
            <a:ext cx="5562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body" sz="half" idx="1"/>
          </p:nvPr>
        </p:nvSpPr>
        <p:spPr>
          <a:xfrm>
            <a:off x="457200" y="1295400"/>
            <a:ext cx="4038600" cy="4525963"/>
          </a:xfrm>
        </p:spPr>
        <p:txBody>
          <a:bodyPr/>
          <a:lstStyle/>
          <a:p>
            <a:pPr eaLnBrk="1" hangingPunct="1">
              <a:buClr>
                <a:srgbClr val="FFFF00"/>
              </a:buClr>
            </a:pPr>
            <a:r>
              <a:rPr lang="en-US" sz="1800" smtClean="0">
                <a:solidFill>
                  <a:srgbClr val="FFFF00"/>
                </a:solidFill>
              </a:rPr>
              <a:t>Murder</a:t>
            </a:r>
          </a:p>
          <a:p>
            <a:pPr eaLnBrk="1" hangingPunct="1">
              <a:buClr>
                <a:srgbClr val="FFFF00"/>
              </a:buClr>
            </a:pPr>
            <a:r>
              <a:rPr lang="en-US" sz="1800" smtClean="0">
                <a:solidFill>
                  <a:srgbClr val="FFFF00"/>
                </a:solidFill>
              </a:rPr>
              <a:t>Capital Murder</a:t>
            </a:r>
          </a:p>
          <a:p>
            <a:pPr eaLnBrk="1" hangingPunct="1">
              <a:buClr>
                <a:srgbClr val="FFFF00"/>
              </a:buClr>
            </a:pPr>
            <a:r>
              <a:rPr lang="en-US" sz="1800" smtClean="0">
                <a:solidFill>
                  <a:srgbClr val="FFFF00"/>
                </a:solidFill>
              </a:rPr>
              <a:t>Aggravated Kidnapping</a:t>
            </a:r>
          </a:p>
          <a:p>
            <a:pPr eaLnBrk="1" hangingPunct="1">
              <a:buClr>
                <a:srgbClr val="FFFF00"/>
              </a:buClr>
            </a:pPr>
            <a:r>
              <a:rPr lang="en-US" sz="1800" smtClean="0">
                <a:solidFill>
                  <a:srgbClr val="FFFF00"/>
                </a:solidFill>
              </a:rPr>
              <a:t>Indecency with a Child</a:t>
            </a:r>
          </a:p>
          <a:p>
            <a:pPr eaLnBrk="1" hangingPunct="1">
              <a:buClr>
                <a:srgbClr val="FFFF00"/>
              </a:buClr>
            </a:pPr>
            <a:r>
              <a:rPr lang="en-US" sz="1800" smtClean="0">
                <a:solidFill>
                  <a:srgbClr val="FFFF00"/>
                </a:solidFill>
              </a:rPr>
              <a:t>Aggravated Assault</a:t>
            </a:r>
          </a:p>
          <a:p>
            <a:pPr eaLnBrk="1" hangingPunct="1">
              <a:buClr>
                <a:srgbClr val="FFFF00"/>
              </a:buClr>
            </a:pPr>
            <a:r>
              <a:rPr lang="en-US" sz="1800" smtClean="0">
                <a:solidFill>
                  <a:srgbClr val="FFFF00"/>
                </a:solidFill>
              </a:rPr>
              <a:t>Aggravated Sexual Assault</a:t>
            </a:r>
          </a:p>
          <a:p>
            <a:pPr eaLnBrk="1" hangingPunct="1">
              <a:buClr>
                <a:srgbClr val="FFFF00"/>
              </a:buClr>
            </a:pPr>
            <a:r>
              <a:rPr lang="en-US" sz="1800" smtClean="0">
                <a:solidFill>
                  <a:srgbClr val="FFFF00"/>
                </a:solidFill>
              </a:rPr>
              <a:t>Injury to Child, Disabled, or Elderly</a:t>
            </a:r>
          </a:p>
          <a:p>
            <a:pPr eaLnBrk="1" hangingPunct="1">
              <a:buClr>
                <a:srgbClr val="FFFF00"/>
              </a:buClr>
            </a:pPr>
            <a:r>
              <a:rPr lang="en-US" sz="1800" smtClean="0">
                <a:solidFill>
                  <a:srgbClr val="FFFF00"/>
                </a:solidFill>
              </a:rPr>
              <a:t>Arson</a:t>
            </a:r>
          </a:p>
          <a:p>
            <a:pPr eaLnBrk="1" hangingPunct="1">
              <a:buClr>
                <a:srgbClr val="FFFF00"/>
              </a:buClr>
            </a:pPr>
            <a:r>
              <a:rPr lang="en-US" sz="1800" smtClean="0">
                <a:solidFill>
                  <a:srgbClr val="FFFF00"/>
                </a:solidFill>
              </a:rPr>
              <a:t>Robbery</a:t>
            </a:r>
          </a:p>
          <a:p>
            <a:pPr eaLnBrk="1" hangingPunct="1">
              <a:buClr>
                <a:srgbClr val="FFFF00"/>
              </a:buClr>
            </a:pPr>
            <a:r>
              <a:rPr lang="en-US" sz="1800" smtClean="0">
                <a:solidFill>
                  <a:srgbClr val="FFFF00"/>
                </a:solidFill>
              </a:rPr>
              <a:t>Aggravated Robbery</a:t>
            </a:r>
          </a:p>
          <a:p>
            <a:pPr eaLnBrk="1" hangingPunct="1">
              <a:buClr>
                <a:srgbClr val="FFFF00"/>
              </a:buClr>
            </a:pPr>
            <a:r>
              <a:rPr lang="en-US" sz="1800" smtClean="0">
                <a:solidFill>
                  <a:srgbClr val="FFFF00"/>
                </a:solidFill>
              </a:rPr>
              <a:t>Sexual Performance by Child</a:t>
            </a:r>
          </a:p>
          <a:p>
            <a:pPr eaLnBrk="1" hangingPunct="1">
              <a:buClr>
                <a:srgbClr val="FFFF00"/>
              </a:buClr>
            </a:pPr>
            <a:r>
              <a:rPr lang="en-US" sz="1800" smtClean="0">
                <a:solidFill>
                  <a:srgbClr val="FFFF00"/>
                </a:solidFill>
              </a:rPr>
              <a:t>Continuous Sexual Abuse of a Young Child</a:t>
            </a:r>
          </a:p>
          <a:p>
            <a:pPr eaLnBrk="1" hangingPunct="1">
              <a:buClr>
                <a:srgbClr val="FFFF00"/>
              </a:buClr>
            </a:pPr>
            <a:r>
              <a:rPr lang="en-US" sz="1800" smtClean="0">
                <a:solidFill>
                  <a:srgbClr val="FFFF00"/>
                </a:solidFill>
              </a:rPr>
              <a:t>Deadly Conduct</a:t>
            </a:r>
          </a:p>
          <a:p>
            <a:pPr eaLnBrk="1" hangingPunct="1"/>
            <a:endParaRPr lang="en-US" sz="1800" smtClean="0">
              <a:solidFill>
                <a:srgbClr val="FFFF00"/>
              </a:solidFill>
            </a:endParaRPr>
          </a:p>
          <a:p>
            <a:pPr eaLnBrk="1" hangingPunct="1"/>
            <a:endParaRPr lang="en-US" sz="1800" smtClean="0">
              <a:solidFill>
                <a:srgbClr val="FFFF00"/>
              </a:solidFill>
            </a:endParaRPr>
          </a:p>
        </p:txBody>
      </p:sp>
      <p:sp>
        <p:nvSpPr>
          <p:cNvPr id="15363" name="Rectangle 6"/>
          <p:cNvSpPr>
            <a:spLocks noGrp="1" noChangeArrowheads="1"/>
          </p:cNvSpPr>
          <p:nvPr>
            <p:ph type="body" sz="half" idx="2"/>
          </p:nvPr>
        </p:nvSpPr>
        <p:spPr>
          <a:xfrm>
            <a:off x="4648200" y="1295400"/>
            <a:ext cx="4038600" cy="4525963"/>
          </a:xfrm>
        </p:spPr>
        <p:txBody>
          <a:bodyPr/>
          <a:lstStyle/>
          <a:p>
            <a:pPr eaLnBrk="1" hangingPunct="1">
              <a:buClr>
                <a:srgbClr val="FFFF00"/>
              </a:buClr>
            </a:pPr>
            <a:r>
              <a:rPr lang="en-US" sz="1800" smtClean="0">
                <a:solidFill>
                  <a:srgbClr val="FFFF00"/>
                </a:solidFill>
              </a:rPr>
              <a:t>Terroristic Threat</a:t>
            </a:r>
          </a:p>
          <a:p>
            <a:pPr eaLnBrk="1" hangingPunct="1">
              <a:buClr>
                <a:srgbClr val="FFFF00"/>
              </a:buClr>
            </a:pPr>
            <a:r>
              <a:rPr lang="en-US" sz="1800" smtClean="0">
                <a:solidFill>
                  <a:srgbClr val="FFFF00"/>
                </a:solidFill>
              </a:rPr>
              <a:t>Use, sale, or possession of any controlled substance, drug paraphernalia, or marijuana</a:t>
            </a:r>
          </a:p>
          <a:p>
            <a:pPr eaLnBrk="1" hangingPunct="1">
              <a:buClr>
                <a:srgbClr val="FFFF00"/>
              </a:buClr>
            </a:pPr>
            <a:r>
              <a:rPr lang="en-US" sz="1800" smtClean="0">
                <a:solidFill>
                  <a:srgbClr val="FFFF00"/>
                </a:solidFill>
              </a:rPr>
              <a:t>Possession of a Prohibited Weapon, Illegal Knife, Club, or Firearm</a:t>
            </a:r>
          </a:p>
          <a:p>
            <a:pPr eaLnBrk="1" hangingPunct="1">
              <a:buClr>
                <a:srgbClr val="FFFF00"/>
              </a:buClr>
            </a:pPr>
            <a:r>
              <a:rPr lang="en-US" sz="1800" smtClean="0">
                <a:solidFill>
                  <a:srgbClr val="FFFF00"/>
                </a:solidFill>
              </a:rPr>
              <a:t>Engaging in Organized Criminal Activity</a:t>
            </a:r>
          </a:p>
          <a:p>
            <a:pPr eaLnBrk="1" hangingPunct="1">
              <a:buClr>
                <a:srgbClr val="FFFF00"/>
              </a:buClr>
            </a:pPr>
            <a:r>
              <a:rPr lang="en-US" sz="1800" smtClean="0">
                <a:solidFill>
                  <a:srgbClr val="FFFF00"/>
                </a:solidFill>
              </a:rPr>
              <a:t>Any offense for which a student shall be expelled</a:t>
            </a:r>
          </a:p>
          <a:p>
            <a:pPr eaLnBrk="1" hangingPunct="1">
              <a:buClr>
                <a:srgbClr val="FFFF00"/>
              </a:buClr>
            </a:pPr>
            <a:r>
              <a:rPr lang="en-US" sz="1800" smtClean="0">
                <a:solidFill>
                  <a:srgbClr val="FFFF00"/>
                </a:solidFill>
              </a:rPr>
              <a:t>Any drug offense enhanced by Drug Free Zone</a:t>
            </a:r>
          </a:p>
          <a:p>
            <a:pPr eaLnBrk="1" hangingPunct="1">
              <a:buClr>
                <a:srgbClr val="FFFF00"/>
              </a:buClr>
            </a:pPr>
            <a:r>
              <a:rPr lang="en-US" sz="1800" smtClean="0">
                <a:solidFill>
                  <a:srgbClr val="FFFF00"/>
                </a:solidFill>
              </a:rPr>
              <a:t>Any drug offense enhanced by using a child under 18</a:t>
            </a:r>
          </a:p>
        </p:txBody>
      </p:sp>
      <p:sp>
        <p:nvSpPr>
          <p:cNvPr id="15364" name="Rectangle 7"/>
          <p:cNvSpPr>
            <a:spLocks noGrp="1" noChangeArrowheads="1"/>
          </p:cNvSpPr>
          <p:nvPr>
            <p:ph type="title"/>
          </p:nvPr>
        </p:nvSpPr>
        <p:spPr>
          <a:xfrm>
            <a:off x="457200" y="152400"/>
            <a:ext cx="8229600" cy="1143000"/>
          </a:xfrm>
        </p:spPr>
        <p:txBody>
          <a:bodyPr/>
          <a:lstStyle/>
          <a:p>
            <a:pPr eaLnBrk="1" hangingPunct="1"/>
            <a:r>
              <a:rPr lang="en-US" sz="3200" dirty="0" smtClean="0">
                <a:solidFill>
                  <a:srgbClr val="FFFF00"/>
                </a:solidFill>
              </a:rPr>
              <a:t>Offenses Schools Must Report to Police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381000"/>
            <a:ext cx="8686800" cy="4525963"/>
          </a:xfrm>
        </p:spPr>
        <p:txBody>
          <a:bodyPr/>
          <a:lstStyle/>
          <a:p>
            <a:pPr marL="609600" indent="-609600" eaLnBrk="1" hangingPunct="1">
              <a:buFont typeface="Wingdings" pitchFamily="2" charset="2"/>
              <a:buNone/>
            </a:pPr>
            <a:r>
              <a:rPr lang="en-US" dirty="0" smtClean="0">
                <a:solidFill>
                  <a:srgbClr val="FFFF00"/>
                </a:solidFill>
              </a:rPr>
              <a:t>37.016	Report of Drug Offenses;  Liability</a:t>
            </a:r>
          </a:p>
          <a:p>
            <a:pPr marL="990600" lvl="1" indent="-533400" eaLnBrk="1" hangingPunct="1">
              <a:buClr>
                <a:srgbClr val="FFFF00"/>
              </a:buClr>
              <a:buFontTx/>
              <a:buNone/>
            </a:pPr>
            <a:r>
              <a:rPr lang="en-US" sz="2400" dirty="0" smtClean="0">
                <a:solidFill>
                  <a:srgbClr val="FFFF00"/>
                </a:solidFill>
              </a:rPr>
              <a:t>	Provides immunity from civil liability for school employee to report suspected drug or alcohol use or delivery to police</a:t>
            </a:r>
          </a:p>
          <a:p>
            <a:pPr marL="609600" indent="-609600" eaLnBrk="1" hangingPunct="1">
              <a:buFont typeface="Wingdings" pitchFamily="2" charset="2"/>
              <a:buNone/>
            </a:pPr>
            <a:r>
              <a:rPr lang="en-US" dirty="0" smtClean="0">
                <a:solidFill>
                  <a:srgbClr val="FFFF00"/>
                </a:solidFill>
              </a:rPr>
              <a:t>37.019	Emergency Placement or Expulsion</a:t>
            </a:r>
          </a:p>
          <a:p>
            <a:pPr marL="990600" lvl="1" indent="-533400" eaLnBrk="1" hangingPunct="1">
              <a:buClr>
                <a:srgbClr val="FFFF00"/>
              </a:buClr>
              <a:buFontTx/>
              <a:buNone/>
            </a:pPr>
            <a:r>
              <a:rPr lang="en-US" sz="2400" dirty="0" smtClean="0">
                <a:solidFill>
                  <a:srgbClr val="FFFF00"/>
                </a:solidFill>
              </a:rPr>
              <a:t>	Statutory authority for a school to make an Emergency Expulsion if they reasonably believes the student's behavior is so unruly, disruptive, or abusive that it seriously interferes with a teacher's ability to communicate effectively with the students in a class, with the ability of the student's classmates to learn, or with the operation of school or a school-sponsored activity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1143000"/>
          </a:xfrm>
        </p:spPr>
        <p:txBody>
          <a:bodyPr/>
          <a:lstStyle/>
          <a:p>
            <a:r>
              <a:rPr lang="en-US" sz="3200" dirty="0" smtClean="0">
                <a:solidFill>
                  <a:srgbClr val="FFFF00"/>
                </a:solidFill>
              </a:rPr>
              <a:t>37.081 School District Peace Officers and 	Security Personnel</a:t>
            </a:r>
            <a:r>
              <a:rPr lang="en-US" dirty="0" smtClean="0">
                <a:solidFill>
                  <a:srgbClr val="FFFF00"/>
                </a:solidFill>
              </a:rPr>
              <a:t/>
            </a:r>
            <a:br>
              <a:rPr lang="en-US" dirty="0" smtClean="0">
                <a:solidFill>
                  <a:srgbClr val="FFFF00"/>
                </a:solidFill>
              </a:rPr>
            </a:br>
            <a:endParaRPr lang="en-US" dirty="0" smtClean="0"/>
          </a:p>
        </p:txBody>
      </p:sp>
      <p:sp>
        <p:nvSpPr>
          <p:cNvPr id="17411" name="Content Placeholder 2"/>
          <p:cNvSpPr>
            <a:spLocks noGrp="1"/>
          </p:cNvSpPr>
          <p:nvPr>
            <p:ph idx="1"/>
          </p:nvPr>
        </p:nvSpPr>
        <p:spPr>
          <a:xfrm>
            <a:off x="228600" y="1570038"/>
            <a:ext cx="8763000" cy="4525962"/>
          </a:xfrm>
        </p:spPr>
        <p:txBody>
          <a:bodyPr/>
          <a:lstStyle/>
          <a:p>
            <a:r>
              <a:rPr lang="en-US" sz="2400" dirty="0" smtClean="0">
                <a:solidFill>
                  <a:srgbClr val="FFFF00"/>
                </a:solidFill>
              </a:rPr>
              <a:t>Statutory authority for a school district to employ security officers and commission peace officers</a:t>
            </a:r>
          </a:p>
          <a:p>
            <a:r>
              <a:rPr lang="en-US" sz="2400" dirty="0" smtClean="0">
                <a:solidFill>
                  <a:srgbClr val="FFFF00"/>
                </a:solidFill>
              </a:rPr>
              <a:t>Jurisdiction of ISD officer or security officer determined by school board</a:t>
            </a:r>
          </a:p>
          <a:p>
            <a:pPr lvl="1">
              <a:buFont typeface="Arial" pitchFamily="34" charset="0"/>
              <a:buChar char="•"/>
            </a:pPr>
            <a:r>
              <a:rPr lang="en-US" sz="2400" dirty="0" smtClean="0">
                <a:solidFill>
                  <a:srgbClr val="FFFF00"/>
                </a:solidFill>
              </a:rPr>
              <a:t>May include all territory in the boundaries of the school district and all property outside the boundaries of the district that is owned leased, or rented by or otherwise under the control of the school district </a:t>
            </a:r>
          </a:p>
          <a:p>
            <a:pPr lvl="1">
              <a:buFont typeface="Arial" pitchFamily="34" charset="0"/>
              <a:buChar char="•"/>
            </a:pPr>
            <a:r>
              <a:rPr lang="en-US" sz="2400" dirty="0" smtClean="0">
                <a:solidFill>
                  <a:srgbClr val="FFFF00"/>
                </a:solidFill>
              </a:rPr>
              <a:t>A school district may contract with a political subdivision for the jurisdiction of a school district peace officer to include all territory in the jurisdiction of the political subdivision</a:t>
            </a:r>
          </a:p>
          <a:p>
            <a:pPr lvl="1"/>
            <a:endParaRPr lang="en-US" sz="2000" dirty="0" smtClean="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381000"/>
            <a:ext cx="8686800" cy="4525963"/>
          </a:xfrm>
        </p:spPr>
        <p:txBody>
          <a:bodyPr/>
          <a:lstStyle/>
          <a:p>
            <a:r>
              <a:rPr lang="en-US" sz="2400" smtClean="0">
                <a:solidFill>
                  <a:srgbClr val="FFFF00"/>
                </a:solidFill>
              </a:rPr>
              <a:t>Chief is accountable to the Superintendent</a:t>
            </a:r>
          </a:p>
          <a:p>
            <a:r>
              <a:rPr lang="en-US" sz="2400" smtClean="0">
                <a:solidFill>
                  <a:srgbClr val="FFFF00"/>
                </a:solidFill>
              </a:rPr>
              <a:t>Chief reports to Superintendent or designee</a:t>
            </a:r>
          </a:p>
          <a:p>
            <a:endParaRPr lang="en-US"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0"/>
            <a:ext cx="8229600" cy="1143000"/>
          </a:xfrm>
        </p:spPr>
        <p:txBody>
          <a:bodyPr/>
          <a:lstStyle/>
          <a:p>
            <a:r>
              <a:rPr lang="en-US" sz="4000" dirty="0" smtClean="0">
                <a:solidFill>
                  <a:srgbClr val="FFFF00"/>
                </a:solidFill>
              </a:rPr>
              <a:t>ISD Police Officer</a:t>
            </a:r>
            <a:endParaRPr lang="en-US" sz="4000" dirty="0" smtClean="0"/>
          </a:p>
        </p:txBody>
      </p:sp>
      <p:sp>
        <p:nvSpPr>
          <p:cNvPr id="19459" name="Content Placeholder 2"/>
          <p:cNvSpPr>
            <a:spLocks noGrp="1"/>
          </p:cNvSpPr>
          <p:nvPr>
            <p:ph idx="1"/>
          </p:nvPr>
        </p:nvSpPr>
        <p:spPr>
          <a:xfrm>
            <a:off x="76200" y="1066800"/>
            <a:ext cx="8991600" cy="4525963"/>
          </a:xfrm>
        </p:spPr>
        <p:txBody>
          <a:bodyPr/>
          <a:lstStyle/>
          <a:p>
            <a:r>
              <a:rPr lang="en-US" sz="2400" dirty="0" smtClean="0">
                <a:solidFill>
                  <a:srgbClr val="FFFF00"/>
                </a:solidFill>
              </a:rPr>
              <a:t>Has the powers, privileges, and immunities of peace officers</a:t>
            </a:r>
          </a:p>
          <a:p>
            <a:r>
              <a:rPr lang="en-US" sz="2400" dirty="0" smtClean="0">
                <a:solidFill>
                  <a:srgbClr val="FFFF00"/>
                </a:solidFill>
              </a:rPr>
              <a:t>Same TCLEOSE requirements</a:t>
            </a:r>
          </a:p>
          <a:p>
            <a:r>
              <a:rPr lang="en-US" sz="2400" dirty="0" smtClean="0">
                <a:solidFill>
                  <a:srgbClr val="FFFF00"/>
                </a:solidFill>
              </a:rPr>
              <a:t>May enforce all laws, including municipal ordinances, county ordinances, and state laws</a:t>
            </a:r>
          </a:p>
          <a:p>
            <a:r>
              <a:rPr lang="en-US" sz="2400" dirty="0" smtClean="0">
                <a:solidFill>
                  <a:srgbClr val="FFFF00"/>
                </a:solidFill>
              </a:rPr>
              <a:t>May take a juvenile into custody</a:t>
            </a:r>
          </a:p>
          <a:p>
            <a:r>
              <a:rPr lang="en-US" sz="2400" dirty="0" smtClean="0">
                <a:solidFill>
                  <a:srgbClr val="FFFF00"/>
                </a:solidFill>
              </a:rPr>
              <a:t>May provide assistance to another law enforcement agency</a:t>
            </a:r>
            <a:endParaRPr lang="en-US" sz="2400" dirty="0" smtClean="0"/>
          </a:p>
          <a:p>
            <a:r>
              <a:rPr lang="en-US" sz="2400" dirty="0" smtClean="0">
                <a:solidFill>
                  <a:srgbClr val="FFFF00"/>
                </a:solidFill>
              </a:rPr>
              <a:t>Will perform administrative and law enforcement duties for the school district as determined by the board of trustees of the school district. </a:t>
            </a:r>
          </a:p>
          <a:p>
            <a:pPr lvl="1">
              <a:buFont typeface="Wingdings" pitchFamily="2" charset="2"/>
              <a:buChar char="Ø"/>
            </a:pPr>
            <a:r>
              <a:rPr lang="en-US" sz="2400" dirty="0" smtClean="0">
                <a:solidFill>
                  <a:srgbClr val="FFFF00"/>
                </a:solidFill>
              </a:rPr>
              <a:t>Those duties must include protecting:</a:t>
            </a:r>
          </a:p>
          <a:p>
            <a:pPr marL="1257300" lvl="2" indent="-342900">
              <a:buFontTx/>
              <a:buAutoNum type="arabicPeriod"/>
            </a:pPr>
            <a:r>
              <a:rPr lang="en-US" dirty="0" smtClean="0">
                <a:solidFill>
                  <a:srgbClr val="FFFF00"/>
                </a:solidFill>
              </a:rPr>
              <a:t>Safety and welfare of any person in the jurisdiction of the peace officer</a:t>
            </a:r>
          </a:p>
          <a:p>
            <a:pPr marL="1257300" lvl="2" indent="-342900">
              <a:buFontTx/>
              <a:buAutoNum type="arabicPeriod"/>
            </a:pPr>
            <a:r>
              <a:rPr lang="en-US" dirty="0" smtClean="0">
                <a:solidFill>
                  <a:srgbClr val="FFFF00"/>
                </a:solidFill>
              </a:rPr>
              <a:t>Property of the school district</a:t>
            </a:r>
          </a:p>
          <a:p>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28600" y="381000"/>
            <a:ext cx="8915400" cy="4525963"/>
          </a:xfrm>
        </p:spPr>
        <p:txBody>
          <a:bodyPr/>
          <a:lstStyle/>
          <a:p>
            <a:r>
              <a:rPr lang="en-US" sz="2400" smtClean="0">
                <a:solidFill>
                  <a:srgbClr val="FFFF00"/>
                </a:solidFill>
              </a:rPr>
              <a:t> Board determines the scope of the on-duty and off-duty law enforcement activities </a:t>
            </a:r>
          </a:p>
          <a:p>
            <a:r>
              <a:rPr lang="en-US" sz="2400" smtClean="0">
                <a:solidFill>
                  <a:srgbClr val="FFFF00"/>
                </a:solidFill>
              </a:rPr>
              <a:t>District must authorize in writing any off-duty law enforcement activities performed</a:t>
            </a:r>
          </a:p>
          <a:p>
            <a:r>
              <a:rPr lang="en-US" sz="2400" smtClean="0">
                <a:solidFill>
                  <a:srgbClr val="FFFF00"/>
                </a:solidFill>
              </a:rPr>
              <a:t>Must execute and file a bond in the sum of $1,000, payable to the board of trustees, with two or more sureties, conditioned that the peace officer will fairly, impartially, and faithfully perform all the duties that may be required of the peace officer by law. The bond may be sued on in the name of any person injured until the whole amount of the bond is recovered. </a:t>
            </a:r>
          </a:p>
          <a:p>
            <a:endParaRPr lang="en-US" sz="2400" smtClean="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92162"/>
          </a:xfrm>
        </p:spPr>
        <p:txBody>
          <a:bodyPr/>
          <a:lstStyle/>
          <a:p>
            <a:pPr eaLnBrk="1" hangingPunct="1">
              <a:defRPr/>
            </a:pPr>
            <a:r>
              <a:rPr lang="en-US" b="1" dirty="0" smtClean="0">
                <a:solidFill>
                  <a:srgbClr val="FFFF00"/>
                </a:solidFill>
                <a:effectLst>
                  <a:outerShdw blurRad="38100" dist="38100" dir="2700000" algn="tl">
                    <a:srgbClr val="C0C0C0"/>
                  </a:outerShdw>
                </a:effectLst>
              </a:rPr>
              <a:t>LEARNING OBJECTIVES</a:t>
            </a:r>
          </a:p>
        </p:txBody>
      </p:sp>
      <p:sp>
        <p:nvSpPr>
          <p:cNvPr id="3075" name="Rectangle 3"/>
          <p:cNvSpPr>
            <a:spLocks noGrp="1" noChangeArrowheads="1"/>
          </p:cNvSpPr>
          <p:nvPr>
            <p:ph type="body" idx="1"/>
          </p:nvPr>
        </p:nvSpPr>
        <p:spPr>
          <a:xfrm>
            <a:off x="457200" y="609600"/>
            <a:ext cx="8229600" cy="5867400"/>
          </a:xfrm>
        </p:spPr>
        <p:txBody>
          <a:bodyPr/>
          <a:lstStyle/>
          <a:p>
            <a:pPr eaLnBrk="1" hangingPunct="1">
              <a:lnSpc>
                <a:spcPct val="90000"/>
              </a:lnSpc>
            </a:pPr>
            <a:endParaRPr lang="en-US" sz="2800" dirty="0" smtClean="0">
              <a:solidFill>
                <a:srgbClr val="FFFF00"/>
              </a:solidFill>
            </a:endParaRPr>
          </a:p>
          <a:p>
            <a:pPr eaLnBrk="1" hangingPunct="1">
              <a:lnSpc>
                <a:spcPct val="90000"/>
              </a:lnSpc>
            </a:pPr>
            <a:endParaRPr lang="en-US" sz="2800" dirty="0" smtClean="0">
              <a:solidFill>
                <a:srgbClr val="FFFF00"/>
              </a:solidFill>
            </a:endParaRPr>
          </a:p>
          <a:p>
            <a:pPr eaLnBrk="1" hangingPunct="1">
              <a:lnSpc>
                <a:spcPct val="90000"/>
              </a:lnSpc>
            </a:pPr>
            <a:r>
              <a:rPr lang="en-US" sz="2000" dirty="0" smtClean="0">
                <a:solidFill>
                  <a:srgbClr val="FFFF00"/>
                </a:solidFill>
              </a:rPr>
              <a:t>The student will be able to identify those violations for which a student shall be removed from a classroom.</a:t>
            </a:r>
          </a:p>
          <a:p>
            <a:pPr eaLnBrk="1" hangingPunct="1">
              <a:lnSpc>
                <a:spcPct val="90000"/>
              </a:lnSpc>
            </a:pPr>
            <a:r>
              <a:rPr lang="en-US" sz="2000" dirty="0" smtClean="0">
                <a:solidFill>
                  <a:srgbClr val="FFFF00"/>
                </a:solidFill>
              </a:rPr>
              <a:t>The student will be able to identify those violations for which a student shall be expelled from school.</a:t>
            </a:r>
          </a:p>
          <a:p>
            <a:pPr eaLnBrk="1" hangingPunct="1">
              <a:lnSpc>
                <a:spcPct val="90000"/>
              </a:lnSpc>
            </a:pPr>
            <a:r>
              <a:rPr lang="en-US" sz="2000" dirty="0" smtClean="0">
                <a:solidFill>
                  <a:srgbClr val="FFFF00"/>
                </a:solidFill>
              </a:rPr>
              <a:t>The student will be able to identify those violations which shall be reported to law enforcement if occurring at school.</a:t>
            </a:r>
          </a:p>
          <a:p>
            <a:pPr eaLnBrk="1" hangingPunct="1">
              <a:lnSpc>
                <a:spcPct val="90000"/>
              </a:lnSpc>
            </a:pPr>
            <a:r>
              <a:rPr lang="en-US" sz="2000" dirty="0" smtClean="0">
                <a:solidFill>
                  <a:srgbClr val="FFFF00"/>
                </a:solidFill>
              </a:rPr>
              <a:t>The student will be able to explain how the authority of a school district officer differs from a SRO from an outside agency. </a:t>
            </a:r>
          </a:p>
          <a:p>
            <a:pPr eaLnBrk="1" hangingPunct="1">
              <a:lnSpc>
                <a:spcPct val="90000"/>
              </a:lnSpc>
            </a:pPr>
            <a:r>
              <a:rPr lang="en-US" sz="2000" dirty="0" smtClean="0">
                <a:solidFill>
                  <a:srgbClr val="FFFF00"/>
                </a:solidFill>
              </a:rPr>
              <a:t>The student will be able to explain the difference between Disruptive Activities” and “Disruption of Classes”.</a:t>
            </a:r>
          </a:p>
          <a:p>
            <a:pPr eaLnBrk="1" hangingPunct="1">
              <a:lnSpc>
                <a:spcPct val="90000"/>
              </a:lnSpc>
            </a:pPr>
            <a:r>
              <a:rPr lang="en-US" sz="2000" dirty="0" smtClean="0">
                <a:solidFill>
                  <a:srgbClr val="FFFF00"/>
                </a:solidFill>
              </a:rPr>
              <a:t>The student will be able to define and explain the purpose of a MOU.</a:t>
            </a:r>
          </a:p>
          <a:p>
            <a:pPr eaLnBrk="1" hangingPunct="1">
              <a:lnSpc>
                <a:spcPct val="90000"/>
              </a:lnSpc>
            </a:pPr>
            <a:r>
              <a:rPr lang="en-US" sz="2000" dirty="0" smtClean="0">
                <a:solidFill>
                  <a:srgbClr val="FFFF00"/>
                </a:solidFill>
              </a:rPr>
              <a:t>The student will be able to identify the Penal Provisions identified in the Education Code.</a:t>
            </a:r>
          </a:p>
          <a:p>
            <a:pPr eaLnBrk="1" hangingPunct="1">
              <a:lnSpc>
                <a:spcPct val="90000"/>
              </a:lnSpc>
              <a:buFontTx/>
              <a:buNone/>
            </a:pPr>
            <a:endParaRPr lang="en-US" sz="1000" dirty="0" smtClean="0">
              <a:solidFill>
                <a:srgbClr val="FFFF00"/>
              </a:solidFill>
            </a:endParaRPr>
          </a:p>
          <a:p>
            <a:pPr eaLnBrk="1" hangingPunct="1">
              <a:lnSpc>
                <a:spcPct val="90000"/>
              </a:lnSpc>
              <a:buFontTx/>
              <a:buNone/>
            </a:pPr>
            <a:endParaRPr lang="en-US" sz="1000" dirty="0" smtClean="0">
              <a:solidFill>
                <a:srgbClr val="FFFF00"/>
              </a:solidFill>
            </a:endParaRPr>
          </a:p>
          <a:p>
            <a:pPr eaLnBrk="1" hangingPunct="1">
              <a:lnSpc>
                <a:spcPct val="90000"/>
              </a:lnSpc>
            </a:pPr>
            <a:endParaRPr lang="en-US" sz="2800" dirty="0" smtClean="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0"/>
            <a:ext cx="8686800" cy="4525963"/>
          </a:xfrm>
        </p:spPr>
        <p:txBody>
          <a:bodyPr/>
          <a:lstStyle/>
          <a:p>
            <a:pPr marL="990600" lvl="1" indent="-533400" eaLnBrk="1" hangingPunct="1">
              <a:buClr>
                <a:srgbClr val="FFFF00"/>
              </a:buClr>
              <a:buFontTx/>
              <a:buNone/>
            </a:pPr>
            <a:r>
              <a:rPr lang="en-US" sz="2400" dirty="0" smtClean="0">
                <a:solidFill>
                  <a:srgbClr val="FFFF00"/>
                </a:solidFill>
              </a:rPr>
              <a:t>	</a:t>
            </a:r>
          </a:p>
          <a:p>
            <a:pPr marL="609600" indent="-609600" eaLnBrk="1" hangingPunct="1">
              <a:buFont typeface="Wingdings" pitchFamily="2" charset="2"/>
              <a:buNone/>
            </a:pPr>
            <a:r>
              <a:rPr lang="en-US" dirty="0" smtClean="0">
                <a:solidFill>
                  <a:srgbClr val="FFFF00"/>
                </a:solidFill>
              </a:rPr>
              <a:t>37.082	Possession of Paging Devices</a:t>
            </a:r>
          </a:p>
          <a:p>
            <a:pPr marL="990600" lvl="1" indent="-533400" eaLnBrk="1" hangingPunct="1">
              <a:buClr>
                <a:srgbClr val="FFFF00"/>
              </a:buClr>
              <a:buFontTx/>
              <a:buChar char="•"/>
            </a:pPr>
            <a:r>
              <a:rPr lang="en-US" sz="2400" dirty="0" smtClean="0">
                <a:solidFill>
                  <a:srgbClr val="FFFF00"/>
                </a:solidFill>
              </a:rPr>
              <a:t>Statutory authority for a school district to prohibit students from possessing paging devices, including cellular phones</a:t>
            </a:r>
          </a:p>
          <a:p>
            <a:pPr marL="990600" lvl="1" indent="-533400" eaLnBrk="1" hangingPunct="1">
              <a:buClr>
                <a:srgbClr val="FFFF00"/>
              </a:buClr>
              <a:buFontTx/>
              <a:buChar char="•"/>
            </a:pPr>
            <a:r>
              <a:rPr lang="en-US" sz="2400" dirty="0" smtClean="0">
                <a:solidFill>
                  <a:srgbClr val="FFFF00"/>
                </a:solidFill>
              </a:rPr>
              <a:t>Allows for confiscation of the paging device</a:t>
            </a:r>
          </a:p>
          <a:p>
            <a:pPr marL="990600" lvl="1" indent="-533400" eaLnBrk="1" hangingPunct="1">
              <a:buClr>
                <a:srgbClr val="FFFF00"/>
              </a:buClr>
              <a:buFontTx/>
              <a:buChar char="•"/>
            </a:pPr>
            <a:r>
              <a:rPr lang="en-US" sz="2400" dirty="0" smtClean="0">
                <a:solidFill>
                  <a:srgbClr val="FFFF00"/>
                </a:solidFill>
              </a:rPr>
              <a:t>Allows for disposal of the device</a:t>
            </a:r>
          </a:p>
          <a:p>
            <a:pPr marL="990600" lvl="1" indent="-533400" eaLnBrk="1" hangingPunct="1">
              <a:buClr>
                <a:srgbClr val="FFFF00"/>
              </a:buClr>
              <a:buFontTx/>
              <a:buChar char="•"/>
            </a:pPr>
            <a:r>
              <a:rPr lang="en-US" sz="2400" dirty="0" smtClean="0">
                <a:solidFill>
                  <a:srgbClr val="FFFF00"/>
                </a:solidFill>
              </a:rPr>
              <a:t>Allows for a maximum of $15 fee to be charged prior to release of the device</a:t>
            </a:r>
          </a:p>
        </p:txBody>
      </p:sp>
      <p:pic>
        <p:nvPicPr>
          <p:cNvPr id="21507" name="Picture 3" descr="iphone_review.jpg"/>
          <p:cNvPicPr>
            <a:picLocks noChangeAspect="1"/>
          </p:cNvPicPr>
          <p:nvPr/>
        </p:nvPicPr>
        <p:blipFill>
          <a:blip r:embed="rId2" cstate="print"/>
          <a:srcRect l="17241" t="3879" r="17241" b="4311"/>
          <a:stretch>
            <a:fillRect/>
          </a:stretch>
        </p:blipFill>
        <p:spPr bwMode="auto">
          <a:xfrm>
            <a:off x="7086600" y="3602038"/>
            <a:ext cx="1743075" cy="325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a:xfrm>
            <a:off x="457200" y="533400"/>
            <a:ext cx="8382000" cy="4530725"/>
          </a:xfrm>
        </p:spPr>
        <p:txBody>
          <a:bodyPr/>
          <a:lstStyle/>
          <a:p>
            <a:pPr marL="609600" indent="-609600" eaLnBrk="1" hangingPunct="1">
              <a:buFont typeface="Wingdings" pitchFamily="2" charset="2"/>
              <a:buNone/>
            </a:pPr>
            <a:r>
              <a:rPr lang="en-US" dirty="0" smtClean="0">
                <a:solidFill>
                  <a:srgbClr val="FFFF00"/>
                </a:solidFill>
              </a:rPr>
              <a:t>37.084	Interagency Sharing of Records</a:t>
            </a:r>
            <a:endParaRPr lang="en-US" sz="2400" dirty="0" smtClean="0">
              <a:solidFill>
                <a:srgbClr val="FFFF00"/>
              </a:solidFill>
            </a:endParaRPr>
          </a:p>
          <a:p>
            <a:pPr marL="990600" lvl="1" indent="-533400" eaLnBrk="1" hangingPunct="1">
              <a:buClr>
                <a:srgbClr val="FFFF00"/>
              </a:buClr>
              <a:buFontTx/>
              <a:buNone/>
            </a:pPr>
            <a:r>
              <a:rPr lang="en-US" sz="2400" dirty="0" smtClean="0">
                <a:solidFill>
                  <a:srgbClr val="FFFF00"/>
                </a:solidFill>
              </a:rPr>
              <a:t>	Allows a school district and juvenile probation to share records</a:t>
            </a:r>
          </a:p>
          <a:p>
            <a:pPr marL="990600" lvl="1" indent="-533400" eaLnBrk="1" hangingPunct="1">
              <a:buClr>
                <a:schemeClr val="tx1"/>
              </a:buClr>
              <a:buFontTx/>
              <a:buNone/>
            </a:pPr>
            <a:endParaRPr lang="en-US" sz="2400" dirty="0" smtClean="0">
              <a:solidFill>
                <a:srgbClr val="FFFF00"/>
              </a:solidFill>
            </a:endParaRPr>
          </a:p>
          <a:p>
            <a:pPr marL="609600" indent="-609600" eaLnBrk="1" hangingPunct="1">
              <a:buFont typeface="Wingdings" pitchFamily="2" charset="2"/>
              <a:buNone/>
            </a:pPr>
            <a:r>
              <a:rPr lang="en-US" dirty="0" smtClean="0">
                <a:solidFill>
                  <a:srgbClr val="FFFF00"/>
                </a:solidFill>
              </a:rPr>
              <a:t>37.101	Applicability of Criminal Laws</a:t>
            </a:r>
            <a:endParaRPr lang="en-US" sz="2400" dirty="0" smtClean="0">
              <a:solidFill>
                <a:srgbClr val="FFFF00"/>
              </a:solidFill>
            </a:endParaRPr>
          </a:p>
          <a:p>
            <a:pPr marL="990600" lvl="1" indent="-533400" eaLnBrk="1" hangingPunct="1">
              <a:buClr>
                <a:srgbClr val="FFFF00"/>
              </a:buClr>
              <a:buFontTx/>
              <a:buNone/>
            </a:pPr>
            <a:r>
              <a:rPr lang="en-US" sz="2400" dirty="0" smtClean="0">
                <a:solidFill>
                  <a:srgbClr val="FFFF00"/>
                </a:solidFill>
              </a:rPr>
              <a:t>	Statutory authority to enforce criminal laws on the property of a school district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04800" y="304800"/>
            <a:ext cx="8458200" cy="6172200"/>
          </a:xfrm>
        </p:spPr>
        <p:txBody>
          <a:bodyPr/>
          <a:lstStyle/>
          <a:p>
            <a:pPr marL="609600" indent="-609600" eaLnBrk="1" hangingPunct="1">
              <a:lnSpc>
                <a:spcPct val="90000"/>
              </a:lnSpc>
              <a:buFontTx/>
              <a:buNone/>
            </a:pPr>
            <a:r>
              <a:rPr lang="en-US" dirty="0" smtClean="0">
                <a:solidFill>
                  <a:srgbClr val="FFFF00"/>
                </a:solidFill>
              </a:rPr>
              <a:t>37.102	Rules; Penalty </a:t>
            </a:r>
          </a:p>
          <a:p>
            <a:pPr marL="990600" lvl="1" indent="-533400" eaLnBrk="1" hangingPunct="1">
              <a:lnSpc>
                <a:spcPct val="90000"/>
              </a:lnSpc>
              <a:buClr>
                <a:srgbClr val="FFFF00"/>
              </a:buClr>
              <a:buFontTx/>
              <a:buChar char="•"/>
            </a:pPr>
            <a:r>
              <a:rPr lang="en-US" sz="2400" dirty="0" smtClean="0">
                <a:solidFill>
                  <a:srgbClr val="FFFF00"/>
                </a:solidFill>
              </a:rPr>
              <a:t>School districts may create rules governing the operation of vehicles and parking on school property</a:t>
            </a:r>
          </a:p>
          <a:p>
            <a:pPr marL="990600" lvl="1" indent="-533400" eaLnBrk="1" hangingPunct="1">
              <a:lnSpc>
                <a:spcPct val="90000"/>
              </a:lnSpc>
              <a:buClr>
                <a:srgbClr val="FFFF00"/>
              </a:buClr>
              <a:buFontTx/>
              <a:buChar char="•"/>
            </a:pPr>
            <a:r>
              <a:rPr lang="en-US" sz="2400" dirty="0" smtClean="0">
                <a:solidFill>
                  <a:srgbClr val="FFFF00"/>
                </a:solidFill>
              </a:rPr>
              <a:t>May charge a fee for parking </a:t>
            </a:r>
          </a:p>
          <a:p>
            <a:pPr marL="990600" lvl="1" indent="-533400" eaLnBrk="1" hangingPunct="1">
              <a:lnSpc>
                <a:spcPct val="90000"/>
              </a:lnSpc>
              <a:buClr>
                <a:srgbClr val="FFFF00"/>
              </a:buClr>
              <a:buFontTx/>
              <a:buChar char="•"/>
            </a:pPr>
            <a:r>
              <a:rPr lang="en-US" sz="2400" dirty="0" smtClean="0">
                <a:solidFill>
                  <a:srgbClr val="FFFF00"/>
                </a:solidFill>
              </a:rPr>
              <a:t>Laws or ordinances regulating traffic on public streets apply to vehicles on school grounds</a:t>
            </a:r>
          </a:p>
          <a:p>
            <a:pPr marL="990600" lvl="1" indent="-533400" eaLnBrk="1" hangingPunct="1">
              <a:lnSpc>
                <a:spcPct val="90000"/>
              </a:lnSpc>
              <a:buClr>
                <a:srgbClr val="FFFF00"/>
              </a:buClr>
              <a:buFontTx/>
              <a:buChar char="•"/>
            </a:pPr>
            <a:r>
              <a:rPr lang="en-US" sz="2400" dirty="0" smtClean="0">
                <a:solidFill>
                  <a:srgbClr val="FFFF00"/>
                </a:solidFill>
              </a:rPr>
              <a:t>Creates a Class C offense for those violating the rules adopted under this subchapter for operation and parking of vehicles on school grounds</a:t>
            </a:r>
          </a:p>
          <a:p>
            <a:pPr marL="990600" lvl="1" indent="-533400" eaLnBrk="1" hangingPunct="1">
              <a:lnSpc>
                <a:spcPct val="90000"/>
              </a:lnSpc>
              <a:buClr>
                <a:srgbClr val="FFFF00"/>
              </a:buClr>
              <a:buFontTx/>
              <a:buChar char="•"/>
            </a:pPr>
            <a:r>
              <a:rPr lang="en-US" sz="2400" dirty="0" smtClean="0">
                <a:solidFill>
                  <a:srgbClr val="FFFF00"/>
                </a:solidFill>
              </a:rPr>
              <a:t>Prior to 2007 it allowed for ANY rule created by the school board to be a Class C Misdemeanor</a:t>
            </a:r>
          </a:p>
          <a:p>
            <a:pPr marL="609600" indent="-609600" eaLnBrk="1" hangingPunct="1">
              <a:lnSpc>
                <a:spcPct val="90000"/>
              </a:lnSpc>
              <a:buFont typeface="Wingdings" pitchFamily="2" charset="2"/>
              <a:buNone/>
            </a:pPr>
            <a:r>
              <a:rPr lang="en-US" dirty="0" smtClean="0">
                <a:solidFill>
                  <a:srgbClr val="FFFF00"/>
                </a:solidFill>
              </a:rPr>
              <a:t>37.103	Enforcement of Rules</a:t>
            </a:r>
          </a:p>
          <a:p>
            <a:pPr marL="990600" lvl="1" indent="-533400" eaLnBrk="1" hangingPunct="1">
              <a:lnSpc>
                <a:spcPct val="90000"/>
              </a:lnSpc>
              <a:buClr>
                <a:srgbClr val="FFFF00"/>
              </a:buClr>
              <a:buFontTx/>
              <a:buNone/>
            </a:pPr>
            <a:r>
              <a:rPr lang="en-US" sz="2400" dirty="0" smtClean="0">
                <a:solidFill>
                  <a:srgbClr val="FFFF00"/>
                </a:solidFill>
              </a:rPr>
              <a:t>	The school board may authorize school district police officers to enforce school rules</a:t>
            </a:r>
          </a:p>
          <a:p>
            <a:pPr marL="990600" lvl="1" indent="-533400" eaLnBrk="1" hangingPunct="1">
              <a:lnSpc>
                <a:spcPct val="90000"/>
              </a:lnSpc>
              <a:buClr>
                <a:srgbClr val="FFFF00"/>
              </a:buClr>
              <a:buFontTx/>
              <a:buNone/>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228600" y="503238"/>
            <a:ext cx="8915400" cy="4525962"/>
          </a:xfrm>
        </p:spPr>
        <p:txBody>
          <a:bodyPr/>
          <a:lstStyle/>
          <a:p>
            <a:pPr marL="609600" indent="-609600" eaLnBrk="1" hangingPunct="1">
              <a:buFont typeface="Wingdings" pitchFamily="2" charset="2"/>
              <a:buNone/>
            </a:pPr>
            <a:r>
              <a:rPr lang="en-US" dirty="0" smtClean="0">
                <a:solidFill>
                  <a:srgbClr val="FFFF00"/>
                </a:solidFill>
              </a:rPr>
              <a:t>37.104	Courts Having Jurisdiction</a:t>
            </a:r>
          </a:p>
          <a:p>
            <a:pPr marL="990600" lvl="1" indent="-533400" eaLnBrk="1" hangingPunct="1">
              <a:buClr>
                <a:srgbClr val="FFFF00"/>
              </a:buClr>
              <a:buFontTx/>
              <a:buNone/>
            </a:pPr>
            <a:r>
              <a:rPr lang="en-US" sz="2400" dirty="0" smtClean="0">
                <a:solidFill>
                  <a:srgbClr val="FFFF00"/>
                </a:solidFill>
              </a:rPr>
              <a:t>	Education Code violations may be heard in municipal court or justice of the peace courts</a:t>
            </a:r>
          </a:p>
          <a:p>
            <a:pPr marL="609600" indent="-609600" eaLnBrk="1" hangingPunct="1">
              <a:buFont typeface="Wingdings" pitchFamily="2" charset="2"/>
              <a:buNone/>
            </a:pPr>
            <a:r>
              <a:rPr lang="en-US" dirty="0" smtClean="0">
                <a:solidFill>
                  <a:srgbClr val="FFFF00"/>
                </a:solidFill>
              </a:rPr>
              <a:t>37.105	Unauthorized Personnel: Refusal of 		Entry, Ejection, Identification</a:t>
            </a:r>
          </a:p>
          <a:p>
            <a:pPr marL="990600" lvl="1" indent="-533400" eaLnBrk="1" hangingPunct="1">
              <a:buClr>
                <a:srgbClr val="FFFF00"/>
              </a:buClr>
              <a:buFontTx/>
              <a:buChar char="•"/>
            </a:pPr>
            <a:r>
              <a:rPr lang="en-US" sz="2400" dirty="0" smtClean="0">
                <a:solidFill>
                  <a:srgbClr val="FFFF00"/>
                </a:solidFill>
              </a:rPr>
              <a:t>Schools may refuse entry of any person without legitimate business to enter onto or remain on school property</a:t>
            </a:r>
          </a:p>
          <a:p>
            <a:pPr marL="990600" lvl="1" indent="-533400" eaLnBrk="1" hangingPunct="1">
              <a:buClr>
                <a:srgbClr val="FFFF00"/>
              </a:buClr>
              <a:buFontTx/>
              <a:buChar char="•"/>
            </a:pPr>
            <a:r>
              <a:rPr lang="en-US" sz="2400" dirty="0" smtClean="0">
                <a:solidFill>
                  <a:srgbClr val="FFFF00"/>
                </a:solidFill>
              </a:rPr>
              <a:t>Allows for the ejection of the person if they refuse to leave peaceably</a:t>
            </a:r>
          </a:p>
          <a:p>
            <a:pPr marL="990600" lvl="1" indent="-533400" eaLnBrk="1" hangingPunct="1">
              <a:buClr>
                <a:srgbClr val="FFFF00"/>
              </a:buClr>
              <a:buFontTx/>
              <a:buChar char="•"/>
            </a:pPr>
            <a:r>
              <a:rPr lang="en-US" sz="2400" dirty="0" smtClean="0">
                <a:solidFill>
                  <a:srgbClr val="FFFF00"/>
                </a:solidFill>
              </a:rPr>
              <a:t>Schools may require identification of any person on school grounds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28600" y="228600"/>
            <a:ext cx="8763000" cy="6096000"/>
          </a:xfrm>
        </p:spPr>
        <p:txBody>
          <a:bodyPr/>
          <a:lstStyle/>
          <a:p>
            <a:pPr marL="609600" indent="-609600" eaLnBrk="1" hangingPunct="1">
              <a:buFont typeface="Wingdings" pitchFamily="2" charset="2"/>
              <a:buNone/>
            </a:pPr>
            <a:r>
              <a:rPr lang="en-US" dirty="0" smtClean="0">
                <a:solidFill>
                  <a:srgbClr val="FFFF00"/>
                </a:solidFill>
              </a:rPr>
              <a:t>37.106	Vehicle Identification Insignia</a:t>
            </a:r>
          </a:p>
          <a:p>
            <a:pPr marL="990600" lvl="1" indent="-533400" eaLnBrk="1" hangingPunct="1">
              <a:buClr>
                <a:srgbClr val="FFFF00"/>
              </a:buClr>
              <a:buFontTx/>
              <a:buChar char="•"/>
            </a:pPr>
            <a:r>
              <a:rPr lang="en-US" sz="2400" dirty="0" smtClean="0">
                <a:solidFill>
                  <a:srgbClr val="FFFF00"/>
                </a:solidFill>
              </a:rPr>
              <a:t>Statutory authority to issue parking permits </a:t>
            </a:r>
          </a:p>
          <a:p>
            <a:pPr marL="990600" lvl="1" indent="-533400" eaLnBrk="1" hangingPunct="1">
              <a:buClr>
                <a:srgbClr val="FFFF00"/>
              </a:buClr>
              <a:buFontTx/>
              <a:buChar char="•"/>
            </a:pPr>
            <a:r>
              <a:rPr lang="en-US" sz="2400" dirty="0" smtClean="0">
                <a:solidFill>
                  <a:srgbClr val="FFFF00"/>
                </a:solidFill>
              </a:rPr>
              <a:t>Statutory authority to bar or suspend persons from driving or parking on school property</a:t>
            </a:r>
          </a:p>
          <a:p>
            <a:pPr marL="990600" lvl="1" indent="-533400" eaLnBrk="1" hangingPunct="1">
              <a:buClr>
                <a:srgbClr val="FFFF00"/>
              </a:buClr>
              <a:buFontTx/>
              <a:buChar char="•"/>
            </a:pPr>
            <a:r>
              <a:rPr lang="en-US" sz="2400" dirty="0" smtClean="0">
                <a:solidFill>
                  <a:srgbClr val="FFFF00"/>
                </a:solidFill>
              </a:rPr>
              <a:t>Allows for a fee to be charged to reinstate driving or parking privileges </a:t>
            </a:r>
          </a:p>
          <a:p>
            <a:pPr marL="609600" indent="-609600" eaLnBrk="1" hangingPunct="1">
              <a:buFont typeface="Wingdings" pitchFamily="2" charset="2"/>
              <a:buNone/>
            </a:pPr>
            <a:r>
              <a:rPr lang="en-US" dirty="0" smtClean="0">
                <a:solidFill>
                  <a:srgbClr val="FFFF00"/>
                </a:solidFill>
              </a:rPr>
              <a:t>37.107 	Trespass on School Grounds</a:t>
            </a:r>
          </a:p>
          <a:p>
            <a:pPr marL="990600" lvl="1" indent="-533400" eaLnBrk="1" hangingPunct="1">
              <a:buFontTx/>
              <a:buChar char="•"/>
            </a:pPr>
            <a:r>
              <a:rPr lang="en-US" sz="2400" dirty="0" smtClean="0">
                <a:solidFill>
                  <a:srgbClr val="FFFF00"/>
                </a:solidFill>
              </a:rPr>
              <a:t>An unauthorized person who trespasses on the grounds of any school district of this state commits an offense. (Class C)</a:t>
            </a:r>
          </a:p>
          <a:p>
            <a:pPr marL="990600" lvl="1" indent="-533400" eaLnBrk="1" hangingPunct="1">
              <a:buFontTx/>
              <a:buChar char="•"/>
            </a:pPr>
            <a:r>
              <a:rPr lang="en-US" sz="2400" dirty="0" smtClean="0">
                <a:solidFill>
                  <a:srgbClr val="FFFF00"/>
                </a:solidFill>
              </a:rPr>
              <a:t>E.C. 25.085 states a person 18 or over who is removed for having more than 5 unexcused absences is considered an unauthorized person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81000" y="457200"/>
            <a:ext cx="8534400" cy="4530725"/>
          </a:xfrm>
        </p:spPr>
        <p:txBody>
          <a:bodyPr/>
          <a:lstStyle/>
          <a:p>
            <a:pPr eaLnBrk="1" hangingPunct="1">
              <a:buFont typeface="Wingdings" pitchFamily="2" charset="2"/>
              <a:buNone/>
            </a:pPr>
            <a:r>
              <a:rPr lang="en-US" dirty="0" smtClean="0">
                <a:solidFill>
                  <a:srgbClr val="FFFF00"/>
                </a:solidFill>
              </a:rPr>
              <a:t>37.108	Multi-hazard Emergency Operations 	        Plan; Security Audit</a:t>
            </a:r>
          </a:p>
          <a:p>
            <a:pPr lvl="1" eaLnBrk="1" hangingPunct="1">
              <a:buClr>
                <a:srgbClr val="FFFF00"/>
              </a:buClr>
              <a:buFontTx/>
              <a:buChar char="•"/>
            </a:pPr>
            <a:r>
              <a:rPr lang="en-US" sz="2400" dirty="0" smtClean="0">
                <a:solidFill>
                  <a:srgbClr val="FFFF00"/>
                </a:solidFill>
              </a:rPr>
              <a:t>Statutory requirement to create a crisis plan</a:t>
            </a:r>
          </a:p>
          <a:p>
            <a:pPr lvl="1" eaLnBrk="1" hangingPunct="1">
              <a:buClr>
                <a:srgbClr val="FFFF00"/>
              </a:buClr>
              <a:buFontTx/>
              <a:buChar char="•"/>
            </a:pPr>
            <a:r>
              <a:rPr lang="en-US" sz="2400" dirty="0" smtClean="0">
                <a:solidFill>
                  <a:srgbClr val="FFFF00"/>
                </a:solidFill>
              </a:rPr>
              <a:t>Requires a security audit to be conducted of district facilities every three years </a:t>
            </a:r>
          </a:p>
          <a:p>
            <a:pPr>
              <a:buFont typeface="Wingdings" pitchFamily="2" charset="2"/>
              <a:buNone/>
            </a:pPr>
            <a:endParaRPr lang="en-US" sz="2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28600" y="533400"/>
            <a:ext cx="8915400" cy="4525963"/>
          </a:xfrm>
        </p:spPr>
        <p:txBody>
          <a:bodyPr/>
          <a:lstStyle/>
          <a:p>
            <a:pPr marL="609600" indent="-609600" eaLnBrk="1" hangingPunct="1">
              <a:buFont typeface="Wingdings" pitchFamily="2" charset="2"/>
              <a:buNone/>
            </a:pPr>
            <a:r>
              <a:rPr lang="en-US" smtClean="0">
                <a:solidFill>
                  <a:srgbClr val="FFFF00"/>
                </a:solidFill>
              </a:rPr>
              <a:t>37.121	Fraternities, Sororities, Secret 				Societies, and Gangs</a:t>
            </a:r>
          </a:p>
          <a:p>
            <a:pPr marL="990600" lvl="1" indent="-533400" eaLnBrk="1" hangingPunct="1">
              <a:buClr>
                <a:srgbClr val="FFFF00"/>
              </a:buClr>
              <a:buFontTx/>
              <a:buChar char="•"/>
            </a:pPr>
            <a:r>
              <a:rPr lang="en-US" sz="2400" smtClean="0">
                <a:solidFill>
                  <a:srgbClr val="FFFF00"/>
                </a:solidFill>
              </a:rPr>
              <a:t>Makes membership in a public school fraternity, sorority, secret society, or a gang a Class C Misdemeanor  </a:t>
            </a:r>
          </a:p>
          <a:p>
            <a:pPr marL="990600" lvl="1" indent="-533400" eaLnBrk="1" hangingPunct="1">
              <a:buClr>
                <a:srgbClr val="FFFF00"/>
              </a:buClr>
              <a:buFontTx/>
              <a:buChar char="•"/>
            </a:pPr>
            <a:r>
              <a:rPr lang="en-US" sz="2400" smtClean="0">
                <a:solidFill>
                  <a:srgbClr val="FFFF00"/>
                </a:solidFill>
              </a:rPr>
              <a:t>Unlawful to pledge to join</a:t>
            </a:r>
          </a:p>
          <a:p>
            <a:pPr marL="990600" lvl="1" indent="-533400" eaLnBrk="1" hangingPunct="1">
              <a:buClr>
                <a:srgbClr val="FFFF00"/>
              </a:buClr>
              <a:buFontTx/>
              <a:buChar char="•"/>
            </a:pPr>
            <a:r>
              <a:rPr lang="en-US" sz="2400" smtClean="0">
                <a:solidFill>
                  <a:srgbClr val="FFFF00"/>
                </a:solidFill>
              </a:rPr>
              <a:t>Unlawful to solicit someone to join</a:t>
            </a:r>
          </a:p>
          <a:p>
            <a:pPr marL="990600" lvl="1" indent="-533400" eaLnBrk="1" hangingPunct="1">
              <a:buClr>
                <a:srgbClr val="FFFF00"/>
              </a:buClr>
              <a:buFontTx/>
              <a:buChar char="•"/>
            </a:pPr>
            <a:r>
              <a:rPr lang="en-US" sz="2400" smtClean="0">
                <a:solidFill>
                  <a:srgbClr val="FFFF00"/>
                </a:solidFill>
              </a:rPr>
              <a:t>Unlawful to not be enrolled in public school and to solicit someone to attend a meeting</a:t>
            </a:r>
          </a:p>
          <a:p>
            <a:pPr marL="990600" lvl="1" indent="-533400" eaLnBrk="1" hangingPunct="1">
              <a:buClr>
                <a:srgbClr val="FFFF00"/>
              </a:buClr>
              <a:buFontTx/>
              <a:buChar char="•"/>
            </a:pPr>
            <a:r>
              <a:rPr lang="en-US" sz="2400" smtClean="0">
                <a:solidFill>
                  <a:srgbClr val="FFFF00"/>
                </a:solidFill>
              </a:rPr>
              <a:t>Statutory requirement to place in a DAEP anyone in violation of this law</a:t>
            </a:r>
          </a:p>
          <a:p>
            <a:pPr marL="990600" lvl="1" indent="-533400" eaLnBrk="1" hangingPunct="1">
              <a:buClr>
                <a:srgbClr val="FFFF00"/>
              </a:buClr>
              <a:buFontTx/>
              <a:buChar char="•"/>
            </a:pPr>
            <a:r>
              <a:rPr lang="en-US" sz="2400" smtClean="0">
                <a:solidFill>
                  <a:srgbClr val="FFFF00"/>
                </a:solidFill>
              </a:rPr>
              <a:t>Defines public school fraternity, sorority, or gang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77813"/>
            <a:ext cx="8610600" cy="1143000"/>
          </a:xfrm>
        </p:spPr>
        <p:txBody>
          <a:bodyPr/>
          <a:lstStyle/>
          <a:p>
            <a:pPr eaLnBrk="1" hangingPunct="1"/>
            <a:r>
              <a:rPr lang="en-US" sz="3200" dirty="0" smtClean="0">
                <a:solidFill>
                  <a:srgbClr val="FFFF00"/>
                </a:solidFill>
              </a:rPr>
              <a:t>Public School Fraternity, Sorority or Gang</a:t>
            </a:r>
          </a:p>
        </p:txBody>
      </p:sp>
      <p:sp>
        <p:nvSpPr>
          <p:cNvPr id="28675" name="Rectangle 3"/>
          <p:cNvSpPr>
            <a:spLocks noGrp="1" noChangeArrowheads="1"/>
          </p:cNvSpPr>
          <p:nvPr>
            <p:ph type="body" idx="1"/>
          </p:nvPr>
        </p:nvSpPr>
        <p:spPr/>
        <p:txBody>
          <a:bodyPr/>
          <a:lstStyle/>
          <a:p>
            <a:pPr eaLnBrk="1" hangingPunct="1">
              <a:buFont typeface="Wingdings" pitchFamily="2" charset="2"/>
              <a:buNone/>
            </a:pPr>
            <a:r>
              <a:rPr lang="en-US" sz="2400" smtClean="0">
                <a:solidFill>
                  <a:srgbClr val="FFFF00"/>
                </a:solidFill>
              </a:rPr>
              <a:t>	An organization composed wholly or in part of students of public primary or secondary schools that seeks to perpetuate itself by taking in additional members from the students enrolled in school on the basis of the decision of its membership rather than on the free choice of a student in the school who is qualified by the rules of the school to fill the special aims of the organization.  The term does not include an agency for public welfare, including Boy Scouts, Hi-Y, Girl Reserves, DeMolay, Rainbow Girls, Pan-American Clubs, scholarship societies, or other similar educational organizations sponsored by state or national education authorities.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457200" y="533400"/>
            <a:ext cx="8686800" cy="4530725"/>
          </a:xfrm>
        </p:spPr>
        <p:txBody>
          <a:bodyPr/>
          <a:lstStyle/>
          <a:p>
            <a:pPr marL="660400" indent="-660400" eaLnBrk="1" hangingPunct="1">
              <a:buFont typeface="Wingdings" pitchFamily="2" charset="2"/>
              <a:buNone/>
            </a:pPr>
            <a:r>
              <a:rPr lang="en-US" dirty="0" smtClean="0">
                <a:solidFill>
                  <a:srgbClr val="FFFF00"/>
                </a:solidFill>
              </a:rPr>
              <a:t>37.122 	Possession of Intoxicants on Public 		School Grounds</a:t>
            </a:r>
          </a:p>
          <a:p>
            <a:pPr marL="1035050" lvl="1" indent="-577850" eaLnBrk="1" hangingPunct="1">
              <a:buClr>
                <a:srgbClr val="FFFF00"/>
              </a:buClr>
              <a:buFontTx/>
              <a:buChar char="•"/>
            </a:pPr>
            <a:r>
              <a:rPr lang="en-US" sz="2400" dirty="0" smtClean="0">
                <a:solidFill>
                  <a:srgbClr val="FFFF00"/>
                </a:solidFill>
              </a:rPr>
              <a:t>Makes it a Class C misdemeanor to possess an intoxicating beverage on public school property</a:t>
            </a:r>
          </a:p>
          <a:p>
            <a:pPr marL="1035050" lvl="1" indent="-577850" eaLnBrk="1" hangingPunct="1">
              <a:buClr>
                <a:srgbClr val="FFFF00"/>
              </a:buClr>
              <a:buFontTx/>
              <a:buChar char="•"/>
            </a:pPr>
            <a:r>
              <a:rPr lang="en-US" sz="2400" dirty="0" smtClean="0">
                <a:solidFill>
                  <a:srgbClr val="FFFF00"/>
                </a:solidFill>
              </a:rPr>
              <a:t>Peace officers must seize the beverage and hold it for evidence</a:t>
            </a:r>
          </a:p>
        </p:txBody>
      </p:sp>
      <p:pic>
        <p:nvPicPr>
          <p:cNvPr id="29699" name="Picture 7" descr="Budweiser_Wallpaper_0_sml"/>
          <p:cNvPicPr>
            <a:picLocks noGrp="1" noChangeAspect="1" noChangeArrowheads="1"/>
          </p:cNvPicPr>
          <p:nvPr>
            <p:ph sz="half" idx="2"/>
          </p:nvPr>
        </p:nvPicPr>
        <p:blipFill>
          <a:blip r:embed="rId2" cstate="print"/>
          <a:srcRect/>
          <a:stretch>
            <a:fillRect/>
          </a:stretch>
        </p:blipFill>
        <p:spPr>
          <a:xfrm>
            <a:off x="2362200" y="3314700"/>
            <a:ext cx="4724400" cy="35433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381000"/>
            <a:ext cx="8229600" cy="4525963"/>
          </a:xfrm>
        </p:spPr>
        <p:txBody>
          <a:bodyPr/>
          <a:lstStyle/>
          <a:p>
            <a:pPr eaLnBrk="1" hangingPunct="1">
              <a:buFont typeface="Wingdings" pitchFamily="2" charset="2"/>
              <a:buNone/>
            </a:pPr>
            <a:r>
              <a:rPr lang="en-US" sz="3600" dirty="0" smtClean="0">
                <a:solidFill>
                  <a:srgbClr val="FFFF00"/>
                </a:solidFill>
              </a:rPr>
              <a:t>37.123	 </a:t>
            </a:r>
            <a:r>
              <a:rPr lang="en-US" dirty="0" smtClean="0">
                <a:solidFill>
                  <a:srgbClr val="FFFF00"/>
                </a:solidFill>
              </a:rPr>
              <a:t>Disruptive Activities </a:t>
            </a:r>
          </a:p>
          <a:p>
            <a:pPr lvl="1" eaLnBrk="1" hangingPunct="1">
              <a:buClr>
                <a:srgbClr val="FFFF00"/>
              </a:buClr>
              <a:buFontTx/>
              <a:buChar char="•"/>
            </a:pPr>
            <a:r>
              <a:rPr lang="en-US" sz="2400" dirty="0" smtClean="0">
                <a:solidFill>
                  <a:srgbClr val="FFFF00"/>
                </a:solidFill>
              </a:rPr>
              <a:t>Makes it a Class B Misdemeanor to engage in disruptive activities on the property of a public or private school</a:t>
            </a:r>
          </a:p>
          <a:p>
            <a:pPr lvl="1" eaLnBrk="1" hangingPunct="1">
              <a:buClr>
                <a:srgbClr val="FFFF00"/>
              </a:buClr>
              <a:buFontTx/>
              <a:buChar char="•"/>
            </a:pPr>
            <a:r>
              <a:rPr lang="en-US" sz="2400" dirty="0" smtClean="0">
                <a:solidFill>
                  <a:srgbClr val="FFFF00"/>
                </a:solidFill>
              </a:rPr>
              <a:t>Defines disruptive activities as:  </a:t>
            </a:r>
          </a:p>
          <a:p>
            <a:pPr lvl="2" eaLnBrk="1" hangingPunct="1">
              <a:buClr>
                <a:srgbClr val="FFFF00"/>
              </a:buClr>
              <a:buFont typeface="Wingdings" pitchFamily="2" charset="2"/>
              <a:buChar char="Ø"/>
            </a:pPr>
            <a:r>
              <a:rPr lang="en-US" dirty="0" smtClean="0">
                <a:solidFill>
                  <a:srgbClr val="FFFF00"/>
                </a:solidFill>
              </a:rPr>
              <a:t>Obstructing or restraining the passage of persons</a:t>
            </a:r>
          </a:p>
          <a:p>
            <a:pPr lvl="2" eaLnBrk="1" hangingPunct="1">
              <a:buClr>
                <a:srgbClr val="FFFF00"/>
              </a:buClr>
              <a:buFont typeface="Wingdings" pitchFamily="2" charset="2"/>
              <a:buChar char="Ø"/>
            </a:pPr>
            <a:r>
              <a:rPr lang="en-US" dirty="0" smtClean="0">
                <a:solidFill>
                  <a:srgbClr val="FFFF00"/>
                </a:solidFill>
              </a:rPr>
              <a:t>Seizing control of any portion of the building</a:t>
            </a:r>
          </a:p>
          <a:p>
            <a:pPr lvl="2" eaLnBrk="1" hangingPunct="1">
              <a:buClr>
                <a:srgbClr val="FFFF00"/>
              </a:buClr>
              <a:buFont typeface="Wingdings" pitchFamily="2" charset="2"/>
              <a:buChar char="Ø"/>
            </a:pPr>
            <a:r>
              <a:rPr lang="en-US" dirty="0" smtClean="0">
                <a:solidFill>
                  <a:srgbClr val="FFFF00"/>
                </a:solidFill>
              </a:rPr>
              <a:t>Preventing or attempting to prevent by force or threat a person participating in a lawful assembly</a:t>
            </a:r>
          </a:p>
          <a:p>
            <a:pPr lvl="2" eaLnBrk="1" hangingPunct="1">
              <a:buClr>
                <a:srgbClr val="FFFF00"/>
              </a:buClr>
              <a:buFont typeface="Wingdings" pitchFamily="2" charset="2"/>
              <a:buChar char="Ø"/>
            </a:pPr>
            <a:r>
              <a:rPr lang="en-US" dirty="0" smtClean="0">
                <a:solidFill>
                  <a:srgbClr val="FFFF00"/>
                </a:solidFill>
              </a:rPr>
              <a:t>Disrupting by force or threat a lawful assembly in progress</a:t>
            </a:r>
          </a:p>
          <a:p>
            <a:pPr lvl="2" eaLnBrk="1" hangingPunct="1">
              <a:buClr>
                <a:srgbClr val="FFFF00"/>
              </a:buClr>
              <a:buFont typeface="Wingdings" pitchFamily="2" charset="2"/>
              <a:buChar char="Ø"/>
            </a:pPr>
            <a:r>
              <a:rPr lang="en-US" dirty="0" smtClean="0">
                <a:solidFill>
                  <a:srgbClr val="FFFF00"/>
                </a:solidFill>
              </a:rPr>
              <a:t>Obstructing the passage of a person or preventing the ingress or egress of persons to or from school property </a:t>
            </a:r>
          </a:p>
          <a:p>
            <a:pPr eaLnBrk="1" hangingPunct="1"/>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7813"/>
            <a:ext cx="8610600" cy="1143000"/>
          </a:xfrm>
        </p:spPr>
        <p:txBody>
          <a:bodyPr/>
          <a:lstStyle/>
          <a:p>
            <a:pPr>
              <a:defRPr/>
            </a:pPr>
            <a:r>
              <a:rPr lang="en-US" sz="4000" dirty="0" smtClean="0">
                <a:solidFill>
                  <a:srgbClr val="FFFF00"/>
                </a:solidFill>
              </a:rPr>
              <a:t>What is an SRO</a:t>
            </a:r>
            <a:r>
              <a:rPr lang="en-US" dirty="0" smtClean="0">
                <a:solidFill>
                  <a:srgbClr val="FFFF00"/>
                </a:solidFill>
              </a:rPr>
              <a:t/>
            </a:r>
            <a:br>
              <a:rPr lang="en-US" dirty="0" smtClean="0">
                <a:solidFill>
                  <a:srgbClr val="FFFF00"/>
                </a:solidFill>
              </a:rPr>
            </a:br>
            <a:endParaRPr lang="en-US" sz="3200" dirty="0" smtClean="0">
              <a:solidFill>
                <a:srgbClr val="FFFF00"/>
              </a:solidFill>
            </a:endParaRPr>
          </a:p>
        </p:txBody>
      </p:sp>
      <p:sp>
        <p:nvSpPr>
          <p:cNvPr id="3" name="Content Placeholder 2"/>
          <p:cNvSpPr>
            <a:spLocks noGrp="1"/>
          </p:cNvSpPr>
          <p:nvPr>
            <p:ph idx="4294967295"/>
          </p:nvPr>
        </p:nvSpPr>
        <p:spPr>
          <a:xfrm>
            <a:off x="457200" y="1295400"/>
            <a:ext cx="8458200" cy="4530725"/>
          </a:xfrm>
        </p:spPr>
        <p:txBody>
          <a:bodyPr/>
          <a:lstStyle/>
          <a:p>
            <a:pPr>
              <a:buClr>
                <a:srgbClr val="FFFF00"/>
              </a:buClr>
              <a:buFontTx/>
              <a:buNone/>
              <a:defRPr/>
            </a:pPr>
            <a:r>
              <a:rPr lang="en-US" dirty="0" smtClean="0">
                <a:solidFill>
                  <a:srgbClr val="FFFF00"/>
                </a:solidFill>
              </a:rPr>
              <a:t>Occupations Code 1701.601</a:t>
            </a:r>
          </a:p>
          <a:p>
            <a:pPr>
              <a:buClr>
                <a:srgbClr val="FFFF00"/>
              </a:buClr>
              <a:buFontTx/>
              <a:buNone/>
              <a:defRPr/>
            </a:pPr>
            <a:r>
              <a:rPr lang="en-US" sz="2400" dirty="0" smtClean="0">
                <a:solidFill>
                  <a:srgbClr val="FFFF00"/>
                </a:solidFill>
              </a:rPr>
              <a:t>	A peace officer who is assigned by the officer's employing political subdivision to provide:</a:t>
            </a:r>
          </a:p>
          <a:p>
            <a:pPr lvl="1">
              <a:buClr>
                <a:srgbClr val="FFFF00"/>
              </a:buClr>
              <a:buFont typeface="Wingdings" pitchFamily="2" charset="2"/>
              <a:buChar char="Ø"/>
              <a:defRPr/>
            </a:pPr>
            <a:r>
              <a:rPr lang="en-US" sz="2400" dirty="0" smtClean="0">
                <a:solidFill>
                  <a:srgbClr val="FFFF00"/>
                </a:solidFill>
              </a:rPr>
              <a:t>A police presence at a public school                                    </a:t>
            </a:r>
          </a:p>
          <a:p>
            <a:pPr lvl="1">
              <a:buClr>
                <a:srgbClr val="FFFF00"/>
              </a:buClr>
              <a:buFont typeface="Wingdings" pitchFamily="2" charset="2"/>
              <a:buChar char="Ø"/>
              <a:defRPr/>
            </a:pPr>
            <a:r>
              <a:rPr lang="en-US" sz="2400" dirty="0" smtClean="0">
                <a:solidFill>
                  <a:srgbClr val="FFFF00"/>
                </a:solidFill>
              </a:rPr>
              <a:t>Safety or drug education to students of a public school </a:t>
            </a:r>
          </a:p>
          <a:p>
            <a:pPr lvl="1">
              <a:buClr>
                <a:srgbClr val="FFFF00"/>
              </a:buClr>
              <a:buFont typeface="Wingdings" pitchFamily="2" charset="2"/>
              <a:buChar char="Ø"/>
              <a:defRPr/>
            </a:pPr>
            <a:r>
              <a:rPr lang="en-US" sz="2400" dirty="0" smtClean="0">
                <a:solidFill>
                  <a:srgbClr val="FFFF00"/>
                </a:solidFill>
              </a:rPr>
              <a:t>Or other similar services</a:t>
            </a:r>
          </a:p>
          <a:p>
            <a:pPr>
              <a:buClr>
                <a:srgbClr val="FFFF00"/>
              </a:buClr>
              <a:buFontTx/>
              <a:buNone/>
              <a:defRPr/>
            </a:pPr>
            <a:r>
              <a:rPr lang="en-US" dirty="0" smtClean="0">
                <a:solidFill>
                  <a:srgbClr val="FFFF00"/>
                </a:solidFill>
              </a:rPr>
              <a:t>Occupations Code 1701.603</a:t>
            </a:r>
          </a:p>
          <a:p>
            <a:pPr>
              <a:buClr>
                <a:srgbClr val="FFFF00"/>
              </a:buClr>
              <a:buFontTx/>
              <a:buNone/>
              <a:defRPr/>
            </a:pPr>
            <a:r>
              <a:rPr lang="en-US" sz="2400" dirty="0" smtClean="0">
                <a:solidFill>
                  <a:srgbClr val="FFFF00"/>
                </a:solidFill>
              </a:rPr>
              <a:t>	A peace officer who is a visiting school resource officer in a  public elementary school shall at least once each school year offer to provide instruction to students in a firearms accident prevention program, as determined by the school district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457200"/>
            <a:ext cx="8229600" cy="1143000"/>
          </a:xfrm>
        </p:spPr>
        <p:txBody>
          <a:bodyPr/>
          <a:lstStyle/>
          <a:p>
            <a:pPr eaLnBrk="1" hangingPunct="1"/>
            <a:r>
              <a:rPr lang="en-US" sz="4000" dirty="0" smtClean="0">
                <a:solidFill>
                  <a:srgbClr val="FFFF00"/>
                </a:solidFill>
              </a:rPr>
              <a:t>Attorney General Opinion </a:t>
            </a:r>
            <a:br>
              <a:rPr lang="en-US" sz="4000" dirty="0" smtClean="0">
                <a:solidFill>
                  <a:srgbClr val="FFFF00"/>
                </a:solidFill>
              </a:rPr>
            </a:br>
            <a:r>
              <a:rPr lang="en-US" sz="4000" dirty="0" smtClean="0">
                <a:solidFill>
                  <a:srgbClr val="FFFF00"/>
                </a:solidFill>
              </a:rPr>
              <a:t>JC-0504</a:t>
            </a:r>
          </a:p>
        </p:txBody>
      </p:sp>
      <p:sp>
        <p:nvSpPr>
          <p:cNvPr id="31747" name="TextBox 3"/>
          <p:cNvSpPr txBox="1">
            <a:spLocks noChangeArrowheads="1"/>
          </p:cNvSpPr>
          <p:nvPr/>
        </p:nvSpPr>
        <p:spPr bwMode="auto">
          <a:xfrm>
            <a:off x="457200" y="1981200"/>
            <a:ext cx="8001000" cy="1570038"/>
          </a:xfrm>
          <a:prstGeom prst="rect">
            <a:avLst/>
          </a:prstGeom>
          <a:noFill/>
          <a:ln w="9525">
            <a:noFill/>
            <a:miter lim="800000"/>
            <a:headEnd/>
            <a:tailEnd/>
          </a:ln>
        </p:spPr>
        <p:txBody>
          <a:bodyPr>
            <a:spAutoFit/>
          </a:bodyPr>
          <a:lstStyle/>
          <a:p>
            <a:r>
              <a:rPr lang="en-US" sz="2400" dirty="0">
                <a:solidFill>
                  <a:srgbClr val="FFFF00"/>
                </a:solidFill>
              </a:rPr>
              <a:t>Must prove that the actor intentionally engaged in one of the five species of conduct, rather than merely engaged in conduct that ultimately resulted in one of the effects described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304800"/>
            <a:ext cx="8229600" cy="4525963"/>
          </a:xfrm>
        </p:spPr>
        <p:txBody>
          <a:bodyPr/>
          <a:lstStyle/>
          <a:p>
            <a:pPr marL="660400" indent="-660400" eaLnBrk="1" hangingPunct="1">
              <a:buFont typeface="Wingdings" pitchFamily="2" charset="2"/>
              <a:buNone/>
            </a:pPr>
            <a:r>
              <a:rPr lang="en-US" dirty="0" smtClean="0">
                <a:solidFill>
                  <a:srgbClr val="FFFF00"/>
                </a:solidFill>
              </a:rPr>
              <a:t>37.124	 Disruption of Classes </a:t>
            </a:r>
          </a:p>
          <a:p>
            <a:pPr marL="1035050" lvl="1" indent="-577850" eaLnBrk="1" hangingPunct="1">
              <a:buClr>
                <a:srgbClr val="FFFF00"/>
              </a:buClr>
              <a:buFontTx/>
              <a:buChar char="•"/>
            </a:pPr>
            <a:r>
              <a:rPr lang="en-US" sz="2400" dirty="0" smtClean="0">
                <a:solidFill>
                  <a:srgbClr val="FFFF00"/>
                </a:solidFill>
              </a:rPr>
              <a:t>Makes it a Class C misdemeanor to be on school property or on public property within 500 feet of school property and to intentionally disrupt the conduct of classes or other school activities</a:t>
            </a:r>
          </a:p>
          <a:p>
            <a:pPr marL="1035050" lvl="1" indent="-577850" eaLnBrk="1" hangingPunct="1">
              <a:buClr>
                <a:srgbClr val="FFFF00"/>
              </a:buClr>
              <a:buFontTx/>
              <a:buChar char="•"/>
            </a:pPr>
            <a:r>
              <a:rPr lang="en-US" sz="2400" dirty="0" smtClean="0">
                <a:solidFill>
                  <a:srgbClr val="FFFF00"/>
                </a:solidFill>
              </a:rPr>
              <a:t>Disruption includes:</a:t>
            </a:r>
          </a:p>
          <a:p>
            <a:pPr marL="1409700" lvl="2" indent="-495300" eaLnBrk="1" hangingPunct="1">
              <a:buClr>
                <a:srgbClr val="FFFF00"/>
              </a:buClr>
              <a:buFont typeface="Wingdings" pitchFamily="2" charset="2"/>
              <a:buChar char="Ø"/>
            </a:pPr>
            <a:r>
              <a:rPr lang="en-US" dirty="0" smtClean="0">
                <a:solidFill>
                  <a:srgbClr val="FFFF00"/>
                </a:solidFill>
              </a:rPr>
              <a:t>Emitting a noise that prevents or hinders classroom instruction</a:t>
            </a:r>
          </a:p>
          <a:p>
            <a:pPr marL="1409700" lvl="2" indent="-495300" eaLnBrk="1" hangingPunct="1">
              <a:buClr>
                <a:srgbClr val="FFFF00"/>
              </a:buClr>
              <a:buFont typeface="Wingdings" pitchFamily="2" charset="2"/>
              <a:buChar char="Ø"/>
            </a:pPr>
            <a:r>
              <a:rPr lang="en-US" dirty="0" smtClean="0">
                <a:solidFill>
                  <a:srgbClr val="FFFF00"/>
                </a:solidFill>
              </a:rPr>
              <a:t>Enticing or attempting to entice a student away from a class or school activity</a:t>
            </a:r>
          </a:p>
          <a:p>
            <a:pPr marL="1409700" lvl="2" indent="-495300" eaLnBrk="1" hangingPunct="1">
              <a:buClr>
                <a:srgbClr val="FFFF00"/>
              </a:buClr>
              <a:buFont typeface="Wingdings" pitchFamily="2" charset="2"/>
              <a:buChar char="Ø"/>
            </a:pPr>
            <a:r>
              <a:rPr lang="en-US" dirty="0" smtClean="0">
                <a:solidFill>
                  <a:srgbClr val="FFFF00"/>
                </a:solidFill>
              </a:rPr>
              <a:t>Preventing or attempting to prevent a student from attending a class or school activity</a:t>
            </a:r>
          </a:p>
          <a:p>
            <a:pPr marL="1409700" lvl="2" indent="-495300" eaLnBrk="1" hangingPunct="1">
              <a:buClr>
                <a:srgbClr val="FFFF00"/>
              </a:buClr>
              <a:buFont typeface="Wingdings" pitchFamily="2" charset="2"/>
              <a:buChar char="Ø"/>
            </a:pPr>
            <a:r>
              <a:rPr lang="en-US" dirty="0" smtClean="0">
                <a:solidFill>
                  <a:srgbClr val="FFFF00"/>
                </a:solidFill>
              </a:rPr>
              <a:t>Entering a classroom without consent and disrupting the class activities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57200" y="533400"/>
            <a:ext cx="8229600" cy="1143000"/>
          </a:xfrm>
        </p:spPr>
        <p:txBody>
          <a:bodyPr/>
          <a:lstStyle/>
          <a:p>
            <a:pPr marL="342900" indent="-342900"/>
            <a:r>
              <a:rPr lang="en-US" sz="4000" dirty="0" smtClean="0">
                <a:solidFill>
                  <a:srgbClr val="FFFF00"/>
                </a:solidFill>
              </a:rPr>
              <a:t>37.125 Exhibition of Firearms</a:t>
            </a:r>
            <a:r>
              <a:rPr lang="en-US" dirty="0" smtClean="0">
                <a:solidFill>
                  <a:srgbClr val="FFFF00"/>
                </a:solidFill>
              </a:rPr>
              <a:t/>
            </a:r>
            <a:br>
              <a:rPr lang="en-US" dirty="0" smtClean="0">
                <a:solidFill>
                  <a:srgbClr val="FFFF00"/>
                </a:solidFill>
              </a:rPr>
            </a:br>
            <a:r>
              <a:rPr lang="en-US" sz="2400" dirty="0" smtClean="0">
                <a:solidFill>
                  <a:srgbClr val="FFFF00"/>
                </a:solidFill>
              </a:rPr>
              <a:t>New law as of 2007</a:t>
            </a:r>
            <a:br>
              <a:rPr lang="en-US" sz="2400" dirty="0" smtClean="0">
                <a:solidFill>
                  <a:srgbClr val="FFFF00"/>
                </a:solidFill>
              </a:rPr>
            </a:br>
            <a:endParaRPr lang="en-US" dirty="0" smtClean="0"/>
          </a:p>
        </p:txBody>
      </p:sp>
      <p:sp>
        <p:nvSpPr>
          <p:cNvPr id="33795" name="Rectangle 3"/>
          <p:cNvSpPr>
            <a:spLocks noGrp="1" noChangeArrowheads="1"/>
          </p:cNvSpPr>
          <p:nvPr>
            <p:ph idx="1"/>
          </p:nvPr>
        </p:nvSpPr>
        <p:spPr>
          <a:xfrm>
            <a:off x="228600" y="1600200"/>
            <a:ext cx="8229600" cy="4525963"/>
          </a:xfrm>
        </p:spPr>
        <p:txBody>
          <a:bodyPr/>
          <a:lstStyle/>
          <a:p>
            <a:pPr>
              <a:buFont typeface="Wingdings" pitchFamily="2" charset="2"/>
              <a:buNone/>
            </a:pPr>
            <a:r>
              <a:rPr lang="en-US" sz="2400" dirty="0" smtClean="0">
                <a:solidFill>
                  <a:srgbClr val="FFFF00"/>
                </a:solidFill>
              </a:rPr>
              <a:t>(a)  A person commits an offense if, in a manner intended to cause alarm or personal injury to another person or to damage school property, the person intentionally exhibits, uses, or threatens to exhibit or use a firearm:</a:t>
            </a:r>
          </a:p>
          <a:p>
            <a:pPr lvl="2">
              <a:buFont typeface="Wingdings" pitchFamily="2" charset="2"/>
              <a:buNone/>
            </a:pPr>
            <a:r>
              <a:rPr lang="en-US" dirty="0" smtClean="0">
                <a:solidFill>
                  <a:srgbClr val="FFFF00"/>
                </a:solidFill>
              </a:rPr>
              <a:t>(1)  in or on any property, including a parking lot, parking garage, or other parking area, that is owned by a private or public school; or</a:t>
            </a:r>
          </a:p>
          <a:p>
            <a:pPr lvl="2">
              <a:buFont typeface="Wingdings" pitchFamily="2" charset="2"/>
              <a:buNone/>
            </a:pPr>
            <a:r>
              <a:rPr lang="en-US" dirty="0" smtClean="0">
                <a:solidFill>
                  <a:srgbClr val="FFFF00"/>
                </a:solidFill>
              </a:rPr>
              <a:t>(2)  on a school bus being used to transport children to or from school-sponsored activities of a private or public school.</a:t>
            </a:r>
          </a:p>
          <a:p>
            <a:pPr lvl="2">
              <a:buFont typeface="Wingdings" pitchFamily="2" charset="2"/>
              <a:buNone/>
            </a:pPr>
            <a:r>
              <a:rPr lang="en-US" dirty="0" smtClean="0">
                <a:solidFill>
                  <a:srgbClr val="FFFF00"/>
                </a:solidFill>
              </a:rPr>
              <a:t>(b)  An offense under this section is a third degree felony.</a:t>
            </a:r>
          </a:p>
          <a:p>
            <a:pPr marL="990600" lvl="1" indent="-533400" eaLnBrk="1" hangingPunct="1">
              <a:buClr>
                <a:srgbClr val="FFFF00"/>
              </a:buClr>
              <a:buFontTx/>
              <a:buChar char="•"/>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304800" y="228600"/>
            <a:ext cx="8610600" cy="1143000"/>
          </a:xfrm>
        </p:spPr>
        <p:txBody>
          <a:bodyPr/>
          <a:lstStyle/>
          <a:p>
            <a:pPr algn="l"/>
            <a:r>
              <a:rPr lang="en-US" sz="3200" dirty="0" smtClean="0">
                <a:solidFill>
                  <a:srgbClr val="FFFF00"/>
                </a:solidFill>
              </a:rPr>
              <a:t>37.126  Disruption of Transportation</a:t>
            </a:r>
            <a:endParaRPr lang="en-US" sz="3200" dirty="0" smtClean="0"/>
          </a:p>
        </p:txBody>
      </p:sp>
      <p:sp>
        <p:nvSpPr>
          <p:cNvPr id="34819" name="Content Placeholder 2"/>
          <p:cNvSpPr>
            <a:spLocks noGrp="1"/>
          </p:cNvSpPr>
          <p:nvPr>
            <p:ph idx="1"/>
          </p:nvPr>
        </p:nvSpPr>
        <p:spPr>
          <a:xfrm>
            <a:off x="-76200" y="1219200"/>
            <a:ext cx="8915400" cy="4530725"/>
          </a:xfrm>
        </p:spPr>
        <p:txBody>
          <a:bodyPr/>
          <a:lstStyle/>
          <a:p>
            <a:pPr marL="990600" lvl="1" indent="-533400" eaLnBrk="1" hangingPunct="1">
              <a:buFontTx/>
              <a:buNone/>
            </a:pPr>
            <a:r>
              <a:rPr lang="en-US" dirty="0" smtClean="0">
                <a:solidFill>
                  <a:srgbClr val="FFFF00"/>
                </a:solidFill>
              </a:rPr>
              <a:t>	</a:t>
            </a:r>
            <a:r>
              <a:rPr lang="en-US" sz="2400" dirty="0" smtClean="0">
                <a:solidFill>
                  <a:srgbClr val="FFFF00"/>
                </a:solidFill>
              </a:rPr>
              <a:t>Makes it a Class C Misdemeanor to disrupt, prevent, or interfere with the lawful transportation of children to or from school or a school activity on a vehicle owned or operated by a county or district</a:t>
            </a:r>
          </a:p>
          <a:p>
            <a:endParaRPr lang="en-US" dirty="0" smtClean="0"/>
          </a:p>
        </p:txBody>
      </p:sp>
      <p:pic>
        <p:nvPicPr>
          <p:cNvPr id="34820" name="Picture 5" descr="school_bus"/>
          <p:cNvPicPr>
            <a:picLocks noChangeAspect="1" noChangeArrowheads="1"/>
          </p:cNvPicPr>
          <p:nvPr/>
        </p:nvPicPr>
        <p:blipFill>
          <a:blip r:embed="rId2" cstate="print"/>
          <a:srcRect/>
          <a:stretch>
            <a:fillRect/>
          </a:stretch>
        </p:blipFill>
        <p:spPr bwMode="auto">
          <a:xfrm>
            <a:off x="2895600" y="3048000"/>
            <a:ext cx="3322638" cy="3505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57200" y="304800"/>
            <a:ext cx="8534400" cy="4530725"/>
          </a:xfrm>
        </p:spPr>
        <p:txBody>
          <a:bodyPr/>
          <a:lstStyle/>
          <a:p>
            <a:pPr marL="609600" indent="-609600" eaLnBrk="1" hangingPunct="1">
              <a:buClr>
                <a:srgbClr val="FFFF00"/>
              </a:buClr>
              <a:buFontTx/>
              <a:buNone/>
            </a:pPr>
            <a:r>
              <a:rPr lang="en-US" dirty="0" smtClean="0">
                <a:solidFill>
                  <a:srgbClr val="FFFF00"/>
                </a:solidFill>
              </a:rPr>
              <a:t>37.152 	Personal Hazing Offense </a:t>
            </a:r>
          </a:p>
          <a:p>
            <a:pPr marL="990600" lvl="1" indent="-533400" eaLnBrk="1" hangingPunct="1">
              <a:buClr>
                <a:srgbClr val="FFFF00"/>
              </a:buClr>
              <a:buFontTx/>
              <a:buNone/>
            </a:pPr>
            <a:r>
              <a:rPr lang="en-US" sz="2400" dirty="0" smtClean="0">
                <a:solidFill>
                  <a:srgbClr val="FFFF00"/>
                </a:solidFill>
              </a:rPr>
              <a:t>	Makes it an offense to be involved in any way in hazing or to fail to report it</a:t>
            </a:r>
          </a:p>
          <a:p>
            <a:pPr marL="609600" indent="-609600" eaLnBrk="1" hangingPunct="1">
              <a:buClr>
                <a:srgbClr val="FFFF00"/>
              </a:buClr>
              <a:buFontTx/>
              <a:buNone/>
            </a:pPr>
            <a:r>
              <a:rPr lang="en-US" dirty="0" smtClean="0">
                <a:solidFill>
                  <a:srgbClr val="FFFF00"/>
                </a:solidFill>
              </a:rPr>
              <a:t>37.153 	Organization Hazing Offense </a:t>
            </a:r>
          </a:p>
          <a:p>
            <a:pPr marL="990600" lvl="1" indent="-533400" eaLnBrk="1" hangingPunct="1">
              <a:buClr>
                <a:srgbClr val="FFFF00"/>
              </a:buClr>
              <a:buFontTx/>
              <a:buNone/>
            </a:pPr>
            <a:r>
              <a:rPr lang="en-US" sz="2400" dirty="0" smtClean="0">
                <a:solidFill>
                  <a:srgbClr val="FFFF00"/>
                </a:solidFill>
              </a:rPr>
              <a:t>	Makes it a fineable offense for an organization to condone or encourage hazing</a:t>
            </a:r>
            <a:r>
              <a:rPr lang="en-US" dirty="0" smtClean="0">
                <a:solidFill>
                  <a:srgbClr val="FFFF00"/>
                </a:solidFill>
              </a:rPr>
              <a:t>  </a:t>
            </a:r>
          </a:p>
          <a:p>
            <a:pPr marL="609600" indent="-609600" eaLnBrk="1" hangingPunct="1">
              <a:buClr>
                <a:srgbClr val="FFFF00"/>
              </a:buClr>
              <a:buFontTx/>
              <a:buNone/>
            </a:pPr>
            <a:r>
              <a:rPr lang="en-US" dirty="0" smtClean="0">
                <a:solidFill>
                  <a:srgbClr val="FFFF00"/>
                </a:solidFill>
              </a:rPr>
              <a:t>37.154	Consent Not a Defense</a:t>
            </a:r>
          </a:p>
          <a:p>
            <a:pPr marL="990600" lvl="1" indent="-533400" eaLnBrk="1" hangingPunct="1">
              <a:buClr>
                <a:srgbClr val="FFFF00"/>
              </a:buClr>
              <a:buFontTx/>
              <a:buNone/>
            </a:pPr>
            <a:r>
              <a:rPr lang="en-US" sz="2400" dirty="0" smtClean="0">
                <a:solidFill>
                  <a:srgbClr val="FFFF00"/>
                </a:solidFill>
              </a:rPr>
              <a:t>	Excludes consent as a defense </a:t>
            </a:r>
          </a:p>
          <a:p>
            <a:pPr marL="990600" lvl="1" indent="-533400" eaLnBrk="1" hangingPunct="1">
              <a:buClr>
                <a:srgbClr val="FFFF00"/>
              </a:buClr>
              <a:buFontTx/>
              <a:buNone/>
            </a:pPr>
            <a:r>
              <a:rPr lang="en-US" sz="2400" dirty="0" smtClean="0">
                <a:solidFill>
                  <a:srgbClr val="FFFF00"/>
                </a:solidFill>
              </a:rPr>
              <a:t>	for hazing offenses</a:t>
            </a:r>
            <a:r>
              <a:rPr lang="en-US" sz="2000" dirty="0" smtClean="0"/>
              <a:t> </a:t>
            </a:r>
          </a:p>
        </p:txBody>
      </p:sp>
      <p:pic>
        <p:nvPicPr>
          <p:cNvPr id="35843" name="Picture 7" descr="092406_644"/>
          <p:cNvPicPr>
            <a:picLocks noGrp="1" noChangeAspect="1" noChangeArrowheads="1"/>
          </p:cNvPicPr>
          <p:nvPr>
            <p:ph sz="half" idx="2"/>
          </p:nvPr>
        </p:nvPicPr>
        <p:blipFill>
          <a:blip r:embed="rId2" cstate="print"/>
          <a:srcRect/>
          <a:stretch>
            <a:fillRect/>
          </a:stretch>
        </p:blipFill>
        <p:spPr>
          <a:xfrm>
            <a:off x="6767513" y="3657600"/>
            <a:ext cx="2376487" cy="29718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422275"/>
            <a:ext cx="8686800" cy="4530725"/>
          </a:xfrm>
        </p:spPr>
        <p:txBody>
          <a:bodyPr/>
          <a:lstStyle/>
          <a:p>
            <a:pPr marL="609600" indent="-609600" eaLnBrk="1" hangingPunct="1">
              <a:lnSpc>
                <a:spcPct val="80000"/>
              </a:lnSpc>
              <a:buClr>
                <a:srgbClr val="FFFF00"/>
              </a:buClr>
              <a:buFontTx/>
              <a:buNone/>
            </a:pPr>
            <a:r>
              <a:rPr lang="en-US" dirty="0" smtClean="0">
                <a:solidFill>
                  <a:srgbClr val="FFFF00"/>
                </a:solidFill>
              </a:rPr>
              <a:t>37.303 	Removal of Registered Sex Offender 		from Regular Classroom</a:t>
            </a:r>
            <a:r>
              <a:rPr lang="en-US" sz="3600" dirty="0" smtClean="0">
                <a:solidFill>
                  <a:srgbClr val="FFFF00"/>
                </a:solidFill>
              </a:rPr>
              <a:t> </a:t>
            </a:r>
            <a:r>
              <a:rPr lang="en-US" sz="2800" dirty="0" smtClean="0">
                <a:solidFill>
                  <a:srgbClr val="FFFF00"/>
                </a:solidFill>
              </a:rPr>
              <a:t>	</a:t>
            </a:r>
          </a:p>
          <a:p>
            <a:pPr marL="990600" lvl="1" indent="-533400" eaLnBrk="1" hangingPunct="1">
              <a:lnSpc>
                <a:spcPct val="80000"/>
              </a:lnSpc>
              <a:buClr>
                <a:srgbClr val="FFFF00"/>
              </a:buClr>
              <a:buFontTx/>
              <a:buNone/>
            </a:pPr>
            <a:r>
              <a:rPr lang="en-US" sz="2400" dirty="0" smtClean="0">
                <a:solidFill>
                  <a:srgbClr val="FFFF00"/>
                </a:solidFill>
              </a:rPr>
              <a:t>	Statutory requirement to remove students from school that have to register as a sex offender (as described in next few sections)</a:t>
            </a:r>
            <a:endParaRPr lang="en-US" dirty="0" smtClean="0">
              <a:solidFill>
                <a:srgbClr val="FFFF00"/>
              </a:solidFill>
            </a:endParaRPr>
          </a:p>
          <a:p>
            <a:pPr marL="990600" lvl="1" indent="-533400" eaLnBrk="1" hangingPunct="1">
              <a:lnSpc>
                <a:spcPct val="80000"/>
              </a:lnSpc>
              <a:buClr>
                <a:srgbClr val="FFFF00"/>
              </a:buClr>
              <a:buFontTx/>
              <a:buNone/>
            </a:pPr>
            <a:r>
              <a:rPr lang="en-US" dirty="0" smtClean="0">
                <a:solidFill>
                  <a:srgbClr val="FFFF00"/>
                </a:solidFill>
              </a:rPr>
              <a:t> </a:t>
            </a:r>
          </a:p>
          <a:p>
            <a:pPr marL="609600" indent="-609600" eaLnBrk="1" hangingPunct="1">
              <a:lnSpc>
                <a:spcPct val="80000"/>
              </a:lnSpc>
              <a:buClr>
                <a:srgbClr val="FFFF00"/>
              </a:buClr>
              <a:buFontTx/>
              <a:buNone/>
            </a:pPr>
            <a:r>
              <a:rPr lang="en-US" dirty="0" smtClean="0">
                <a:solidFill>
                  <a:srgbClr val="FFFF00"/>
                </a:solidFill>
              </a:rPr>
              <a:t>37.304	Placement of Registered Sex 				Offender Who is Under Court 				Supervision</a:t>
            </a:r>
          </a:p>
          <a:p>
            <a:pPr marL="990600" lvl="1" indent="-533400" eaLnBrk="1" hangingPunct="1">
              <a:lnSpc>
                <a:spcPct val="80000"/>
              </a:lnSpc>
              <a:buClr>
                <a:srgbClr val="FFFF00"/>
              </a:buClr>
              <a:buFontTx/>
              <a:buNone/>
            </a:pPr>
            <a:r>
              <a:rPr lang="en-US" sz="2400" dirty="0" smtClean="0">
                <a:solidFill>
                  <a:srgbClr val="FFFF00"/>
                </a:solidFill>
              </a:rPr>
              <a:t>	Statutory requirement to place for a minimum of one semester in DAEP or JJAEP a student who is a registered sex offender and is under any form of court supervision, including probation, community supervision, or parole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76200" y="381000"/>
            <a:ext cx="8839200" cy="4530725"/>
          </a:xfrm>
        </p:spPr>
        <p:txBody>
          <a:bodyPr/>
          <a:lstStyle/>
          <a:p>
            <a:pPr eaLnBrk="1" hangingPunct="1">
              <a:lnSpc>
                <a:spcPct val="80000"/>
              </a:lnSpc>
              <a:buClr>
                <a:srgbClr val="FFFF00"/>
              </a:buClr>
              <a:buFontTx/>
              <a:buNone/>
            </a:pPr>
            <a:r>
              <a:rPr lang="en-US" dirty="0" smtClean="0">
                <a:solidFill>
                  <a:srgbClr val="FFFF00"/>
                </a:solidFill>
              </a:rPr>
              <a:t>37.305	Placement of Registered Sex 				Offender Who is Not Under Court 			Supervision</a:t>
            </a:r>
          </a:p>
          <a:p>
            <a:pPr lvl="1" eaLnBrk="1" hangingPunct="1">
              <a:lnSpc>
                <a:spcPct val="80000"/>
              </a:lnSpc>
              <a:buClr>
                <a:srgbClr val="FFFF00"/>
              </a:buClr>
              <a:buFontTx/>
              <a:buChar char="•"/>
            </a:pPr>
            <a:r>
              <a:rPr lang="en-US" sz="2400" dirty="0" smtClean="0">
                <a:solidFill>
                  <a:srgbClr val="FFFF00"/>
                </a:solidFill>
              </a:rPr>
              <a:t>Statutory authority to place a student who is a registered sex offender, but not under court supervision, in DAEP or JJAEP for one semester</a:t>
            </a:r>
          </a:p>
          <a:p>
            <a:pPr lvl="1" eaLnBrk="1" hangingPunct="1">
              <a:lnSpc>
                <a:spcPct val="80000"/>
              </a:lnSpc>
              <a:buClr>
                <a:srgbClr val="FFFF00"/>
              </a:buClr>
              <a:buFontTx/>
              <a:buChar char="•"/>
            </a:pPr>
            <a:r>
              <a:rPr lang="en-US" sz="2400" dirty="0" smtClean="0">
                <a:solidFill>
                  <a:srgbClr val="FFFF00"/>
                </a:solidFill>
              </a:rPr>
              <a:t>Requires the district to not remove a student if:</a:t>
            </a:r>
          </a:p>
          <a:p>
            <a:pPr lvl="2" eaLnBrk="1" hangingPunct="1">
              <a:lnSpc>
                <a:spcPct val="80000"/>
              </a:lnSpc>
              <a:buClr>
                <a:srgbClr val="FFFF00"/>
              </a:buClr>
              <a:buFont typeface="Wingdings" pitchFamily="2" charset="2"/>
              <a:buChar char="Ø"/>
            </a:pPr>
            <a:r>
              <a:rPr lang="en-US" dirty="0" smtClean="0">
                <a:solidFill>
                  <a:srgbClr val="FFFF00"/>
                </a:solidFill>
              </a:rPr>
              <a:t>The student is not a threat to the safety of other students</a:t>
            </a:r>
          </a:p>
          <a:p>
            <a:pPr lvl="2" eaLnBrk="1" hangingPunct="1">
              <a:lnSpc>
                <a:spcPct val="80000"/>
              </a:lnSpc>
              <a:buClr>
                <a:srgbClr val="FFFF00"/>
              </a:buClr>
              <a:buFont typeface="Wingdings" pitchFamily="2" charset="2"/>
              <a:buChar char="Ø"/>
            </a:pPr>
            <a:r>
              <a:rPr lang="en-US" dirty="0" smtClean="0">
                <a:solidFill>
                  <a:srgbClr val="FFFF00"/>
                </a:solidFill>
              </a:rPr>
              <a:t>It is not detrimental to the educational process</a:t>
            </a:r>
          </a:p>
          <a:p>
            <a:pPr lvl="2" eaLnBrk="1" hangingPunct="1">
              <a:lnSpc>
                <a:spcPct val="80000"/>
              </a:lnSpc>
              <a:buClr>
                <a:srgbClr val="FFFF00"/>
              </a:buClr>
              <a:buFont typeface="Wingdings" pitchFamily="2" charset="2"/>
              <a:buChar char="Ø"/>
            </a:pPr>
            <a:r>
              <a:rPr lang="en-US" dirty="0" smtClean="0">
                <a:solidFill>
                  <a:srgbClr val="FFFF00"/>
                </a:solidFill>
              </a:rPr>
              <a:t>It is not in the best interest of the district’s students </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457200" y="457200"/>
            <a:ext cx="8686800" cy="4530725"/>
          </a:xfrm>
        </p:spPr>
        <p:txBody>
          <a:bodyPr/>
          <a:lstStyle/>
          <a:p>
            <a:pPr marL="609600" indent="-609600" eaLnBrk="1" hangingPunct="1">
              <a:buClr>
                <a:srgbClr val="FFFF00"/>
              </a:buClr>
              <a:buFontTx/>
              <a:buNone/>
            </a:pPr>
            <a:r>
              <a:rPr lang="en-US" dirty="0" smtClean="0">
                <a:solidFill>
                  <a:srgbClr val="FFFF00"/>
                </a:solidFill>
              </a:rPr>
              <a:t>37.308	Transfer of Registered Sex Offender</a:t>
            </a:r>
          </a:p>
          <a:p>
            <a:pPr marL="990600" lvl="1" indent="-533400" eaLnBrk="1" hangingPunct="1">
              <a:buClr>
                <a:srgbClr val="FFFF00"/>
              </a:buClr>
              <a:buFontTx/>
              <a:buNone/>
            </a:pPr>
            <a:r>
              <a:rPr lang="en-US" sz="2000" dirty="0" smtClean="0">
                <a:solidFill>
                  <a:srgbClr val="FFFF00"/>
                </a:solidFill>
              </a:rPr>
              <a:t>	</a:t>
            </a:r>
            <a:r>
              <a:rPr lang="en-US" sz="2400" dirty="0" smtClean="0">
                <a:solidFill>
                  <a:srgbClr val="FFFF00"/>
                </a:solidFill>
              </a:rPr>
              <a:t>Statutory authority to place in DAEP or JJAEP a registered sex offender who transfers from another school district</a:t>
            </a:r>
          </a:p>
          <a:p>
            <a:pPr marL="609600" indent="-609600" eaLnBrk="1" hangingPunct="1">
              <a:buClr>
                <a:srgbClr val="FFFF00"/>
              </a:buClr>
              <a:buFontTx/>
              <a:buNone/>
            </a:pPr>
            <a:r>
              <a:rPr lang="en-US" dirty="0" smtClean="0">
                <a:solidFill>
                  <a:srgbClr val="FFFF00"/>
                </a:solidFill>
              </a:rPr>
              <a:t>37.309	Placement in Disciplinary Alternative 		Education Program or Juvenile 			Alternative Education Program </a:t>
            </a:r>
          </a:p>
          <a:p>
            <a:pPr marL="609600" indent="-609600" eaLnBrk="1" hangingPunct="1">
              <a:buClr>
                <a:srgbClr val="FFFF00"/>
              </a:buClr>
              <a:buFontTx/>
              <a:buNone/>
            </a:pPr>
            <a:r>
              <a:rPr lang="en-US" dirty="0" smtClean="0">
                <a:solidFill>
                  <a:srgbClr val="FFFF00"/>
                </a:solidFill>
              </a:rPr>
              <a:t>		</a:t>
            </a:r>
            <a:r>
              <a:rPr lang="en-US" sz="2400" dirty="0" smtClean="0">
                <a:solidFill>
                  <a:srgbClr val="FFFF00"/>
                </a:solidFill>
              </a:rPr>
              <a:t>Details when a registered sex offender is placed in a 	DAEP rather than JJAEP</a:t>
            </a:r>
            <a:r>
              <a:rPr lang="en-US" sz="2800" dirty="0" smtClean="0">
                <a:solidFill>
                  <a:srgbClr val="FFFF00"/>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533400"/>
            <a:ext cx="8763000" cy="5592763"/>
          </a:xfrm>
        </p:spPr>
        <p:txBody>
          <a:bodyPr/>
          <a:lstStyle/>
          <a:p>
            <a:pPr eaLnBrk="1" hangingPunct="1">
              <a:lnSpc>
                <a:spcPct val="90000"/>
              </a:lnSpc>
            </a:pPr>
            <a:endParaRPr lang="en-US" dirty="0" smtClean="0">
              <a:solidFill>
                <a:srgbClr val="FFFF00"/>
              </a:solidFill>
            </a:endParaRPr>
          </a:p>
          <a:p>
            <a:pPr eaLnBrk="1" hangingPunct="1">
              <a:lnSpc>
                <a:spcPct val="90000"/>
              </a:lnSpc>
              <a:buFontTx/>
              <a:buNone/>
            </a:pPr>
            <a:r>
              <a:rPr lang="en-US" dirty="0" smtClean="0">
                <a:solidFill>
                  <a:srgbClr val="FFFF00"/>
                </a:solidFill>
              </a:rPr>
              <a:t>   First offense of “Trespassing on School Grounds” is what classification of crime.  </a:t>
            </a:r>
          </a:p>
          <a:p>
            <a:pPr eaLnBrk="1" hangingPunct="1">
              <a:lnSpc>
                <a:spcPct val="90000"/>
              </a:lnSpc>
            </a:pPr>
            <a:endParaRPr lang="en-US" dirty="0" smtClean="0">
              <a:solidFill>
                <a:srgbClr val="FFFF00"/>
              </a:solidFill>
            </a:endParaRPr>
          </a:p>
          <a:p>
            <a:pPr eaLnBrk="1" hangingPunct="1">
              <a:lnSpc>
                <a:spcPct val="90000"/>
              </a:lnSpc>
              <a:buFontTx/>
              <a:buNone/>
            </a:pPr>
            <a:r>
              <a:rPr lang="en-US" dirty="0" smtClean="0">
                <a:solidFill>
                  <a:srgbClr val="FFFF00"/>
                </a:solidFill>
              </a:rPr>
              <a:t>   Students can be ticketed and fined for violation of school policies.</a:t>
            </a:r>
          </a:p>
          <a:p>
            <a:pPr eaLnBrk="1" hangingPunct="1">
              <a:lnSpc>
                <a:spcPct val="90000"/>
              </a:lnSpc>
            </a:pPr>
            <a:endParaRPr lang="en-US" dirty="0" smtClean="0">
              <a:solidFill>
                <a:srgbClr val="FFFF00"/>
              </a:solidFill>
            </a:endParaRPr>
          </a:p>
          <a:p>
            <a:pPr eaLnBrk="1" hangingPunct="1">
              <a:lnSpc>
                <a:spcPct val="90000"/>
              </a:lnSpc>
              <a:buFontTx/>
              <a:buNone/>
            </a:pPr>
            <a:r>
              <a:rPr lang="en-US" dirty="0" smtClean="0">
                <a:solidFill>
                  <a:srgbClr val="FFFF00"/>
                </a:solidFill>
              </a:rPr>
              <a:t>   A special needs student can not be criminally charged with a violation of the law.</a:t>
            </a:r>
          </a:p>
          <a:p>
            <a:pPr eaLnBrk="1" hangingPunct="1">
              <a:lnSpc>
                <a:spcPct val="90000"/>
              </a:lnSpc>
              <a:buFontTx/>
              <a:buNone/>
            </a:pPr>
            <a:r>
              <a:rPr lang="en-US" dirty="0" smtClean="0">
                <a:solidFill>
                  <a:srgbClr val="FFFF00"/>
                </a:solidFill>
              </a:rPr>
              <a:t>	True___   False____ </a:t>
            </a:r>
          </a:p>
          <a:p>
            <a:pPr eaLnBrk="1" hangingPunct="1">
              <a:lnSpc>
                <a:spcPct val="90000"/>
              </a:lnSpc>
            </a:pPr>
            <a:endParaRPr lang="en-US" dirty="0" smtClean="0">
              <a:solidFill>
                <a:srgbClr val="FFFF00"/>
              </a:solidFill>
            </a:endParaRPr>
          </a:p>
          <a:p>
            <a:pPr eaLnBrk="1" hangingPunct="1">
              <a:lnSpc>
                <a:spcPct val="90000"/>
              </a:lnSpc>
            </a:pPr>
            <a:endParaRPr lang="en-US" dirty="0" smtClean="0">
              <a:solidFill>
                <a:srgbClr val="FFFF00"/>
              </a:solidFill>
            </a:endParaRPr>
          </a:p>
          <a:p>
            <a:pPr eaLnBrk="1" hangingPunct="1">
              <a:lnSpc>
                <a:spcPct val="90000"/>
              </a:lnSpc>
            </a:pPr>
            <a:endParaRPr lang="en-US" sz="2400" dirty="0" smtClean="0">
              <a:solidFill>
                <a:srgbClr val="FFFF00"/>
              </a:solidFill>
            </a:endParaRPr>
          </a:p>
          <a:p>
            <a:pPr eaLnBrk="1" hangingPunct="1">
              <a:lnSpc>
                <a:spcPct val="90000"/>
              </a:lnSpc>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600200" y="3581400"/>
            <a:ext cx="6781800" cy="2286000"/>
            <a:chOff x="1008" y="2352"/>
            <a:chExt cx="4656" cy="1776"/>
          </a:xfrm>
        </p:grpSpPr>
        <p:pic>
          <p:nvPicPr>
            <p:cNvPr id="2056" name="Picture 12" descr="female police &#10;officer on white &#10;background, portrait. &#10;fotosearch - search &#10;stock photos, &#10;pictures, images, &#10;and photo clipart"/>
            <p:cNvPicPr>
              <a:picLocks noChangeAspect="1" noChangeArrowheads="1"/>
            </p:cNvPicPr>
            <p:nvPr/>
          </p:nvPicPr>
          <p:blipFill>
            <a:blip r:embed="rId3" cstate="print"/>
            <a:srcRect l="32001" r="16000" b="7333"/>
            <a:stretch>
              <a:fillRect/>
            </a:stretch>
          </p:blipFill>
          <p:spPr bwMode="auto">
            <a:xfrm>
              <a:off x="4944" y="2352"/>
              <a:ext cx="720" cy="1776"/>
            </a:xfrm>
            <a:prstGeom prst="rect">
              <a:avLst/>
            </a:prstGeom>
            <a:noFill/>
            <a:ln w="9525">
              <a:noFill/>
              <a:miter lim="800000"/>
              <a:headEnd/>
              <a:tailEnd/>
            </a:ln>
          </p:spPr>
        </p:pic>
        <p:pic>
          <p:nvPicPr>
            <p:cNvPr id="2057" name="Picture 14" descr="SBLE Logo Seal"/>
            <p:cNvPicPr>
              <a:picLocks noChangeAspect="1" noChangeArrowheads="1"/>
            </p:cNvPicPr>
            <p:nvPr/>
          </p:nvPicPr>
          <p:blipFill>
            <a:blip r:embed="rId4" cstate="print"/>
            <a:srcRect/>
            <a:stretch>
              <a:fillRect/>
            </a:stretch>
          </p:blipFill>
          <p:spPr bwMode="auto">
            <a:xfrm>
              <a:off x="3696" y="2592"/>
              <a:ext cx="1338" cy="1386"/>
            </a:xfrm>
            <a:prstGeom prst="rect">
              <a:avLst/>
            </a:prstGeom>
            <a:noFill/>
            <a:ln w="9525">
              <a:noFill/>
              <a:miter lim="800000"/>
              <a:headEnd/>
              <a:tailEnd/>
            </a:ln>
          </p:spPr>
        </p:pic>
        <p:pic>
          <p:nvPicPr>
            <p:cNvPr id="2058" name="Picture 13" descr="ICJS-(color)_W_TxState"/>
            <p:cNvPicPr>
              <a:picLocks noChangeAspect="1" noChangeArrowheads="1"/>
            </p:cNvPicPr>
            <p:nvPr/>
          </p:nvPicPr>
          <p:blipFill>
            <a:blip r:embed="rId5" cstate="print">
              <a:lum bright="-24000" contrast="36000"/>
            </a:blip>
            <a:srcRect/>
            <a:stretch>
              <a:fillRect/>
            </a:stretch>
          </p:blipFill>
          <p:spPr bwMode="auto">
            <a:xfrm>
              <a:off x="1008" y="2352"/>
              <a:ext cx="2688" cy="1728"/>
            </a:xfrm>
            <a:prstGeom prst="rect">
              <a:avLst/>
            </a:prstGeom>
            <a:noFill/>
            <a:ln w="9525">
              <a:noFill/>
              <a:miter lim="800000"/>
              <a:headEnd/>
              <a:tailEnd/>
            </a:ln>
          </p:spPr>
        </p:pic>
      </p:grpSp>
      <p:pic>
        <p:nvPicPr>
          <p:cNvPr id="2051" name="Picture 4" descr="Police Officer Street Tactical Uniform"/>
          <p:cNvPicPr>
            <a:picLocks noChangeAspect="1" noChangeArrowheads="1"/>
          </p:cNvPicPr>
          <p:nvPr/>
        </p:nvPicPr>
        <p:blipFill>
          <a:blip r:embed="rId6" cstate="print"/>
          <a:srcRect/>
          <a:stretch>
            <a:fillRect/>
          </a:stretch>
        </p:blipFill>
        <p:spPr bwMode="auto">
          <a:xfrm>
            <a:off x="533400" y="3048000"/>
            <a:ext cx="1195388" cy="2743200"/>
          </a:xfrm>
          <a:prstGeom prst="rect">
            <a:avLst/>
          </a:prstGeom>
          <a:noFill/>
          <a:ln w="9525">
            <a:noFill/>
            <a:miter lim="800000"/>
            <a:headEnd/>
            <a:tailEnd/>
          </a:ln>
        </p:spPr>
      </p:pic>
      <p:sp>
        <p:nvSpPr>
          <p:cNvPr id="2054" name="Text Box 11"/>
          <p:cNvSpPr txBox="1">
            <a:spLocks noChangeArrowheads="1"/>
          </p:cNvSpPr>
          <p:nvPr/>
        </p:nvSpPr>
        <p:spPr bwMode="auto">
          <a:xfrm>
            <a:off x="457200" y="6003925"/>
            <a:ext cx="7010400" cy="8540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rPr>
              <a:t>INSTRUCTOR:  OFFICER COLE LANGSTON</a:t>
            </a:r>
          </a:p>
          <a:p>
            <a:pPr>
              <a:spcBef>
                <a:spcPct val="50000"/>
              </a:spcBef>
            </a:pPr>
            <a:r>
              <a:rPr lang="en-US" sz="2000" dirty="0">
                <a:solidFill>
                  <a:srgbClr val="FFFF00"/>
                </a:solidFill>
              </a:rPr>
              <a:t>                           CARROLLTON POLICE DEPARTMENT</a:t>
            </a:r>
          </a:p>
        </p:txBody>
      </p:sp>
      <p:sp>
        <p:nvSpPr>
          <p:cNvPr id="2055" name="Text Box 13"/>
          <p:cNvSpPr txBox="1">
            <a:spLocks noChangeArrowheads="1"/>
          </p:cNvSpPr>
          <p:nvPr/>
        </p:nvSpPr>
        <p:spPr bwMode="auto">
          <a:xfrm>
            <a:off x="228600" y="1295400"/>
            <a:ext cx="8915400" cy="923925"/>
          </a:xfrm>
          <a:prstGeom prst="rect">
            <a:avLst/>
          </a:prstGeom>
          <a:noFill/>
          <a:ln w="9525">
            <a:noFill/>
            <a:miter lim="800000"/>
            <a:headEnd/>
            <a:tailEnd/>
          </a:ln>
        </p:spPr>
        <p:txBody>
          <a:bodyPr>
            <a:spAutoFit/>
          </a:bodyPr>
          <a:lstStyle/>
          <a:p>
            <a:pPr>
              <a:spcBef>
                <a:spcPct val="50000"/>
              </a:spcBef>
            </a:pPr>
            <a:r>
              <a:rPr lang="en-US" sz="5400" dirty="0">
                <a:solidFill>
                  <a:srgbClr val="FFFF00"/>
                </a:solidFill>
              </a:rPr>
              <a:t>TEXAS EDUCATION CODE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457200"/>
            <a:ext cx="8991600" cy="5592763"/>
          </a:xfrm>
        </p:spPr>
        <p:txBody>
          <a:bodyPr/>
          <a:lstStyle/>
          <a:p>
            <a:pPr marL="609600" indent="-609600" eaLnBrk="1" hangingPunct="1">
              <a:lnSpc>
                <a:spcPct val="90000"/>
              </a:lnSpc>
              <a:buClr>
                <a:srgbClr val="FFFF00"/>
              </a:buClr>
              <a:buFont typeface="Wingdings" pitchFamily="2" charset="2"/>
              <a:buNone/>
            </a:pPr>
            <a:r>
              <a:rPr lang="en-US" dirty="0" smtClean="0">
                <a:solidFill>
                  <a:srgbClr val="FFFF00"/>
                </a:solidFill>
              </a:rPr>
              <a:t>25.0341	Transfer of Students Involved in 			Sexual Assault</a:t>
            </a:r>
          </a:p>
          <a:p>
            <a:pPr marL="990600" lvl="1" indent="-533400" eaLnBrk="1" hangingPunct="1">
              <a:lnSpc>
                <a:spcPct val="90000"/>
              </a:lnSpc>
              <a:buClr>
                <a:srgbClr val="FFFF00"/>
              </a:buClr>
              <a:buFontTx/>
              <a:buChar char="•"/>
            </a:pPr>
            <a:r>
              <a:rPr lang="en-US" sz="2400" dirty="0" smtClean="0">
                <a:solidFill>
                  <a:srgbClr val="FFFF00"/>
                </a:solidFill>
              </a:rPr>
              <a:t>Allows a victim of most sexual offenses to request a transfer of themselves or the perpetrator to another campus or district</a:t>
            </a:r>
          </a:p>
          <a:p>
            <a:pPr marL="990600" lvl="1" indent="-533400" eaLnBrk="1" hangingPunct="1">
              <a:lnSpc>
                <a:spcPct val="90000"/>
              </a:lnSpc>
              <a:buClr>
                <a:srgbClr val="FFFF00"/>
              </a:buClr>
              <a:buFontTx/>
              <a:buChar char="•"/>
            </a:pPr>
            <a:r>
              <a:rPr lang="en-US" sz="2400" dirty="0" smtClean="0">
                <a:solidFill>
                  <a:srgbClr val="FFFF00"/>
                </a:solidFill>
              </a:rPr>
              <a:t>Perpetrator may be transferred to DAEP or JJAEP if there is no other campus available</a:t>
            </a:r>
          </a:p>
          <a:p>
            <a:pPr marL="990600" lvl="1" indent="-533400" eaLnBrk="1" hangingPunct="1">
              <a:lnSpc>
                <a:spcPct val="90000"/>
              </a:lnSpc>
              <a:buClr>
                <a:srgbClr val="FFFF00"/>
              </a:buClr>
              <a:buFontTx/>
              <a:buChar char="•"/>
            </a:pPr>
            <a:r>
              <a:rPr lang="en-US" sz="2400" dirty="0" smtClean="0">
                <a:solidFill>
                  <a:srgbClr val="FFFF00"/>
                </a:solidFill>
              </a:rPr>
              <a:t>Applies whether the offense occurred on or off campus</a:t>
            </a:r>
            <a:r>
              <a:rPr lang="en-US" sz="1800" dirty="0" smtClean="0">
                <a:solidFill>
                  <a:srgbClr val="FFFF00"/>
                </a:solidFill>
              </a:rPr>
              <a:t> </a:t>
            </a:r>
          </a:p>
          <a:p>
            <a:pPr marL="609600" indent="-609600" eaLnBrk="1" hangingPunct="1">
              <a:lnSpc>
                <a:spcPct val="90000"/>
              </a:lnSpc>
              <a:buClr>
                <a:srgbClr val="FFFF00"/>
              </a:buClr>
              <a:buFont typeface="Wingdings" pitchFamily="2" charset="2"/>
              <a:buNone/>
            </a:pPr>
            <a:r>
              <a:rPr lang="en-US" dirty="0" smtClean="0">
                <a:solidFill>
                  <a:srgbClr val="FFFF00"/>
                </a:solidFill>
              </a:rPr>
              <a:t>25.0342  Transfer of Victims of Bullying</a:t>
            </a:r>
          </a:p>
          <a:p>
            <a:pPr marL="990600" lvl="1" indent="-533400" eaLnBrk="1" hangingPunct="1">
              <a:lnSpc>
                <a:spcPct val="90000"/>
              </a:lnSpc>
              <a:buClr>
                <a:srgbClr val="FFFF00"/>
              </a:buClr>
              <a:buFontTx/>
              <a:buNone/>
            </a:pPr>
            <a:r>
              <a:rPr lang="en-US" sz="2400" dirty="0" smtClean="0">
                <a:solidFill>
                  <a:srgbClr val="FFFF00"/>
                </a:solidFill>
              </a:rPr>
              <a:t>	Statutory requirement to transfer a victim of bullying to another class or campus away from a bully at the request of the victim</a:t>
            </a:r>
            <a:endParaRPr lang="en-US" sz="2000" dirty="0" smtClean="0">
              <a:solidFill>
                <a:srgbClr val="FFFF00"/>
              </a:solidFill>
            </a:endParaRPr>
          </a:p>
        </p:txBody>
      </p:sp>
      <p:pic>
        <p:nvPicPr>
          <p:cNvPr id="5123" name="Picture 5" descr="a368i1_bully1a"/>
          <p:cNvPicPr>
            <a:picLocks noChangeAspect="1" noChangeArrowheads="1"/>
          </p:cNvPicPr>
          <p:nvPr/>
        </p:nvPicPr>
        <p:blipFill>
          <a:blip r:embed="rId3" cstate="print"/>
          <a:srcRect/>
          <a:stretch>
            <a:fillRect/>
          </a:stretch>
        </p:blipFill>
        <p:spPr bwMode="auto">
          <a:xfrm>
            <a:off x="6629400" y="4889500"/>
            <a:ext cx="2219325" cy="178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dirty="0" smtClean="0">
                <a:solidFill>
                  <a:srgbClr val="FFFF00"/>
                </a:solidFill>
              </a:rPr>
              <a:t>Chapter 37</a:t>
            </a:r>
          </a:p>
        </p:txBody>
      </p:sp>
      <p:sp>
        <p:nvSpPr>
          <p:cNvPr id="6147" name="Rectangle 3"/>
          <p:cNvSpPr>
            <a:spLocks noGrp="1" noChangeArrowheads="1"/>
          </p:cNvSpPr>
          <p:nvPr>
            <p:ph type="body" idx="1"/>
          </p:nvPr>
        </p:nvSpPr>
        <p:spPr>
          <a:xfrm>
            <a:off x="457200" y="1371600"/>
            <a:ext cx="8229600" cy="4525963"/>
          </a:xfrm>
        </p:spPr>
        <p:txBody>
          <a:bodyPr/>
          <a:lstStyle/>
          <a:p>
            <a:pPr marL="609600" indent="-609600" eaLnBrk="1" hangingPunct="1">
              <a:buFont typeface="Wingdings" pitchFamily="2" charset="2"/>
              <a:buNone/>
            </a:pPr>
            <a:r>
              <a:rPr lang="en-US" dirty="0" smtClean="0">
                <a:solidFill>
                  <a:srgbClr val="FFFF00"/>
                </a:solidFill>
              </a:rPr>
              <a:t>37.001	Student Code of Conduct</a:t>
            </a:r>
          </a:p>
          <a:p>
            <a:pPr marL="990600" lvl="1" indent="-533400" eaLnBrk="1" hangingPunct="1">
              <a:buClr>
                <a:srgbClr val="FFFF00"/>
              </a:buClr>
              <a:buFontTx/>
              <a:buNone/>
            </a:pPr>
            <a:r>
              <a:rPr lang="en-US" sz="2400" dirty="0" smtClean="0">
                <a:solidFill>
                  <a:srgbClr val="FFFF00"/>
                </a:solidFill>
              </a:rPr>
              <a:t>	Statutory requirement for school districts to create a Student Code of Conduct</a:t>
            </a:r>
          </a:p>
          <a:p>
            <a:pPr marL="609600" indent="-609600" eaLnBrk="1" hangingPunct="1">
              <a:buFont typeface="Wingdings" pitchFamily="2" charset="2"/>
              <a:buNone/>
            </a:pPr>
            <a:r>
              <a:rPr lang="en-US" dirty="0" smtClean="0">
                <a:solidFill>
                  <a:srgbClr val="FFFF00"/>
                </a:solidFill>
              </a:rPr>
              <a:t>37.002	Removal by Teacher</a:t>
            </a:r>
          </a:p>
          <a:p>
            <a:pPr marL="990600" lvl="1" indent="-533400" eaLnBrk="1" hangingPunct="1">
              <a:buFontTx/>
              <a:buChar char="•"/>
            </a:pPr>
            <a:r>
              <a:rPr lang="en-US" sz="2400" dirty="0" smtClean="0">
                <a:solidFill>
                  <a:srgbClr val="FFFF00"/>
                </a:solidFill>
              </a:rPr>
              <a:t>Statutory authority for a teacher to remove a student from the classroom </a:t>
            </a:r>
          </a:p>
          <a:p>
            <a:pPr marL="990600" lvl="1" indent="-533400" eaLnBrk="1" hangingPunct="1">
              <a:buFontTx/>
              <a:buChar char="•"/>
            </a:pPr>
            <a:r>
              <a:rPr lang="en-US" sz="2400" dirty="0" smtClean="0">
                <a:solidFill>
                  <a:srgbClr val="FFFF00"/>
                </a:solidFill>
              </a:rPr>
              <a:t>Student must be placed in another class, in-school suspension, or DAEP</a:t>
            </a:r>
          </a:p>
          <a:p>
            <a:pPr marL="990600" lvl="1" indent="-533400" eaLnBrk="1" hangingPunct="1">
              <a:buFontTx/>
              <a:buChar char="•"/>
            </a:pPr>
            <a:r>
              <a:rPr lang="en-US" sz="2400" dirty="0" smtClean="0">
                <a:solidFill>
                  <a:srgbClr val="FFFF00"/>
                </a:solidFill>
              </a:rPr>
              <a:t>The student may not be returned to the original classroom by the principal, but can be returned by a Placement Review Committee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Tx/>
              <a:buAutoNum type="arabicParenR"/>
            </a:pPr>
            <a:r>
              <a:rPr lang="en-US" sz="2400" dirty="0" smtClean="0">
                <a:solidFill>
                  <a:srgbClr val="FFFF00"/>
                </a:solidFill>
              </a:rPr>
              <a:t>Documented by the teacher to repeatedly interfere with the teacher's ability to communicate effectively with the students in the class or with the ability of the student's classmates to learn; or</a:t>
            </a:r>
          </a:p>
          <a:p>
            <a:pPr marL="457200" indent="-457200">
              <a:buFontTx/>
              <a:buAutoNum type="arabicParenR"/>
            </a:pPr>
            <a:r>
              <a:rPr lang="en-US" sz="2400" dirty="0" smtClean="0">
                <a:solidFill>
                  <a:srgbClr val="FFFF00"/>
                </a:solidFill>
              </a:rPr>
              <a:t>Behavior the teacher determines is so unruly, disruptive, or abusive that it seriously interferes with the teacher's ability to communicate effectively with the students in the class or with the ability of the student's classmates to learn.</a:t>
            </a:r>
          </a:p>
          <a:p>
            <a:pPr marL="457200" indent="-457200"/>
            <a:endParaRPr lang="en-US" sz="2400" dirty="0" smtClean="0">
              <a:solidFill>
                <a:srgbClr val="FFFF00"/>
              </a:solidFill>
            </a:endParaRPr>
          </a:p>
        </p:txBody>
      </p:sp>
      <p:sp>
        <p:nvSpPr>
          <p:cNvPr id="7171" name="TextBox 3"/>
          <p:cNvSpPr txBox="1">
            <a:spLocks noChangeArrowheads="1"/>
          </p:cNvSpPr>
          <p:nvPr/>
        </p:nvSpPr>
        <p:spPr bwMode="auto">
          <a:xfrm>
            <a:off x="304800" y="838200"/>
            <a:ext cx="7924800" cy="584775"/>
          </a:xfrm>
          <a:prstGeom prst="rect">
            <a:avLst/>
          </a:prstGeom>
          <a:noFill/>
          <a:ln w="9525">
            <a:noFill/>
            <a:miter lim="800000"/>
            <a:headEnd/>
            <a:tailEnd/>
          </a:ln>
        </p:spPr>
        <p:txBody>
          <a:bodyPr>
            <a:spAutoFit/>
          </a:bodyPr>
          <a:lstStyle/>
          <a:p>
            <a:r>
              <a:rPr lang="en-US" sz="3200" dirty="0">
                <a:solidFill>
                  <a:srgbClr val="FFFF00"/>
                </a:solidFill>
              </a:rPr>
              <a:t>Students that a teacher may remove: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304800"/>
            <a:ext cx="8991600" cy="6553200"/>
          </a:xfrm>
        </p:spPr>
        <p:txBody>
          <a:bodyPr/>
          <a:lstStyle/>
          <a:p>
            <a:pPr marL="609600" indent="-609600" eaLnBrk="1" hangingPunct="1">
              <a:buFont typeface="Wingdings" pitchFamily="2" charset="2"/>
              <a:buNone/>
            </a:pPr>
            <a:r>
              <a:rPr lang="en-US" dirty="0" smtClean="0">
                <a:solidFill>
                  <a:srgbClr val="FFFF00"/>
                </a:solidFill>
              </a:rPr>
              <a:t>37.0021	Use of Confinement, Restraint, 			Seclusion and Time-Out</a:t>
            </a:r>
          </a:p>
          <a:p>
            <a:pPr marL="990600" lvl="1" indent="-533400" eaLnBrk="1" hangingPunct="1">
              <a:buClr>
                <a:srgbClr val="FFFF00"/>
              </a:buClr>
              <a:buFontTx/>
              <a:buChar char="•"/>
            </a:pPr>
            <a:r>
              <a:rPr lang="en-US" sz="2400" dirty="0" smtClean="0">
                <a:solidFill>
                  <a:srgbClr val="FFFF00"/>
                </a:solidFill>
              </a:rPr>
              <a:t>Provides rules on restraining Special Education students </a:t>
            </a:r>
          </a:p>
          <a:p>
            <a:pPr marL="990600" lvl="1" indent="-533400" eaLnBrk="1" hangingPunct="1">
              <a:buClr>
                <a:srgbClr val="FFFF00"/>
              </a:buClr>
              <a:buFontTx/>
              <a:buChar char="•"/>
            </a:pPr>
            <a:r>
              <a:rPr lang="en-US" sz="2400" dirty="0" smtClean="0">
                <a:solidFill>
                  <a:srgbClr val="FFFF00"/>
                </a:solidFill>
              </a:rPr>
              <a:t>Does not apply to police officers while performing law enforcement duties</a:t>
            </a:r>
          </a:p>
          <a:p>
            <a:pPr marL="609600" indent="-609600" eaLnBrk="1" hangingPunct="1">
              <a:buFont typeface="Wingdings" pitchFamily="2" charset="2"/>
              <a:buNone/>
            </a:pPr>
            <a:r>
              <a:rPr lang="en-US" dirty="0" smtClean="0">
                <a:solidFill>
                  <a:srgbClr val="FFFF00"/>
                </a:solidFill>
              </a:rPr>
              <a:t>37.005	Suspension</a:t>
            </a:r>
          </a:p>
          <a:p>
            <a:pPr marL="990600" lvl="1" indent="-533400" eaLnBrk="1" hangingPunct="1">
              <a:buClr>
                <a:srgbClr val="FFFF00"/>
              </a:buClr>
              <a:buFontTx/>
              <a:buChar char="•"/>
            </a:pPr>
            <a:r>
              <a:rPr lang="en-US" sz="2400" dirty="0" smtClean="0">
                <a:solidFill>
                  <a:srgbClr val="FFFF00"/>
                </a:solidFill>
              </a:rPr>
              <a:t>Statutory authority for schools to suspend students for up to 3 days</a:t>
            </a:r>
          </a:p>
          <a:p>
            <a:pPr marL="990600" lvl="1" indent="-533400" eaLnBrk="1" hangingPunct="1">
              <a:buClr>
                <a:srgbClr val="FFFF00"/>
              </a:buClr>
              <a:buFontTx/>
              <a:buChar char="•"/>
            </a:pPr>
            <a:r>
              <a:rPr lang="en-US" sz="2400" dirty="0" smtClean="0">
                <a:solidFill>
                  <a:srgbClr val="FFFF00"/>
                </a:solidFill>
              </a:rPr>
              <a:t>Constitutional law requires due process for suspensions</a:t>
            </a:r>
          </a:p>
          <a:p>
            <a:pPr marL="990600" lvl="1" indent="-533400" eaLnBrk="1" hangingPunct="1">
              <a:buClr>
                <a:srgbClr val="FFFF00"/>
              </a:buClr>
              <a:buFontTx/>
              <a:buChar char="•"/>
            </a:pPr>
            <a:r>
              <a:rPr lang="en-US" sz="2400" dirty="0" smtClean="0">
                <a:solidFill>
                  <a:srgbClr val="FFFF00"/>
                </a:solidFill>
              </a:rPr>
              <a:t>It requires: </a:t>
            </a:r>
          </a:p>
          <a:p>
            <a:pPr lvl="3" eaLnBrk="1" hangingPunct="1">
              <a:buClr>
                <a:srgbClr val="FFFF00"/>
              </a:buClr>
              <a:buFontTx/>
              <a:buNone/>
            </a:pPr>
            <a:r>
              <a:rPr lang="en-US" dirty="0" smtClean="0">
                <a:solidFill>
                  <a:srgbClr val="FFFF00"/>
                </a:solidFill>
              </a:rPr>
              <a:t>(1) Oral or written notice of the charge</a:t>
            </a:r>
          </a:p>
          <a:p>
            <a:pPr lvl="3" eaLnBrk="1" hangingPunct="1">
              <a:buClr>
                <a:srgbClr val="FFFF00"/>
              </a:buClr>
              <a:buFontTx/>
              <a:buNone/>
            </a:pPr>
            <a:r>
              <a:rPr lang="en-US" dirty="0" smtClean="0">
                <a:solidFill>
                  <a:srgbClr val="FFFF00"/>
                </a:solidFill>
              </a:rPr>
              <a:t>(2) An explanation of the evidence the school has, if the student    denies the charges</a:t>
            </a:r>
          </a:p>
          <a:p>
            <a:pPr lvl="3" eaLnBrk="1" hangingPunct="1">
              <a:buClr>
                <a:srgbClr val="FFFF00"/>
              </a:buClr>
              <a:buFontTx/>
              <a:buNone/>
            </a:pPr>
            <a:r>
              <a:rPr lang="en-US" dirty="0" smtClean="0">
                <a:solidFill>
                  <a:srgbClr val="FFFF00"/>
                </a:solidFill>
              </a:rPr>
              <a:t>(3) An opportunity for the student to present his side of the story</a:t>
            </a:r>
          </a:p>
          <a:p>
            <a:pPr marL="609600" indent="-609600" eaLnBrk="1" hangingPunct="1"/>
            <a:endParaRPr lang="en-US" sz="2000"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28600" y="498475"/>
            <a:ext cx="8686800" cy="4530725"/>
          </a:xfrm>
        </p:spPr>
        <p:txBody>
          <a:bodyPr/>
          <a:lstStyle/>
          <a:p>
            <a:pPr eaLnBrk="1" hangingPunct="1">
              <a:buFont typeface="Wingdings" pitchFamily="2" charset="2"/>
              <a:buNone/>
            </a:pPr>
            <a:r>
              <a:rPr lang="en-US" dirty="0" smtClean="0">
                <a:solidFill>
                  <a:srgbClr val="FFFF00"/>
                </a:solidFill>
              </a:rPr>
              <a:t>37.051	Placement of Students Committing Sexual Assault Against Another Student</a:t>
            </a:r>
          </a:p>
          <a:p>
            <a:pPr lvl="1" eaLnBrk="1" hangingPunct="1">
              <a:buClr>
                <a:srgbClr val="FFFF00"/>
              </a:buClr>
              <a:buFontTx/>
              <a:buNone/>
            </a:pPr>
            <a:r>
              <a:rPr lang="en-US" dirty="0" smtClean="0">
                <a:solidFill>
                  <a:srgbClr val="FFFF00"/>
                </a:solidFill>
              </a:rPr>
              <a:t>	</a:t>
            </a:r>
            <a:r>
              <a:rPr lang="en-US" sz="2400" dirty="0" smtClean="0">
                <a:solidFill>
                  <a:srgbClr val="FFFF00"/>
                </a:solidFill>
              </a:rPr>
              <a:t>Statutory authority to place a student in DAEP or JJAEP for remainder of schooling if they refuse to accept a transfer after 25.0341 ruling (regarding sexual assault)</a:t>
            </a:r>
          </a:p>
          <a:p>
            <a:pPr>
              <a:buFont typeface="Wingdings" pitchFamily="2" charset="2"/>
              <a:buNone/>
            </a:pPr>
            <a:endParaRPr lang="en-US"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28600"/>
            <a:ext cx="8229600" cy="4525963"/>
          </a:xfrm>
        </p:spPr>
        <p:txBody>
          <a:bodyPr/>
          <a:lstStyle/>
          <a:p>
            <a:pPr marL="660400" indent="-660400" eaLnBrk="1" hangingPunct="1">
              <a:buFont typeface="Wingdings" pitchFamily="2" charset="2"/>
              <a:buNone/>
            </a:pPr>
            <a:r>
              <a:rPr lang="en-US" dirty="0" smtClean="0">
                <a:solidFill>
                  <a:srgbClr val="FFFF00"/>
                </a:solidFill>
              </a:rPr>
              <a:t>37.006	Removal for Certain Conduct</a:t>
            </a:r>
          </a:p>
          <a:p>
            <a:pPr marL="1035050" lvl="1" indent="-577850" eaLnBrk="1" hangingPunct="1">
              <a:buClr>
                <a:srgbClr val="FFFF00"/>
              </a:buClr>
              <a:buFontTx/>
              <a:buNone/>
            </a:pPr>
            <a:r>
              <a:rPr lang="en-US" sz="2400" dirty="0" smtClean="0">
                <a:solidFill>
                  <a:srgbClr val="FFFF00"/>
                </a:solidFill>
              </a:rPr>
              <a:t>Details offenses for which students shall be removed</a:t>
            </a:r>
          </a:p>
          <a:p>
            <a:pPr marL="1035050" lvl="1" indent="-577850" eaLnBrk="1" hangingPunct="1">
              <a:buClr>
                <a:srgbClr val="FFFF00"/>
              </a:buClr>
              <a:buFontTx/>
              <a:buNone/>
            </a:pPr>
            <a:r>
              <a:rPr lang="en-US" sz="2400" dirty="0" smtClean="0">
                <a:solidFill>
                  <a:srgbClr val="FFFF00"/>
                </a:solidFill>
              </a:rPr>
              <a:t>from school to DAEP</a:t>
            </a:r>
          </a:p>
          <a:p>
            <a:pPr marL="1035050" lvl="1" indent="-577850" eaLnBrk="1" hangingPunct="1">
              <a:buClr>
                <a:srgbClr val="FFFF00"/>
              </a:buClr>
              <a:buFontTx/>
              <a:buChar char="•"/>
            </a:pPr>
            <a:r>
              <a:rPr lang="en-US" sz="2400" dirty="0" smtClean="0">
                <a:solidFill>
                  <a:srgbClr val="FFFF00"/>
                </a:solidFill>
              </a:rPr>
              <a:t>False Alarm or Terroristic Threat involving public school</a:t>
            </a:r>
          </a:p>
          <a:p>
            <a:pPr marL="1035050" lvl="1" indent="-577850" eaLnBrk="1" hangingPunct="1">
              <a:buClr>
                <a:srgbClr val="FFFF00"/>
              </a:buClr>
              <a:buFontTx/>
              <a:buChar char="•"/>
            </a:pPr>
            <a:r>
              <a:rPr lang="en-US" sz="2400" dirty="0" smtClean="0">
                <a:solidFill>
                  <a:srgbClr val="FFFF00"/>
                </a:solidFill>
              </a:rPr>
              <a:t>On or within 300 feet or at school sponsored event commits:</a:t>
            </a:r>
          </a:p>
          <a:p>
            <a:pPr marL="1784350" lvl="3" indent="-412750" eaLnBrk="1" hangingPunct="1">
              <a:buClr>
                <a:srgbClr val="FFFF00"/>
              </a:buClr>
              <a:buFont typeface="Wingdings" pitchFamily="2" charset="2"/>
              <a:buChar char="Ø"/>
            </a:pPr>
            <a:r>
              <a:rPr lang="en-US" dirty="0" smtClean="0">
                <a:solidFill>
                  <a:srgbClr val="FFFF00"/>
                </a:solidFill>
              </a:rPr>
              <a:t>Any felony	</a:t>
            </a:r>
          </a:p>
          <a:p>
            <a:pPr marL="1784350" lvl="3" indent="-412750" eaLnBrk="1" hangingPunct="1">
              <a:buClr>
                <a:srgbClr val="FFFF00"/>
              </a:buClr>
              <a:buFont typeface="Wingdings" pitchFamily="2" charset="2"/>
              <a:buChar char="Ø"/>
            </a:pPr>
            <a:r>
              <a:rPr lang="en-US" dirty="0" smtClean="0">
                <a:solidFill>
                  <a:srgbClr val="FFFF00"/>
                </a:solidFill>
              </a:rPr>
              <a:t>Assault with Bodily Injury</a:t>
            </a:r>
          </a:p>
          <a:p>
            <a:pPr marL="1784350" lvl="3" indent="-412750" eaLnBrk="1" hangingPunct="1">
              <a:buClr>
                <a:srgbClr val="FFFF00"/>
              </a:buClr>
              <a:buFont typeface="Wingdings" pitchFamily="2" charset="2"/>
              <a:buChar char="Ø"/>
            </a:pPr>
            <a:r>
              <a:rPr lang="en-US" dirty="0" smtClean="0">
                <a:solidFill>
                  <a:srgbClr val="FFFF00"/>
                </a:solidFill>
              </a:rPr>
              <a:t>Possession, use, delivery, or being under the influence of marijuana, dangerous drugs, alcoholic beverage, volatile chemical</a:t>
            </a:r>
          </a:p>
          <a:p>
            <a:pPr marL="1784350" lvl="3" indent="-412750" eaLnBrk="1" hangingPunct="1">
              <a:buClr>
                <a:srgbClr val="FFFF00"/>
              </a:buClr>
              <a:buFont typeface="Wingdings" pitchFamily="2" charset="2"/>
              <a:buChar char="Ø"/>
            </a:pPr>
            <a:r>
              <a:rPr lang="en-US" dirty="0" smtClean="0">
                <a:solidFill>
                  <a:srgbClr val="FFFF00"/>
                </a:solidFill>
              </a:rPr>
              <a:t>Public Lewdness</a:t>
            </a:r>
          </a:p>
          <a:p>
            <a:pPr marL="1035050" lvl="1" indent="-577850" eaLnBrk="1" hangingPunct="1">
              <a:buClr>
                <a:srgbClr val="FFFF00"/>
              </a:buClr>
              <a:buFontTx/>
              <a:buChar char="•"/>
            </a:pPr>
            <a:r>
              <a:rPr lang="en-US" sz="2400" dirty="0" smtClean="0">
                <a:solidFill>
                  <a:srgbClr val="FFFF00"/>
                </a:solidFill>
              </a:rPr>
              <a:t>Retaliation against a school employee (on or off campus)</a:t>
            </a:r>
          </a:p>
          <a:p>
            <a:pPr marL="1035050" lvl="1" indent="-577850" eaLnBrk="1" hangingPunct="1">
              <a:buClr>
                <a:srgbClr val="FFFF00"/>
              </a:buClr>
              <a:buFontTx/>
              <a:buChar char="•"/>
            </a:pPr>
            <a:r>
              <a:rPr lang="en-US" sz="2400" dirty="0" smtClean="0">
                <a:solidFill>
                  <a:srgbClr val="FFFF00"/>
                </a:solidFill>
              </a:rPr>
              <a:t>Title V Felony off campus</a:t>
            </a:r>
            <a:endParaRPr lang="en-US" sz="2000" dirty="0" smtClean="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825</Words>
  <Application>Microsoft Office PowerPoint</Application>
  <PresentationFormat>On-screen Show (4:3)</PresentationFormat>
  <Paragraphs>254</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Slide 1</vt:lpstr>
      <vt:lpstr>LEARNING OBJECTIVES</vt:lpstr>
      <vt:lpstr>What is an SRO </vt:lpstr>
      <vt:lpstr>Slide 4</vt:lpstr>
      <vt:lpstr>Chapter 37</vt:lpstr>
      <vt:lpstr>Slide 6</vt:lpstr>
      <vt:lpstr>Slide 7</vt:lpstr>
      <vt:lpstr>Slide 8</vt:lpstr>
      <vt:lpstr>Slide 9</vt:lpstr>
      <vt:lpstr>37.007  Expulsion for Serious Offenses </vt:lpstr>
      <vt:lpstr>Slide 11</vt:lpstr>
      <vt:lpstr>Slide 12</vt:lpstr>
      <vt:lpstr>Slide 13</vt:lpstr>
      <vt:lpstr>Offenses Schools Must Report to Police</vt:lpstr>
      <vt:lpstr>Slide 15</vt:lpstr>
      <vt:lpstr>37.081 School District Peace Officers and  Security Personnel </vt:lpstr>
      <vt:lpstr>Slide 17</vt:lpstr>
      <vt:lpstr>ISD Police Officer</vt:lpstr>
      <vt:lpstr>Slide 19</vt:lpstr>
      <vt:lpstr>Slide 20</vt:lpstr>
      <vt:lpstr>Slide 21</vt:lpstr>
      <vt:lpstr>Slide 22</vt:lpstr>
      <vt:lpstr>Slide 23</vt:lpstr>
      <vt:lpstr>Slide 24</vt:lpstr>
      <vt:lpstr>Slide 25</vt:lpstr>
      <vt:lpstr>Slide 26</vt:lpstr>
      <vt:lpstr>Public School Fraternity, Sorority or Gang</vt:lpstr>
      <vt:lpstr>Slide 28</vt:lpstr>
      <vt:lpstr>Slide 29</vt:lpstr>
      <vt:lpstr>Attorney General Opinion  JC-0504</vt:lpstr>
      <vt:lpstr>Slide 31</vt:lpstr>
      <vt:lpstr>37.125 Exhibition of Firearms New law as of 2007 </vt:lpstr>
      <vt:lpstr>37.126  Disruption of Transportation</vt:lpstr>
      <vt:lpstr>Slide 34</vt:lpstr>
      <vt:lpstr>Slide 35</vt:lpstr>
      <vt:lpstr>Slide 36</vt:lpstr>
      <vt:lpstr>Slide 37</vt:lpstr>
      <vt:lpstr>Slide 38</vt:lpstr>
      <vt:lpstr>Slide 39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Little</dc:creator>
  <cp:lastModifiedBy>lgray</cp:lastModifiedBy>
  <cp:revision>49</cp:revision>
  <dcterms:created xsi:type="dcterms:W3CDTF">2008-05-25T20:34:38Z</dcterms:created>
  <dcterms:modified xsi:type="dcterms:W3CDTF">2010-06-17T15:17:28Z</dcterms:modified>
</cp:coreProperties>
</file>