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7" r:id="rId2"/>
    <p:sldId id="258" r:id="rId3"/>
    <p:sldId id="259" r:id="rId4"/>
    <p:sldId id="260" r:id="rId5"/>
    <p:sldId id="287" r:id="rId6"/>
    <p:sldId id="286" r:id="rId7"/>
    <p:sldId id="288" r:id="rId8"/>
    <p:sldId id="289" r:id="rId9"/>
    <p:sldId id="290" r:id="rId10"/>
    <p:sldId id="291" r:id="rId11"/>
    <p:sldId id="292" r:id="rId12"/>
    <p:sldId id="261" r:id="rId13"/>
    <p:sldId id="262" r:id="rId14"/>
    <p:sldId id="263" r:id="rId15"/>
    <p:sldId id="264" r:id="rId16"/>
    <p:sldId id="265" r:id="rId17"/>
    <p:sldId id="266" r:id="rId18"/>
    <p:sldId id="267" r:id="rId19"/>
    <p:sldId id="268" r:id="rId20"/>
    <p:sldId id="281" r:id="rId21"/>
    <p:sldId id="282" r:id="rId22"/>
    <p:sldId id="283" r:id="rId23"/>
    <p:sldId id="284" r:id="rId24"/>
    <p:sldId id="285"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D6E73D-50D5-4714-A349-C0E874C4A55F}" type="datetimeFigureOut">
              <a:rPr lang="en-US" smtClean="0"/>
              <a:pPr/>
              <a:t>6/17/2010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ECF35-0438-4C54-8485-DB7D2222EFD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59AB88-7125-4BA2-888E-5F15ACF691B1}" type="slidenum">
              <a:rPr lang="en-US" sz="1200"/>
              <a:pPr algn="r"/>
              <a:t>1</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D9A1A7E-BA4D-4728-B65F-5B6E98AC7D82}" type="slidenum">
              <a:rPr lang="en-US" sz="1200"/>
              <a:pPr algn="r"/>
              <a:t>2</a:t>
            </a:fld>
            <a:endParaRPr lang="en-US" sz="120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22BDEF40-46BC-46AF-AB8C-0533A4E8D697}" type="slidenum">
              <a:rPr lang="en-US" sz="1200"/>
              <a:pPr algn="r"/>
              <a:t>35</a:t>
            </a:fld>
            <a:endParaRPr lang="en-US" sz="120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EF59AB88-7125-4BA2-888E-5F15ACF691B1}" type="slidenum">
              <a:rPr lang="en-US" sz="1200"/>
              <a:pPr algn="r"/>
              <a:t>36</a:t>
            </a:fld>
            <a:endParaRPr lang="en-US" sz="120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1ABDDC-75EB-4290-A1E5-3287A624A3F3}"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ABDDC-75EB-4290-A1E5-3287A624A3F3}"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ABDDC-75EB-4290-A1E5-3287A624A3F3}"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ABDDC-75EB-4290-A1E5-3287A624A3F3}"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1ABDDC-75EB-4290-A1E5-3287A624A3F3}" type="datetimeFigureOut">
              <a:rPr lang="en-US" smtClean="0"/>
              <a:pPr/>
              <a:t>6/17/2010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1ABDDC-75EB-4290-A1E5-3287A624A3F3}" type="datetimeFigureOut">
              <a:rPr lang="en-US" smtClean="0"/>
              <a:pPr/>
              <a:t>6/17/2010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1ABDDC-75EB-4290-A1E5-3287A624A3F3}" type="datetimeFigureOut">
              <a:rPr lang="en-US" smtClean="0"/>
              <a:pPr/>
              <a:t>6/17/2010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1ABDDC-75EB-4290-A1E5-3287A624A3F3}" type="datetimeFigureOut">
              <a:rPr lang="en-US" smtClean="0"/>
              <a:pPr/>
              <a:t>6/17/2010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ABDDC-75EB-4290-A1E5-3287A624A3F3}" type="datetimeFigureOut">
              <a:rPr lang="en-US" smtClean="0"/>
              <a:pPr/>
              <a:t>6/17/2010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ABDDC-75EB-4290-A1E5-3287A624A3F3}" type="datetimeFigureOut">
              <a:rPr lang="en-US" smtClean="0"/>
              <a:pPr/>
              <a:t>6/17/2010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1ABDDC-75EB-4290-A1E5-3287A624A3F3}" type="datetimeFigureOut">
              <a:rPr lang="en-US" smtClean="0"/>
              <a:pPr/>
              <a:t>6/17/2010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ACA2BF-29D0-417F-93AF-F1476C038A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ABDDC-75EB-4290-A1E5-3287A624A3F3}" type="datetimeFigureOut">
              <a:rPr lang="en-US" smtClean="0"/>
              <a:pPr/>
              <a:t>6/17/2010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ACA2BF-29D0-417F-93AF-F1476C038A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0200" y="3581400"/>
            <a:ext cx="6781800" cy="2286000"/>
            <a:chOff x="1008" y="2352"/>
            <a:chExt cx="4656" cy="1776"/>
          </a:xfrm>
        </p:grpSpPr>
        <p:pic>
          <p:nvPicPr>
            <p:cNvPr id="29704" name="Picture 12" descr="female police &#10;officer on white &#10;background, portrait. &#10;fotosearch - search &#10;stock photos, &#10;pictures, images, &#10;and photo clipart"/>
            <p:cNvPicPr>
              <a:picLocks noChangeAspect="1" noChangeArrowheads="1"/>
            </p:cNvPicPr>
            <p:nvPr/>
          </p:nvPicPr>
          <p:blipFill>
            <a:blip r:embed="rId3" cstate="print"/>
            <a:srcRect l="32001" r="16000" b="7333"/>
            <a:stretch>
              <a:fillRect/>
            </a:stretch>
          </p:blipFill>
          <p:spPr bwMode="auto">
            <a:xfrm>
              <a:off x="4944" y="2352"/>
              <a:ext cx="720" cy="1776"/>
            </a:xfrm>
            <a:prstGeom prst="rect">
              <a:avLst/>
            </a:prstGeom>
            <a:noFill/>
            <a:ln w="9525">
              <a:noFill/>
              <a:miter lim="800000"/>
              <a:headEnd/>
              <a:tailEnd/>
            </a:ln>
          </p:spPr>
        </p:pic>
        <p:pic>
          <p:nvPicPr>
            <p:cNvPr id="29705" name="Picture 14" descr="SBLE Logo Seal"/>
            <p:cNvPicPr>
              <a:picLocks noChangeAspect="1" noChangeArrowheads="1"/>
            </p:cNvPicPr>
            <p:nvPr/>
          </p:nvPicPr>
          <p:blipFill>
            <a:blip r:embed="rId4" cstate="print"/>
            <a:srcRect/>
            <a:stretch>
              <a:fillRect/>
            </a:stretch>
          </p:blipFill>
          <p:spPr bwMode="auto">
            <a:xfrm>
              <a:off x="3696" y="2592"/>
              <a:ext cx="1338" cy="1386"/>
            </a:xfrm>
            <a:prstGeom prst="rect">
              <a:avLst/>
            </a:prstGeom>
            <a:noFill/>
            <a:ln w="9525">
              <a:noFill/>
              <a:miter lim="800000"/>
              <a:headEnd/>
              <a:tailEnd/>
            </a:ln>
          </p:spPr>
        </p:pic>
        <p:pic>
          <p:nvPicPr>
            <p:cNvPr id="29706" name="Picture 13" descr="ICJS-(color)_W_TxState"/>
            <p:cNvPicPr>
              <a:picLocks noChangeAspect="1" noChangeArrowheads="1"/>
            </p:cNvPicPr>
            <p:nvPr/>
          </p:nvPicPr>
          <p:blipFill>
            <a:blip r:embed="rId5" cstate="print">
              <a:lum bright="-24000" contrast="36000"/>
            </a:blip>
            <a:srcRect/>
            <a:stretch>
              <a:fillRect/>
            </a:stretch>
          </p:blipFill>
          <p:spPr bwMode="auto">
            <a:xfrm>
              <a:off x="1008" y="2352"/>
              <a:ext cx="2688" cy="1728"/>
            </a:xfrm>
            <a:prstGeom prst="rect">
              <a:avLst/>
            </a:prstGeom>
            <a:noFill/>
            <a:ln w="9525">
              <a:noFill/>
              <a:miter lim="800000"/>
              <a:headEnd/>
              <a:tailEnd/>
            </a:ln>
          </p:spPr>
        </p:pic>
      </p:grpSp>
      <p:pic>
        <p:nvPicPr>
          <p:cNvPr id="29699" name="Picture 4" descr="Police Officer Street Tactical Uniform"/>
          <p:cNvPicPr>
            <a:picLocks noChangeAspect="1" noChangeArrowheads="1"/>
          </p:cNvPicPr>
          <p:nvPr/>
        </p:nvPicPr>
        <p:blipFill>
          <a:blip r:embed="rId6" cstate="print"/>
          <a:srcRect/>
          <a:stretch>
            <a:fillRect/>
          </a:stretch>
        </p:blipFill>
        <p:spPr bwMode="auto">
          <a:xfrm>
            <a:off x="533400" y="3048000"/>
            <a:ext cx="1195388" cy="2743200"/>
          </a:xfrm>
          <a:prstGeom prst="rect">
            <a:avLst/>
          </a:prstGeom>
          <a:noFill/>
          <a:ln w="9525">
            <a:noFill/>
            <a:miter lim="800000"/>
            <a:headEnd/>
            <a:tailEnd/>
          </a:ln>
        </p:spPr>
      </p:pic>
      <p:sp>
        <p:nvSpPr>
          <p:cNvPr id="29702" name="Text Box 9"/>
          <p:cNvSpPr txBox="1">
            <a:spLocks noChangeArrowheads="1"/>
          </p:cNvSpPr>
          <p:nvPr/>
        </p:nvSpPr>
        <p:spPr bwMode="auto">
          <a:xfrm>
            <a:off x="457200" y="6003925"/>
            <a:ext cx="7010400" cy="854075"/>
          </a:xfrm>
          <a:prstGeom prst="rect">
            <a:avLst/>
          </a:prstGeom>
          <a:noFill/>
          <a:ln w="9525">
            <a:noFill/>
            <a:miter lim="800000"/>
            <a:headEnd/>
            <a:tailEnd/>
          </a:ln>
        </p:spPr>
        <p:txBody>
          <a:bodyPr>
            <a:spAutoFit/>
          </a:bodyPr>
          <a:lstStyle/>
          <a:p>
            <a:pPr>
              <a:spcBef>
                <a:spcPct val="50000"/>
              </a:spcBef>
            </a:pPr>
            <a:r>
              <a:rPr lang="en-US" sz="2000"/>
              <a:t>INSTRUCTOR:  OFFICER COLE LANGSTON</a:t>
            </a:r>
          </a:p>
          <a:p>
            <a:pPr>
              <a:spcBef>
                <a:spcPct val="50000"/>
              </a:spcBef>
            </a:pPr>
            <a:r>
              <a:rPr lang="en-US" sz="2000"/>
              <a:t>                           CARROLLTON POLICE DEPARTMENT</a:t>
            </a:r>
          </a:p>
        </p:txBody>
      </p:sp>
      <p:sp>
        <p:nvSpPr>
          <p:cNvPr id="29703" name="Text Box 10"/>
          <p:cNvSpPr txBox="1">
            <a:spLocks noChangeArrowheads="1"/>
          </p:cNvSpPr>
          <p:nvPr/>
        </p:nvSpPr>
        <p:spPr bwMode="auto">
          <a:xfrm>
            <a:off x="228600" y="1219200"/>
            <a:ext cx="9067800" cy="830997"/>
          </a:xfrm>
          <a:prstGeom prst="rect">
            <a:avLst/>
          </a:prstGeom>
          <a:noFill/>
          <a:ln w="9525">
            <a:noFill/>
            <a:miter lim="800000"/>
            <a:headEnd/>
            <a:tailEnd/>
          </a:ln>
        </p:spPr>
        <p:txBody>
          <a:bodyPr>
            <a:spAutoFit/>
          </a:bodyPr>
          <a:lstStyle/>
          <a:p>
            <a:pPr algn="ctr">
              <a:spcBef>
                <a:spcPct val="50000"/>
              </a:spcBef>
            </a:pPr>
            <a:r>
              <a:rPr lang="en-US" sz="4800" b="1" dirty="0">
                <a:solidFill>
                  <a:schemeClr val="tx2"/>
                </a:solidFill>
              </a:rPr>
              <a:t>CODE OF </a:t>
            </a:r>
            <a:r>
              <a:rPr lang="en-US" sz="4800" b="1" dirty="0" smtClean="0">
                <a:solidFill>
                  <a:schemeClr val="tx2"/>
                </a:solidFill>
              </a:rPr>
              <a:t>CRIMINAL </a:t>
            </a:r>
            <a:r>
              <a:rPr lang="en-US" sz="4800" b="1" dirty="0">
                <a:solidFill>
                  <a:schemeClr val="tx2"/>
                </a:solidFill>
              </a:rPr>
              <a:t>PROCEDURE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304800"/>
            <a:ext cx="8686800" cy="6172200"/>
          </a:xfrm>
        </p:spPr>
        <p:txBody>
          <a:bodyPr>
            <a:noAutofit/>
          </a:bodyPr>
          <a:lstStyle/>
          <a:p>
            <a:pPr lvl="1">
              <a:buFont typeface="Wingdings" pitchFamily="2" charset="2"/>
              <a:buChar char="§"/>
            </a:pPr>
            <a:r>
              <a:rPr lang="en-US" sz="2400" dirty="0" smtClean="0"/>
              <a:t>Persons </a:t>
            </a:r>
            <a:r>
              <a:rPr lang="en-US" sz="2400" dirty="0" smtClean="0"/>
              <a:t>who the peace officer has probable cause to believe have committed an offense involving family violence</a:t>
            </a:r>
          </a:p>
          <a:p>
            <a:pPr lvl="1">
              <a:buFont typeface="Wingdings" pitchFamily="2" charset="2"/>
              <a:buChar char="§"/>
            </a:pPr>
            <a:r>
              <a:rPr lang="en-US" sz="2400" dirty="0" smtClean="0"/>
              <a:t>Persons </a:t>
            </a:r>
            <a:r>
              <a:rPr lang="en-US" sz="2400" dirty="0" smtClean="0"/>
              <a:t>who the peace officer has probable cause to believe have prevented or interfered with an individual's ability to place a telephone call in an emergency, as defined by Section 42.062(d), Penal Code, if the offense is not committed in the presence of the peace officer</a:t>
            </a:r>
          </a:p>
          <a:p>
            <a:pPr lvl="1">
              <a:buFont typeface="Wingdings" pitchFamily="2" charset="2"/>
              <a:buChar char="§"/>
            </a:pPr>
            <a:r>
              <a:rPr lang="en-US" sz="2400" dirty="0" smtClean="0"/>
              <a:t>A </a:t>
            </a:r>
            <a:r>
              <a:rPr lang="en-US" sz="2400" dirty="0" smtClean="0"/>
              <a:t>person who makes a statement to the peace officer that would be admissible against the person under Article 38.21 and establishes probable cause to believe that the person has committed a </a:t>
            </a:r>
            <a:r>
              <a:rPr lang="en-US" sz="2400" dirty="0" smtClean="0"/>
              <a:t>felony</a:t>
            </a:r>
          </a:p>
          <a:p>
            <a:pPr lvl="1">
              <a:buFont typeface="Wingdings" pitchFamily="2" charset="2"/>
              <a:buChar char="§"/>
            </a:pPr>
            <a:r>
              <a:rPr lang="en-US" sz="2400" dirty="0" smtClean="0"/>
              <a:t>A </a:t>
            </a:r>
            <a:r>
              <a:rPr lang="en-US" sz="2400" dirty="0" smtClean="0"/>
              <a:t>peace officer shall arrest, without a warrant, a person the peace officer has probable cause to believe has committed Violation of Protective Order or Violation of Protective Order issued on basis of sexual assault, if the offense is committed in the presence of the peace officer</a:t>
            </a:r>
          </a:p>
          <a:p>
            <a:pPr lvl="1">
              <a:buNone/>
            </a:pPr>
            <a:endParaRPr lang="en-US" sz="2400" dirty="0"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81000"/>
            <a:ext cx="8229600" cy="4525963"/>
          </a:xfrm>
        </p:spPr>
        <p:txBody>
          <a:bodyPr>
            <a:noAutofit/>
          </a:bodyPr>
          <a:lstStyle/>
          <a:p>
            <a:r>
              <a:rPr lang="en-US" sz="2400" dirty="0" smtClean="0"/>
              <a:t>A </a:t>
            </a:r>
            <a:r>
              <a:rPr lang="en-US" sz="2400" dirty="0" smtClean="0"/>
              <a:t>peace officer who is outside his jurisdiction may arrest, without warrant, a person who commits an offense within the officer's presence or view, if the offense is a felony, a violation of Chapter 42 or 49, Penal Code, or a breach of the peace. A peace officer making an arrest under this subsection shall, as soon as practicable after making the arrest, notify a law enforcement agency having jurisdiction where the arrest was made. The law enforcement agency shall then take custody of the person committing the offense and take the person before a magistrate in compliance with Article 14.06 of this code.</a:t>
            </a:r>
          </a:p>
          <a:p>
            <a:endParaRPr lang="en-US" sz="2400" dirty="0" smtClean="0"/>
          </a:p>
          <a:p>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533400"/>
            <a:ext cx="8229600" cy="1143000"/>
          </a:xfrm>
        </p:spPr>
        <p:txBody>
          <a:bodyPr/>
          <a:lstStyle/>
          <a:p>
            <a:pPr eaLnBrk="1" hangingPunct="1">
              <a:defRPr/>
            </a:pPr>
            <a:r>
              <a:rPr lang="en-US" sz="5400" smtClean="0">
                <a:effectLst>
                  <a:outerShdw blurRad="38100" dist="38100" dir="2700000" algn="tl">
                    <a:srgbClr val="000000"/>
                  </a:outerShdw>
                </a:effectLst>
              </a:rPr>
              <a:t>School Notification</a:t>
            </a:r>
          </a:p>
        </p:txBody>
      </p:sp>
      <p:graphicFrame>
        <p:nvGraphicFramePr>
          <p:cNvPr id="1026" name="Object 4"/>
          <p:cNvGraphicFramePr>
            <a:graphicFrameLocks noChangeAspect="1"/>
          </p:cNvGraphicFramePr>
          <p:nvPr/>
        </p:nvGraphicFramePr>
        <p:xfrm>
          <a:off x="2787650" y="1746250"/>
          <a:ext cx="3536950" cy="4883150"/>
        </p:xfrm>
        <a:graphic>
          <a:graphicData uri="http://schemas.openxmlformats.org/presentationml/2006/ole">
            <p:oleObj spid="_x0000_s1026" name="Acrobat Document" r:id="rId3" imgW="6885000" imgH="8910000" progId="AcroExch.Document.7">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457200" y="990600"/>
            <a:ext cx="8686800" cy="1143000"/>
          </a:xfrm>
        </p:spPr>
        <p:txBody>
          <a:bodyPr>
            <a:normAutofit fontScale="90000"/>
          </a:bodyPr>
          <a:lstStyle/>
          <a:p>
            <a:pPr eaLnBrk="1" hangingPunct="1">
              <a:defRPr/>
            </a:pPr>
            <a:r>
              <a:rPr lang="en-US" dirty="0" smtClean="0"/>
              <a:t>Offenses Requiring School Notification</a:t>
            </a:r>
            <a:br>
              <a:rPr lang="en-US" dirty="0" smtClean="0"/>
            </a:br>
            <a:r>
              <a:rPr lang="en-US" sz="3200" dirty="0" smtClean="0"/>
              <a:t>CCP 15.27  </a:t>
            </a:r>
            <a:r>
              <a:rPr lang="en-US" sz="3200" dirty="0" smtClean="0">
                <a:effectLst>
                  <a:outerShdw blurRad="38100" dist="38100" dir="2700000" algn="tl">
                    <a:srgbClr val="000000"/>
                  </a:outerShdw>
                </a:effectLst>
              </a:rPr>
              <a:t/>
            </a:r>
            <a:br>
              <a:rPr lang="en-US" sz="3200" dirty="0" smtClean="0">
                <a:effectLst>
                  <a:outerShdw blurRad="38100" dist="38100" dir="2700000" algn="tl">
                    <a:srgbClr val="000000"/>
                  </a:outerShdw>
                </a:effectLst>
              </a:rPr>
            </a:br>
            <a:r>
              <a:rPr lang="en-US" sz="3200" dirty="0" smtClean="0">
                <a:effectLst>
                  <a:outerShdw blurRad="38100" dist="38100" dir="2700000" algn="tl">
                    <a:srgbClr val="000000"/>
                  </a:outerShdw>
                </a:effectLst>
              </a:rPr>
              <a:t/>
            </a:r>
            <a:br>
              <a:rPr lang="en-US" sz="3200" dirty="0" smtClean="0">
                <a:effectLst>
                  <a:outerShdw blurRad="38100" dist="38100" dir="2700000" algn="tl">
                    <a:srgbClr val="000000"/>
                  </a:outerShdw>
                </a:effectLst>
              </a:rPr>
            </a:br>
            <a:endParaRPr lang="en-US" sz="3200" dirty="0" smtClean="0">
              <a:effectLst>
                <a:outerShdw blurRad="38100" dist="38100" dir="2700000" algn="tl">
                  <a:srgbClr val="000000"/>
                </a:outerShdw>
              </a:effectLst>
            </a:endParaRPr>
          </a:p>
        </p:txBody>
      </p:sp>
      <p:sp>
        <p:nvSpPr>
          <p:cNvPr id="33795" name="Rectangle 3"/>
          <p:cNvSpPr>
            <a:spLocks noGrp="1" noChangeArrowheads="1"/>
          </p:cNvSpPr>
          <p:nvPr>
            <p:ph type="body" idx="4294967295"/>
          </p:nvPr>
        </p:nvSpPr>
        <p:spPr>
          <a:xfrm>
            <a:off x="457200" y="2209800"/>
            <a:ext cx="8229600" cy="3306763"/>
          </a:xfrm>
        </p:spPr>
        <p:txBody>
          <a:bodyPr>
            <a:normAutofit fontScale="92500" lnSpcReduction="20000"/>
          </a:bodyPr>
          <a:lstStyle/>
          <a:p>
            <a:pPr marL="660400" indent="-660400" eaLnBrk="1" hangingPunct="1">
              <a:lnSpc>
                <a:spcPct val="80000"/>
              </a:lnSpc>
              <a:buClr>
                <a:srgbClr val="FFFF00"/>
              </a:buClr>
            </a:pPr>
            <a:r>
              <a:rPr lang="en-US" sz="2400" smtClean="0">
                <a:solidFill>
                  <a:schemeClr val="tx2"/>
                </a:solidFill>
              </a:rPr>
              <a:t>All felonies</a:t>
            </a:r>
          </a:p>
          <a:p>
            <a:pPr marL="660400" indent="-660400" eaLnBrk="1" hangingPunct="1">
              <a:lnSpc>
                <a:spcPct val="80000"/>
              </a:lnSpc>
              <a:buClr>
                <a:srgbClr val="FFFF00"/>
              </a:buClr>
            </a:pPr>
            <a:r>
              <a:rPr lang="en-US" sz="2400" smtClean="0">
                <a:solidFill>
                  <a:schemeClr val="tx2"/>
                </a:solidFill>
              </a:rPr>
              <a:t>Unlawful Restraint</a:t>
            </a:r>
          </a:p>
          <a:p>
            <a:pPr marL="660400" indent="-660400" eaLnBrk="1" hangingPunct="1">
              <a:lnSpc>
                <a:spcPct val="80000"/>
              </a:lnSpc>
              <a:buClr>
                <a:srgbClr val="FFFF00"/>
              </a:buClr>
            </a:pPr>
            <a:r>
              <a:rPr lang="en-US" sz="2400" smtClean="0">
                <a:solidFill>
                  <a:schemeClr val="tx2"/>
                </a:solidFill>
              </a:rPr>
              <a:t>Indecent Exposure</a:t>
            </a:r>
          </a:p>
          <a:p>
            <a:pPr marL="660400" indent="-660400" eaLnBrk="1" hangingPunct="1">
              <a:lnSpc>
                <a:spcPct val="80000"/>
              </a:lnSpc>
              <a:buClr>
                <a:srgbClr val="FFFF00"/>
              </a:buClr>
            </a:pPr>
            <a:r>
              <a:rPr lang="en-US" sz="2400" smtClean="0">
                <a:solidFill>
                  <a:schemeClr val="tx2"/>
                </a:solidFill>
              </a:rPr>
              <a:t>Assault</a:t>
            </a:r>
          </a:p>
          <a:p>
            <a:pPr marL="660400" indent="-660400" eaLnBrk="1" hangingPunct="1">
              <a:lnSpc>
                <a:spcPct val="80000"/>
              </a:lnSpc>
              <a:buClr>
                <a:srgbClr val="FFFF00"/>
              </a:buClr>
            </a:pPr>
            <a:r>
              <a:rPr lang="en-US" sz="2400" smtClean="0">
                <a:solidFill>
                  <a:schemeClr val="tx2"/>
                </a:solidFill>
              </a:rPr>
              <a:t>Deadly Conduct</a:t>
            </a:r>
          </a:p>
          <a:p>
            <a:pPr marL="660400" indent="-660400" eaLnBrk="1" hangingPunct="1">
              <a:lnSpc>
                <a:spcPct val="80000"/>
              </a:lnSpc>
              <a:buClr>
                <a:srgbClr val="FFFF00"/>
              </a:buClr>
            </a:pPr>
            <a:r>
              <a:rPr lang="en-US" sz="2400" smtClean="0">
                <a:solidFill>
                  <a:schemeClr val="tx2"/>
                </a:solidFill>
              </a:rPr>
              <a:t>Terroristic Threat</a:t>
            </a:r>
          </a:p>
          <a:p>
            <a:pPr marL="660400" indent="-660400" eaLnBrk="1" hangingPunct="1">
              <a:lnSpc>
                <a:spcPct val="80000"/>
              </a:lnSpc>
              <a:buClr>
                <a:srgbClr val="FFFF00"/>
              </a:buClr>
            </a:pPr>
            <a:r>
              <a:rPr lang="en-US" sz="2400" smtClean="0">
                <a:solidFill>
                  <a:schemeClr val="tx2"/>
                </a:solidFill>
              </a:rPr>
              <a:t>Engaging in Organized Criminal Activity</a:t>
            </a:r>
          </a:p>
          <a:p>
            <a:pPr marL="660400" indent="-660400" eaLnBrk="1" hangingPunct="1">
              <a:lnSpc>
                <a:spcPct val="80000"/>
              </a:lnSpc>
              <a:buClr>
                <a:srgbClr val="FFFF00"/>
              </a:buClr>
            </a:pPr>
            <a:r>
              <a:rPr lang="en-US" sz="2400" smtClean="0">
                <a:solidFill>
                  <a:schemeClr val="tx2"/>
                </a:solidFill>
              </a:rPr>
              <a:t>Unlawful use, sale, or possession of a controlled substance, drug paraphernalia, or marihuana</a:t>
            </a:r>
          </a:p>
          <a:p>
            <a:pPr marL="660400" indent="-660400" eaLnBrk="1" hangingPunct="1">
              <a:lnSpc>
                <a:spcPct val="80000"/>
              </a:lnSpc>
              <a:buClr>
                <a:srgbClr val="FFFF00"/>
              </a:buClr>
            </a:pPr>
            <a:r>
              <a:rPr lang="en-US" sz="2400" smtClean="0">
                <a:solidFill>
                  <a:schemeClr val="tx2"/>
                </a:solidFill>
              </a:rPr>
              <a:t>Unlawful possession of any of the weapons or devices listed in Sections 46.01(1)-(14) or (16), Penal Code, or a weapon listed as a prohibited weapon under Section 46.05, Penal Code.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457200" y="0"/>
            <a:ext cx="8229600" cy="1143000"/>
          </a:xfrm>
        </p:spPr>
        <p:txBody>
          <a:bodyPr/>
          <a:lstStyle/>
          <a:p>
            <a:pPr eaLnBrk="1" hangingPunct="1"/>
            <a:r>
              <a:rPr lang="en-US" smtClean="0"/>
              <a:t>Notification Procedures</a:t>
            </a:r>
          </a:p>
        </p:txBody>
      </p:sp>
      <p:sp>
        <p:nvSpPr>
          <p:cNvPr id="34819" name="Rectangle 3"/>
          <p:cNvSpPr>
            <a:spLocks noGrp="1" noChangeArrowheads="1"/>
          </p:cNvSpPr>
          <p:nvPr>
            <p:ph type="body" idx="4294967295"/>
          </p:nvPr>
        </p:nvSpPr>
        <p:spPr>
          <a:xfrm>
            <a:off x="76200" y="914400"/>
            <a:ext cx="8839200" cy="5486400"/>
          </a:xfrm>
        </p:spPr>
        <p:txBody>
          <a:bodyPr>
            <a:normAutofit fontScale="55000" lnSpcReduction="20000"/>
          </a:bodyPr>
          <a:lstStyle/>
          <a:p>
            <a:pPr marL="990600" lvl="1" indent="-533400" eaLnBrk="1" hangingPunct="1">
              <a:buFontTx/>
              <a:buChar char="•"/>
            </a:pPr>
            <a:r>
              <a:rPr lang="en-US" sz="4400" dirty="0" smtClean="0">
                <a:solidFill>
                  <a:schemeClr val="tx2"/>
                </a:solidFill>
              </a:rPr>
              <a:t>Oral notice must be made within 24 hours of the arrest</a:t>
            </a:r>
          </a:p>
          <a:p>
            <a:pPr marL="990600" lvl="1" indent="-533400" eaLnBrk="1" hangingPunct="1">
              <a:buFontTx/>
              <a:buChar char="•"/>
            </a:pPr>
            <a:r>
              <a:rPr lang="en-US" sz="4400" dirty="0" smtClean="0">
                <a:solidFill>
                  <a:schemeClr val="tx2"/>
                </a:solidFill>
              </a:rPr>
              <a:t>Written notice must be made within 7 days of the oral notice</a:t>
            </a:r>
          </a:p>
          <a:p>
            <a:pPr marL="990600" lvl="1" indent="-533400" eaLnBrk="1" hangingPunct="1">
              <a:buFontTx/>
              <a:buChar char="•"/>
            </a:pPr>
            <a:r>
              <a:rPr lang="en-US" sz="4400" dirty="0" smtClean="0">
                <a:solidFill>
                  <a:schemeClr val="tx2"/>
                </a:solidFill>
              </a:rPr>
              <a:t>Written notification shall be marked PERSONAL and CONFIDENTIAL on the mailing envelope</a:t>
            </a:r>
          </a:p>
          <a:p>
            <a:pPr marL="990600" lvl="1" indent="-533400" eaLnBrk="1" hangingPunct="1">
              <a:buFontTx/>
              <a:buChar char="•"/>
            </a:pPr>
            <a:r>
              <a:rPr lang="en-US" sz="4400" dirty="0" smtClean="0">
                <a:solidFill>
                  <a:schemeClr val="tx2"/>
                </a:solidFill>
              </a:rPr>
              <a:t>Notice is required for public and private schools</a:t>
            </a:r>
          </a:p>
          <a:p>
            <a:pPr marL="990600" lvl="1" indent="-533400" eaLnBrk="1" hangingPunct="1">
              <a:buFontTx/>
              <a:buChar char="•"/>
            </a:pPr>
            <a:r>
              <a:rPr lang="en-US" sz="4400" dirty="0" smtClean="0">
                <a:solidFill>
                  <a:schemeClr val="tx2"/>
                </a:solidFill>
              </a:rPr>
              <a:t>Electronic notification may be substituted for both the oral and written notification</a:t>
            </a:r>
          </a:p>
          <a:p>
            <a:pPr marL="990600" lvl="1" indent="-533400" eaLnBrk="1" hangingPunct="1">
              <a:buFontTx/>
              <a:buChar char="•"/>
            </a:pPr>
            <a:r>
              <a:rPr lang="en-US" sz="4400" dirty="0" smtClean="0">
                <a:solidFill>
                  <a:schemeClr val="tx2"/>
                </a:solidFill>
              </a:rPr>
              <a:t>Must include elements and details of offense</a:t>
            </a:r>
          </a:p>
          <a:p>
            <a:pPr marL="990600" lvl="1" indent="-533400" eaLnBrk="1" hangingPunct="1">
              <a:buFontTx/>
              <a:buChar char="•"/>
            </a:pPr>
            <a:r>
              <a:rPr lang="en-US" sz="4400" dirty="0" smtClean="0">
                <a:solidFill>
                  <a:schemeClr val="tx2"/>
                </a:solidFill>
              </a:rPr>
              <a:t>Must include names of victims if they are students</a:t>
            </a:r>
          </a:p>
          <a:p>
            <a:pPr marL="990600" lvl="1" indent="-533400" eaLnBrk="1" hangingPunct="1">
              <a:buFontTx/>
              <a:buChar char="•"/>
            </a:pPr>
            <a:r>
              <a:rPr lang="en-US" sz="4400" dirty="0" smtClean="0">
                <a:solidFill>
                  <a:schemeClr val="tx2"/>
                </a:solidFill>
              </a:rPr>
              <a:t>School must notify all staff who have direct contact with the arrestee </a:t>
            </a:r>
          </a:p>
          <a:p>
            <a:pPr marL="990600" lvl="1" indent="-533400" eaLnBrk="1" hangingPunct="1">
              <a:buFontTx/>
              <a:buChar char="•"/>
            </a:pPr>
            <a:r>
              <a:rPr lang="en-US" sz="4400" dirty="0" smtClean="0">
                <a:solidFill>
                  <a:schemeClr val="tx2"/>
                </a:solidFill>
              </a:rPr>
              <a:t>Must also notify schools if refer case to juvenile court without an </a:t>
            </a:r>
            <a:r>
              <a:rPr lang="en-US" sz="4400" dirty="0" smtClean="0">
                <a:solidFill>
                  <a:schemeClr val="tx2"/>
                </a:solidFill>
              </a:rPr>
              <a:t>arrest</a:t>
            </a:r>
          </a:p>
          <a:p>
            <a:pPr marL="1390650" lvl="2" indent="-533400">
              <a:buFont typeface="Wingdings" pitchFamily="2" charset="2"/>
              <a:buChar char="Ø"/>
            </a:pPr>
            <a:r>
              <a:rPr lang="en-US" sz="2000" dirty="0" smtClean="0"/>
              <a:t>“A </a:t>
            </a:r>
            <a:r>
              <a:rPr lang="en-US" sz="2000" dirty="0" smtClean="0"/>
              <a:t>law enforcement agency that arrests any person or refers a child to the office or official designated by the juvenile board who the agency believes is enrolled as a student in a public primary or secondary school, for an offense listed in Subsection (h), shall attempt to ascertain whether the person is so </a:t>
            </a:r>
            <a:r>
              <a:rPr lang="en-US" sz="2000" dirty="0" smtClean="0"/>
              <a:t>enrolled. </a:t>
            </a:r>
            <a:r>
              <a:rPr lang="en-US" sz="1800" dirty="0" smtClean="0"/>
              <a:t>If the law enforcement agency ascertains that the individual is enrolled as a student in a public primary or secondary school, the agency shall orally notify the superintendent or a person designated by the superintendent in the school district in which the student is enrolled of that arrest or referral within 24 hours after the arrest or referral is made, or on the next school day.</a:t>
            </a:r>
            <a:r>
              <a:rPr lang="en-US" sz="2000" dirty="0" smtClean="0"/>
              <a:t>”</a:t>
            </a:r>
            <a:endParaRPr lang="en-US" sz="2000" dirty="0" smtClean="0">
              <a:solidFill>
                <a:schemeClr val="tx2"/>
              </a:solidFill>
            </a:endParaRPr>
          </a:p>
          <a:p>
            <a:pPr marL="609600" indent="-609600" eaLnBrk="1" hangingPunct="1"/>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p:txBody>
          <a:bodyPr>
            <a:normAutofit fontScale="90000"/>
          </a:bodyPr>
          <a:lstStyle/>
          <a:p>
            <a:pPr eaLnBrk="1" hangingPunct="1"/>
            <a:r>
              <a:rPr lang="en-US" sz="4000" smtClean="0"/>
              <a:t>Attorney General Opinion </a:t>
            </a:r>
            <a:br>
              <a:rPr lang="en-US" sz="4000" smtClean="0"/>
            </a:br>
            <a:r>
              <a:rPr lang="en-US" sz="3200" smtClean="0"/>
              <a:t>No. DM-0294 (1994)</a:t>
            </a:r>
          </a:p>
        </p:txBody>
      </p:sp>
      <p:sp>
        <p:nvSpPr>
          <p:cNvPr id="35843" name="Rectangle 3"/>
          <p:cNvSpPr>
            <a:spLocks noGrp="1" noChangeArrowheads="1"/>
          </p:cNvSpPr>
          <p:nvPr>
            <p:ph type="body" idx="4294967295"/>
          </p:nvPr>
        </p:nvSpPr>
        <p:spPr>
          <a:xfrm>
            <a:off x="228600" y="1793875"/>
            <a:ext cx="8915400" cy="4530725"/>
          </a:xfrm>
        </p:spPr>
        <p:txBody>
          <a:bodyPr/>
          <a:lstStyle/>
          <a:p>
            <a:pPr eaLnBrk="1" hangingPunct="1">
              <a:buClr>
                <a:srgbClr val="FFFF00"/>
              </a:buClr>
              <a:buFontTx/>
              <a:buNone/>
            </a:pPr>
            <a:r>
              <a:rPr lang="en-US" sz="2400" dirty="0" smtClean="0">
                <a:solidFill>
                  <a:schemeClr val="tx2"/>
                </a:solidFill>
              </a:rPr>
              <a:t>The notice should include sufficient details such as:</a:t>
            </a:r>
          </a:p>
          <a:p>
            <a:pPr lvl="1" eaLnBrk="1" hangingPunct="1">
              <a:buClr>
                <a:schemeClr val="tx1"/>
              </a:buClr>
              <a:buFontTx/>
              <a:buChar char="•"/>
            </a:pPr>
            <a:r>
              <a:rPr lang="en-US" sz="2400" dirty="0" smtClean="0">
                <a:solidFill>
                  <a:schemeClr val="tx2"/>
                </a:solidFill>
              </a:rPr>
              <a:t>Nature of the charges</a:t>
            </a:r>
          </a:p>
          <a:p>
            <a:pPr lvl="1" eaLnBrk="1" hangingPunct="1">
              <a:buClr>
                <a:schemeClr val="tx1"/>
              </a:buClr>
              <a:buFontTx/>
              <a:buChar char="•"/>
            </a:pPr>
            <a:r>
              <a:rPr lang="en-US" sz="2400" dirty="0" smtClean="0">
                <a:solidFill>
                  <a:schemeClr val="tx2"/>
                </a:solidFill>
              </a:rPr>
              <a:t>Identity of any alleged victims who are students or staff</a:t>
            </a:r>
          </a:p>
          <a:p>
            <a:pPr lvl="1" eaLnBrk="1" hangingPunct="1">
              <a:buClr>
                <a:schemeClr val="tx1"/>
              </a:buClr>
              <a:buFontTx/>
              <a:buChar char="•"/>
            </a:pPr>
            <a:r>
              <a:rPr lang="en-US" sz="2400" dirty="0" smtClean="0">
                <a:solidFill>
                  <a:schemeClr val="tx2"/>
                </a:solidFill>
              </a:rPr>
              <a:t>All other information that will allow a school administrator to take appropriate action to prevent violence, protect students and staff, and to further the educational process</a:t>
            </a:r>
          </a:p>
          <a:p>
            <a:pPr lvl="1" eaLnBrk="1" hangingPunct="1">
              <a:buClr>
                <a:schemeClr val="tx1"/>
              </a:buClr>
              <a:buFontTx/>
              <a:buChar char="•"/>
            </a:pPr>
            <a:r>
              <a:rPr lang="en-US" sz="2400" dirty="0" smtClean="0">
                <a:solidFill>
                  <a:schemeClr val="tx2"/>
                </a:solidFill>
              </a:rPr>
              <a:t>Private schools must be notified also</a:t>
            </a:r>
          </a:p>
          <a:p>
            <a:pPr eaLnBrk="1" hangingPunct="1">
              <a:buFontTx/>
              <a:buNone/>
            </a:pPr>
            <a:endParaRPr lang="en-US" sz="2400" dirty="0" smtClean="0">
              <a:solidFill>
                <a:schemeClr val="tx2"/>
              </a:solidFill>
            </a:endParaRPr>
          </a:p>
          <a:p>
            <a:pPr eaLnBrk="1" hangingPunct="1">
              <a:buFontTx/>
              <a:buNone/>
            </a:pPr>
            <a:endParaRPr lang="en-US" sz="2800" dirty="0" smtClean="0">
              <a:solidFill>
                <a:schemeClr val="tx2"/>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noFill/>
        </p:spPr>
        <p:txBody>
          <a:bodyPr/>
          <a:lstStyle/>
          <a:p>
            <a:r>
              <a:rPr lang="en-US" sz="3600" smtClean="0"/>
              <a:t>What if the DA does not file the case?</a:t>
            </a:r>
          </a:p>
        </p:txBody>
      </p:sp>
      <p:sp>
        <p:nvSpPr>
          <p:cNvPr id="36867" name="Rectangle 3"/>
          <p:cNvSpPr>
            <a:spLocks noGrp="1" noChangeArrowheads="1"/>
          </p:cNvSpPr>
          <p:nvPr>
            <p:ph type="body" idx="4294967295"/>
          </p:nvPr>
        </p:nvSpPr>
        <p:spPr>
          <a:xfrm>
            <a:off x="152400" y="1600200"/>
            <a:ext cx="8229600" cy="5029200"/>
          </a:xfrm>
          <a:noFill/>
        </p:spPr>
        <p:txBody>
          <a:bodyPr/>
          <a:lstStyle/>
          <a:p>
            <a:pPr marL="609600" indent="-609600">
              <a:lnSpc>
                <a:spcPct val="80000"/>
              </a:lnSpc>
              <a:buClr>
                <a:schemeClr val="tx1"/>
              </a:buClr>
            </a:pPr>
            <a:r>
              <a:rPr lang="en-US" sz="2400" dirty="0" smtClean="0">
                <a:solidFill>
                  <a:schemeClr val="tx2"/>
                </a:solidFill>
              </a:rPr>
              <a:t>DA must notify the school within 2 working days  (CCP 15.27 (g)) </a:t>
            </a:r>
          </a:p>
          <a:p>
            <a:pPr marL="609600" indent="-609600">
              <a:lnSpc>
                <a:spcPct val="80000"/>
              </a:lnSpc>
              <a:buClr>
                <a:schemeClr val="tx1"/>
              </a:buClr>
            </a:pPr>
            <a:r>
              <a:rPr lang="en-US" sz="2400" dirty="0" smtClean="0">
                <a:solidFill>
                  <a:schemeClr val="tx2"/>
                </a:solidFill>
              </a:rPr>
              <a:t>The school must review the DAEP placement (EC 37.006 (h))</a:t>
            </a:r>
          </a:p>
          <a:p>
            <a:pPr marL="609600" indent="-609600">
              <a:lnSpc>
                <a:spcPct val="80000"/>
              </a:lnSpc>
              <a:buClr>
                <a:schemeClr val="tx1"/>
              </a:buClr>
            </a:pPr>
            <a:r>
              <a:rPr lang="en-US" sz="2400" dirty="0" smtClean="0">
                <a:solidFill>
                  <a:schemeClr val="tx2"/>
                </a:solidFill>
              </a:rPr>
              <a:t>A placement review meeting with the school and parent must be scheduled within three days</a:t>
            </a:r>
          </a:p>
          <a:p>
            <a:pPr marL="609600" indent="-609600">
              <a:lnSpc>
                <a:spcPct val="80000"/>
              </a:lnSpc>
              <a:buClr>
                <a:schemeClr val="tx1"/>
              </a:buClr>
            </a:pPr>
            <a:r>
              <a:rPr lang="en-US" sz="2400" dirty="0" smtClean="0">
                <a:solidFill>
                  <a:schemeClr val="tx2"/>
                </a:solidFill>
              </a:rPr>
              <a:t>The school may continue the DAEP placement only if there is reason to believe the student’s presence in a regular classroom threatens the safety of students or teachers</a:t>
            </a:r>
          </a:p>
          <a:p>
            <a:pPr marL="609600" indent="-609600">
              <a:lnSpc>
                <a:spcPct val="80000"/>
              </a:lnSpc>
              <a:buClr>
                <a:schemeClr val="tx1"/>
              </a:buClr>
            </a:pPr>
            <a:r>
              <a:rPr lang="en-US" sz="2400" dirty="0" smtClean="0">
                <a:solidFill>
                  <a:schemeClr val="tx2"/>
                </a:solidFill>
              </a:rPr>
              <a:t>Deferred is an INFORMAL </a:t>
            </a:r>
            <a:r>
              <a:rPr lang="en-US" sz="2400" dirty="0" smtClean="0">
                <a:solidFill>
                  <a:schemeClr val="tx2"/>
                </a:solidFill>
              </a:rPr>
              <a:t>PROBATION of </a:t>
            </a:r>
            <a:r>
              <a:rPr lang="en-US" sz="2400" dirty="0" smtClean="0">
                <a:solidFill>
                  <a:schemeClr val="tx2"/>
                </a:solidFill>
              </a:rPr>
              <a:t>up to 6 </a:t>
            </a:r>
            <a:r>
              <a:rPr lang="en-US" sz="2400" dirty="0" smtClean="0">
                <a:solidFill>
                  <a:schemeClr val="tx2"/>
                </a:solidFill>
              </a:rPr>
              <a:t>months.  The charge has not been dismissed, until after the term.    </a:t>
            </a:r>
            <a:endParaRPr lang="en-US" sz="2400" dirty="0" smtClean="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457200" y="381000"/>
            <a:ext cx="8229600" cy="1143000"/>
          </a:xfrm>
        </p:spPr>
        <p:txBody>
          <a:bodyPr/>
          <a:lstStyle/>
          <a:p>
            <a:pPr eaLnBrk="1" hangingPunct="1"/>
            <a:r>
              <a:rPr lang="en-US" sz="5400" smtClean="0"/>
              <a:t>Class C Misdemeanors</a:t>
            </a:r>
          </a:p>
        </p:txBody>
      </p:sp>
      <p:pic>
        <p:nvPicPr>
          <p:cNvPr id="37891" name="Picture 5" descr="Dsc01616"/>
          <p:cNvPicPr>
            <a:picLocks noChangeAspect="1" noChangeArrowheads="1"/>
          </p:cNvPicPr>
          <p:nvPr/>
        </p:nvPicPr>
        <p:blipFill>
          <a:blip r:embed="rId2" cstate="print"/>
          <a:srcRect/>
          <a:stretch>
            <a:fillRect/>
          </a:stretch>
        </p:blipFill>
        <p:spPr bwMode="auto">
          <a:xfrm>
            <a:off x="2057400" y="1676400"/>
            <a:ext cx="5257800" cy="4973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idx="4294967295"/>
          </p:nvPr>
        </p:nvSpPr>
        <p:spPr/>
        <p:txBody>
          <a:bodyPr>
            <a:normAutofit fontScale="90000"/>
          </a:bodyPr>
          <a:lstStyle/>
          <a:p>
            <a:pPr>
              <a:defRPr/>
            </a:pPr>
            <a:r>
              <a:rPr lang="en-US" sz="4000" smtClean="0"/>
              <a:t>Authority to Issue a Citation</a:t>
            </a:r>
            <a:r>
              <a:rPr lang="en-US" sz="4000" smtClean="0">
                <a:effectLst>
                  <a:outerShdw blurRad="38100" dist="38100" dir="2700000" algn="tl">
                    <a:srgbClr val="000000"/>
                  </a:outerShdw>
                </a:effectLst>
              </a:rPr>
              <a:t/>
            </a:r>
            <a:br>
              <a:rPr lang="en-US" sz="4000" smtClean="0">
                <a:effectLst>
                  <a:outerShdw blurRad="38100" dist="38100" dir="2700000" algn="tl">
                    <a:srgbClr val="000000"/>
                  </a:outerShdw>
                </a:effectLst>
              </a:rPr>
            </a:br>
            <a:r>
              <a:rPr lang="en-US" sz="3200" smtClean="0"/>
              <a:t>CCP 14.06</a:t>
            </a:r>
          </a:p>
        </p:txBody>
      </p:sp>
      <p:sp>
        <p:nvSpPr>
          <p:cNvPr id="38915" name="Rectangle 3"/>
          <p:cNvSpPr>
            <a:spLocks noGrp="1" noChangeArrowheads="1"/>
          </p:cNvSpPr>
          <p:nvPr>
            <p:ph type="body" idx="4294967295"/>
          </p:nvPr>
        </p:nvSpPr>
        <p:spPr>
          <a:xfrm>
            <a:off x="-152400" y="1870075"/>
            <a:ext cx="9296400" cy="4759325"/>
          </a:xfrm>
          <a:noFill/>
        </p:spPr>
        <p:txBody>
          <a:bodyPr/>
          <a:lstStyle/>
          <a:p>
            <a:pPr marL="609600" indent="-609600">
              <a:buFontTx/>
              <a:buNone/>
            </a:pPr>
            <a:r>
              <a:rPr lang="en-US" smtClean="0">
                <a:solidFill>
                  <a:schemeClr val="tx2"/>
                </a:solidFill>
              </a:rPr>
              <a:t>	</a:t>
            </a:r>
            <a:r>
              <a:rPr lang="en-US" sz="2400" smtClean="0">
                <a:solidFill>
                  <a:schemeClr val="tx2"/>
                </a:solidFill>
              </a:rPr>
              <a:t>A peace officer who is charging a person, including a child, with an offense that is a Class C Misdemeanor, other than (public intoxication) may, instead of taking the person before a magistrate, issue a citation to the person that contains written notice of the time and place the person must appear before a magistrate, the name and address of the person charged, and the offense charged. </a:t>
            </a:r>
          </a:p>
        </p:txBody>
      </p:sp>
      <p:sp>
        <p:nvSpPr>
          <p:cNvPr id="38916" name="Text Box 4"/>
          <p:cNvSpPr txBox="1">
            <a:spLocks noChangeArrowheads="1"/>
          </p:cNvSpPr>
          <p:nvPr/>
        </p:nvSpPr>
        <p:spPr bwMode="auto">
          <a:xfrm>
            <a:off x="685800" y="6096000"/>
            <a:ext cx="2286000" cy="396875"/>
          </a:xfrm>
          <a:prstGeom prst="rect">
            <a:avLst/>
          </a:prstGeom>
          <a:noFill/>
          <a:ln w="9525">
            <a:noFill/>
            <a:miter lim="800000"/>
            <a:headEnd/>
            <a:tailEnd/>
          </a:ln>
        </p:spPr>
        <p:txBody>
          <a:bodyPr>
            <a:spAutoFit/>
          </a:bodyPr>
          <a:lstStyle/>
          <a:p>
            <a:pPr>
              <a:spcBef>
                <a:spcPct val="50000"/>
              </a:spcBef>
            </a:pPr>
            <a:r>
              <a:rPr lang="en-US" sz="2000"/>
              <a:t>Child=10-16</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457200" y="152400"/>
            <a:ext cx="9829800" cy="1143000"/>
          </a:xfrm>
        </p:spPr>
        <p:txBody>
          <a:bodyPr>
            <a:normAutofit fontScale="90000"/>
          </a:bodyPr>
          <a:lstStyle/>
          <a:p>
            <a:pPr eaLnBrk="1" hangingPunct="1"/>
            <a:r>
              <a:rPr lang="en-US" sz="3600" smtClean="0"/>
              <a:t>Arresting Juveniles for Class C Offenses</a:t>
            </a:r>
            <a:r>
              <a:rPr lang="en-US" smtClean="0"/>
              <a:t> </a:t>
            </a:r>
            <a:br>
              <a:rPr lang="en-US" smtClean="0"/>
            </a:br>
            <a:r>
              <a:rPr lang="en-US" sz="3200" smtClean="0"/>
              <a:t>CCP 45.058</a:t>
            </a:r>
          </a:p>
        </p:txBody>
      </p:sp>
      <p:sp>
        <p:nvSpPr>
          <p:cNvPr id="39939" name="Rectangle 3"/>
          <p:cNvSpPr>
            <a:spLocks noGrp="1" noChangeArrowheads="1"/>
          </p:cNvSpPr>
          <p:nvPr>
            <p:ph type="body" idx="4294967295"/>
          </p:nvPr>
        </p:nvSpPr>
        <p:spPr>
          <a:xfrm>
            <a:off x="-152400" y="1600200"/>
            <a:ext cx="8991600" cy="3276600"/>
          </a:xfrm>
        </p:spPr>
        <p:txBody>
          <a:bodyPr/>
          <a:lstStyle/>
          <a:p>
            <a:pPr marL="1035050" lvl="1" indent="-577850" eaLnBrk="1" hangingPunct="1">
              <a:buClr>
                <a:schemeClr val="tx1"/>
              </a:buClr>
              <a:buFont typeface="Arial" pitchFamily="34" charset="0"/>
              <a:buChar char="•"/>
            </a:pPr>
            <a:r>
              <a:rPr lang="en-US" sz="2400" dirty="0" smtClean="0">
                <a:solidFill>
                  <a:schemeClr val="tx2"/>
                </a:solidFill>
              </a:rPr>
              <a:t>Sets forth rules related to arresting juveniles for Class C offenses (including traffic and city ordinances)</a:t>
            </a:r>
          </a:p>
          <a:p>
            <a:pPr marL="1035050" lvl="1" indent="-577850" eaLnBrk="1" hangingPunct="1">
              <a:buClr>
                <a:schemeClr val="tx1"/>
              </a:buClr>
              <a:buFont typeface="Arial" pitchFamily="34" charset="0"/>
              <a:buChar char="•"/>
            </a:pPr>
            <a:r>
              <a:rPr lang="en-US" sz="2400" dirty="0" smtClean="0">
                <a:solidFill>
                  <a:schemeClr val="tx2"/>
                </a:solidFill>
              </a:rPr>
              <a:t>Public Intoxication is now included</a:t>
            </a:r>
          </a:p>
          <a:p>
            <a:pPr marL="1035050" lvl="1" indent="-577850" eaLnBrk="1" hangingPunct="1">
              <a:buClr>
                <a:schemeClr val="tx1"/>
              </a:buClr>
              <a:buFont typeface="Arial" pitchFamily="34" charset="0"/>
              <a:buChar char="•"/>
            </a:pPr>
            <a:r>
              <a:rPr lang="en-US" sz="2400" dirty="0" smtClean="0">
                <a:solidFill>
                  <a:schemeClr val="tx2"/>
                </a:solidFill>
              </a:rPr>
              <a:t>Statutory authority to release a child with a citation instead of taking them before a magistrate if the child is taken into custody</a:t>
            </a:r>
          </a:p>
          <a:p>
            <a:pPr marL="1035050" lvl="1" indent="-577850" eaLnBrk="1" hangingPunct="1">
              <a:buClr>
                <a:srgbClr val="FFFF00"/>
              </a:buClr>
              <a:buFontTx/>
              <a:buChar char="•"/>
            </a:pPr>
            <a:endParaRPr lang="en-US" sz="2400" dirty="0" smtClean="0">
              <a:solidFill>
                <a:schemeClr val="tx2"/>
              </a:solidFill>
            </a:endParaRPr>
          </a:p>
          <a:p>
            <a:pPr marL="1035050" lvl="1" indent="-577850" eaLnBrk="1" hangingPunct="1">
              <a:buClr>
                <a:srgbClr val="FFFF00"/>
              </a:buClr>
              <a:buFontTx/>
              <a:buChar char="•"/>
            </a:pPr>
            <a:endParaRPr lang="en-US" sz="2400" dirty="0" smtClean="0">
              <a:solidFill>
                <a:schemeClr val="tx2"/>
              </a:solidFill>
            </a:endParaRPr>
          </a:p>
          <a:p>
            <a:pPr marL="1035050" lvl="1" indent="-577850" eaLnBrk="1" hangingPunct="1">
              <a:buClr>
                <a:srgbClr val="FFFF00"/>
              </a:buClr>
              <a:buFontTx/>
              <a:buNone/>
            </a:pPr>
            <a:endParaRPr lang="en-US" sz="2400" dirty="0" smtClean="0">
              <a:solidFill>
                <a:schemeClr val="tx2"/>
              </a:solidFill>
            </a:endParaRPr>
          </a:p>
          <a:p>
            <a:pPr marL="1035050" lvl="1" indent="-577850" eaLnBrk="1" hangingPunct="1">
              <a:buClr>
                <a:srgbClr val="FFFF00"/>
              </a:buClr>
              <a:buFontTx/>
              <a:buChar char="•"/>
            </a:pPr>
            <a:endParaRPr lang="en-US" sz="2400" dirty="0" smtClean="0">
              <a:solidFill>
                <a:schemeClr val="tx2"/>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p:txBody>
          <a:bodyPr/>
          <a:lstStyle/>
          <a:p>
            <a:pPr eaLnBrk="1" hangingPunct="1">
              <a:defRPr/>
            </a:pPr>
            <a:r>
              <a:rPr lang="en-US" b="1" dirty="0" smtClean="0">
                <a:effectLst>
                  <a:outerShdw blurRad="38100" dist="38100" dir="2700000" algn="tl">
                    <a:srgbClr val="C0C0C0"/>
                  </a:outerShdw>
                </a:effectLst>
              </a:rPr>
              <a:t>LEARNING OBJECTIVES</a:t>
            </a:r>
          </a:p>
        </p:txBody>
      </p:sp>
      <p:sp>
        <p:nvSpPr>
          <p:cNvPr id="30723" name="Rectangle 3"/>
          <p:cNvSpPr>
            <a:spLocks noGrp="1" noChangeArrowheads="1"/>
          </p:cNvSpPr>
          <p:nvPr>
            <p:ph type="body" idx="4294967295"/>
          </p:nvPr>
        </p:nvSpPr>
        <p:spPr>
          <a:xfrm>
            <a:off x="228600" y="1295400"/>
            <a:ext cx="8686800" cy="4830763"/>
          </a:xfrm>
        </p:spPr>
        <p:txBody>
          <a:bodyPr/>
          <a:lstStyle/>
          <a:p>
            <a:pPr>
              <a:lnSpc>
                <a:spcPct val="80000"/>
              </a:lnSpc>
            </a:pPr>
            <a:r>
              <a:rPr lang="en-US" sz="2000" smtClean="0">
                <a:solidFill>
                  <a:schemeClr val="tx2"/>
                </a:solidFill>
              </a:rPr>
              <a:t>The student will be able to identify the duties and powers of a peace officer.</a:t>
            </a:r>
          </a:p>
          <a:p>
            <a:pPr>
              <a:lnSpc>
                <a:spcPct val="80000"/>
              </a:lnSpc>
            </a:pPr>
            <a:r>
              <a:rPr lang="en-US" sz="2000" smtClean="0">
                <a:solidFill>
                  <a:schemeClr val="tx2"/>
                </a:solidFill>
              </a:rPr>
              <a:t>The student will be able to explain his/her responsibilities in response to a report of child abuse or neglect.</a:t>
            </a:r>
          </a:p>
          <a:p>
            <a:pPr>
              <a:lnSpc>
                <a:spcPct val="80000"/>
              </a:lnSpc>
            </a:pPr>
            <a:r>
              <a:rPr lang="en-US" sz="2000" smtClean="0">
                <a:solidFill>
                  <a:schemeClr val="tx2"/>
                </a:solidFill>
              </a:rPr>
              <a:t>The student will be able to identify those violations law enforcement is required to report to school district and the time limits to do so. </a:t>
            </a:r>
          </a:p>
          <a:p>
            <a:pPr>
              <a:lnSpc>
                <a:spcPct val="80000"/>
              </a:lnSpc>
            </a:pPr>
            <a:r>
              <a:rPr lang="en-US" sz="2000" smtClean="0">
                <a:solidFill>
                  <a:schemeClr val="tx2"/>
                </a:solidFill>
              </a:rPr>
              <a:t>The student will be able to define a “Writ of Attachment.”</a:t>
            </a:r>
          </a:p>
          <a:p>
            <a:pPr>
              <a:lnSpc>
                <a:spcPct val="80000"/>
              </a:lnSpc>
            </a:pPr>
            <a:r>
              <a:rPr lang="en-US" sz="2000" smtClean="0">
                <a:solidFill>
                  <a:schemeClr val="tx2"/>
                </a:solidFill>
              </a:rPr>
              <a:t>The student will be able to explain the procedures to follow when a child is taken into custody, including violation of curfew.</a:t>
            </a:r>
          </a:p>
          <a:p>
            <a:pPr>
              <a:lnSpc>
                <a:spcPct val="80000"/>
              </a:lnSpc>
            </a:pPr>
            <a:r>
              <a:rPr lang="en-US" sz="2000" smtClean="0">
                <a:solidFill>
                  <a:schemeClr val="tx2"/>
                </a:solidFill>
              </a:rPr>
              <a:t>The student will be able to identify what agencies may compile a data base pertaining to criminal street gangs. </a:t>
            </a:r>
          </a:p>
          <a:p>
            <a:pPr>
              <a:lnSpc>
                <a:spcPct val="80000"/>
              </a:lnSpc>
            </a:pPr>
            <a:r>
              <a:rPr lang="en-US" sz="2000" smtClean="0">
                <a:solidFill>
                  <a:schemeClr val="tx2"/>
                </a:solidFill>
              </a:rPr>
              <a:t>The student will be able to explain the circumstances requiring notice to superintendent or school administrator of juvenile sex offenders attending in their district.</a:t>
            </a:r>
          </a:p>
          <a:p>
            <a:pPr>
              <a:lnSpc>
                <a:spcPct val="80000"/>
              </a:lnSpc>
            </a:pPr>
            <a:r>
              <a:rPr lang="en-US" sz="2000" smtClean="0">
                <a:solidFill>
                  <a:schemeClr val="tx2"/>
                </a:solidFill>
              </a:rPr>
              <a:t>The student will be able to explain an officer’s duties when a report of a missing child or person is filed.</a:t>
            </a:r>
          </a:p>
          <a:p>
            <a:pPr>
              <a:lnSpc>
                <a:spcPct val="80000"/>
              </a:lnSpc>
            </a:pPr>
            <a:endParaRPr lang="en-US" sz="2000" smtClean="0">
              <a:solidFill>
                <a:schemeClr val="tx2"/>
              </a:solidFill>
            </a:endParaRPr>
          </a:p>
          <a:p>
            <a:pPr>
              <a:lnSpc>
                <a:spcPct val="80000"/>
              </a:lnSpc>
              <a:buFontTx/>
              <a:buNone/>
            </a:pPr>
            <a:endParaRPr lang="en-US" sz="2000" smtClean="0">
              <a:solidFill>
                <a:schemeClr val="tx2"/>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76200"/>
            <a:ext cx="8229600" cy="1143000"/>
          </a:xfrm>
          <a:noFill/>
        </p:spPr>
        <p:txBody>
          <a:bodyPr>
            <a:normAutofit fontScale="90000"/>
          </a:bodyPr>
          <a:lstStyle/>
          <a:p>
            <a:r>
              <a:rPr lang="en-US" sz="4000" dirty="0" smtClean="0">
                <a:effectLst/>
              </a:rPr>
              <a:t>Traffic Offenses</a:t>
            </a:r>
            <a:br>
              <a:rPr lang="en-US" sz="4000" dirty="0" smtClean="0">
                <a:effectLst/>
              </a:rPr>
            </a:br>
            <a:r>
              <a:rPr lang="en-US" sz="4000" dirty="0" smtClean="0">
                <a:effectLst/>
              </a:rPr>
              <a:t>Family Code 51.02</a:t>
            </a:r>
          </a:p>
        </p:txBody>
      </p:sp>
      <p:sp>
        <p:nvSpPr>
          <p:cNvPr id="99331" name="Rectangle 3"/>
          <p:cNvSpPr>
            <a:spLocks noGrp="1" noChangeArrowheads="1"/>
          </p:cNvSpPr>
          <p:nvPr>
            <p:ph type="body" idx="1"/>
          </p:nvPr>
        </p:nvSpPr>
        <p:spPr>
          <a:xfrm>
            <a:off x="457200" y="1565275"/>
            <a:ext cx="8229600" cy="4530725"/>
          </a:xfrm>
          <a:noFill/>
        </p:spPr>
        <p:txBody>
          <a:bodyPr/>
          <a:lstStyle/>
          <a:p>
            <a:pPr>
              <a:buClr>
                <a:srgbClr val="FFFF00"/>
              </a:buClr>
              <a:buFontTx/>
              <a:buNone/>
            </a:pPr>
            <a:r>
              <a:rPr lang="en-US" sz="2400" dirty="0" smtClean="0">
                <a:effectLst/>
              </a:rPr>
              <a:t>Traffic offense:  </a:t>
            </a:r>
          </a:p>
          <a:p>
            <a:pPr lvl="1">
              <a:buClr>
                <a:schemeClr val="tx1"/>
              </a:buClr>
              <a:buFont typeface="Arial" charset="0"/>
              <a:buChar char="•"/>
            </a:pPr>
            <a:r>
              <a:rPr lang="en-US" sz="2400" dirty="0" smtClean="0">
                <a:effectLst/>
              </a:rPr>
              <a:t>Violation of a penal statute cognizable under Chapter 729, Transportation Code, except for conduct for which the person convicted may be sentenced to imprisonment or confinement in jail</a:t>
            </a:r>
          </a:p>
          <a:p>
            <a:pPr lvl="1">
              <a:buClr>
                <a:schemeClr val="tx1"/>
              </a:buClr>
              <a:buFont typeface="Arial" charset="0"/>
              <a:buChar char="•"/>
            </a:pPr>
            <a:r>
              <a:rPr lang="en-US" sz="2400" dirty="0" smtClean="0">
                <a:effectLst/>
              </a:rPr>
              <a:t>Violation of a motor vehicle traffic ordinance of an incorporated city or town in this state</a:t>
            </a:r>
          </a:p>
        </p:txBody>
      </p:sp>
      <p:sp>
        <p:nvSpPr>
          <p:cNvPr id="99332" name="Rectangle 4"/>
          <p:cNvSpPr>
            <a:spLocks noChangeArrowheads="1"/>
          </p:cNvSpPr>
          <p:nvPr/>
        </p:nvSpPr>
        <p:spPr bwMode="auto">
          <a:xfrm>
            <a:off x="228600" y="4495800"/>
            <a:ext cx="8153400" cy="1828800"/>
          </a:xfrm>
          <a:prstGeom prst="rect">
            <a:avLst/>
          </a:prstGeom>
          <a:noFill/>
          <a:ln w="9525">
            <a:noFill/>
            <a:miter lim="800000"/>
            <a:headEnd/>
            <a:tailEnd/>
          </a:ln>
        </p:spPr>
        <p:txBody>
          <a:bodyPr/>
          <a:lstStyle/>
          <a:p>
            <a:pPr marL="342900" indent="-342900">
              <a:spcBef>
                <a:spcPct val="50000"/>
              </a:spcBef>
              <a:buFontTx/>
              <a:buChar char="•"/>
            </a:pPr>
            <a:endParaRPr lang="en-US" sz="2400" dirty="0"/>
          </a:p>
          <a:p>
            <a:pPr marL="342900" indent="-342900" eaLnBrk="0" hangingPunct="0">
              <a:spcBef>
                <a:spcPct val="20000"/>
              </a:spcBef>
              <a:buClr>
                <a:schemeClr val="tx1"/>
              </a:buClr>
              <a:buSzPct val="90000"/>
              <a:buFontTx/>
              <a:buChar char="•"/>
            </a:pPr>
            <a:r>
              <a:rPr lang="en-US" sz="2400" dirty="0"/>
              <a:t>Traffic offenses are ALWAYS heard in Municipal or Justice Courts</a:t>
            </a:r>
          </a:p>
          <a:p>
            <a:pPr marL="342900" indent="-342900" eaLnBrk="0" hangingPunct="0">
              <a:spcBef>
                <a:spcPct val="20000"/>
              </a:spcBef>
              <a:buClr>
                <a:schemeClr val="tx1"/>
              </a:buClr>
              <a:buSzPct val="90000"/>
              <a:buFontTx/>
              <a:buChar char="•"/>
            </a:pPr>
            <a:r>
              <a:rPr lang="en-US" sz="2400" dirty="0"/>
              <a:t>They can never be transferred to Juvenile Court</a:t>
            </a:r>
          </a:p>
          <a:p>
            <a:pPr marL="342900" indent="-342900" eaLnBrk="0" hangingPunct="0">
              <a:spcBef>
                <a:spcPct val="20000"/>
              </a:spcBef>
              <a:buClr>
                <a:schemeClr val="hlink"/>
              </a:buClr>
              <a:buSzPct val="90000"/>
              <a:buFont typeface="Wingdings" pitchFamily="2" charset="2"/>
              <a:buBlip>
                <a:blip r:embed="rId2"/>
              </a:buBlip>
            </a:pPr>
            <a:endParaRPr lang="en-US"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noFill/>
        </p:spPr>
        <p:txBody>
          <a:bodyPr>
            <a:normAutofit fontScale="90000"/>
          </a:bodyPr>
          <a:lstStyle/>
          <a:p>
            <a:r>
              <a:rPr lang="en-US" sz="4000" dirty="0" smtClean="0">
                <a:effectLst/>
              </a:rPr>
              <a:t>Traffic Offenses</a:t>
            </a:r>
            <a:br>
              <a:rPr lang="en-US" sz="4000" dirty="0" smtClean="0">
                <a:effectLst/>
              </a:rPr>
            </a:br>
            <a:r>
              <a:rPr lang="en-US" sz="3200" dirty="0" smtClean="0">
                <a:effectLst/>
              </a:rPr>
              <a:t>TRC 729.001</a:t>
            </a:r>
          </a:p>
        </p:txBody>
      </p:sp>
      <p:sp>
        <p:nvSpPr>
          <p:cNvPr id="100355" name="Rectangle 3"/>
          <p:cNvSpPr>
            <a:spLocks noGrp="1" noChangeArrowheads="1"/>
          </p:cNvSpPr>
          <p:nvPr>
            <p:ph type="body" idx="1"/>
          </p:nvPr>
        </p:nvSpPr>
        <p:spPr>
          <a:xfrm>
            <a:off x="457200" y="1828800"/>
            <a:ext cx="8229600" cy="3886200"/>
          </a:xfrm>
          <a:noFill/>
        </p:spPr>
        <p:txBody>
          <a:bodyPr/>
          <a:lstStyle/>
          <a:p>
            <a:pPr marL="609600" indent="-609600">
              <a:buFont typeface="Wingdings" pitchFamily="2" charset="2"/>
              <a:buNone/>
            </a:pPr>
            <a:r>
              <a:rPr lang="en-US" sz="2400" dirty="0" smtClean="0">
                <a:effectLst/>
              </a:rPr>
              <a:t>	A person who is younger than 17 years of age commits an offense if the person operates a motor vehicle on a public road or highway, a street or alley in a municipality, or a public beach in violation of any traffic law of this state, including (see list)</a:t>
            </a:r>
          </a:p>
        </p:txBody>
      </p:sp>
      <p:sp>
        <p:nvSpPr>
          <p:cNvPr id="100356" name="Text Box 5"/>
          <p:cNvSpPr txBox="1">
            <a:spLocks noChangeArrowheads="1"/>
          </p:cNvSpPr>
          <p:nvPr/>
        </p:nvSpPr>
        <p:spPr bwMode="auto">
          <a:xfrm>
            <a:off x="762000" y="5181600"/>
            <a:ext cx="8382000" cy="519113"/>
          </a:xfrm>
          <a:prstGeom prst="rect">
            <a:avLst/>
          </a:prstGeom>
          <a:noFill/>
          <a:ln w="9525">
            <a:noFill/>
            <a:miter lim="800000"/>
            <a:headEnd/>
            <a:tailEnd/>
          </a:ln>
        </p:spPr>
        <p:txBody>
          <a:bodyPr>
            <a:spAutoFit/>
          </a:bodyPr>
          <a:lstStyle/>
          <a:p>
            <a:pPr>
              <a:spcBef>
                <a:spcPct val="50000"/>
              </a:spcBef>
              <a:buFontTx/>
              <a:buChar char="•"/>
            </a:pPr>
            <a:endParaRPr lang="en-US" sz="280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457200" y="76200"/>
            <a:ext cx="8229600" cy="1143000"/>
          </a:xfrm>
          <a:noFill/>
        </p:spPr>
        <p:txBody>
          <a:bodyPr>
            <a:normAutofit fontScale="90000"/>
          </a:bodyPr>
          <a:lstStyle/>
          <a:p>
            <a:r>
              <a:rPr lang="en-US" sz="4000" dirty="0" smtClean="0">
                <a:effectLst/>
              </a:rPr>
              <a:t>Traffic Offenses </a:t>
            </a:r>
            <a:br>
              <a:rPr lang="en-US" sz="4000" dirty="0" smtClean="0">
                <a:effectLst/>
              </a:rPr>
            </a:br>
            <a:r>
              <a:rPr lang="en-US" sz="3200" dirty="0" smtClean="0">
                <a:effectLst/>
              </a:rPr>
              <a:t>TRC 729.002</a:t>
            </a:r>
          </a:p>
        </p:txBody>
      </p:sp>
      <p:sp>
        <p:nvSpPr>
          <p:cNvPr id="101379" name="Rectangle 4"/>
          <p:cNvSpPr>
            <a:spLocks noGrp="1" noChangeArrowheads="1"/>
          </p:cNvSpPr>
          <p:nvPr>
            <p:ph type="body" idx="1"/>
          </p:nvPr>
        </p:nvSpPr>
        <p:spPr>
          <a:xfrm>
            <a:off x="228600" y="1219200"/>
            <a:ext cx="8915400" cy="4530725"/>
          </a:xfrm>
          <a:noFill/>
        </p:spPr>
        <p:txBody>
          <a:bodyPr>
            <a:normAutofit lnSpcReduction="10000"/>
          </a:bodyPr>
          <a:lstStyle/>
          <a:p>
            <a:pPr marL="609600" indent="-609600">
              <a:lnSpc>
                <a:spcPct val="80000"/>
              </a:lnSpc>
              <a:buClr>
                <a:srgbClr val="FFFF00"/>
              </a:buClr>
              <a:buFontTx/>
              <a:buNone/>
            </a:pPr>
            <a:r>
              <a:rPr lang="en-US" sz="2800" dirty="0" smtClean="0">
                <a:effectLst/>
              </a:rPr>
              <a:t>OPERATION OF MOTOR VEHICLE BY MINOR </a:t>
            </a:r>
          </a:p>
          <a:p>
            <a:pPr marL="609600" indent="-609600">
              <a:lnSpc>
                <a:spcPct val="80000"/>
              </a:lnSpc>
              <a:buClr>
                <a:srgbClr val="FFFF00"/>
              </a:buClr>
              <a:buFontTx/>
              <a:buNone/>
            </a:pPr>
            <a:r>
              <a:rPr lang="en-US" sz="2800" dirty="0" smtClean="0">
                <a:effectLst/>
              </a:rPr>
              <a:t>WITHOUT LICENSE</a:t>
            </a:r>
          </a:p>
          <a:p>
            <a:pPr marL="1009650" lvl="1" indent="-609600">
              <a:lnSpc>
                <a:spcPct val="80000"/>
              </a:lnSpc>
              <a:buClr>
                <a:srgbClr val="FFFF00"/>
              </a:buClr>
              <a:buFontTx/>
              <a:buNone/>
            </a:pPr>
            <a:r>
              <a:rPr lang="en-US" sz="2400" dirty="0" smtClean="0">
                <a:effectLst/>
              </a:rPr>
              <a:t>(a)  A person who is younger than 17 years of age commits an offense if the person operates a motor vehicle without a driver's license authorizing the operation of a motor vehicle on a:</a:t>
            </a:r>
          </a:p>
          <a:p>
            <a:pPr marL="1009650" lvl="1" indent="-609600">
              <a:lnSpc>
                <a:spcPct val="80000"/>
              </a:lnSpc>
              <a:buClr>
                <a:srgbClr val="FFFF00"/>
              </a:buClr>
              <a:buFontTx/>
              <a:buNone/>
            </a:pPr>
            <a:r>
              <a:rPr lang="en-US" sz="2400" dirty="0" smtClean="0">
                <a:effectLst/>
              </a:rPr>
              <a:t>(1)  public road or highway;</a:t>
            </a:r>
          </a:p>
          <a:p>
            <a:pPr marL="1009650" lvl="1" indent="-609600">
              <a:lnSpc>
                <a:spcPct val="80000"/>
              </a:lnSpc>
              <a:buClr>
                <a:srgbClr val="FFFF00"/>
              </a:buClr>
              <a:buFontTx/>
              <a:buNone/>
            </a:pPr>
            <a:r>
              <a:rPr lang="en-US" sz="2400" dirty="0" smtClean="0">
                <a:effectLst/>
              </a:rPr>
              <a:t>(2)  street or alley in a municipality;  or</a:t>
            </a:r>
          </a:p>
          <a:p>
            <a:pPr marL="1009650" lvl="1" indent="-609600">
              <a:lnSpc>
                <a:spcPct val="80000"/>
              </a:lnSpc>
              <a:buClr>
                <a:srgbClr val="FFFF00"/>
              </a:buClr>
              <a:buFontTx/>
              <a:buNone/>
            </a:pPr>
            <a:r>
              <a:rPr lang="en-US" sz="2400" dirty="0" smtClean="0">
                <a:effectLst/>
              </a:rPr>
              <a:t>(3)  public beach as defined by Section 729.001.</a:t>
            </a:r>
          </a:p>
          <a:p>
            <a:pPr marL="1009650" lvl="1" indent="-609600">
              <a:lnSpc>
                <a:spcPct val="80000"/>
              </a:lnSpc>
              <a:buClr>
                <a:srgbClr val="FFFF00"/>
              </a:buClr>
              <a:buFontTx/>
              <a:buNone/>
            </a:pPr>
            <a:r>
              <a:rPr lang="en-US" sz="2400" dirty="0" smtClean="0">
                <a:effectLst/>
              </a:rPr>
              <a:t>(b)  An offense under this section is punishable in the same manner as if the person was 17 years of age or older and operated a motor vehicle without a license as described by Subsection (a), except that an offense under this section is not punishable by confinement or imprisonment</a:t>
            </a:r>
            <a:r>
              <a:rPr lang="en-US" sz="2000" dirty="0" smtClean="0">
                <a:effectLst/>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76200"/>
            <a:ext cx="8229600" cy="1143000"/>
          </a:xfrm>
          <a:noFill/>
        </p:spPr>
        <p:txBody>
          <a:bodyPr/>
          <a:lstStyle/>
          <a:p>
            <a:r>
              <a:rPr lang="en-US" dirty="0" smtClean="0">
                <a:effectLst/>
              </a:rPr>
              <a:t>These are NOT Traffic Offenses</a:t>
            </a:r>
          </a:p>
        </p:txBody>
      </p:sp>
      <p:sp>
        <p:nvSpPr>
          <p:cNvPr id="102403" name="Rectangle 3"/>
          <p:cNvSpPr>
            <a:spLocks noGrp="1" noChangeArrowheads="1"/>
          </p:cNvSpPr>
          <p:nvPr>
            <p:ph type="body" idx="1"/>
          </p:nvPr>
        </p:nvSpPr>
        <p:spPr>
          <a:xfrm>
            <a:off x="0" y="1143000"/>
            <a:ext cx="9144000" cy="5749925"/>
          </a:xfrm>
          <a:noFill/>
        </p:spPr>
        <p:txBody>
          <a:bodyPr/>
          <a:lstStyle/>
          <a:p>
            <a:pPr marL="990600" lvl="1" indent="-533400">
              <a:lnSpc>
                <a:spcPct val="80000"/>
              </a:lnSpc>
              <a:buClr>
                <a:schemeClr val="tx1"/>
              </a:buClr>
              <a:buFontTx/>
              <a:buChar char="•"/>
            </a:pPr>
            <a:r>
              <a:rPr lang="en-US" sz="2000" dirty="0" smtClean="0">
                <a:effectLst/>
              </a:rPr>
              <a:t>Class B and greater Fail to Stop and Render Aid and Hit and Runs (TRC 550.021, 550.022, 550.024, 550.025)</a:t>
            </a:r>
          </a:p>
          <a:p>
            <a:pPr marL="990600" lvl="1" indent="-533400">
              <a:lnSpc>
                <a:spcPct val="80000"/>
              </a:lnSpc>
              <a:buClr>
                <a:schemeClr val="tx1"/>
              </a:buClr>
              <a:buFontTx/>
              <a:buChar char="•"/>
            </a:pPr>
            <a:r>
              <a:rPr lang="en-US" sz="2000" dirty="0" smtClean="0">
                <a:effectLst/>
              </a:rPr>
              <a:t>DWLI (including Class C offense) (TRC 521.457)</a:t>
            </a:r>
          </a:p>
          <a:p>
            <a:pPr marL="990600" lvl="1" indent="-533400">
              <a:lnSpc>
                <a:spcPct val="80000"/>
              </a:lnSpc>
              <a:buClr>
                <a:schemeClr val="tx1"/>
              </a:buClr>
              <a:buFontTx/>
              <a:buChar char="•"/>
            </a:pPr>
            <a:r>
              <a:rPr lang="en-US" sz="2000" dirty="0" smtClean="0">
                <a:effectLst/>
              </a:rPr>
              <a:t>Racing (TRC 545.420)</a:t>
            </a:r>
          </a:p>
          <a:p>
            <a:pPr marL="990600" lvl="1" indent="-533400">
              <a:lnSpc>
                <a:spcPct val="80000"/>
              </a:lnSpc>
              <a:buClr>
                <a:schemeClr val="tx1"/>
              </a:buClr>
              <a:buFontTx/>
              <a:buChar char="•"/>
            </a:pPr>
            <a:r>
              <a:rPr lang="en-US" sz="2000" dirty="0" smtClean="0">
                <a:effectLst/>
              </a:rPr>
              <a:t>Wrong, fictitious, altered or obscured license plate (TRC 502.409)</a:t>
            </a:r>
          </a:p>
          <a:p>
            <a:pPr marL="990600" lvl="1" indent="-533400">
              <a:lnSpc>
                <a:spcPct val="80000"/>
              </a:lnSpc>
              <a:buClr>
                <a:schemeClr val="tx1"/>
              </a:buClr>
              <a:buFontTx/>
              <a:buChar char="•"/>
            </a:pPr>
            <a:r>
              <a:rPr lang="en-US" sz="2000" dirty="0" smtClean="0">
                <a:effectLst/>
              </a:rPr>
              <a:t>Falsification or Forgery (TRC 502.410)</a:t>
            </a:r>
          </a:p>
          <a:p>
            <a:pPr marL="990600" lvl="1" indent="-533400">
              <a:lnSpc>
                <a:spcPct val="80000"/>
              </a:lnSpc>
              <a:buClr>
                <a:schemeClr val="tx1"/>
              </a:buClr>
              <a:buFontTx/>
              <a:buChar char="•"/>
            </a:pPr>
            <a:r>
              <a:rPr lang="en-US" sz="2000" dirty="0" smtClean="0">
                <a:effectLst/>
              </a:rPr>
              <a:t>Bribery of county officer or agent (TRC 502.411)</a:t>
            </a:r>
          </a:p>
          <a:p>
            <a:pPr marL="990600" lvl="1" indent="-533400">
              <a:lnSpc>
                <a:spcPct val="80000"/>
              </a:lnSpc>
              <a:buClr>
                <a:schemeClr val="tx1"/>
              </a:buClr>
              <a:buFontTx/>
              <a:buChar char="•"/>
            </a:pPr>
            <a:r>
              <a:rPr lang="en-US" sz="2000" dirty="0" smtClean="0">
                <a:effectLst/>
              </a:rPr>
              <a:t>General violation (TRC 521.451)</a:t>
            </a:r>
          </a:p>
          <a:p>
            <a:pPr marL="990600" lvl="1" indent="-533400">
              <a:lnSpc>
                <a:spcPct val="80000"/>
              </a:lnSpc>
              <a:buClr>
                <a:schemeClr val="tx1"/>
              </a:buClr>
              <a:buFontTx/>
              <a:buChar char="•"/>
            </a:pPr>
            <a:r>
              <a:rPr lang="en-US" sz="2000" dirty="0" smtClean="0">
                <a:effectLst/>
              </a:rPr>
              <a:t>False Application (TRC 521.454)</a:t>
            </a:r>
          </a:p>
          <a:p>
            <a:pPr marL="990600" lvl="1" indent="-533400">
              <a:lnSpc>
                <a:spcPct val="80000"/>
              </a:lnSpc>
              <a:buClr>
                <a:schemeClr val="tx1"/>
              </a:buClr>
              <a:buFontTx/>
              <a:buChar char="•"/>
            </a:pPr>
            <a:r>
              <a:rPr lang="en-US" sz="2000" dirty="0" smtClean="0">
                <a:effectLst/>
              </a:rPr>
              <a:t>Use of Illegal License or Certificate (TRC 521.455)</a:t>
            </a:r>
          </a:p>
          <a:p>
            <a:pPr marL="990600" lvl="1" indent="-533400">
              <a:lnSpc>
                <a:spcPct val="80000"/>
              </a:lnSpc>
              <a:buClr>
                <a:schemeClr val="tx1"/>
              </a:buClr>
              <a:buFontTx/>
              <a:buChar char="•"/>
            </a:pPr>
            <a:r>
              <a:rPr lang="en-US" sz="2000" dirty="0" smtClean="0">
                <a:effectLst/>
              </a:rPr>
              <a:t>Delivery or Manufacture of Counterfeit Instrument (TRC 521.456(b))</a:t>
            </a:r>
          </a:p>
          <a:p>
            <a:pPr marL="990600" lvl="1" indent="-533400">
              <a:lnSpc>
                <a:spcPct val="80000"/>
              </a:lnSpc>
              <a:buClr>
                <a:schemeClr val="tx1"/>
              </a:buClr>
              <a:buFontTx/>
              <a:buChar char="•"/>
            </a:pPr>
            <a:r>
              <a:rPr lang="en-US" sz="2000" dirty="0" smtClean="0">
                <a:effectLst/>
              </a:rPr>
              <a:t>Violation of Chapter (TRC 601.008)</a:t>
            </a:r>
          </a:p>
          <a:p>
            <a:pPr marL="990600" lvl="1" indent="-533400">
              <a:lnSpc>
                <a:spcPct val="80000"/>
              </a:lnSpc>
              <a:buClr>
                <a:schemeClr val="tx1"/>
              </a:buClr>
              <a:buFontTx/>
              <a:buChar char="•"/>
            </a:pPr>
            <a:r>
              <a:rPr lang="en-US" sz="2000" dirty="0" smtClean="0">
                <a:effectLst/>
              </a:rPr>
              <a:t>Operation of Motor Vehicle in Violation of Suspension (TRC 601.371)</a:t>
            </a:r>
          </a:p>
          <a:p>
            <a:pPr marL="990600" lvl="1" indent="-533400">
              <a:lnSpc>
                <a:spcPct val="80000"/>
              </a:lnSpc>
              <a:buClr>
                <a:schemeClr val="tx1"/>
              </a:buClr>
              <a:buFontTx/>
              <a:buChar char="•"/>
            </a:pPr>
            <a:r>
              <a:rPr lang="en-US" sz="2000" dirty="0" smtClean="0">
                <a:effectLst/>
              </a:rPr>
              <a:t>General Offense (TRC 621.507)</a:t>
            </a:r>
          </a:p>
          <a:p>
            <a:pPr marL="990600" lvl="1" indent="-533400">
              <a:lnSpc>
                <a:spcPct val="80000"/>
              </a:lnSpc>
              <a:buClr>
                <a:schemeClr val="tx1"/>
              </a:buClr>
              <a:buFontTx/>
              <a:buChar char="•"/>
            </a:pPr>
            <a:r>
              <a:rPr lang="en-US" sz="2000" dirty="0" smtClean="0">
                <a:effectLst/>
              </a:rPr>
              <a:t>Manufacture, Sale, Possession, or Use of Counterfeit Placard (TRC 681.0111)</a:t>
            </a:r>
          </a:p>
          <a:p>
            <a:pPr marL="990600" lvl="1" indent="-533400">
              <a:lnSpc>
                <a:spcPct val="80000"/>
              </a:lnSpc>
              <a:buClr>
                <a:schemeClr val="tx1"/>
              </a:buClr>
              <a:buFontTx/>
              <a:buChar char="•"/>
            </a:pPr>
            <a:r>
              <a:rPr lang="en-US" sz="2000" dirty="0" smtClean="0">
                <a:effectLst/>
              </a:rPr>
              <a:t>DWI</a:t>
            </a:r>
          </a:p>
          <a:p>
            <a:pPr marL="990600" lvl="1" indent="-533400">
              <a:lnSpc>
                <a:spcPct val="80000"/>
              </a:lnSpc>
              <a:buClr>
                <a:schemeClr val="tx1"/>
              </a:buClr>
              <a:buFontTx/>
              <a:buChar char="•"/>
            </a:pPr>
            <a:r>
              <a:rPr lang="en-US" sz="2000" dirty="0" smtClean="0">
                <a:effectLst/>
              </a:rPr>
              <a:t>3rd DUI</a:t>
            </a:r>
          </a:p>
        </p:txBody>
      </p:sp>
      <p:sp>
        <p:nvSpPr>
          <p:cNvPr id="102404" name="Text Box 4"/>
          <p:cNvSpPr txBox="1">
            <a:spLocks noChangeArrowheads="1"/>
          </p:cNvSpPr>
          <p:nvPr/>
        </p:nvSpPr>
        <p:spPr bwMode="auto">
          <a:xfrm>
            <a:off x="2667000" y="6096000"/>
            <a:ext cx="6477000" cy="396875"/>
          </a:xfrm>
          <a:prstGeom prst="rect">
            <a:avLst/>
          </a:prstGeom>
          <a:noFill/>
          <a:ln w="9525">
            <a:noFill/>
            <a:miter lim="800000"/>
            <a:headEnd/>
            <a:tailEnd/>
          </a:ln>
        </p:spPr>
        <p:txBody>
          <a:bodyPr>
            <a:spAutoFit/>
          </a:bodyPr>
          <a:lstStyle/>
          <a:p>
            <a:pPr>
              <a:spcBef>
                <a:spcPct val="50000"/>
              </a:spcBef>
            </a:pPr>
            <a:r>
              <a:rPr lang="en-US" sz="2000"/>
              <a:t>All are Delinquent Conduct and heard in Juvenile Court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noFill/>
        </p:spPr>
        <p:txBody>
          <a:bodyPr>
            <a:normAutofit fontScale="90000"/>
          </a:bodyPr>
          <a:lstStyle/>
          <a:p>
            <a:r>
              <a:rPr lang="en-US" sz="4000" dirty="0" smtClean="0">
                <a:effectLst/>
              </a:rPr>
              <a:t>Reckless Driving</a:t>
            </a:r>
            <a:br>
              <a:rPr lang="en-US" sz="4000" dirty="0" smtClean="0">
                <a:effectLst/>
              </a:rPr>
            </a:br>
            <a:r>
              <a:rPr lang="en-US" sz="3200" dirty="0" smtClean="0">
                <a:effectLst/>
              </a:rPr>
              <a:t>TRC 545.401</a:t>
            </a:r>
          </a:p>
        </p:txBody>
      </p:sp>
      <p:sp>
        <p:nvSpPr>
          <p:cNvPr id="103427" name="Rectangle 3"/>
          <p:cNvSpPr>
            <a:spLocks noGrp="1" noChangeArrowheads="1"/>
          </p:cNvSpPr>
          <p:nvPr>
            <p:ph type="body" idx="1"/>
          </p:nvPr>
        </p:nvSpPr>
        <p:spPr>
          <a:xfrm>
            <a:off x="457200" y="1870075"/>
            <a:ext cx="8229600" cy="4530725"/>
          </a:xfrm>
          <a:noFill/>
        </p:spPr>
        <p:txBody>
          <a:bodyPr/>
          <a:lstStyle/>
          <a:p>
            <a:pPr marL="609600" indent="-609600">
              <a:buClr>
                <a:schemeClr val="tx1"/>
              </a:buClr>
              <a:buFontTx/>
              <a:buChar char="•"/>
            </a:pPr>
            <a:r>
              <a:rPr lang="en-US" sz="2400" dirty="0" smtClean="0">
                <a:effectLst/>
              </a:rPr>
              <a:t>It is not Delinquent Conduct </a:t>
            </a:r>
          </a:p>
          <a:p>
            <a:pPr marL="609600" indent="-609600">
              <a:buClr>
                <a:schemeClr val="tx1"/>
              </a:buClr>
              <a:buFontTx/>
              <a:buChar char="•"/>
            </a:pPr>
            <a:r>
              <a:rPr lang="en-US" sz="2400" dirty="0" smtClean="0">
                <a:effectLst/>
              </a:rPr>
              <a:t>It is always a traffic offense</a:t>
            </a:r>
          </a:p>
          <a:p>
            <a:pPr marL="609600" indent="-609600">
              <a:buClr>
                <a:schemeClr val="tx1"/>
              </a:buClr>
              <a:buFontTx/>
              <a:buChar char="•"/>
            </a:pPr>
            <a:r>
              <a:rPr lang="en-US" sz="2400" dirty="0" smtClean="0">
                <a:effectLst/>
              </a:rPr>
              <a:t>It stays in Municipal Court even though it is a class B if committed by an adult</a:t>
            </a:r>
          </a:p>
          <a:p>
            <a:pPr marL="609600" indent="-609600">
              <a:buClr>
                <a:schemeClr val="tx1"/>
              </a:buClr>
              <a:buFontTx/>
              <a:buChar char="•"/>
            </a:pPr>
            <a:r>
              <a:rPr lang="en-US" sz="2400" dirty="0" smtClean="0">
                <a:effectLst/>
              </a:rPr>
              <a:t>The maximum fine is $200</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457200" y="228600"/>
            <a:ext cx="8229600" cy="1143000"/>
          </a:xfrm>
          <a:noFill/>
        </p:spPr>
        <p:txBody>
          <a:bodyPr>
            <a:normAutofit fontScale="90000"/>
          </a:bodyPr>
          <a:lstStyle/>
          <a:p>
            <a:r>
              <a:rPr lang="en-US" smtClean="0"/>
              <a:t>Juvenile/Class C Options</a:t>
            </a:r>
            <a:br>
              <a:rPr lang="en-US" smtClean="0"/>
            </a:br>
            <a:r>
              <a:rPr lang="en-US" smtClean="0"/>
              <a:t> </a:t>
            </a:r>
            <a:r>
              <a:rPr lang="en-US" sz="3200" smtClean="0"/>
              <a:t>CCP 45.058 </a:t>
            </a:r>
          </a:p>
        </p:txBody>
      </p:sp>
      <p:sp>
        <p:nvSpPr>
          <p:cNvPr id="40963" name="Rectangle 3"/>
          <p:cNvSpPr>
            <a:spLocks noGrp="1" noChangeArrowheads="1"/>
          </p:cNvSpPr>
          <p:nvPr>
            <p:ph type="body" idx="4294967295"/>
          </p:nvPr>
        </p:nvSpPr>
        <p:spPr>
          <a:xfrm>
            <a:off x="457200" y="1828800"/>
            <a:ext cx="8229600" cy="5715000"/>
          </a:xfrm>
          <a:noFill/>
        </p:spPr>
        <p:txBody>
          <a:bodyPr/>
          <a:lstStyle/>
          <a:p>
            <a:pPr marL="609600" indent="-609600">
              <a:lnSpc>
                <a:spcPct val="80000"/>
              </a:lnSpc>
              <a:buClr>
                <a:schemeClr val="tx1"/>
              </a:buClr>
              <a:buFontTx/>
              <a:buAutoNum type="arabicPeriod"/>
            </a:pPr>
            <a:r>
              <a:rPr lang="en-US" sz="2400" dirty="0" smtClean="0">
                <a:solidFill>
                  <a:schemeClr val="tx2"/>
                </a:solidFill>
              </a:rPr>
              <a:t>Issue a citation and release in field</a:t>
            </a:r>
          </a:p>
          <a:p>
            <a:pPr marL="609600" indent="-609600">
              <a:lnSpc>
                <a:spcPct val="80000"/>
              </a:lnSpc>
              <a:buClr>
                <a:schemeClr val="tx1"/>
              </a:buClr>
              <a:buFontTx/>
              <a:buAutoNum type="arabicPeriod"/>
            </a:pPr>
            <a:r>
              <a:rPr lang="en-US" sz="2400" dirty="0" smtClean="0">
                <a:solidFill>
                  <a:schemeClr val="tx2"/>
                </a:solidFill>
              </a:rPr>
              <a:t>Release to a responsible adult</a:t>
            </a:r>
          </a:p>
          <a:p>
            <a:pPr marL="609600" indent="-609600">
              <a:lnSpc>
                <a:spcPct val="80000"/>
              </a:lnSpc>
              <a:buClr>
                <a:schemeClr val="tx1"/>
              </a:buClr>
              <a:buFontTx/>
              <a:buAutoNum type="arabicPeriod"/>
            </a:pPr>
            <a:r>
              <a:rPr lang="en-US" sz="2400" dirty="0" smtClean="0">
                <a:solidFill>
                  <a:schemeClr val="tx2"/>
                </a:solidFill>
              </a:rPr>
              <a:t>Take to a Place of Non-Secure Custody</a:t>
            </a:r>
          </a:p>
          <a:p>
            <a:pPr marL="609600" indent="-609600">
              <a:lnSpc>
                <a:spcPct val="80000"/>
              </a:lnSpc>
              <a:buClr>
                <a:schemeClr val="tx1"/>
              </a:buClr>
              <a:buFontTx/>
              <a:buAutoNum type="arabicPeriod"/>
            </a:pPr>
            <a:r>
              <a:rPr lang="en-US" sz="2400" dirty="0" smtClean="0">
                <a:solidFill>
                  <a:schemeClr val="tx2"/>
                </a:solidFill>
              </a:rPr>
              <a:t>Take to a magistrate</a:t>
            </a:r>
          </a:p>
          <a:p>
            <a:pPr marL="609600" indent="-609600">
              <a:lnSpc>
                <a:spcPct val="80000"/>
              </a:lnSpc>
              <a:buClr>
                <a:schemeClr val="tx1"/>
              </a:buClr>
              <a:buFontTx/>
              <a:buAutoNum type="arabicPeriod"/>
            </a:pPr>
            <a:r>
              <a:rPr lang="en-US" sz="2400" dirty="0" smtClean="0">
                <a:solidFill>
                  <a:schemeClr val="tx2"/>
                </a:solidFill>
              </a:rPr>
              <a:t>May have a magistrate set bail</a:t>
            </a:r>
          </a:p>
          <a:p>
            <a:pPr marL="1066800" lvl="3" indent="-609600">
              <a:lnSpc>
                <a:spcPct val="80000"/>
              </a:lnSpc>
              <a:buClr>
                <a:schemeClr val="tx1"/>
              </a:buClr>
              <a:buFont typeface="Wingdings" pitchFamily="2" charset="2"/>
              <a:buChar char="Ø"/>
            </a:pPr>
            <a:r>
              <a:rPr lang="en-US" sz="2400" dirty="0" smtClean="0">
                <a:solidFill>
                  <a:schemeClr val="tx2"/>
                </a:solidFill>
              </a:rPr>
              <a:t>CCP 17.03 allows for the release of a child on bail, including personal bond </a:t>
            </a:r>
          </a:p>
          <a:p>
            <a:pPr marL="609600" indent="-609600">
              <a:lnSpc>
                <a:spcPct val="80000"/>
              </a:lnSpc>
              <a:buClr>
                <a:schemeClr val="tx1"/>
              </a:buClr>
              <a:buFontTx/>
              <a:buAutoNum type="arabicPeriod"/>
            </a:pPr>
            <a:r>
              <a:rPr lang="en-US" sz="2400" dirty="0" smtClean="0">
                <a:solidFill>
                  <a:schemeClr val="tx2"/>
                </a:solidFill>
              </a:rPr>
              <a:t>If issue a citation for Public Intoxication, may release in the field to only to child's parent, guardian, custodian, or other responsible adult</a:t>
            </a:r>
          </a:p>
          <a:p>
            <a:pPr marL="609600" indent="-609600">
              <a:lnSpc>
                <a:spcPct val="80000"/>
              </a:lnSpc>
              <a:buClr>
                <a:srgbClr val="FFFF00"/>
              </a:buClr>
            </a:pPr>
            <a:endParaRPr lang="en-US" sz="2400" dirty="0" smtClean="0">
              <a:solidFill>
                <a:schemeClr val="tx2"/>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idx="4294967295"/>
          </p:nvPr>
        </p:nvSpPr>
        <p:spPr>
          <a:xfrm>
            <a:off x="457200" y="228600"/>
            <a:ext cx="8229600" cy="1143000"/>
          </a:xfrm>
        </p:spPr>
        <p:txBody>
          <a:bodyPr>
            <a:normAutofit fontScale="90000"/>
          </a:bodyPr>
          <a:lstStyle/>
          <a:p>
            <a:pPr eaLnBrk="1" hangingPunct="1">
              <a:defRPr/>
            </a:pPr>
            <a:r>
              <a:rPr lang="en-US" sz="4000" dirty="0" smtClean="0"/>
              <a:t>Place of Non-Secure Custody</a:t>
            </a:r>
            <a:br>
              <a:rPr lang="en-US" sz="4000" dirty="0" smtClean="0"/>
            </a:br>
            <a:r>
              <a:rPr lang="en-US" sz="4000" dirty="0" smtClean="0">
                <a:effectLst>
                  <a:outerShdw blurRad="38100" dist="38100" dir="2700000" algn="tl">
                    <a:srgbClr val="000000"/>
                  </a:outerShdw>
                </a:effectLst>
              </a:rPr>
              <a:t> </a:t>
            </a:r>
            <a:r>
              <a:rPr lang="en-US" sz="3200" dirty="0" smtClean="0"/>
              <a:t>CCP 45.058</a:t>
            </a:r>
          </a:p>
        </p:txBody>
      </p:sp>
      <p:sp>
        <p:nvSpPr>
          <p:cNvPr id="41987" name="Rectangle 3"/>
          <p:cNvSpPr>
            <a:spLocks noGrp="1" noChangeArrowheads="1"/>
          </p:cNvSpPr>
          <p:nvPr>
            <p:ph type="body" idx="4294967295"/>
          </p:nvPr>
        </p:nvSpPr>
        <p:spPr>
          <a:xfrm>
            <a:off x="457200" y="1600200"/>
            <a:ext cx="8229600" cy="4491038"/>
          </a:xfrm>
        </p:spPr>
        <p:txBody>
          <a:bodyPr/>
          <a:lstStyle/>
          <a:p>
            <a:pPr>
              <a:buClr>
                <a:schemeClr val="tx1"/>
              </a:buClr>
            </a:pPr>
            <a:r>
              <a:rPr lang="en-US" sz="2400" dirty="0" smtClean="0">
                <a:solidFill>
                  <a:schemeClr val="tx2"/>
                </a:solidFill>
              </a:rPr>
              <a:t>Unlocked, multipurpose area designated by the head of the agency</a:t>
            </a:r>
          </a:p>
          <a:p>
            <a:pPr>
              <a:buClr>
                <a:schemeClr val="tx1"/>
              </a:buClr>
            </a:pPr>
            <a:r>
              <a:rPr lang="en-US" sz="2400" dirty="0" smtClean="0">
                <a:solidFill>
                  <a:schemeClr val="tx2"/>
                </a:solidFill>
              </a:rPr>
              <a:t>A lobby, office, or interrogation room is suitable if the area is not designated, set aside, or used as a secure detention area and is not part of a secure detention area</a:t>
            </a:r>
          </a:p>
          <a:p>
            <a:pPr>
              <a:buClr>
                <a:schemeClr val="tx1"/>
              </a:buClr>
            </a:pPr>
            <a:r>
              <a:rPr lang="en-US" sz="2400" dirty="0" smtClean="0">
                <a:solidFill>
                  <a:schemeClr val="tx2"/>
                </a:solidFill>
              </a:rPr>
              <a:t>May be a juvenile processing office designated under Section 52.025, Family Code, if the area is not locked when it is used as a place of non-secure custody</a:t>
            </a:r>
          </a:p>
          <a:p>
            <a:pPr>
              <a:buClr>
                <a:schemeClr val="tx1"/>
              </a:buClr>
            </a:pPr>
            <a:r>
              <a:rPr lang="en-US" sz="2400" dirty="0" smtClean="0">
                <a:solidFill>
                  <a:schemeClr val="tx2"/>
                </a:solidFill>
              </a:rPr>
              <a:t>Child may not be secured physically to a cuffing rail, chair, desk, or other stationary object</a:t>
            </a:r>
          </a:p>
          <a:p>
            <a:pPr eaLnBrk="1" hangingPunct="1">
              <a:buClr>
                <a:srgbClr val="FFFF00"/>
              </a:buClr>
            </a:pPr>
            <a:endParaRPr lang="en-US" sz="2000" dirty="0" smtClean="0">
              <a:solidFill>
                <a:schemeClr val="tx2"/>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76200"/>
            <a:ext cx="8229600" cy="1143000"/>
          </a:xfrm>
        </p:spPr>
        <p:txBody>
          <a:bodyPr>
            <a:normAutofit fontScale="90000"/>
          </a:bodyPr>
          <a:lstStyle/>
          <a:p>
            <a:r>
              <a:rPr lang="en-US" sz="4000" smtClean="0"/>
              <a:t>Place of Non-Secure Custody</a:t>
            </a:r>
            <a:br>
              <a:rPr lang="en-US" sz="4000" smtClean="0"/>
            </a:br>
            <a:r>
              <a:rPr lang="en-US" sz="3200" smtClean="0"/>
              <a:t> CCP 45.058</a:t>
            </a:r>
          </a:p>
        </p:txBody>
      </p:sp>
      <p:sp>
        <p:nvSpPr>
          <p:cNvPr id="43011" name="Content Placeholder 2"/>
          <p:cNvSpPr>
            <a:spLocks noGrp="1"/>
          </p:cNvSpPr>
          <p:nvPr>
            <p:ph idx="4294967295"/>
          </p:nvPr>
        </p:nvSpPr>
        <p:spPr>
          <a:xfrm>
            <a:off x="457200" y="1184275"/>
            <a:ext cx="8229600" cy="4530725"/>
          </a:xfrm>
        </p:spPr>
        <p:txBody>
          <a:bodyPr>
            <a:normAutofit fontScale="92500" lnSpcReduction="10000"/>
          </a:bodyPr>
          <a:lstStyle/>
          <a:p>
            <a:pPr>
              <a:buClr>
                <a:schemeClr val="tx1"/>
              </a:buClr>
            </a:pPr>
            <a:r>
              <a:rPr lang="en-US" sz="2400" dirty="0" smtClean="0">
                <a:solidFill>
                  <a:schemeClr val="tx2"/>
                </a:solidFill>
              </a:rPr>
              <a:t>Child may be held in the non-secure facility only long enough to accomplish the purpose of identification, investigation, processing, release to parents, or the arranging of transportation to the appropriate juvenile court, juvenile detention facility, secure detention facility, justice court, or municipal court</a:t>
            </a:r>
          </a:p>
          <a:p>
            <a:pPr>
              <a:buClr>
                <a:schemeClr val="tx1"/>
              </a:buClr>
            </a:pPr>
            <a:r>
              <a:rPr lang="en-US" sz="2400" dirty="0" smtClean="0">
                <a:solidFill>
                  <a:schemeClr val="tx2"/>
                </a:solidFill>
              </a:rPr>
              <a:t>Residential use of the area is prohibited</a:t>
            </a:r>
          </a:p>
          <a:p>
            <a:pPr>
              <a:buClr>
                <a:schemeClr val="tx1"/>
              </a:buClr>
            </a:pPr>
            <a:r>
              <a:rPr lang="en-US" sz="2400" dirty="0" smtClean="0">
                <a:solidFill>
                  <a:schemeClr val="tx2"/>
                </a:solidFill>
              </a:rPr>
              <a:t>The child shall be under continuous visual supervision by a law enforcement officer or facility staff person during the time the child is in non-secure custody</a:t>
            </a:r>
          </a:p>
          <a:p>
            <a:pPr>
              <a:buClr>
                <a:schemeClr val="tx1"/>
              </a:buClr>
            </a:pPr>
            <a:r>
              <a:rPr lang="en-US" sz="2400" dirty="0" smtClean="0">
                <a:solidFill>
                  <a:schemeClr val="tx2"/>
                </a:solidFill>
              </a:rPr>
              <a:t>A child may not, under any circumstances, be detained in a place of non-secure custody for more than six hours</a:t>
            </a:r>
          </a:p>
          <a:p>
            <a:pPr>
              <a:buClr>
                <a:schemeClr val="tx1"/>
              </a:buClr>
            </a:pPr>
            <a:r>
              <a:rPr lang="en-US" sz="2400" dirty="0" smtClean="0">
                <a:solidFill>
                  <a:schemeClr val="tx2"/>
                </a:solidFill>
              </a:rPr>
              <a:t>Note that there is no statutory requirement to allow a juvenile to be accompanied by a parent or attorney</a:t>
            </a:r>
          </a:p>
          <a:p>
            <a:pPr>
              <a:buClr>
                <a:srgbClr val="FFFF00"/>
              </a:buClr>
            </a:pPr>
            <a:endParaRPr lang="en-US" sz="2400" dirty="0" smtClean="0">
              <a:solidFill>
                <a:schemeClr val="tx2"/>
              </a:solidFill>
            </a:endParaRPr>
          </a:p>
          <a:p>
            <a:endParaRPr lang="en-US" sz="2400" dirty="0" smtClean="0">
              <a:solidFill>
                <a:schemeClr val="tx2"/>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idx="4294967295"/>
          </p:nvPr>
        </p:nvSpPr>
        <p:spPr>
          <a:xfrm>
            <a:off x="457200" y="457200"/>
            <a:ext cx="8229600" cy="1143000"/>
          </a:xfrm>
        </p:spPr>
        <p:txBody>
          <a:bodyPr>
            <a:normAutofit fontScale="90000"/>
          </a:bodyPr>
          <a:lstStyle/>
          <a:p>
            <a:pPr eaLnBrk="1" hangingPunct="1">
              <a:defRPr/>
            </a:pPr>
            <a:r>
              <a:rPr lang="en-US" sz="4000" dirty="0" smtClean="0"/>
              <a:t>Arresting Juveniles for Curfew</a:t>
            </a:r>
            <a:br>
              <a:rPr lang="en-US" sz="4000" dirty="0" smtClean="0"/>
            </a:br>
            <a:r>
              <a:rPr lang="en-US" sz="3200" dirty="0" smtClean="0"/>
              <a:t>CCP 45.059</a:t>
            </a:r>
            <a:r>
              <a:rPr lang="en-US" sz="4000" dirty="0" smtClean="0">
                <a:effectLst>
                  <a:outerShdw blurRad="38100" dist="38100" dir="2700000" algn="tl">
                    <a:srgbClr val="000000"/>
                  </a:outerShdw>
                </a:effectLst>
              </a:rPr>
              <a:t/>
            </a:r>
            <a:br>
              <a:rPr lang="en-US" sz="4000" dirty="0" smtClean="0">
                <a:effectLst>
                  <a:outerShdw blurRad="38100" dist="38100" dir="2700000" algn="tl">
                    <a:srgbClr val="000000"/>
                  </a:outerShdw>
                </a:effectLst>
              </a:rPr>
            </a:br>
            <a:endParaRPr lang="en-US" sz="4000" dirty="0" smtClean="0">
              <a:effectLst>
                <a:outerShdw blurRad="38100" dist="38100" dir="2700000" algn="tl">
                  <a:srgbClr val="000000"/>
                </a:outerShdw>
              </a:effectLst>
            </a:endParaRPr>
          </a:p>
        </p:txBody>
      </p:sp>
      <p:sp>
        <p:nvSpPr>
          <p:cNvPr id="44035" name="Rectangle 3"/>
          <p:cNvSpPr>
            <a:spLocks noGrp="1" noChangeArrowheads="1"/>
          </p:cNvSpPr>
          <p:nvPr>
            <p:ph type="body" idx="4294967295"/>
          </p:nvPr>
        </p:nvSpPr>
        <p:spPr>
          <a:xfrm>
            <a:off x="228600" y="1676400"/>
            <a:ext cx="8915400" cy="5257800"/>
          </a:xfrm>
        </p:spPr>
        <p:txBody>
          <a:bodyPr/>
          <a:lstStyle/>
          <a:p>
            <a:pPr marL="660400" indent="-660400" eaLnBrk="1" hangingPunct="1">
              <a:lnSpc>
                <a:spcPct val="90000"/>
              </a:lnSpc>
              <a:buClr>
                <a:srgbClr val="FFFF00"/>
              </a:buClr>
              <a:buFontTx/>
              <a:buNone/>
            </a:pPr>
            <a:r>
              <a:rPr lang="en-US" sz="2400" dirty="0" smtClean="0">
                <a:solidFill>
                  <a:schemeClr val="tx2"/>
                </a:solidFill>
              </a:rPr>
              <a:t>Mandates that an officer taking custody of a child, without</a:t>
            </a:r>
          </a:p>
          <a:p>
            <a:pPr marL="660400" indent="-660400" eaLnBrk="1" hangingPunct="1">
              <a:lnSpc>
                <a:spcPct val="90000"/>
              </a:lnSpc>
              <a:buClr>
                <a:srgbClr val="FFFF00"/>
              </a:buClr>
              <a:buFontTx/>
              <a:buNone/>
            </a:pPr>
            <a:r>
              <a:rPr lang="en-US" sz="2400" dirty="0" smtClean="0">
                <a:solidFill>
                  <a:schemeClr val="tx2"/>
                </a:solidFill>
              </a:rPr>
              <a:t>unnecessary delay:</a:t>
            </a:r>
          </a:p>
          <a:p>
            <a:pPr marL="660400" indent="-660400" eaLnBrk="1" hangingPunct="1">
              <a:lnSpc>
                <a:spcPct val="90000"/>
              </a:lnSpc>
              <a:buClr>
                <a:schemeClr val="tx1"/>
              </a:buClr>
            </a:pPr>
            <a:r>
              <a:rPr lang="en-US" sz="2400" dirty="0" smtClean="0">
                <a:solidFill>
                  <a:schemeClr val="tx2"/>
                </a:solidFill>
              </a:rPr>
              <a:t>Release the child to a parent</a:t>
            </a:r>
          </a:p>
          <a:p>
            <a:pPr marL="660400" indent="-660400" eaLnBrk="1" hangingPunct="1">
              <a:lnSpc>
                <a:spcPct val="90000"/>
              </a:lnSpc>
              <a:buClr>
                <a:schemeClr val="tx1"/>
              </a:buClr>
            </a:pPr>
            <a:r>
              <a:rPr lang="en-US" sz="2400" dirty="0" smtClean="0">
                <a:solidFill>
                  <a:schemeClr val="tx2"/>
                </a:solidFill>
              </a:rPr>
              <a:t>Take before a justice or municipal court judge</a:t>
            </a:r>
          </a:p>
          <a:p>
            <a:pPr marL="660400" indent="-660400" eaLnBrk="1" hangingPunct="1">
              <a:lnSpc>
                <a:spcPct val="90000"/>
              </a:lnSpc>
              <a:buClr>
                <a:schemeClr val="tx1"/>
              </a:buClr>
            </a:pPr>
            <a:r>
              <a:rPr lang="en-US" sz="2400" dirty="0" smtClean="0">
                <a:solidFill>
                  <a:schemeClr val="tx2"/>
                </a:solidFill>
              </a:rPr>
              <a:t>Take to a Juvenile Curfew Processing Office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228600"/>
            <a:ext cx="8229600" cy="1143000"/>
          </a:xfrm>
        </p:spPr>
        <p:txBody>
          <a:bodyPr/>
          <a:lstStyle/>
          <a:p>
            <a:r>
              <a:rPr lang="en-US" sz="4000" dirty="0" smtClean="0"/>
              <a:t>Juvenile Curfew Processing Office</a:t>
            </a:r>
          </a:p>
        </p:txBody>
      </p:sp>
      <p:sp>
        <p:nvSpPr>
          <p:cNvPr id="45059" name="Content Placeholder 2"/>
          <p:cNvSpPr>
            <a:spLocks noGrp="1"/>
          </p:cNvSpPr>
          <p:nvPr>
            <p:ph idx="4294967295"/>
          </p:nvPr>
        </p:nvSpPr>
        <p:spPr>
          <a:xfrm>
            <a:off x="228600" y="955675"/>
            <a:ext cx="8686800" cy="4530725"/>
          </a:xfrm>
        </p:spPr>
        <p:txBody>
          <a:bodyPr>
            <a:noAutofit/>
          </a:bodyPr>
          <a:lstStyle/>
          <a:p>
            <a:pPr>
              <a:buClr>
                <a:schemeClr val="tx1"/>
              </a:buClr>
            </a:pPr>
            <a:r>
              <a:rPr lang="en-US" sz="2000" dirty="0" smtClean="0">
                <a:solidFill>
                  <a:schemeClr val="tx2"/>
                </a:solidFill>
              </a:rPr>
              <a:t>Designated by head of agency</a:t>
            </a:r>
          </a:p>
          <a:p>
            <a:pPr>
              <a:buClr>
                <a:schemeClr val="tx1"/>
              </a:buClr>
            </a:pPr>
            <a:r>
              <a:rPr lang="en-US" sz="2000" dirty="0" smtClean="0">
                <a:solidFill>
                  <a:schemeClr val="tx2"/>
                </a:solidFill>
              </a:rPr>
              <a:t>Must be an unlocked, multipurpose area that is not designated, set aside, or used as a secure detention area or part of a secure detention area</a:t>
            </a:r>
          </a:p>
          <a:p>
            <a:pPr>
              <a:buClr>
                <a:schemeClr val="tx1"/>
              </a:buClr>
            </a:pPr>
            <a:r>
              <a:rPr lang="en-US" sz="2000" dirty="0" smtClean="0">
                <a:solidFill>
                  <a:schemeClr val="tx2"/>
                </a:solidFill>
              </a:rPr>
              <a:t>The person may not be secured physically to a cuffing rail, chair, desk, or stationary object</a:t>
            </a:r>
          </a:p>
          <a:p>
            <a:pPr>
              <a:buClr>
                <a:schemeClr val="tx1"/>
              </a:buClr>
            </a:pPr>
            <a:r>
              <a:rPr lang="en-US" sz="2000" dirty="0" smtClean="0">
                <a:solidFill>
                  <a:schemeClr val="tx2"/>
                </a:solidFill>
              </a:rPr>
              <a:t>The person may not be held longer than necessary to accomplish the purposes of identification, investigation, processing, release to a parent, guardian, or custodian, or arrangement of transportation to school or court</a:t>
            </a:r>
          </a:p>
          <a:p>
            <a:pPr>
              <a:buClr>
                <a:schemeClr val="tx1"/>
              </a:buClr>
            </a:pPr>
            <a:r>
              <a:rPr lang="en-US" sz="2000" dirty="0" smtClean="0">
                <a:solidFill>
                  <a:schemeClr val="tx2"/>
                </a:solidFill>
              </a:rPr>
              <a:t>May not be designated or intended for residential purposes;</a:t>
            </a:r>
          </a:p>
          <a:p>
            <a:pPr>
              <a:buClr>
                <a:schemeClr val="tx1"/>
              </a:buClr>
            </a:pPr>
            <a:r>
              <a:rPr lang="en-US" sz="2000" dirty="0" smtClean="0">
                <a:solidFill>
                  <a:schemeClr val="tx2"/>
                </a:solidFill>
              </a:rPr>
              <a:t>The person must be under continuous visual supervision by a peace officer or other person during the time the person is in the juvenile curfew processing office</a:t>
            </a:r>
          </a:p>
          <a:p>
            <a:pPr>
              <a:buClr>
                <a:schemeClr val="tx1"/>
              </a:buClr>
            </a:pPr>
            <a:r>
              <a:rPr lang="en-US" sz="2000" dirty="0" smtClean="0">
                <a:solidFill>
                  <a:schemeClr val="tx2"/>
                </a:solidFill>
              </a:rPr>
              <a:t>A person may not be held in a juvenile curfew processing office for more than six hours</a:t>
            </a:r>
          </a:p>
          <a:p>
            <a:pPr>
              <a:buClr>
                <a:schemeClr val="tx1"/>
              </a:buClr>
            </a:pPr>
            <a:r>
              <a:rPr lang="en-US" sz="2000" dirty="0" smtClean="0">
                <a:solidFill>
                  <a:schemeClr val="tx2"/>
                </a:solidFill>
              </a:rPr>
              <a:t>Note that there is no statutory requirement to allow a juvenile to be accompanied by a parent or attorney</a:t>
            </a:r>
          </a:p>
          <a:p>
            <a:pPr>
              <a:buClr>
                <a:srgbClr val="FFFF00"/>
              </a:buClr>
            </a:pPr>
            <a:endParaRPr lang="en-US" sz="2000" dirty="0" smtClean="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r>
              <a:rPr lang="en-US" sz="4000" smtClean="0"/>
              <a:t>DUTIES AND POWERS</a:t>
            </a:r>
            <a:br>
              <a:rPr lang="en-US" sz="4000" smtClean="0"/>
            </a:br>
            <a:r>
              <a:rPr lang="en-US" sz="3200" smtClean="0"/>
              <a:t>CCP 2.13</a:t>
            </a:r>
          </a:p>
        </p:txBody>
      </p:sp>
      <p:sp>
        <p:nvSpPr>
          <p:cNvPr id="31747" name="Rectangle 3"/>
          <p:cNvSpPr>
            <a:spLocks noGrp="1" noChangeArrowheads="1"/>
          </p:cNvSpPr>
          <p:nvPr>
            <p:ph type="body" idx="1"/>
          </p:nvPr>
        </p:nvSpPr>
        <p:spPr>
          <a:xfrm>
            <a:off x="76200" y="1570038"/>
            <a:ext cx="8915400" cy="4525962"/>
          </a:xfrm>
        </p:spPr>
        <p:txBody>
          <a:bodyPr/>
          <a:lstStyle/>
          <a:p>
            <a:pPr>
              <a:lnSpc>
                <a:spcPct val="80000"/>
              </a:lnSpc>
            </a:pPr>
            <a:r>
              <a:rPr lang="en-US" sz="2400" smtClean="0">
                <a:solidFill>
                  <a:schemeClr val="tx2"/>
                </a:solidFill>
              </a:rPr>
              <a:t>It is the duty of every peace officer to preserve the peace within the officer's jurisdiction. To effect this purpose, the officer shall use all lawful means.</a:t>
            </a:r>
          </a:p>
          <a:p>
            <a:pPr>
              <a:lnSpc>
                <a:spcPct val="80000"/>
              </a:lnSpc>
            </a:pPr>
            <a:r>
              <a:rPr lang="en-US" sz="2400" smtClean="0">
                <a:solidFill>
                  <a:schemeClr val="tx2"/>
                </a:solidFill>
              </a:rPr>
              <a:t>The officer shall:</a:t>
            </a:r>
          </a:p>
          <a:p>
            <a:pPr lvl="2">
              <a:lnSpc>
                <a:spcPct val="80000"/>
              </a:lnSpc>
              <a:buFontTx/>
              <a:buAutoNum type="arabicParenR"/>
            </a:pPr>
            <a:r>
              <a:rPr lang="en-US" sz="1800" smtClean="0">
                <a:solidFill>
                  <a:schemeClr val="tx2"/>
                </a:solidFill>
              </a:rPr>
              <a:t>in every case authorized by the provisions of this Code, interfere without warrant to prevent or suppress crime;</a:t>
            </a:r>
          </a:p>
          <a:p>
            <a:pPr lvl="2">
              <a:lnSpc>
                <a:spcPct val="80000"/>
              </a:lnSpc>
              <a:buFontTx/>
              <a:buAutoNum type="arabicParenR"/>
            </a:pPr>
            <a:r>
              <a:rPr lang="en-US" sz="1800" smtClean="0">
                <a:solidFill>
                  <a:schemeClr val="tx2"/>
                </a:solidFill>
              </a:rPr>
              <a:t>execute all lawful process issued to the officer by any magistrate or court;</a:t>
            </a:r>
          </a:p>
          <a:p>
            <a:pPr lvl="2">
              <a:lnSpc>
                <a:spcPct val="80000"/>
              </a:lnSpc>
              <a:buFontTx/>
              <a:buAutoNum type="arabicParenR"/>
            </a:pPr>
            <a:r>
              <a:rPr lang="en-US" sz="1800" smtClean="0">
                <a:solidFill>
                  <a:schemeClr val="tx2"/>
                </a:solidFill>
              </a:rPr>
              <a:t>give notice to some magistrate of all offenses committed within the  officer's jurisdiction, where the officer has good reason to believe there has been a violation of the penal law; and</a:t>
            </a:r>
          </a:p>
          <a:p>
            <a:pPr lvl="2">
              <a:lnSpc>
                <a:spcPct val="80000"/>
              </a:lnSpc>
              <a:buFontTx/>
              <a:buAutoNum type="arabicParenR"/>
            </a:pPr>
            <a:r>
              <a:rPr lang="en-US" sz="1800" smtClean="0">
                <a:solidFill>
                  <a:schemeClr val="tx2"/>
                </a:solidFill>
              </a:rPr>
              <a:t>arrest offenders without warrant in every case where the officer is  authorized by law, in order that they may be taken before the proper magistrate or court and be tried.</a:t>
            </a:r>
          </a:p>
          <a:p>
            <a:pPr>
              <a:lnSpc>
                <a:spcPct val="80000"/>
              </a:lnSpc>
            </a:pPr>
            <a:r>
              <a:rPr lang="en-US" sz="2400" smtClean="0">
                <a:solidFill>
                  <a:schemeClr val="tx2"/>
                </a:solidFill>
              </a:rPr>
              <a:t>It is the duty of every officer to take possession of a missing child (under 18).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r>
              <a:rPr lang="en-US" sz="4000" smtClean="0"/>
              <a:t>Who can keep a gang database?</a:t>
            </a:r>
            <a:br>
              <a:rPr lang="en-US" sz="4000" smtClean="0"/>
            </a:br>
            <a:r>
              <a:rPr lang="en-US" sz="3200" smtClean="0"/>
              <a:t>CCP 61.01 &amp; 61.02</a:t>
            </a:r>
          </a:p>
        </p:txBody>
      </p:sp>
      <p:sp>
        <p:nvSpPr>
          <p:cNvPr id="46083" name="Rectangle 3"/>
          <p:cNvSpPr>
            <a:spLocks noGrp="1" noChangeArrowheads="1"/>
          </p:cNvSpPr>
          <p:nvPr>
            <p:ph type="body" idx="1"/>
          </p:nvPr>
        </p:nvSpPr>
        <p:spPr>
          <a:xfrm>
            <a:off x="152400" y="1600200"/>
            <a:ext cx="8839200" cy="4525963"/>
          </a:xfrm>
        </p:spPr>
        <p:txBody>
          <a:bodyPr/>
          <a:lstStyle/>
          <a:p>
            <a:pPr>
              <a:lnSpc>
                <a:spcPct val="90000"/>
              </a:lnSpc>
              <a:buFontTx/>
              <a:buNone/>
            </a:pPr>
            <a:r>
              <a:rPr lang="en-US" sz="2400" dirty="0" smtClean="0">
                <a:solidFill>
                  <a:schemeClr val="tx2"/>
                </a:solidFill>
              </a:rPr>
              <a:t>A “criminal justice agency” shall compile criminal information</a:t>
            </a:r>
          </a:p>
          <a:p>
            <a:pPr>
              <a:lnSpc>
                <a:spcPct val="90000"/>
              </a:lnSpc>
              <a:buFontTx/>
              <a:buNone/>
            </a:pPr>
            <a:r>
              <a:rPr lang="en-US" sz="2400" dirty="0" smtClean="0">
                <a:solidFill>
                  <a:schemeClr val="tx2"/>
                </a:solidFill>
              </a:rPr>
              <a:t>into an intelligence database for the purpose of investigating or</a:t>
            </a:r>
          </a:p>
          <a:p>
            <a:pPr>
              <a:lnSpc>
                <a:spcPct val="90000"/>
              </a:lnSpc>
              <a:buFontTx/>
              <a:buNone/>
            </a:pPr>
            <a:r>
              <a:rPr lang="en-US" sz="2400" dirty="0" smtClean="0">
                <a:solidFill>
                  <a:schemeClr val="tx2"/>
                </a:solidFill>
              </a:rPr>
              <a:t>prosecuting the criminal activities of criminal combinations or</a:t>
            </a:r>
          </a:p>
          <a:p>
            <a:pPr>
              <a:lnSpc>
                <a:spcPct val="90000"/>
              </a:lnSpc>
              <a:buFontTx/>
              <a:buNone/>
            </a:pPr>
            <a:r>
              <a:rPr lang="en-US" sz="2400" dirty="0" smtClean="0">
                <a:solidFill>
                  <a:schemeClr val="tx2"/>
                </a:solidFill>
              </a:rPr>
              <a:t>criminal street gangs </a:t>
            </a:r>
          </a:p>
          <a:p>
            <a:pPr>
              <a:lnSpc>
                <a:spcPct val="90000"/>
              </a:lnSpc>
            </a:pPr>
            <a:endParaRPr lang="en-US" sz="2400" dirty="0" smtClean="0">
              <a:solidFill>
                <a:schemeClr val="tx2"/>
              </a:solidFill>
            </a:endParaRPr>
          </a:p>
          <a:p>
            <a:pPr lvl="1">
              <a:lnSpc>
                <a:spcPct val="90000"/>
              </a:lnSpc>
            </a:pPr>
            <a:r>
              <a:rPr lang="en-US" sz="2000" dirty="0" smtClean="0">
                <a:solidFill>
                  <a:schemeClr val="tx2"/>
                </a:solidFill>
              </a:rPr>
              <a:t>A federal or state agency that is engaged in the administration of criminal justice under a statute or executive order and allocates a substantial part of its annual budget to the administration of criminal justice</a:t>
            </a:r>
          </a:p>
          <a:p>
            <a:pPr lvl="1">
              <a:lnSpc>
                <a:spcPct val="90000"/>
              </a:lnSpc>
            </a:pPr>
            <a:r>
              <a:rPr lang="en-US" sz="2000" dirty="0" smtClean="0">
                <a:solidFill>
                  <a:schemeClr val="tx2"/>
                </a:solidFill>
              </a:rPr>
              <a:t>It includes a municipal or county agency, or school district law enforcement agency, that is engaged in the administration of criminal justice under a statute or executive order</a:t>
            </a:r>
          </a:p>
          <a:p>
            <a:pPr lvl="1">
              <a:lnSpc>
                <a:spcPct val="90000"/>
              </a:lnSpc>
            </a:pPr>
            <a:endParaRPr lang="en-US" sz="2000" dirty="0" smtClean="0">
              <a:solidFill>
                <a:schemeClr val="tx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152400"/>
            <a:ext cx="8229600" cy="1143000"/>
          </a:xfrm>
        </p:spPr>
        <p:txBody>
          <a:bodyPr>
            <a:normAutofit fontScale="90000"/>
          </a:bodyPr>
          <a:lstStyle/>
          <a:p>
            <a:r>
              <a:rPr lang="en-US" sz="2400" smtClean="0"/>
              <a:t>CIRCUMSTANCES REQUIRING NOTICE TO SUPERINTENDENT OR SCHOOL ADMINISTRATOR</a:t>
            </a:r>
            <a:r>
              <a:rPr lang="en-US" sz="3200" smtClean="0"/>
              <a:t> </a:t>
            </a:r>
            <a:br>
              <a:rPr lang="en-US" sz="3200" smtClean="0"/>
            </a:br>
            <a:r>
              <a:rPr lang="en-US" sz="2400" smtClean="0"/>
              <a:t>CCP 62.054</a:t>
            </a:r>
          </a:p>
        </p:txBody>
      </p:sp>
      <p:sp>
        <p:nvSpPr>
          <p:cNvPr id="47107" name="Rectangle 3"/>
          <p:cNvSpPr>
            <a:spLocks noGrp="1" noChangeArrowheads="1"/>
          </p:cNvSpPr>
          <p:nvPr>
            <p:ph type="body" idx="1"/>
          </p:nvPr>
        </p:nvSpPr>
        <p:spPr>
          <a:xfrm>
            <a:off x="76200" y="1371600"/>
            <a:ext cx="8839200" cy="4525963"/>
          </a:xfrm>
        </p:spPr>
        <p:txBody>
          <a:bodyPr>
            <a:noAutofit/>
          </a:bodyPr>
          <a:lstStyle/>
          <a:p>
            <a:pPr>
              <a:lnSpc>
                <a:spcPct val="80000"/>
              </a:lnSpc>
            </a:pPr>
            <a:r>
              <a:rPr lang="en-US" sz="2000" dirty="0" smtClean="0">
                <a:solidFill>
                  <a:schemeClr val="tx2"/>
                </a:solidFill>
              </a:rPr>
              <a:t>A local law enforcement authority shall provide notice to the superintendent and each administrator under Article 62.053(e) or 62.055(f) (REFERENCE SEX OFFENDER REGISTRATION) only if:</a:t>
            </a:r>
          </a:p>
          <a:p>
            <a:pPr>
              <a:lnSpc>
                <a:spcPct val="80000"/>
              </a:lnSpc>
            </a:pPr>
            <a:r>
              <a:rPr lang="en-US" sz="2000" dirty="0" smtClean="0">
                <a:solidFill>
                  <a:schemeClr val="tx2"/>
                </a:solidFill>
              </a:rPr>
              <a:t>(1)  the victim was at the time of the offense a child younger than 17 years of age or a student enrolled in a public or private secondary school;</a:t>
            </a:r>
          </a:p>
          <a:p>
            <a:pPr>
              <a:lnSpc>
                <a:spcPct val="80000"/>
              </a:lnSpc>
            </a:pPr>
            <a:r>
              <a:rPr lang="en-US" sz="2000" dirty="0" smtClean="0">
                <a:solidFill>
                  <a:schemeClr val="tx2"/>
                </a:solidFill>
              </a:rPr>
              <a:t>(2)  the person subject to registration is a student enrolled in a public or private secondary school; or</a:t>
            </a:r>
          </a:p>
          <a:p>
            <a:pPr>
              <a:lnSpc>
                <a:spcPct val="80000"/>
              </a:lnSpc>
            </a:pPr>
            <a:r>
              <a:rPr lang="en-US" sz="2000" dirty="0" smtClean="0">
                <a:solidFill>
                  <a:schemeClr val="tx2"/>
                </a:solidFill>
              </a:rPr>
              <a:t>(3)  the basis on which the person is subject to registration is a conviction, a deferred adjudication, or an adjudication of delinquent conduct for an offense under Section 43.25 or 43.26, Penal Code, or an offense under the laws of another state, federal law, or the Uniform Code of Military Justice that contains elements substantially similar to the elements of an offense under either of those sections.</a:t>
            </a:r>
          </a:p>
          <a:p>
            <a:pPr>
              <a:lnSpc>
                <a:spcPct val="80000"/>
              </a:lnSpc>
            </a:pPr>
            <a:r>
              <a:rPr lang="en-US" sz="2000" dirty="0" smtClean="0">
                <a:solidFill>
                  <a:schemeClr val="tx2"/>
                </a:solidFill>
              </a:rPr>
              <a:t>(b)  A local law enforcement authority may not provide notice to the superintendent or any administrator under Article 62.053(e) or 62.055(f) if the basis on which the person is subject to registration is a conviction, a deferred adjudication, or an adjudication of delinquent conduct for an offense under Section 25.02, Penal Code, or an offense under the laws of another state, federal law, or the Uniform Code of Military Justice that contains elements substantially similar to the elements of an offense under that section.</a:t>
            </a:r>
          </a:p>
          <a:p>
            <a:pPr>
              <a:lnSpc>
                <a:spcPct val="80000"/>
              </a:lnSpc>
            </a:pPr>
            <a:endParaRPr lang="en-US" sz="2000" dirty="0" smtClean="0">
              <a:solidFill>
                <a:schemeClr val="tx2"/>
              </a:solidFill>
            </a:endParaRPr>
          </a:p>
          <a:p>
            <a:pPr>
              <a:lnSpc>
                <a:spcPct val="80000"/>
              </a:lnSpc>
            </a:pPr>
            <a:endParaRPr lang="en-US" sz="2000" dirty="0" smtClean="0">
              <a:solidFill>
                <a:schemeClr val="tx2"/>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 y="274638"/>
            <a:ext cx="8686800" cy="1143000"/>
          </a:xfrm>
        </p:spPr>
        <p:txBody>
          <a:bodyPr/>
          <a:lstStyle/>
          <a:p>
            <a:r>
              <a:rPr lang="en-US" sz="3600" smtClean="0"/>
              <a:t>WHEN STATEMENTS MAY BE USED</a:t>
            </a:r>
            <a:br>
              <a:rPr lang="en-US" sz="3600" smtClean="0"/>
            </a:br>
            <a:r>
              <a:rPr lang="en-US" sz="3200" smtClean="0"/>
              <a:t>CCP 38.22</a:t>
            </a:r>
          </a:p>
        </p:txBody>
      </p:sp>
      <p:sp>
        <p:nvSpPr>
          <p:cNvPr id="48131" name="Rectangle 3"/>
          <p:cNvSpPr>
            <a:spLocks noGrp="1" noChangeArrowheads="1"/>
          </p:cNvSpPr>
          <p:nvPr>
            <p:ph type="body" idx="1"/>
          </p:nvPr>
        </p:nvSpPr>
        <p:spPr>
          <a:xfrm>
            <a:off x="76200" y="1447800"/>
            <a:ext cx="9067800" cy="4525963"/>
          </a:xfrm>
        </p:spPr>
        <p:txBody>
          <a:bodyPr/>
          <a:lstStyle/>
          <a:p>
            <a:pPr>
              <a:lnSpc>
                <a:spcPct val="80000"/>
              </a:lnSpc>
            </a:pPr>
            <a:r>
              <a:rPr lang="en-US" sz="2400" dirty="0" smtClean="0">
                <a:solidFill>
                  <a:schemeClr val="tx2"/>
                </a:solidFill>
              </a:rPr>
              <a:t>No written statement made by an accused as a result of custodial interrogation is admissible as evidence against him in any criminal proceeding unless it is shown on the face of the statement that:</a:t>
            </a:r>
          </a:p>
          <a:p>
            <a:pPr lvl="1">
              <a:lnSpc>
                <a:spcPct val="80000"/>
              </a:lnSpc>
            </a:pPr>
            <a:r>
              <a:rPr lang="en-US" sz="2400" dirty="0" smtClean="0">
                <a:solidFill>
                  <a:schemeClr val="tx2"/>
                </a:solidFill>
              </a:rPr>
              <a:t>The accused, prior to making the statement, received warnings from a magistrate during arraignment </a:t>
            </a:r>
          </a:p>
          <a:p>
            <a:pPr lvl="2">
              <a:lnSpc>
                <a:spcPct val="80000"/>
              </a:lnSpc>
            </a:pPr>
            <a:r>
              <a:rPr lang="en-US" sz="2000" dirty="0" smtClean="0">
                <a:solidFill>
                  <a:schemeClr val="tx2"/>
                </a:solidFill>
              </a:rPr>
              <a:t>Includes that the arrested is not required to make a statement and that any statement made by him may be used against him</a:t>
            </a:r>
            <a:r>
              <a:rPr lang="en-US" sz="2000" dirty="0" smtClean="0"/>
              <a:t> </a:t>
            </a:r>
            <a:r>
              <a:rPr lang="en-US" sz="2000" dirty="0" smtClean="0">
                <a:solidFill>
                  <a:schemeClr val="tx2"/>
                </a:solidFill>
              </a:rPr>
              <a:t> </a:t>
            </a:r>
          </a:p>
          <a:p>
            <a:pPr lvl="1">
              <a:lnSpc>
                <a:spcPct val="80000"/>
              </a:lnSpc>
            </a:pPr>
            <a:r>
              <a:rPr lang="en-US" sz="2400" dirty="0" smtClean="0">
                <a:solidFill>
                  <a:schemeClr val="tx2"/>
                </a:solidFill>
              </a:rPr>
              <a:t>Miranda Warning from the person who obtained the statement</a:t>
            </a:r>
          </a:p>
          <a:p>
            <a:pPr lvl="1">
              <a:lnSpc>
                <a:spcPct val="80000"/>
              </a:lnSpc>
            </a:pPr>
            <a:r>
              <a:rPr lang="en-US" sz="2400" dirty="0" smtClean="0">
                <a:solidFill>
                  <a:schemeClr val="tx2"/>
                </a:solidFill>
              </a:rPr>
              <a:t>The accused, prior to and during the making of the statement, knowingly, intelligently, and voluntarily waived his rights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body" idx="1"/>
          </p:nvPr>
        </p:nvSpPr>
        <p:spPr>
          <a:xfrm>
            <a:off x="228600" y="228600"/>
            <a:ext cx="8763000" cy="5897563"/>
          </a:xfrm>
        </p:spPr>
        <p:txBody>
          <a:bodyPr/>
          <a:lstStyle/>
          <a:p>
            <a:pPr>
              <a:lnSpc>
                <a:spcPct val="80000"/>
              </a:lnSpc>
            </a:pPr>
            <a:r>
              <a:rPr lang="en-US" sz="2400" smtClean="0">
                <a:solidFill>
                  <a:schemeClr val="tx2"/>
                </a:solidFill>
              </a:rPr>
              <a:t>No oral or sign language statement of an accused made as a result of custodial interrogation shall be admissible against the accused in a criminal proceeding unless:</a:t>
            </a:r>
          </a:p>
          <a:p>
            <a:pPr lvl="1">
              <a:lnSpc>
                <a:spcPct val="80000"/>
              </a:lnSpc>
            </a:pPr>
            <a:r>
              <a:rPr lang="en-US" sz="2400" smtClean="0">
                <a:solidFill>
                  <a:schemeClr val="tx2"/>
                </a:solidFill>
              </a:rPr>
              <a:t>An electronic recording, which may include motion picture, video tape, or other visual recording, is made of the statement; </a:t>
            </a:r>
          </a:p>
          <a:p>
            <a:pPr lvl="1">
              <a:lnSpc>
                <a:spcPct val="80000"/>
              </a:lnSpc>
            </a:pPr>
            <a:r>
              <a:rPr lang="en-US" sz="2400" smtClean="0">
                <a:solidFill>
                  <a:schemeClr val="tx2"/>
                </a:solidFill>
              </a:rPr>
              <a:t>Prior to the statement but during the recording the accused is given the Miranda Warning or warning by a magistrate during arraignment and the accused knowingly, intelligently, and voluntarily waives any rights set out in the warning; </a:t>
            </a:r>
          </a:p>
          <a:p>
            <a:pPr lvl="1">
              <a:lnSpc>
                <a:spcPct val="80000"/>
              </a:lnSpc>
            </a:pPr>
            <a:r>
              <a:rPr lang="en-US" sz="2400" smtClean="0">
                <a:solidFill>
                  <a:schemeClr val="tx2"/>
                </a:solidFill>
              </a:rPr>
              <a:t>The recording device was capable of making an accurate recording, the operator was competent, and the recording is accurate and has not been altered;</a:t>
            </a:r>
          </a:p>
          <a:p>
            <a:pPr lvl="1">
              <a:lnSpc>
                <a:spcPct val="80000"/>
              </a:lnSpc>
            </a:pPr>
            <a:r>
              <a:rPr lang="en-US" sz="2400" smtClean="0">
                <a:solidFill>
                  <a:schemeClr val="tx2"/>
                </a:solidFill>
              </a:rPr>
              <a:t>All voices on the recording are identified</a:t>
            </a:r>
          </a:p>
          <a:p>
            <a:pPr>
              <a:lnSpc>
                <a:spcPct val="80000"/>
              </a:lnSpc>
            </a:pPr>
            <a:r>
              <a:rPr lang="en-US" sz="2400" smtClean="0">
                <a:solidFill>
                  <a:schemeClr val="tx2"/>
                </a:solidFill>
              </a:rPr>
              <a:t>If the accused is a deaf person, the accused's written, oral, or sign language statement is not admissible unless the warning is interpreted to the deaf person by an interpreter who is qualified and sworn as provided in CCP 38.31</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type="body" idx="1"/>
          </p:nvPr>
        </p:nvSpPr>
        <p:spPr>
          <a:xfrm>
            <a:off x="76200" y="457200"/>
            <a:ext cx="8991600" cy="4525963"/>
          </a:xfrm>
        </p:spPr>
        <p:txBody>
          <a:bodyPr/>
          <a:lstStyle/>
          <a:p>
            <a:pPr>
              <a:lnSpc>
                <a:spcPct val="80000"/>
              </a:lnSpc>
            </a:pPr>
            <a:r>
              <a:rPr lang="en-US" sz="2400" smtClean="0">
                <a:solidFill>
                  <a:schemeClr val="tx2"/>
                </a:solidFill>
              </a:rPr>
              <a:t>Statement which contains assertions of facts or circumstances that are found to be true and which conduce to establish the guilt of the accused, such as the finding of secreted or stolen property or the instrument with which he states the offense was committed</a:t>
            </a:r>
          </a:p>
          <a:p>
            <a:pPr>
              <a:lnSpc>
                <a:spcPct val="80000"/>
              </a:lnSpc>
            </a:pPr>
            <a:r>
              <a:rPr lang="en-US" sz="2400" smtClean="0">
                <a:solidFill>
                  <a:schemeClr val="tx2"/>
                </a:solidFill>
              </a:rPr>
              <a:t>Statement made by the accused in open court at his trial, before a grand jury, or at an examining trial </a:t>
            </a:r>
          </a:p>
          <a:p>
            <a:pPr>
              <a:lnSpc>
                <a:spcPct val="80000"/>
              </a:lnSpc>
            </a:pPr>
            <a:r>
              <a:rPr lang="en-US" sz="2400" smtClean="0">
                <a:solidFill>
                  <a:schemeClr val="tx2"/>
                </a:solidFill>
              </a:rPr>
              <a:t>Res Gestae statement</a:t>
            </a:r>
          </a:p>
          <a:p>
            <a:pPr>
              <a:lnSpc>
                <a:spcPct val="80000"/>
              </a:lnSpc>
            </a:pPr>
            <a:r>
              <a:rPr lang="en-US" sz="2400" smtClean="0">
                <a:solidFill>
                  <a:schemeClr val="tx2"/>
                </a:solidFill>
              </a:rPr>
              <a:t>Non-custodial statement</a:t>
            </a:r>
          </a:p>
          <a:p>
            <a:pPr>
              <a:lnSpc>
                <a:spcPct val="80000"/>
              </a:lnSpc>
            </a:pPr>
            <a:r>
              <a:rPr lang="en-US" sz="2400" smtClean="0">
                <a:solidFill>
                  <a:schemeClr val="tx2"/>
                </a:solidFill>
              </a:rPr>
              <a:t>A voluntary statement, whether or not the result of custodial interrogation, that has a bearing upon the credibility of the accused as a witness</a:t>
            </a:r>
          </a:p>
          <a:p>
            <a:pPr>
              <a:lnSpc>
                <a:spcPct val="80000"/>
              </a:lnSpc>
            </a:pPr>
            <a:r>
              <a:rPr lang="en-US" sz="2400" smtClean="0">
                <a:solidFill>
                  <a:schemeClr val="tx2"/>
                </a:solidFill>
              </a:rPr>
              <a:t>Any other statement that may be admissible under law</a:t>
            </a:r>
          </a:p>
          <a:p>
            <a:pPr>
              <a:lnSpc>
                <a:spcPct val="80000"/>
              </a:lnSpc>
            </a:pPr>
            <a:endParaRPr lang="en-US" sz="1400" smtClean="0">
              <a:solidFill>
                <a:schemeClr val="tx2"/>
              </a:solidFill>
            </a:endParaRPr>
          </a:p>
          <a:p>
            <a:pPr>
              <a:lnSpc>
                <a:spcPct val="80000"/>
              </a:lnSpc>
            </a:pPr>
            <a:endParaRPr lang="en-US" sz="800" smtClean="0">
              <a:solidFill>
                <a:schemeClr val="tx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a:xfrm>
            <a:off x="457200" y="685800"/>
            <a:ext cx="8229600" cy="5440363"/>
          </a:xfrm>
        </p:spPr>
        <p:txBody>
          <a:bodyPr>
            <a:normAutofit lnSpcReduction="10000"/>
          </a:bodyPr>
          <a:lstStyle/>
          <a:p>
            <a:pPr eaLnBrk="1" hangingPunct="1"/>
            <a:r>
              <a:rPr lang="en-US" sz="2800" smtClean="0">
                <a:solidFill>
                  <a:schemeClr val="tx2"/>
                </a:solidFill>
              </a:rPr>
              <a:t>A seventeen year old is considered a missing child under Texas law.</a:t>
            </a:r>
          </a:p>
          <a:p>
            <a:pPr eaLnBrk="1" hangingPunct="1">
              <a:buFontTx/>
              <a:buNone/>
            </a:pPr>
            <a:r>
              <a:rPr lang="en-US" sz="2800" smtClean="0">
                <a:solidFill>
                  <a:schemeClr val="tx2"/>
                </a:solidFill>
              </a:rPr>
              <a:t>				true____  false____</a:t>
            </a:r>
          </a:p>
          <a:p>
            <a:pPr eaLnBrk="1" hangingPunct="1"/>
            <a:r>
              <a:rPr lang="en-US" sz="2800" smtClean="0">
                <a:solidFill>
                  <a:schemeClr val="tx2"/>
                </a:solidFill>
              </a:rPr>
              <a:t>An ISD Police Department can maintain a data base pertaining to criminal street gangs.      				true______     false_____</a:t>
            </a:r>
          </a:p>
          <a:p>
            <a:pPr eaLnBrk="1" hangingPunct="1"/>
            <a:r>
              <a:rPr lang="en-US" sz="2800" smtClean="0">
                <a:solidFill>
                  <a:schemeClr val="tx2"/>
                </a:solidFill>
              </a:rPr>
              <a:t>A report must be made within 24hrs to the district superintendent when a student is arrested for a felony.   </a:t>
            </a:r>
          </a:p>
          <a:p>
            <a:pPr lvl="4" eaLnBrk="1" hangingPunct="1">
              <a:buFontTx/>
              <a:buNone/>
            </a:pPr>
            <a:r>
              <a:rPr lang="en-US" sz="2400" smtClean="0">
                <a:solidFill>
                  <a:schemeClr val="tx2"/>
                </a:solidFill>
              </a:rPr>
              <a:t>		</a:t>
            </a:r>
            <a:r>
              <a:rPr lang="en-US" sz="2800" smtClean="0">
                <a:solidFill>
                  <a:schemeClr val="tx2"/>
                </a:solidFill>
              </a:rPr>
              <a:t>true____  false____</a:t>
            </a:r>
          </a:p>
          <a:p>
            <a:pPr eaLnBrk="1" hangingPunct="1"/>
            <a:endParaRPr lang="en-US" smtClean="0">
              <a:solidFill>
                <a:schemeClr val="tx2"/>
              </a:solidFill>
            </a:endParaRPr>
          </a:p>
          <a:p>
            <a:pPr eaLnBrk="1" hangingPunct="1">
              <a:buFontTx/>
              <a:buNone/>
            </a:pPr>
            <a:r>
              <a:rPr lang="en-US" smtClean="0">
                <a:solidFill>
                  <a:schemeClr val="tx2"/>
                </a:solidFill>
              </a:rPr>
              <a:t>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600200" y="3581400"/>
            <a:ext cx="6781800" cy="2286000"/>
            <a:chOff x="1008" y="2352"/>
            <a:chExt cx="4656" cy="1776"/>
          </a:xfrm>
        </p:grpSpPr>
        <p:pic>
          <p:nvPicPr>
            <p:cNvPr id="29704" name="Picture 12" descr="female police &#10;officer on white &#10;background, portrait. &#10;fotosearch - search &#10;stock photos, &#10;pictures, images, &#10;and photo clipart"/>
            <p:cNvPicPr>
              <a:picLocks noChangeAspect="1" noChangeArrowheads="1"/>
            </p:cNvPicPr>
            <p:nvPr/>
          </p:nvPicPr>
          <p:blipFill>
            <a:blip r:embed="rId3" cstate="print"/>
            <a:srcRect l="32001" r="16000" b="7333"/>
            <a:stretch>
              <a:fillRect/>
            </a:stretch>
          </p:blipFill>
          <p:spPr bwMode="auto">
            <a:xfrm>
              <a:off x="4944" y="2352"/>
              <a:ext cx="720" cy="1776"/>
            </a:xfrm>
            <a:prstGeom prst="rect">
              <a:avLst/>
            </a:prstGeom>
            <a:noFill/>
            <a:ln w="9525">
              <a:noFill/>
              <a:miter lim="800000"/>
              <a:headEnd/>
              <a:tailEnd/>
            </a:ln>
          </p:spPr>
        </p:pic>
        <p:pic>
          <p:nvPicPr>
            <p:cNvPr id="29705" name="Picture 14" descr="SBLE Logo Seal"/>
            <p:cNvPicPr>
              <a:picLocks noChangeAspect="1" noChangeArrowheads="1"/>
            </p:cNvPicPr>
            <p:nvPr/>
          </p:nvPicPr>
          <p:blipFill>
            <a:blip r:embed="rId4" cstate="print"/>
            <a:srcRect/>
            <a:stretch>
              <a:fillRect/>
            </a:stretch>
          </p:blipFill>
          <p:spPr bwMode="auto">
            <a:xfrm>
              <a:off x="3696" y="2592"/>
              <a:ext cx="1338" cy="1386"/>
            </a:xfrm>
            <a:prstGeom prst="rect">
              <a:avLst/>
            </a:prstGeom>
            <a:noFill/>
            <a:ln w="9525">
              <a:noFill/>
              <a:miter lim="800000"/>
              <a:headEnd/>
              <a:tailEnd/>
            </a:ln>
          </p:spPr>
        </p:pic>
        <p:pic>
          <p:nvPicPr>
            <p:cNvPr id="29706" name="Picture 13" descr="ICJS-(color)_W_TxState"/>
            <p:cNvPicPr>
              <a:picLocks noChangeAspect="1" noChangeArrowheads="1"/>
            </p:cNvPicPr>
            <p:nvPr/>
          </p:nvPicPr>
          <p:blipFill>
            <a:blip r:embed="rId5" cstate="print">
              <a:lum bright="-24000" contrast="36000"/>
            </a:blip>
            <a:srcRect/>
            <a:stretch>
              <a:fillRect/>
            </a:stretch>
          </p:blipFill>
          <p:spPr bwMode="auto">
            <a:xfrm>
              <a:off x="1008" y="2352"/>
              <a:ext cx="2688" cy="1728"/>
            </a:xfrm>
            <a:prstGeom prst="rect">
              <a:avLst/>
            </a:prstGeom>
            <a:noFill/>
            <a:ln w="9525">
              <a:noFill/>
              <a:miter lim="800000"/>
              <a:headEnd/>
              <a:tailEnd/>
            </a:ln>
          </p:spPr>
        </p:pic>
      </p:grpSp>
      <p:pic>
        <p:nvPicPr>
          <p:cNvPr id="29699" name="Picture 4" descr="Police Officer Street Tactical Uniform"/>
          <p:cNvPicPr>
            <a:picLocks noChangeAspect="1" noChangeArrowheads="1"/>
          </p:cNvPicPr>
          <p:nvPr/>
        </p:nvPicPr>
        <p:blipFill>
          <a:blip r:embed="rId6" cstate="print"/>
          <a:srcRect/>
          <a:stretch>
            <a:fillRect/>
          </a:stretch>
        </p:blipFill>
        <p:spPr bwMode="auto">
          <a:xfrm>
            <a:off x="533400" y="3048000"/>
            <a:ext cx="1195388" cy="2743200"/>
          </a:xfrm>
          <a:prstGeom prst="rect">
            <a:avLst/>
          </a:prstGeom>
          <a:noFill/>
          <a:ln w="9525">
            <a:noFill/>
            <a:miter lim="800000"/>
            <a:headEnd/>
            <a:tailEnd/>
          </a:ln>
        </p:spPr>
      </p:pic>
      <p:sp>
        <p:nvSpPr>
          <p:cNvPr id="29702" name="Text Box 9"/>
          <p:cNvSpPr txBox="1">
            <a:spLocks noChangeArrowheads="1"/>
          </p:cNvSpPr>
          <p:nvPr/>
        </p:nvSpPr>
        <p:spPr bwMode="auto">
          <a:xfrm>
            <a:off x="457200" y="6003925"/>
            <a:ext cx="7010400" cy="854075"/>
          </a:xfrm>
          <a:prstGeom prst="rect">
            <a:avLst/>
          </a:prstGeom>
          <a:noFill/>
          <a:ln w="9525">
            <a:noFill/>
            <a:miter lim="800000"/>
            <a:headEnd/>
            <a:tailEnd/>
          </a:ln>
        </p:spPr>
        <p:txBody>
          <a:bodyPr>
            <a:spAutoFit/>
          </a:bodyPr>
          <a:lstStyle/>
          <a:p>
            <a:pPr>
              <a:spcBef>
                <a:spcPct val="50000"/>
              </a:spcBef>
            </a:pPr>
            <a:r>
              <a:rPr lang="en-US" sz="2000"/>
              <a:t>INSTRUCTOR:  OFFICER COLE LANGSTON</a:t>
            </a:r>
          </a:p>
          <a:p>
            <a:pPr>
              <a:spcBef>
                <a:spcPct val="50000"/>
              </a:spcBef>
            </a:pPr>
            <a:r>
              <a:rPr lang="en-US" sz="2000"/>
              <a:t>                           CARROLLTON POLICE DEPARTMENT</a:t>
            </a:r>
          </a:p>
        </p:txBody>
      </p:sp>
      <p:sp>
        <p:nvSpPr>
          <p:cNvPr id="29703" name="Text Box 10"/>
          <p:cNvSpPr txBox="1">
            <a:spLocks noChangeArrowheads="1"/>
          </p:cNvSpPr>
          <p:nvPr/>
        </p:nvSpPr>
        <p:spPr bwMode="auto">
          <a:xfrm>
            <a:off x="228600" y="1219200"/>
            <a:ext cx="9067800" cy="830997"/>
          </a:xfrm>
          <a:prstGeom prst="rect">
            <a:avLst/>
          </a:prstGeom>
          <a:noFill/>
          <a:ln w="9525">
            <a:noFill/>
            <a:miter lim="800000"/>
            <a:headEnd/>
            <a:tailEnd/>
          </a:ln>
        </p:spPr>
        <p:txBody>
          <a:bodyPr>
            <a:spAutoFit/>
          </a:bodyPr>
          <a:lstStyle/>
          <a:p>
            <a:pPr algn="ctr">
              <a:spcBef>
                <a:spcPct val="50000"/>
              </a:spcBef>
            </a:pPr>
            <a:r>
              <a:rPr lang="en-US" sz="4800" b="1" dirty="0">
                <a:solidFill>
                  <a:schemeClr val="tx2"/>
                </a:solidFill>
              </a:rPr>
              <a:t>CODE OF </a:t>
            </a:r>
            <a:r>
              <a:rPr lang="en-US" sz="4800" b="1" dirty="0" smtClean="0">
                <a:solidFill>
                  <a:schemeClr val="tx2"/>
                </a:solidFill>
              </a:rPr>
              <a:t>CRIMINAL </a:t>
            </a:r>
            <a:r>
              <a:rPr lang="en-US" sz="4800" b="1" dirty="0">
                <a:solidFill>
                  <a:schemeClr val="tx2"/>
                </a:solidFill>
              </a:rPr>
              <a:t>PROCEDURE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381000"/>
            <a:ext cx="8229600" cy="1143000"/>
          </a:xfrm>
        </p:spPr>
        <p:txBody>
          <a:bodyPr>
            <a:normAutofit fontScale="90000"/>
          </a:bodyPr>
          <a:lstStyle/>
          <a:p>
            <a:r>
              <a:rPr lang="en-US" sz="3200" smtClean="0"/>
              <a:t>INVESTIGATION OF CERTAIN REPORTS ALLEGING ABUSE</a:t>
            </a:r>
            <a:br>
              <a:rPr lang="en-US" sz="3200" smtClean="0"/>
            </a:br>
            <a:r>
              <a:rPr lang="en-US" sz="4000" smtClean="0"/>
              <a:t> </a:t>
            </a:r>
            <a:r>
              <a:rPr lang="en-US" sz="3200" smtClean="0"/>
              <a:t>CCP 2.27</a:t>
            </a:r>
          </a:p>
        </p:txBody>
      </p:sp>
      <p:sp>
        <p:nvSpPr>
          <p:cNvPr id="32771" name="Rectangle 3"/>
          <p:cNvSpPr>
            <a:spLocks noGrp="1" noChangeArrowheads="1"/>
          </p:cNvSpPr>
          <p:nvPr>
            <p:ph type="body" idx="1"/>
          </p:nvPr>
        </p:nvSpPr>
        <p:spPr>
          <a:xfrm>
            <a:off x="0" y="1676400"/>
            <a:ext cx="8915400" cy="4525963"/>
          </a:xfrm>
        </p:spPr>
        <p:txBody>
          <a:bodyPr>
            <a:normAutofit lnSpcReduction="10000"/>
          </a:bodyPr>
          <a:lstStyle/>
          <a:p>
            <a:pPr>
              <a:lnSpc>
                <a:spcPct val="80000"/>
              </a:lnSpc>
            </a:pPr>
            <a:r>
              <a:rPr lang="en-US" sz="2200" smtClean="0">
                <a:solidFill>
                  <a:schemeClr val="tx2"/>
                </a:solidFill>
              </a:rPr>
              <a:t>On receipt of a report alleging serious physical or sexual abuse of a child by a person responsible for the care, custody, or welfare of the child, an investigator from the appropriate local law enforcement agency shall investigate the report jointly with the Department of Protective and Regulatory Services or with the agency responsible for conducting an investigation under Subchapter E, Chapter 261, Family Code (various agencies charged with investigation allegations of abuse in various facilities (including schools)).</a:t>
            </a:r>
          </a:p>
          <a:p>
            <a:pPr>
              <a:lnSpc>
                <a:spcPct val="80000"/>
              </a:lnSpc>
            </a:pPr>
            <a:r>
              <a:rPr lang="en-US" sz="2200" smtClean="0">
                <a:solidFill>
                  <a:schemeClr val="tx2"/>
                </a:solidFill>
              </a:rPr>
              <a:t>Allegations of abuse or neglect of a child in public or private schools under the jurisdiction of the Texas Education Agency (TEA), will be investigated by Department of Family and Protective Services (CPS).  </a:t>
            </a:r>
          </a:p>
          <a:p>
            <a:pPr>
              <a:lnSpc>
                <a:spcPct val="80000"/>
              </a:lnSpc>
            </a:pPr>
            <a:r>
              <a:rPr lang="en-US" sz="2200" smtClean="0">
                <a:solidFill>
                  <a:schemeClr val="tx2"/>
                </a:solidFill>
              </a:rPr>
              <a:t>CPS will forward the report to TEA, the State Board of Educator Certification, school board, superintendent, principal (unless principal is subject of report) </a:t>
            </a:r>
          </a:p>
          <a:p>
            <a:pPr>
              <a:lnSpc>
                <a:spcPct val="80000"/>
              </a:lnSpc>
            </a:pPr>
            <a:r>
              <a:rPr lang="en-US" sz="2200" smtClean="0">
                <a:solidFill>
                  <a:schemeClr val="tx2"/>
                </a:solidFill>
              </a:rPr>
              <a:t>Parent may also request a copy of the report</a:t>
            </a:r>
          </a:p>
          <a:p>
            <a:pPr>
              <a:lnSpc>
                <a:spcPct val="80000"/>
              </a:lnSpc>
            </a:pPr>
            <a:r>
              <a:rPr lang="en-US" sz="2200" smtClean="0">
                <a:solidFill>
                  <a:schemeClr val="tx2"/>
                </a:solidFill>
              </a:rPr>
              <a:t>Report will be redacted to protect identity of reporting person</a:t>
            </a:r>
          </a:p>
          <a:p>
            <a:pPr>
              <a:lnSpc>
                <a:spcPct val="80000"/>
              </a:lnSpc>
            </a:pPr>
            <a:endParaRPr lang="en-US" sz="2200" smtClean="0">
              <a:solidFill>
                <a:schemeClr val="tx2"/>
              </a:solidFill>
            </a:endParaRPr>
          </a:p>
          <a:p>
            <a:pPr>
              <a:lnSpc>
                <a:spcPct val="80000"/>
              </a:lnSpc>
              <a:buFontTx/>
              <a:buNone/>
            </a:pPr>
            <a:endParaRPr lang="en-US" sz="2200" smtClean="0">
              <a:solidFill>
                <a:schemeClr val="tx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0"/>
            <a:ext cx="8229600" cy="1143000"/>
          </a:xfrm>
        </p:spPr>
        <p:txBody>
          <a:bodyPr>
            <a:noAutofit/>
          </a:bodyPr>
          <a:lstStyle/>
          <a:p>
            <a:r>
              <a:rPr lang="en-US" sz="9600" dirty="0" smtClean="0"/>
              <a:t>ARREST</a:t>
            </a:r>
            <a:endParaRPr lang="en-US" sz="9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8991600" cy="6248400"/>
          </a:xfrm>
        </p:spPr>
        <p:txBody>
          <a:bodyPr>
            <a:noAutofit/>
          </a:bodyPr>
          <a:lstStyle/>
          <a:p>
            <a:r>
              <a:rPr lang="en-US" sz="2400" dirty="0" smtClean="0"/>
              <a:t>CCP 15.22  WHEN </a:t>
            </a:r>
            <a:r>
              <a:rPr lang="en-US" sz="2400" dirty="0" smtClean="0"/>
              <a:t>A PERSON IS </a:t>
            </a:r>
            <a:r>
              <a:rPr lang="en-US" sz="2400" dirty="0" smtClean="0"/>
              <a:t>ARRESTED</a:t>
            </a:r>
          </a:p>
          <a:p>
            <a:pPr lvl="1">
              <a:buNone/>
            </a:pPr>
            <a:r>
              <a:rPr lang="en-US" sz="2000" dirty="0" smtClean="0"/>
              <a:t>	</a:t>
            </a:r>
            <a:r>
              <a:rPr lang="en-US" sz="2400" dirty="0" smtClean="0"/>
              <a:t>A </a:t>
            </a:r>
            <a:r>
              <a:rPr lang="en-US" sz="2400" dirty="0" smtClean="0"/>
              <a:t>person is arrested when he has been actually placed under restraint or taken into custody by an officer or person executing a warrant of arrest, or by an officer or person arresting without a </a:t>
            </a:r>
            <a:r>
              <a:rPr lang="en-US" sz="2400" dirty="0" smtClean="0"/>
              <a:t>warrant.</a:t>
            </a:r>
          </a:p>
          <a:p>
            <a:r>
              <a:rPr lang="en-US" sz="2400" dirty="0" smtClean="0"/>
              <a:t>CCP </a:t>
            </a:r>
            <a:r>
              <a:rPr lang="en-US" sz="2400" dirty="0" smtClean="0"/>
              <a:t>15.23  TIME </a:t>
            </a:r>
            <a:r>
              <a:rPr lang="en-US" sz="2400" dirty="0" smtClean="0"/>
              <a:t>OF </a:t>
            </a:r>
            <a:r>
              <a:rPr lang="en-US" sz="2400" dirty="0" smtClean="0"/>
              <a:t>ARREST</a:t>
            </a:r>
          </a:p>
          <a:p>
            <a:pPr lvl="1">
              <a:buNone/>
            </a:pPr>
            <a:r>
              <a:rPr lang="en-US" sz="2000" dirty="0" smtClean="0"/>
              <a:t>	</a:t>
            </a:r>
            <a:r>
              <a:rPr lang="en-US" sz="2400" dirty="0" smtClean="0"/>
              <a:t>An </a:t>
            </a:r>
            <a:r>
              <a:rPr lang="en-US" sz="2400" dirty="0" smtClean="0"/>
              <a:t>arrest may be made on any day or at any time of the day or </a:t>
            </a:r>
            <a:r>
              <a:rPr lang="en-US" sz="2400" dirty="0" smtClean="0"/>
              <a:t>night</a:t>
            </a:r>
            <a:endParaRPr lang="en-US" sz="2400" dirty="0" smtClean="0"/>
          </a:p>
          <a:p>
            <a:r>
              <a:rPr lang="en-US" sz="2400" dirty="0" smtClean="0"/>
              <a:t>CCP </a:t>
            </a:r>
            <a:r>
              <a:rPr lang="en-US" sz="2400" dirty="0" smtClean="0"/>
              <a:t>15.24  </a:t>
            </a:r>
            <a:r>
              <a:rPr lang="en-US" sz="2400" dirty="0" smtClean="0"/>
              <a:t>WHAT FORCE MAY BE </a:t>
            </a:r>
            <a:r>
              <a:rPr lang="en-US" sz="2400" dirty="0" smtClean="0"/>
              <a:t>USED</a:t>
            </a:r>
          </a:p>
          <a:p>
            <a:pPr lvl="1">
              <a:buNone/>
            </a:pPr>
            <a:r>
              <a:rPr lang="en-US" sz="2000" dirty="0" smtClean="0"/>
              <a:t>	</a:t>
            </a:r>
            <a:r>
              <a:rPr lang="en-US" sz="2400" dirty="0" smtClean="0"/>
              <a:t>In </a:t>
            </a:r>
            <a:r>
              <a:rPr lang="en-US" sz="2400" dirty="0" smtClean="0"/>
              <a:t>making an arrest, all reasonable means are permitted to be used to effect it. No greater force, however, shall be resorted to than is necessary to secure the arrest and detention of the </a:t>
            </a:r>
            <a:r>
              <a:rPr lang="en-US" sz="2400" dirty="0" smtClean="0"/>
              <a:t>accused</a:t>
            </a:r>
            <a:endParaRPr lang="en-US" sz="2400" dirty="0" smtClean="0"/>
          </a:p>
          <a:p>
            <a:r>
              <a:rPr lang="en-US" sz="2400" dirty="0" smtClean="0"/>
              <a:t>CCP </a:t>
            </a:r>
            <a:r>
              <a:rPr lang="en-US" sz="2400" dirty="0" smtClean="0"/>
              <a:t>15.25</a:t>
            </a:r>
            <a:r>
              <a:rPr lang="en-US" sz="2400" dirty="0" smtClean="0"/>
              <a:t> </a:t>
            </a:r>
            <a:r>
              <a:rPr lang="en-US" sz="2400" dirty="0" smtClean="0"/>
              <a:t> </a:t>
            </a:r>
            <a:r>
              <a:rPr lang="en-US" sz="2400" dirty="0" smtClean="0"/>
              <a:t>MAY BREAK </a:t>
            </a:r>
            <a:r>
              <a:rPr lang="en-US" sz="2400" dirty="0" smtClean="0"/>
              <a:t>DOOR</a:t>
            </a:r>
          </a:p>
          <a:p>
            <a:pPr lvl="1">
              <a:buNone/>
            </a:pPr>
            <a:r>
              <a:rPr lang="en-US" sz="2400" dirty="0" smtClean="0"/>
              <a:t>	In case of felony, the officer may break down the door of any house for the purpose of making an arrest, if he be refused admittance after giving notice of his authority and purpose</a:t>
            </a:r>
            <a:endParaRPr lang="en-US" sz="2400" dirty="0" smtClean="0"/>
          </a:p>
          <a:p>
            <a:endParaRPr lang="en-U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503237"/>
            <a:ext cx="8686800" cy="4525963"/>
          </a:xfrm>
        </p:spPr>
        <p:txBody>
          <a:bodyPr>
            <a:noAutofit/>
          </a:bodyPr>
          <a:lstStyle/>
          <a:p>
            <a:r>
              <a:rPr lang="en-US" sz="2400" dirty="0" smtClean="0"/>
              <a:t>CCP 15.26   AUTHORITY </a:t>
            </a:r>
            <a:r>
              <a:rPr lang="en-US" sz="2400" dirty="0" smtClean="0"/>
              <a:t>TO ARREST MUST BE MADE </a:t>
            </a:r>
            <a:r>
              <a:rPr lang="en-US" sz="2400" dirty="0" smtClean="0"/>
              <a:t>KNOWN</a:t>
            </a:r>
          </a:p>
          <a:p>
            <a:pPr lvl="1">
              <a:buFont typeface="Wingdings" pitchFamily="2" charset="2"/>
              <a:buChar char="§"/>
            </a:pPr>
            <a:r>
              <a:rPr lang="en-US" sz="2400" dirty="0" smtClean="0"/>
              <a:t>If make arrest with warrant, must notify arrestee under what authority arrest is made</a:t>
            </a:r>
          </a:p>
          <a:p>
            <a:pPr lvl="1">
              <a:buFont typeface="Wingdings" pitchFamily="2" charset="2"/>
              <a:buChar char="§"/>
            </a:pPr>
            <a:r>
              <a:rPr lang="en-US" sz="2400" dirty="0" smtClean="0"/>
              <a:t>Do not have to have warrant in hand</a:t>
            </a:r>
          </a:p>
          <a:p>
            <a:pPr lvl="1">
              <a:buFont typeface="Wingdings" pitchFamily="2" charset="2"/>
              <a:buChar char="§"/>
            </a:pPr>
            <a:r>
              <a:rPr lang="en-US" sz="2400" dirty="0" smtClean="0"/>
              <a:t>Upon request shall show warrant to arrestee as soon as possible</a:t>
            </a:r>
          </a:p>
          <a:p>
            <a:pPr lvl="1">
              <a:buFont typeface="Wingdings" pitchFamily="2" charset="2"/>
              <a:buChar char="§"/>
            </a:pPr>
            <a:r>
              <a:rPr lang="en-US" sz="2400" dirty="0" smtClean="0"/>
              <a:t>If warrant is not in officer’s possession, must notify arrestee at time of arrest of the charge and the fact that a warrant had been issued</a:t>
            </a:r>
          </a:p>
          <a:p>
            <a:pPr lvl="1">
              <a:buFont typeface="Wingdings" pitchFamily="2" charset="2"/>
              <a:buChar char="§"/>
            </a:pPr>
            <a:r>
              <a:rPr lang="en-US" sz="2400" dirty="0" smtClean="0"/>
              <a:t>Arrest warrant and affidavit are public information at time of execution of warrant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Warrantless Arrests</a:t>
            </a:r>
            <a:endParaRPr lang="en-US" dirty="0"/>
          </a:p>
        </p:txBody>
      </p:sp>
      <p:sp>
        <p:nvSpPr>
          <p:cNvPr id="3" name="Content Placeholder 2"/>
          <p:cNvSpPr>
            <a:spLocks noGrp="1"/>
          </p:cNvSpPr>
          <p:nvPr>
            <p:ph idx="1"/>
          </p:nvPr>
        </p:nvSpPr>
        <p:spPr/>
        <p:txBody>
          <a:bodyPr>
            <a:normAutofit/>
          </a:bodyPr>
          <a:lstStyle/>
          <a:p>
            <a:r>
              <a:rPr lang="en-US" sz="2400" dirty="0" smtClean="0"/>
              <a:t>CCP 14.01</a:t>
            </a:r>
            <a:r>
              <a:rPr lang="en-US" sz="2400" dirty="0" smtClean="0"/>
              <a:t>. OFFENSE WITHIN </a:t>
            </a:r>
            <a:r>
              <a:rPr lang="en-US" sz="2400" dirty="0" smtClean="0"/>
              <a:t>VIEW</a:t>
            </a:r>
            <a:endParaRPr lang="en-US" sz="2400" dirty="0" smtClean="0"/>
          </a:p>
          <a:p>
            <a:pPr lvl="1"/>
            <a:r>
              <a:rPr lang="en-US" sz="2400" dirty="0" smtClean="0"/>
              <a:t>A </a:t>
            </a:r>
            <a:r>
              <a:rPr lang="en-US" sz="2400" dirty="0" smtClean="0"/>
              <a:t>peace officer or any other person, may, without a warrant, arrest an offender when the offense is committed in his presence or within his view, if the offense is one classed as a felony or as an offense against the public </a:t>
            </a:r>
            <a:r>
              <a:rPr lang="en-US" sz="2400" dirty="0" smtClean="0"/>
              <a:t>peace</a:t>
            </a:r>
          </a:p>
          <a:p>
            <a:pPr lvl="1"/>
            <a:r>
              <a:rPr lang="en-US" sz="2400" dirty="0" smtClean="0"/>
              <a:t>A</a:t>
            </a:r>
            <a:r>
              <a:rPr lang="en-US" sz="2400" dirty="0" smtClean="0"/>
              <a:t> </a:t>
            </a:r>
            <a:r>
              <a:rPr lang="en-US" sz="2400" dirty="0" smtClean="0"/>
              <a:t>peace officer may arrest an offender without a warrant for any offense committed in his presence or within his </a:t>
            </a:r>
            <a:r>
              <a:rPr lang="en-US" sz="2400" dirty="0" smtClean="0"/>
              <a:t>view</a:t>
            </a:r>
            <a:endParaRPr lang="en-US" sz="2400" dirty="0" smtClean="0"/>
          </a:p>
          <a:p>
            <a:endParaRPr lang="en-US"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8763000" cy="5821363"/>
          </a:xfrm>
        </p:spPr>
        <p:txBody>
          <a:bodyPr>
            <a:noAutofit/>
          </a:bodyPr>
          <a:lstStyle/>
          <a:p>
            <a:r>
              <a:rPr lang="en-US" sz="2400" dirty="0" smtClean="0"/>
              <a:t>CCP 14.03   AUTHORITY </a:t>
            </a:r>
            <a:r>
              <a:rPr lang="en-US" sz="2400" dirty="0" smtClean="0"/>
              <a:t>OF PEACE </a:t>
            </a:r>
            <a:r>
              <a:rPr lang="en-US" sz="2400" dirty="0" smtClean="0"/>
              <a:t>OFFICERS</a:t>
            </a:r>
          </a:p>
          <a:p>
            <a:pPr>
              <a:buNone/>
            </a:pPr>
            <a:r>
              <a:rPr lang="en-US" sz="2400" dirty="0" smtClean="0"/>
              <a:t>	</a:t>
            </a:r>
            <a:r>
              <a:rPr lang="en-US" sz="2400" dirty="0" smtClean="0"/>
              <a:t>Any </a:t>
            </a:r>
            <a:r>
              <a:rPr lang="en-US" sz="2400" dirty="0" smtClean="0"/>
              <a:t>peace officer may arrest, without warrant</a:t>
            </a:r>
            <a:r>
              <a:rPr lang="en-US" sz="2400" dirty="0" smtClean="0"/>
              <a:t>:</a:t>
            </a:r>
            <a:endParaRPr lang="en-US" sz="2400" dirty="0" smtClean="0"/>
          </a:p>
          <a:p>
            <a:pPr lvl="1">
              <a:buFont typeface="Wingdings" pitchFamily="2" charset="2"/>
              <a:buChar char="§"/>
            </a:pPr>
            <a:r>
              <a:rPr lang="en-US" sz="2400" dirty="0" smtClean="0"/>
              <a:t>Persons </a:t>
            </a:r>
            <a:r>
              <a:rPr lang="en-US" sz="2400" dirty="0" smtClean="0"/>
              <a:t>found in suspicious places and under circumstances which reasonably show that such persons have been guilty of some felony, violation of Title 9, Chapter 42, Penal Code</a:t>
            </a:r>
            <a:r>
              <a:rPr lang="en-US" sz="2400" dirty="0" smtClean="0"/>
              <a:t>, (Offenses Against Public Order and Decency) </a:t>
            </a:r>
            <a:r>
              <a:rPr lang="en-US" sz="2400" dirty="0" smtClean="0"/>
              <a:t>breach of the peace, or </a:t>
            </a:r>
            <a:r>
              <a:rPr lang="en-US" sz="2400" dirty="0" smtClean="0"/>
              <a:t>Public Intoxication, </a:t>
            </a:r>
            <a:r>
              <a:rPr lang="en-US" sz="2400" dirty="0" smtClean="0"/>
              <a:t>or threaten, or are about to commit some </a:t>
            </a:r>
            <a:r>
              <a:rPr lang="en-US" sz="2400" dirty="0" smtClean="0"/>
              <a:t>offense</a:t>
            </a:r>
            <a:endParaRPr lang="en-US" sz="2400" dirty="0" smtClean="0"/>
          </a:p>
          <a:p>
            <a:pPr lvl="1">
              <a:buFont typeface="Wingdings" pitchFamily="2" charset="2"/>
              <a:buChar char="§"/>
            </a:pPr>
            <a:r>
              <a:rPr lang="en-US" sz="2400" dirty="0" smtClean="0"/>
              <a:t>Persons </a:t>
            </a:r>
            <a:r>
              <a:rPr lang="en-US" sz="2400" dirty="0" smtClean="0"/>
              <a:t>who the peace officer has probable cause to believe have committed an assault resulting in bodily injury to another person and the peace officer has probable cause to believe that there is danger of further bodily injury to that person;</a:t>
            </a:r>
          </a:p>
          <a:p>
            <a:pPr lvl="1">
              <a:buFont typeface="Wingdings" pitchFamily="2" charset="2"/>
              <a:buChar char="§"/>
            </a:pPr>
            <a:r>
              <a:rPr lang="en-US" sz="2400" dirty="0" smtClean="0"/>
              <a:t>Persons </a:t>
            </a:r>
            <a:r>
              <a:rPr lang="en-US" sz="2400" dirty="0" smtClean="0"/>
              <a:t>who the peace officer has probable cause to believe have </a:t>
            </a:r>
            <a:r>
              <a:rPr lang="en-US" sz="2400" dirty="0" smtClean="0"/>
              <a:t>Violation </a:t>
            </a:r>
            <a:r>
              <a:rPr lang="en-US" sz="2400" dirty="0" smtClean="0"/>
              <a:t>of Protective </a:t>
            </a:r>
            <a:r>
              <a:rPr lang="en-US" sz="2400" dirty="0" smtClean="0"/>
              <a:t>Order or Violation </a:t>
            </a:r>
            <a:r>
              <a:rPr lang="en-US" sz="2400" dirty="0" smtClean="0"/>
              <a:t>of Protective Order issued on basis of sexual </a:t>
            </a:r>
            <a:r>
              <a:rPr lang="en-US" sz="2400" dirty="0" smtClean="0"/>
              <a:t>assault, </a:t>
            </a:r>
            <a:r>
              <a:rPr lang="en-US" sz="2400" dirty="0" smtClean="0"/>
              <a:t>if the offense is not </a:t>
            </a:r>
            <a:r>
              <a:rPr lang="en-US" sz="2400" dirty="0" smtClean="0"/>
              <a:t>committed on view</a:t>
            </a:r>
            <a:endParaRPr lang="en-US" sz="2400" dirty="0" smtClean="0"/>
          </a:p>
          <a:p>
            <a:pPr lvl="1">
              <a:buNone/>
            </a:pPr>
            <a:endParaRPr lang="en-US" sz="2400" dirty="0" smtClean="0"/>
          </a:p>
          <a:p>
            <a:endParaRPr lang="en-US" sz="2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2827</Words>
  <Application>Microsoft Office PowerPoint</Application>
  <PresentationFormat>On-screen Show (4:3)</PresentationFormat>
  <Paragraphs>219</Paragraphs>
  <Slides>36</Slides>
  <Notes>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38" baseType="lpstr">
      <vt:lpstr>Office Theme</vt:lpstr>
      <vt:lpstr>Acrobat Document</vt:lpstr>
      <vt:lpstr>Slide 1</vt:lpstr>
      <vt:lpstr>LEARNING OBJECTIVES</vt:lpstr>
      <vt:lpstr>DUTIES AND POWERS CCP 2.13</vt:lpstr>
      <vt:lpstr>INVESTIGATION OF CERTAIN REPORTS ALLEGING ABUSE  CCP 2.27</vt:lpstr>
      <vt:lpstr>ARREST</vt:lpstr>
      <vt:lpstr>Slide 6</vt:lpstr>
      <vt:lpstr>Slide 7</vt:lpstr>
      <vt:lpstr>Warrantless Arrests</vt:lpstr>
      <vt:lpstr>Slide 9</vt:lpstr>
      <vt:lpstr>Slide 10</vt:lpstr>
      <vt:lpstr>Slide 11</vt:lpstr>
      <vt:lpstr>School Notification</vt:lpstr>
      <vt:lpstr>Offenses Requiring School Notification CCP 15.27    </vt:lpstr>
      <vt:lpstr>Notification Procedures</vt:lpstr>
      <vt:lpstr>Attorney General Opinion  No. DM-0294 (1994)</vt:lpstr>
      <vt:lpstr>What if the DA does not file the case?</vt:lpstr>
      <vt:lpstr>Class C Misdemeanors</vt:lpstr>
      <vt:lpstr>Authority to Issue a Citation CCP 14.06</vt:lpstr>
      <vt:lpstr>Arresting Juveniles for Class C Offenses  CCP 45.058</vt:lpstr>
      <vt:lpstr>Traffic Offenses Family Code 51.02</vt:lpstr>
      <vt:lpstr>Traffic Offenses TRC 729.001</vt:lpstr>
      <vt:lpstr>Traffic Offenses  TRC 729.002</vt:lpstr>
      <vt:lpstr>These are NOT Traffic Offenses</vt:lpstr>
      <vt:lpstr>Reckless Driving TRC 545.401</vt:lpstr>
      <vt:lpstr>Juvenile/Class C Options  CCP 45.058 </vt:lpstr>
      <vt:lpstr>Place of Non-Secure Custody  CCP 45.058</vt:lpstr>
      <vt:lpstr>Place of Non-Secure Custody  CCP 45.058</vt:lpstr>
      <vt:lpstr>Arresting Juveniles for Curfew CCP 45.059 </vt:lpstr>
      <vt:lpstr>Juvenile Curfew Processing Office</vt:lpstr>
      <vt:lpstr>Who can keep a gang database? CCP 61.01 &amp; 61.02</vt:lpstr>
      <vt:lpstr>CIRCUMSTANCES REQUIRING NOTICE TO SUPERINTENDENT OR SCHOOL ADMINISTRATOR  CCP 62.054</vt:lpstr>
      <vt:lpstr>WHEN STATEMENTS MAY BE USED CCP 38.22</vt:lpstr>
      <vt:lpstr>Slide 33</vt:lpstr>
      <vt:lpstr>Slide 34</vt:lpstr>
      <vt:lpstr>Slide 35</vt:lpstr>
      <vt:lpstr>Slide 36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lgray</cp:lastModifiedBy>
  <cp:revision>13</cp:revision>
  <dcterms:created xsi:type="dcterms:W3CDTF">2010-06-06T17:10:48Z</dcterms:created>
  <dcterms:modified xsi:type="dcterms:W3CDTF">2010-06-17T15:15:16Z</dcterms:modified>
</cp:coreProperties>
</file>