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1" r:id="rId2"/>
    <p:sldId id="260" r:id="rId3"/>
    <p:sldId id="272" r:id="rId4"/>
    <p:sldId id="274" r:id="rId5"/>
    <p:sldId id="277" r:id="rId6"/>
    <p:sldId id="286" r:id="rId7"/>
    <p:sldId id="285" r:id="rId8"/>
    <p:sldId id="279" r:id="rId9"/>
    <p:sldId id="280" r:id="rId10"/>
    <p:sldId id="287" r:id="rId11"/>
    <p:sldId id="282" r:id="rId12"/>
    <p:sldId id="261" r:id="rId13"/>
    <p:sldId id="288"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AD2B111-ABCB-4100-B7B5-4EC8AF4B645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55F78106-D2F2-4AEB-8EE8-C3ED8D419277}" type="slidenum">
              <a:rPr lang="en-US" smtClean="0"/>
              <a:pPr/>
              <a:t>1</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81F3E9BE-051E-4A99-B65E-45E00FABC441}" type="slidenum">
              <a:rPr lang="en-US" smtClean="0"/>
              <a:pPr/>
              <a:t>2</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FBA4CEFD-D377-4350-8EB7-7B724007E317}" type="slidenum">
              <a:rPr lang="en-US" smtClean="0"/>
              <a:pPr/>
              <a:t>12</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55F78106-D2F2-4AEB-8EE8-C3ED8D419277}" type="slidenum">
              <a:rPr lang="en-US" smtClean="0"/>
              <a:pPr/>
              <a:t>13</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DCDE5D-CD50-4043-9C09-068949A1B41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8F34579-0F0E-475E-BC4C-B525F74D162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924F0C-A10C-42DE-9AF5-647F4D44814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520742F-9DEB-4884-8E4B-35774FE8223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E32E5A-B390-4118-8D77-9372B54595A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8FB3F74-2202-459C-819F-4B4ECCA188A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C448067-0A9D-4904-9ADD-98D2ED61791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36E13CD-EE79-44B9-8B72-98EC90E712A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B059355-3895-4C14-AC03-7ECF1C62323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77E9800-354D-4BC0-8B39-5B202BCD90E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3A4A38D-E764-415E-9D22-5DF19D4B519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C07CFAA-A30B-440E-9DA0-9D210F6E050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2"/>
          <p:cNvGrpSpPr>
            <a:grpSpLocks/>
          </p:cNvGrpSpPr>
          <p:nvPr/>
        </p:nvGrpSpPr>
        <p:grpSpPr bwMode="auto">
          <a:xfrm>
            <a:off x="1600200" y="3581400"/>
            <a:ext cx="6781800" cy="2286000"/>
            <a:chOff x="1008" y="2352"/>
            <a:chExt cx="4656" cy="1776"/>
          </a:xfrm>
        </p:grpSpPr>
        <p:pic>
          <p:nvPicPr>
            <p:cNvPr id="2056" name="Picture 12" descr="female police &#10;officer on white &#10;background, portrait. &#10;fotosearch - search &#10;stock photos, &#10;pictures, images, &#10;and photo clipart"/>
            <p:cNvPicPr>
              <a:picLocks noChangeAspect="1" noChangeArrowheads="1"/>
            </p:cNvPicPr>
            <p:nvPr/>
          </p:nvPicPr>
          <p:blipFill>
            <a:blip r:embed="rId3" cstate="print"/>
            <a:srcRect l="32001" r="16000" b="7333"/>
            <a:stretch>
              <a:fillRect/>
            </a:stretch>
          </p:blipFill>
          <p:spPr bwMode="auto">
            <a:xfrm>
              <a:off x="4944" y="2352"/>
              <a:ext cx="720" cy="1776"/>
            </a:xfrm>
            <a:prstGeom prst="rect">
              <a:avLst/>
            </a:prstGeom>
            <a:noFill/>
            <a:ln w="9525">
              <a:noFill/>
              <a:miter lim="800000"/>
              <a:headEnd/>
              <a:tailEnd/>
            </a:ln>
          </p:spPr>
        </p:pic>
        <p:pic>
          <p:nvPicPr>
            <p:cNvPr id="2057" name="Picture 14" descr="SBLE Logo Seal"/>
            <p:cNvPicPr>
              <a:picLocks noChangeAspect="1" noChangeArrowheads="1"/>
            </p:cNvPicPr>
            <p:nvPr/>
          </p:nvPicPr>
          <p:blipFill>
            <a:blip r:embed="rId4" cstate="print"/>
            <a:srcRect/>
            <a:stretch>
              <a:fillRect/>
            </a:stretch>
          </p:blipFill>
          <p:spPr bwMode="auto">
            <a:xfrm>
              <a:off x="3696" y="2592"/>
              <a:ext cx="1338" cy="1386"/>
            </a:xfrm>
            <a:prstGeom prst="rect">
              <a:avLst/>
            </a:prstGeom>
            <a:noFill/>
            <a:ln w="9525">
              <a:noFill/>
              <a:miter lim="800000"/>
              <a:headEnd/>
              <a:tailEnd/>
            </a:ln>
          </p:spPr>
        </p:pic>
        <p:pic>
          <p:nvPicPr>
            <p:cNvPr id="2058" name="Picture 13" descr="ICJS-(color)_W_TxState"/>
            <p:cNvPicPr>
              <a:picLocks noChangeAspect="1" noChangeArrowheads="1"/>
            </p:cNvPicPr>
            <p:nvPr/>
          </p:nvPicPr>
          <p:blipFill>
            <a:blip r:embed="rId5" cstate="print">
              <a:lum bright="-24000" contrast="36000"/>
            </a:blip>
            <a:srcRect/>
            <a:stretch>
              <a:fillRect/>
            </a:stretch>
          </p:blipFill>
          <p:spPr bwMode="auto">
            <a:xfrm>
              <a:off x="1008" y="2352"/>
              <a:ext cx="2688" cy="1728"/>
            </a:xfrm>
            <a:prstGeom prst="rect">
              <a:avLst/>
            </a:prstGeom>
            <a:noFill/>
            <a:ln w="9525">
              <a:noFill/>
              <a:miter lim="800000"/>
              <a:headEnd/>
              <a:tailEnd/>
            </a:ln>
          </p:spPr>
        </p:pic>
      </p:grpSp>
      <p:pic>
        <p:nvPicPr>
          <p:cNvPr id="2051" name="Picture 4" descr="Police Officer Street Tactical Uniform"/>
          <p:cNvPicPr>
            <a:picLocks noChangeAspect="1" noChangeArrowheads="1"/>
          </p:cNvPicPr>
          <p:nvPr/>
        </p:nvPicPr>
        <p:blipFill>
          <a:blip r:embed="rId6" cstate="print"/>
          <a:srcRect/>
          <a:stretch>
            <a:fillRect/>
          </a:stretch>
        </p:blipFill>
        <p:spPr bwMode="auto">
          <a:xfrm>
            <a:off x="533400" y="3048000"/>
            <a:ext cx="1195388" cy="2743200"/>
          </a:xfrm>
          <a:prstGeom prst="rect">
            <a:avLst/>
          </a:prstGeom>
          <a:noFill/>
          <a:ln w="9525">
            <a:noFill/>
            <a:miter lim="800000"/>
            <a:headEnd/>
            <a:tailEnd/>
          </a:ln>
        </p:spPr>
      </p:pic>
      <p:sp>
        <p:nvSpPr>
          <p:cNvPr id="2054" name="Text Box 11"/>
          <p:cNvSpPr txBox="1">
            <a:spLocks noChangeArrowheads="1"/>
          </p:cNvSpPr>
          <p:nvPr/>
        </p:nvSpPr>
        <p:spPr bwMode="auto">
          <a:xfrm>
            <a:off x="457200" y="6003925"/>
            <a:ext cx="7010400" cy="854075"/>
          </a:xfrm>
          <a:prstGeom prst="rect">
            <a:avLst/>
          </a:prstGeom>
          <a:noFill/>
          <a:ln w="9525">
            <a:noFill/>
            <a:miter lim="800000"/>
            <a:headEnd/>
            <a:tailEnd/>
          </a:ln>
        </p:spPr>
        <p:txBody>
          <a:bodyPr>
            <a:spAutoFit/>
          </a:bodyPr>
          <a:lstStyle/>
          <a:p>
            <a:pPr>
              <a:spcBef>
                <a:spcPct val="50000"/>
              </a:spcBef>
            </a:pPr>
            <a:r>
              <a:rPr lang="en-US" sz="2000" dirty="0"/>
              <a:t>INSTRUCTOR:  OFFICER COLE LANGSTON</a:t>
            </a:r>
          </a:p>
          <a:p>
            <a:pPr>
              <a:spcBef>
                <a:spcPct val="50000"/>
              </a:spcBef>
            </a:pPr>
            <a:r>
              <a:rPr lang="en-US" sz="2000" dirty="0"/>
              <a:t>                           CARROLLTON POLICE DEPARTMENT</a:t>
            </a:r>
          </a:p>
        </p:txBody>
      </p:sp>
      <p:sp>
        <p:nvSpPr>
          <p:cNvPr id="2055" name="Text Box 13"/>
          <p:cNvSpPr txBox="1">
            <a:spLocks noChangeArrowheads="1"/>
          </p:cNvSpPr>
          <p:nvPr/>
        </p:nvSpPr>
        <p:spPr bwMode="auto">
          <a:xfrm>
            <a:off x="228600" y="1524000"/>
            <a:ext cx="8915400" cy="646331"/>
          </a:xfrm>
          <a:prstGeom prst="rect">
            <a:avLst/>
          </a:prstGeom>
          <a:noFill/>
          <a:ln w="9525">
            <a:noFill/>
            <a:miter lim="800000"/>
            <a:headEnd/>
            <a:tailEnd/>
          </a:ln>
        </p:spPr>
        <p:txBody>
          <a:bodyPr>
            <a:spAutoFit/>
          </a:bodyPr>
          <a:lstStyle/>
          <a:p>
            <a:pPr algn="ctr">
              <a:spcBef>
                <a:spcPct val="50000"/>
              </a:spcBef>
            </a:pPr>
            <a:r>
              <a:rPr lang="en-US" sz="3600" b="1" dirty="0"/>
              <a:t>TEXAS </a:t>
            </a:r>
            <a:r>
              <a:rPr lang="en-US" sz="3600" b="1" dirty="0" smtClean="0"/>
              <a:t>ALCOHOLIC BEVERAGE CODE</a:t>
            </a:r>
            <a:endParaRPr lang="en-US" sz="36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4525963"/>
          </a:xfrm>
        </p:spPr>
        <p:txBody>
          <a:bodyPr/>
          <a:lstStyle/>
          <a:p>
            <a:r>
              <a:rPr lang="en-US" sz="2400" dirty="0" smtClean="0"/>
              <a:t>106.071.  PUNISHMENT FOR ALCOHOL-RELATED</a:t>
            </a:r>
          </a:p>
          <a:p>
            <a:pPr>
              <a:buNone/>
            </a:pPr>
            <a:r>
              <a:rPr lang="en-US" sz="2400" dirty="0" smtClean="0"/>
              <a:t>		         OFFENSE BY MINOR</a:t>
            </a:r>
          </a:p>
          <a:p>
            <a:pPr lvl="1"/>
            <a:r>
              <a:rPr lang="en-US" sz="2400" dirty="0" smtClean="0"/>
              <a:t>General penalty</a:t>
            </a:r>
          </a:p>
          <a:p>
            <a:pPr lvl="1"/>
            <a:r>
              <a:rPr lang="en-US" sz="2400" dirty="0" smtClean="0"/>
              <a:t>Class C Misdemeanor</a:t>
            </a:r>
          </a:p>
          <a:p>
            <a:pPr lvl="1"/>
            <a:r>
              <a:rPr lang="en-US" sz="2400" dirty="0" smtClean="0"/>
              <a:t>Mandatory community service (related to education about or prevention of misuse of alcohol):</a:t>
            </a:r>
          </a:p>
          <a:p>
            <a:pPr lvl="2">
              <a:buFont typeface="Wingdings" pitchFamily="2" charset="2"/>
              <a:buChar char="Ø"/>
            </a:pPr>
            <a:r>
              <a:rPr lang="en-US" dirty="0" smtClean="0"/>
              <a:t>1</a:t>
            </a:r>
            <a:r>
              <a:rPr lang="en-US" baseline="30000" dirty="0" smtClean="0"/>
              <a:t>st</a:t>
            </a:r>
            <a:r>
              <a:rPr lang="en-US" dirty="0" smtClean="0"/>
              <a:t> offense: 8-12 hours</a:t>
            </a:r>
          </a:p>
          <a:p>
            <a:pPr lvl="2">
              <a:buFont typeface="Wingdings" pitchFamily="2" charset="2"/>
              <a:buChar char="Ø"/>
            </a:pPr>
            <a:r>
              <a:rPr lang="en-US" smtClean="0"/>
              <a:t>Subsequent offense:  20-40 hours</a:t>
            </a:r>
            <a:endParaRPr lang="en-US" sz="2400" dirty="0" smtClean="0"/>
          </a:p>
          <a:p>
            <a:pPr lvl="1"/>
            <a:r>
              <a:rPr lang="en-US" sz="2400" dirty="0" smtClean="0"/>
              <a:t>Mandatory license suspension </a:t>
            </a:r>
            <a:r>
              <a:rPr lang="en-US" sz="2000" dirty="0" smtClean="0"/>
              <a:t>(deny issuance if no license)</a:t>
            </a:r>
          </a:p>
          <a:p>
            <a:pPr lvl="2">
              <a:buFont typeface="Wingdings" pitchFamily="2" charset="2"/>
              <a:buChar char="Ø"/>
            </a:pPr>
            <a:r>
              <a:rPr lang="en-US" dirty="0" smtClean="0"/>
              <a:t>1</a:t>
            </a:r>
            <a:r>
              <a:rPr lang="en-US" baseline="30000" dirty="0" smtClean="0"/>
              <a:t>st</a:t>
            </a:r>
            <a:r>
              <a:rPr lang="en-US" dirty="0" smtClean="0"/>
              <a:t> offense: 30 days</a:t>
            </a:r>
          </a:p>
          <a:p>
            <a:pPr lvl="2">
              <a:buFont typeface="Wingdings" pitchFamily="2" charset="2"/>
              <a:buChar char="Ø"/>
            </a:pPr>
            <a:r>
              <a:rPr lang="en-US" dirty="0" smtClean="0"/>
              <a:t>2nd offense:  60 days</a:t>
            </a:r>
          </a:p>
          <a:p>
            <a:pPr lvl="2">
              <a:buFont typeface="Wingdings" pitchFamily="2" charset="2"/>
              <a:buChar char="Ø"/>
            </a:pPr>
            <a:r>
              <a:rPr lang="en-US" dirty="0" smtClean="0"/>
              <a:t>3</a:t>
            </a:r>
            <a:r>
              <a:rPr lang="en-US" baseline="30000" dirty="0" smtClean="0"/>
              <a:t>rd</a:t>
            </a:r>
            <a:r>
              <a:rPr lang="en-US" dirty="0" smtClean="0"/>
              <a:t>+ offense:  180 days</a:t>
            </a:r>
          </a:p>
          <a:p>
            <a:pPr lvl="1"/>
            <a:r>
              <a:rPr lang="en-US" sz="2400" dirty="0" smtClean="0"/>
              <a:t>Third offense for minor aged 17-20: </a:t>
            </a:r>
          </a:p>
          <a:p>
            <a:pPr lvl="2">
              <a:buFont typeface="Wingdings" pitchFamily="2" charset="2"/>
              <a:buChar char="Ø"/>
            </a:pPr>
            <a:r>
              <a:rPr lang="en-US" dirty="0" smtClean="0"/>
              <a:t>Fine $250-$2,000</a:t>
            </a:r>
          </a:p>
          <a:p>
            <a:pPr lvl="2">
              <a:buFont typeface="Wingdings" pitchFamily="2" charset="2"/>
              <a:buChar char="Ø"/>
            </a:pPr>
            <a:r>
              <a:rPr lang="en-US" dirty="0" smtClean="0"/>
              <a:t>Up to 180 days jail</a:t>
            </a:r>
            <a:endParaRPr lang="en-US" sz="20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763000" cy="4525963"/>
          </a:xfrm>
        </p:spPr>
        <p:txBody>
          <a:bodyPr/>
          <a:lstStyle/>
          <a:p>
            <a:r>
              <a:rPr lang="en-US" sz="2400" dirty="0" smtClean="0"/>
              <a:t>106.08.  IMPORTATION BY A MINOR</a:t>
            </a:r>
          </a:p>
          <a:p>
            <a:pPr lvl="1"/>
            <a:r>
              <a:rPr lang="en-US" sz="2400" dirty="0" smtClean="0"/>
              <a:t>No minor may import into this state or possess with intent to import into this state any alcoholic beverage</a:t>
            </a:r>
          </a:p>
          <a:p>
            <a:r>
              <a:rPr lang="en-US" sz="2400" dirty="0" smtClean="0"/>
              <a:t>106.09  EMPLOYMENT OF MINORS.  </a:t>
            </a:r>
          </a:p>
          <a:p>
            <a:pPr lvl="1"/>
            <a:r>
              <a:rPr lang="en-US" sz="2400" dirty="0" smtClean="0"/>
              <a:t>May not employ person under 18 to sell, prepare, serve, or otherwise handle liquor, or to assist in doing so, except:</a:t>
            </a:r>
          </a:p>
          <a:p>
            <a:pPr lvl="2">
              <a:buFont typeface="Wingdings" pitchFamily="2" charset="2"/>
              <a:buChar char="Ø"/>
            </a:pPr>
            <a:r>
              <a:rPr lang="en-US" dirty="0" smtClean="0"/>
              <a:t>Wine package only permittee:  16 or older may do anything</a:t>
            </a:r>
          </a:p>
          <a:p>
            <a:pPr lvl="2">
              <a:buFont typeface="Wingdings" pitchFamily="2" charset="2"/>
              <a:buChar char="Ø"/>
            </a:pPr>
            <a:r>
              <a:rPr lang="en-US" dirty="0" smtClean="0"/>
              <a:t>On-premise permittee: Can employ under 18, except sell, prepare, or serve alcoholic beverage</a:t>
            </a:r>
          </a:p>
          <a:p>
            <a:pPr lvl="2">
              <a:buFont typeface="Wingdings" pitchFamily="2" charset="2"/>
              <a:buChar char="Ø"/>
            </a:pPr>
            <a:r>
              <a:rPr lang="en-US" dirty="0" smtClean="0"/>
              <a:t>On premise permittee who also has food/beverage certificate: Can employ under 18 as cashier, if alcoholic beverage is served by person 18 or older</a:t>
            </a:r>
          </a:p>
          <a:p>
            <a:pPr lvl="1"/>
            <a:endParaRPr lang="en-US" sz="2000" dirty="0" smtClean="0"/>
          </a:p>
          <a:p>
            <a:pPr lvl="1">
              <a:buNone/>
            </a:pPr>
            <a:endParaRPr lang="en-US" sz="2000" dirty="0" smtClean="0"/>
          </a:p>
          <a:p>
            <a:pPr lvl="1"/>
            <a:endParaRPr lang="en-US" sz="2000" dirty="0" smtClean="0"/>
          </a:p>
          <a:p>
            <a:pPr lvl="1"/>
            <a:endParaRPr lang="en-US" sz="2000" dirty="0" smtClean="0"/>
          </a:p>
          <a:p>
            <a:pPr lvl="1"/>
            <a:endParaRPr lang="en-US" sz="2000" dirty="0" smtClean="0"/>
          </a:p>
          <a:p>
            <a:pPr lvl="1"/>
            <a:endParaRPr lang="en-US" sz="2000" dirty="0" smtClean="0"/>
          </a:p>
          <a:p>
            <a:pPr lvl="1">
              <a:buNone/>
            </a:pPr>
            <a:endParaRPr lang="en-US" sz="2000" dirty="0" smtClean="0"/>
          </a:p>
          <a:p>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8229600" cy="792162"/>
          </a:xfrm>
        </p:spPr>
        <p:txBody>
          <a:bodyPr/>
          <a:lstStyle/>
          <a:p>
            <a:pPr eaLnBrk="1" hangingPunct="1">
              <a:defRPr/>
            </a:pPr>
            <a:r>
              <a:rPr lang="en-US" sz="3200" b="1" dirty="0" smtClean="0">
                <a:effectLst>
                  <a:outerShdw blurRad="38100" dist="38100" dir="2700000" algn="tl">
                    <a:srgbClr val="C0C0C0"/>
                  </a:outerShdw>
                </a:effectLst>
              </a:rPr>
              <a:t>Questions</a:t>
            </a:r>
          </a:p>
        </p:txBody>
      </p:sp>
      <p:sp>
        <p:nvSpPr>
          <p:cNvPr id="13315" name="Rectangle 3"/>
          <p:cNvSpPr>
            <a:spLocks noGrp="1" noChangeArrowheads="1"/>
          </p:cNvSpPr>
          <p:nvPr>
            <p:ph type="body" idx="1"/>
          </p:nvPr>
        </p:nvSpPr>
        <p:spPr>
          <a:xfrm>
            <a:off x="457200" y="990600"/>
            <a:ext cx="8229600" cy="5135563"/>
          </a:xfrm>
        </p:spPr>
        <p:txBody>
          <a:bodyPr/>
          <a:lstStyle/>
          <a:p>
            <a:pPr eaLnBrk="1" hangingPunct="1"/>
            <a:r>
              <a:rPr lang="en-US" sz="2800" dirty="0" smtClean="0"/>
              <a:t>There are three exceptions to the violation “Possession of Alcohol by a Minor.”</a:t>
            </a:r>
          </a:p>
          <a:p>
            <a:pPr eaLnBrk="1" hangingPunct="1">
              <a:buFontTx/>
              <a:buNone/>
            </a:pPr>
            <a:r>
              <a:rPr lang="en-US" sz="2800" dirty="0" smtClean="0"/>
              <a:t>     true_____  false_____</a:t>
            </a:r>
          </a:p>
          <a:p>
            <a:pPr eaLnBrk="1" hangingPunct="1">
              <a:buFontTx/>
              <a:buNone/>
            </a:pPr>
            <a:endParaRPr lang="en-US" sz="2800" dirty="0" smtClean="0"/>
          </a:p>
          <a:p>
            <a:pPr eaLnBrk="1" hangingPunct="1"/>
            <a:r>
              <a:rPr lang="en-US" sz="2800" dirty="0" smtClean="0"/>
              <a:t>Any minor charged with DUI can be subject to fine and jail time.   true____  false____</a:t>
            </a:r>
          </a:p>
          <a:p>
            <a:pPr eaLnBrk="1" hangingPunct="1"/>
            <a:endParaRPr lang="en-US" sz="2800" dirty="0" smtClean="0"/>
          </a:p>
          <a:p>
            <a:pPr eaLnBrk="1" hangingPunct="1"/>
            <a:r>
              <a:rPr lang="en-US" sz="2800" dirty="0" smtClean="0"/>
              <a:t>A permit which provides on premises consumption of alcohol can not employ anyone under the age of 18.   true____  false____</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2"/>
          <p:cNvGrpSpPr>
            <a:grpSpLocks/>
          </p:cNvGrpSpPr>
          <p:nvPr/>
        </p:nvGrpSpPr>
        <p:grpSpPr bwMode="auto">
          <a:xfrm>
            <a:off x="1600200" y="3581400"/>
            <a:ext cx="6781800" cy="2286000"/>
            <a:chOff x="1008" y="2352"/>
            <a:chExt cx="4656" cy="1776"/>
          </a:xfrm>
        </p:grpSpPr>
        <p:pic>
          <p:nvPicPr>
            <p:cNvPr id="2056" name="Picture 12" descr="female police &#10;officer on white &#10;background, portrait. &#10;fotosearch - search &#10;stock photos, &#10;pictures, images, &#10;and photo clipart"/>
            <p:cNvPicPr>
              <a:picLocks noChangeAspect="1" noChangeArrowheads="1"/>
            </p:cNvPicPr>
            <p:nvPr/>
          </p:nvPicPr>
          <p:blipFill>
            <a:blip r:embed="rId3" cstate="print"/>
            <a:srcRect l="32001" r="16000" b="7333"/>
            <a:stretch>
              <a:fillRect/>
            </a:stretch>
          </p:blipFill>
          <p:spPr bwMode="auto">
            <a:xfrm>
              <a:off x="4944" y="2352"/>
              <a:ext cx="720" cy="1776"/>
            </a:xfrm>
            <a:prstGeom prst="rect">
              <a:avLst/>
            </a:prstGeom>
            <a:noFill/>
            <a:ln w="9525">
              <a:noFill/>
              <a:miter lim="800000"/>
              <a:headEnd/>
              <a:tailEnd/>
            </a:ln>
          </p:spPr>
        </p:pic>
        <p:pic>
          <p:nvPicPr>
            <p:cNvPr id="2057" name="Picture 14" descr="SBLE Logo Seal"/>
            <p:cNvPicPr>
              <a:picLocks noChangeAspect="1" noChangeArrowheads="1"/>
            </p:cNvPicPr>
            <p:nvPr/>
          </p:nvPicPr>
          <p:blipFill>
            <a:blip r:embed="rId4" cstate="print"/>
            <a:srcRect/>
            <a:stretch>
              <a:fillRect/>
            </a:stretch>
          </p:blipFill>
          <p:spPr bwMode="auto">
            <a:xfrm>
              <a:off x="3696" y="2592"/>
              <a:ext cx="1338" cy="1386"/>
            </a:xfrm>
            <a:prstGeom prst="rect">
              <a:avLst/>
            </a:prstGeom>
            <a:noFill/>
            <a:ln w="9525">
              <a:noFill/>
              <a:miter lim="800000"/>
              <a:headEnd/>
              <a:tailEnd/>
            </a:ln>
          </p:spPr>
        </p:pic>
        <p:pic>
          <p:nvPicPr>
            <p:cNvPr id="2058" name="Picture 13" descr="ICJS-(color)_W_TxState"/>
            <p:cNvPicPr>
              <a:picLocks noChangeAspect="1" noChangeArrowheads="1"/>
            </p:cNvPicPr>
            <p:nvPr/>
          </p:nvPicPr>
          <p:blipFill>
            <a:blip r:embed="rId5" cstate="print">
              <a:lum bright="-24000" contrast="36000"/>
            </a:blip>
            <a:srcRect/>
            <a:stretch>
              <a:fillRect/>
            </a:stretch>
          </p:blipFill>
          <p:spPr bwMode="auto">
            <a:xfrm>
              <a:off x="1008" y="2352"/>
              <a:ext cx="2688" cy="1728"/>
            </a:xfrm>
            <a:prstGeom prst="rect">
              <a:avLst/>
            </a:prstGeom>
            <a:noFill/>
            <a:ln w="9525">
              <a:noFill/>
              <a:miter lim="800000"/>
              <a:headEnd/>
              <a:tailEnd/>
            </a:ln>
          </p:spPr>
        </p:pic>
      </p:grpSp>
      <p:pic>
        <p:nvPicPr>
          <p:cNvPr id="2051" name="Picture 4" descr="Police Officer Street Tactical Uniform"/>
          <p:cNvPicPr>
            <a:picLocks noChangeAspect="1" noChangeArrowheads="1"/>
          </p:cNvPicPr>
          <p:nvPr/>
        </p:nvPicPr>
        <p:blipFill>
          <a:blip r:embed="rId6" cstate="print"/>
          <a:srcRect/>
          <a:stretch>
            <a:fillRect/>
          </a:stretch>
        </p:blipFill>
        <p:spPr bwMode="auto">
          <a:xfrm>
            <a:off x="533400" y="3048000"/>
            <a:ext cx="1195388" cy="2743200"/>
          </a:xfrm>
          <a:prstGeom prst="rect">
            <a:avLst/>
          </a:prstGeom>
          <a:noFill/>
          <a:ln w="9525">
            <a:noFill/>
            <a:miter lim="800000"/>
            <a:headEnd/>
            <a:tailEnd/>
          </a:ln>
        </p:spPr>
      </p:pic>
      <p:sp>
        <p:nvSpPr>
          <p:cNvPr id="2054" name="Text Box 11"/>
          <p:cNvSpPr txBox="1">
            <a:spLocks noChangeArrowheads="1"/>
          </p:cNvSpPr>
          <p:nvPr/>
        </p:nvSpPr>
        <p:spPr bwMode="auto">
          <a:xfrm>
            <a:off x="457200" y="6003925"/>
            <a:ext cx="7010400" cy="854075"/>
          </a:xfrm>
          <a:prstGeom prst="rect">
            <a:avLst/>
          </a:prstGeom>
          <a:noFill/>
          <a:ln w="9525">
            <a:noFill/>
            <a:miter lim="800000"/>
            <a:headEnd/>
            <a:tailEnd/>
          </a:ln>
        </p:spPr>
        <p:txBody>
          <a:bodyPr>
            <a:spAutoFit/>
          </a:bodyPr>
          <a:lstStyle/>
          <a:p>
            <a:pPr>
              <a:spcBef>
                <a:spcPct val="50000"/>
              </a:spcBef>
            </a:pPr>
            <a:r>
              <a:rPr lang="en-US" sz="2000" dirty="0"/>
              <a:t>INSTRUCTOR:  OFFICER COLE LANGSTON</a:t>
            </a:r>
          </a:p>
          <a:p>
            <a:pPr>
              <a:spcBef>
                <a:spcPct val="50000"/>
              </a:spcBef>
            </a:pPr>
            <a:r>
              <a:rPr lang="en-US" sz="2000" dirty="0"/>
              <a:t>                           CARROLLTON POLICE DEPARTMENT</a:t>
            </a:r>
          </a:p>
        </p:txBody>
      </p:sp>
      <p:sp>
        <p:nvSpPr>
          <p:cNvPr id="2055" name="Text Box 13"/>
          <p:cNvSpPr txBox="1">
            <a:spLocks noChangeArrowheads="1"/>
          </p:cNvSpPr>
          <p:nvPr/>
        </p:nvSpPr>
        <p:spPr bwMode="auto">
          <a:xfrm>
            <a:off x="228600" y="1524000"/>
            <a:ext cx="8915400" cy="646331"/>
          </a:xfrm>
          <a:prstGeom prst="rect">
            <a:avLst/>
          </a:prstGeom>
          <a:noFill/>
          <a:ln w="9525">
            <a:noFill/>
            <a:miter lim="800000"/>
            <a:headEnd/>
            <a:tailEnd/>
          </a:ln>
        </p:spPr>
        <p:txBody>
          <a:bodyPr>
            <a:spAutoFit/>
          </a:bodyPr>
          <a:lstStyle/>
          <a:p>
            <a:pPr algn="ctr">
              <a:spcBef>
                <a:spcPct val="50000"/>
              </a:spcBef>
            </a:pPr>
            <a:r>
              <a:rPr lang="en-US" sz="3600" b="1" dirty="0"/>
              <a:t>TEXAS </a:t>
            </a:r>
            <a:r>
              <a:rPr lang="en-US" sz="3600" b="1" dirty="0" smtClean="0"/>
              <a:t>ALCOHOLIC BEVERAGE CODE</a:t>
            </a:r>
            <a:endParaRPr lang="en-US" sz="36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152400"/>
            <a:ext cx="8229600" cy="1219200"/>
          </a:xfrm>
        </p:spPr>
        <p:txBody>
          <a:bodyPr/>
          <a:lstStyle/>
          <a:p>
            <a:pPr eaLnBrk="1" hangingPunct="1">
              <a:defRPr/>
            </a:pPr>
            <a:r>
              <a:rPr lang="en-US" b="1" dirty="0" smtClean="0">
                <a:effectLst>
                  <a:outerShdw blurRad="38100" dist="38100" dir="2700000" algn="tl">
                    <a:srgbClr val="C0C0C0"/>
                  </a:outerShdw>
                </a:effectLst>
              </a:rPr>
              <a:t>LEARNING OBJECTIVES</a:t>
            </a:r>
          </a:p>
        </p:txBody>
      </p:sp>
      <p:sp>
        <p:nvSpPr>
          <p:cNvPr id="3075" name="Rectangle 3"/>
          <p:cNvSpPr>
            <a:spLocks noGrp="1" noChangeArrowheads="1"/>
          </p:cNvSpPr>
          <p:nvPr>
            <p:ph type="body" idx="1"/>
          </p:nvPr>
        </p:nvSpPr>
        <p:spPr>
          <a:xfrm>
            <a:off x="152400" y="838200"/>
            <a:ext cx="8839200" cy="5059363"/>
          </a:xfrm>
        </p:spPr>
        <p:txBody>
          <a:bodyPr/>
          <a:lstStyle/>
          <a:p>
            <a:r>
              <a:rPr lang="en-US" sz="2400" dirty="0" smtClean="0"/>
              <a:t>The student will be able to define a minor as it applies to this code.</a:t>
            </a:r>
          </a:p>
          <a:p>
            <a:r>
              <a:rPr lang="en-US" sz="2400" dirty="0" smtClean="0"/>
              <a:t>The student will be able to identify the courts of jurisdiction in each violation of this code.</a:t>
            </a:r>
          </a:p>
          <a:p>
            <a:r>
              <a:rPr lang="en-US" sz="2400" dirty="0" smtClean="0"/>
              <a:t>The student will be able to identify each classification of violation in this code as it pertains to minors.</a:t>
            </a:r>
          </a:p>
          <a:p>
            <a:r>
              <a:rPr lang="en-US" sz="2400" dirty="0" smtClean="0"/>
              <a:t>The student will be able to identify the punishment range for each violation of this code.</a:t>
            </a:r>
          </a:p>
          <a:p>
            <a:r>
              <a:rPr lang="en-US" sz="2400" dirty="0" smtClean="0"/>
              <a:t>The student will be able to explain when a minor can be required to attend an alcohol awareness course. </a:t>
            </a:r>
          </a:p>
          <a:p>
            <a:r>
              <a:rPr lang="en-US" sz="2400" dirty="0" smtClean="0"/>
              <a:t>The student will be able to explain how a violation conviction can affect their driver’s license status.</a:t>
            </a:r>
          </a:p>
          <a:p>
            <a:r>
              <a:rPr lang="en-US" sz="2400" dirty="0" smtClean="0"/>
              <a:t>The student will be able to explain how a minor may have a conviction in this code can be expunged from their record. </a:t>
            </a:r>
          </a:p>
          <a:p>
            <a:endParaRPr lang="en-US" sz="24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27037"/>
            <a:ext cx="9144000" cy="4525963"/>
          </a:xfrm>
        </p:spPr>
        <p:txBody>
          <a:bodyPr/>
          <a:lstStyle/>
          <a:p>
            <a:r>
              <a:rPr lang="en-US" sz="2400" dirty="0" smtClean="0"/>
              <a:t>106.01 DEFINITION</a:t>
            </a:r>
          </a:p>
          <a:p>
            <a:pPr lvl="1"/>
            <a:r>
              <a:rPr lang="en-US" sz="2400" dirty="0" smtClean="0"/>
              <a:t>Minor is under 21 years of age</a:t>
            </a:r>
          </a:p>
          <a:p>
            <a:r>
              <a:rPr lang="en-US" sz="2400" dirty="0" smtClean="0"/>
              <a:t>106.02  PURCHASE OF ALCOHOL BY A MINOR </a:t>
            </a:r>
          </a:p>
          <a:p>
            <a:pPr lvl="1"/>
            <a:r>
              <a:rPr lang="en-US" sz="2400" dirty="0" smtClean="0"/>
              <a:t>A minor commits an offense if the minor purchases an alcoholic beverage</a:t>
            </a:r>
          </a:p>
          <a:p>
            <a:pPr lvl="1"/>
            <a:r>
              <a:rPr lang="en-US" sz="2400" dirty="0" smtClean="0"/>
              <a:t>Exempts a minor attempting to purchase during a minor sting when under immediate supervision of a peace officer</a:t>
            </a:r>
          </a:p>
          <a:p>
            <a:pPr lvl="1"/>
            <a:r>
              <a:rPr lang="en-US" sz="2400" dirty="0" smtClean="0"/>
              <a:t>General penalty</a:t>
            </a:r>
          </a:p>
          <a:p>
            <a:r>
              <a:rPr lang="en-US" sz="2400" dirty="0" smtClean="0"/>
              <a:t>106.025  ATTEMPT TO PURCHASE ALCOHOL BY A MINOR</a:t>
            </a:r>
          </a:p>
          <a:p>
            <a:pPr lvl="1"/>
            <a:r>
              <a:rPr lang="en-US" sz="2400" dirty="0" smtClean="0"/>
              <a:t>Offense for a minor to attempt to purchase alcohol</a:t>
            </a:r>
          </a:p>
          <a:p>
            <a:pPr lvl="1"/>
            <a:r>
              <a:rPr lang="en-US" sz="2400" dirty="0" smtClean="0"/>
              <a:t>Minor must act in more than mere preparation</a:t>
            </a:r>
          </a:p>
          <a:p>
            <a:pPr lvl="1"/>
            <a:r>
              <a:rPr lang="en-US" sz="2400" dirty="0" smtClean="0"/>
              <a:t>Exempts minors doing minor stings with police</a:t>
            </a:r>
          </a:p>
          <a:p>
            <a:pPr lvl="1"/>
            <a:r>
              <a:rPr lang="en-US" sz="2400" dirty="0" smtClean="0"/>
              <a:t>General penalty</a:t>
            </a:r>
          </a:p>
          <a:p>
            <a:pPr lvl="1"/>
            <a:endParaRPr lang="en-US" sz="2400" dirty="0" smtClean="0"/>
          </a:p>
          <a:p>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27037"/>
            <a:ext cx="8839200" cy="4525963"/>
          </a:xfrm>
        </p:spPr>
        <p:txBody>
          <a:bodyPr/>
          <a:lstStyle/>
          <a:p>
            <a:r>
              <a:rPr lang="en-US" sz="2400" dirty="0" smtClean="0"/>
              <a:t>106.03.  SALE TO MINORS</a:t>
            </a:r>
          </a:p>
          <a:p>
            <a:pPr lvl="1"/>
            <a:r>
              <a:rPr lang="en-US" sz="2400" dirty="0" smtClean="0"/>
              <a:t>Offense for a person to sell an alcoholic beverage to a minor with criminal negligence</a:t>
            </a:r>
          </a:p>
          <a:p>
            <a:pPr lvl="1"/>
            <a:r>
              <a:rPr lang="en-US" sz="2400" dirty="0" smtClean="0"/>
              <a:t>Is not an offense if the minor displayed a fake ID, which appeared to be a valid ID, showing the minor is 21 or older</a:t>
            </a:r>
          </a:p>
          <a:p>
            <a:pPr lvl="2">
              <a:buFont typeface="Wingdings" pitchFamily="2" charset="2"/>
              <a:buChar char="Ø"/>
            </a:pPr>
            <a:r>
              <a:rPr lang="en-US" dirty="0" smtClean="0"/>
              <a:t>No fake ID exemption if the seller used an ID reader on their cash register and it showed the card was invalid</a:t>
            </a:r>
          </a:p>
          <a:p>
            <a:pPr lvl="1"/>
            <a:r>
              <a:rPr lang="en-US" sz="2400" dirty="0" smtClean="0"/>
              <a:t>Class A Misdemeanor</a:t>
            </a:r>
          </a:p>
          <a:p>
            <a:r>
              <a:rPr lang="en-US" sz="2400" dirty="0" smtClean="0"/>
              <a:t>106.04 CONSUMPTION OF ALCOHOL BY A MINOR</a:t>
            </a:r>
          </a:p>
          <a:p>
            <a:pPr lvl="1"/>
            <a:r>
              <a:rPr lang="en-US" sz="2400" dirty="0" smtClean="0"/>
              <a:t>Offense for a minor to consume an alcoholic beverage</a:t>
            </a:r>
          </a:p>
          <a:p>
            <a:pPr lvl="1"/>
            <a:r>
              <a:rPr lang="en-US" sz="2400" dirty="0" smtClean="0"/>
              <a:t>Affirmative defense if it was consumed in the visible presence of the minor’s adult parent, guardian, or spouse</a:t>
            </a:r>
          </a:p>
          <a:p>
            <a:pPr lvl="1"/>
            <a:r>
              <a:rPr lang="en-US" sz="2400" dirty="0" smtClean="0"/>
              <a:t>General penalty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74637"/>
            <a:ext cx="8839200" cy="4525963"/>
          </a:xfrm>
        </p:spPr>
        <p:txBody>
          <a:bodyPr/>
          <a:lstStyle/>
          <a:p>
            <a:r>
              <a:rPr lang="en-US" sz="2400" dirty="0" smtClean="0"/>
              <a:t>106.041  DRIVING OR OPERATING WATERCRAFT UNDER THE INFLUENCE OF ALCOHOL BY MINOR</a:t>
            </a:r>
          </a:p>
          <a:p>
            <a:pPr lvl="1"/>
            <a:r>
              <a:rPr lang="en-US" sz="2400" dirty="0" smtClean="0"/>
              <a:t> A minor commits an offense if the minor operates a motor vehicle in a public place, or a watercraft, while having any detectable amount of alcohol in the minor's system</a:t>
            </a:r>
          </a:p>
          <a:p>
            <a:pPr lvl="1"/>
            <a:r>
              <a:rPr lang="en-US" sz="2400" dirty="0" smtClean="0"/>
              <a:t>Class C Misdemeanor</a:t>
            </a:r>
          </a:p>
          <a:p>
            <a:pPr lvl="1"/>
            <a:r>
              <a:rPr lang="en-US" sz="2400" dirty="0" smtClean="0"/>
              <a:t>Mandatory community service </a:t>
            </a:r>
            <a:r>
              <a:rPr lang="en-US" sz="2000" dirty="0" smtClean="0"/>
              <a:t>(related to education about or prevention of misuse of alcohol)</a:t>
            </a:r>
            <a:r>
              <a:rPr lang="en-US" sz="2400" dirty="0" smtClean="0"/>
              <a:t>:</a:t>
            </a:r>
          </a:p>
          <a:p>
            <a:pPr lvl="3">
              <a:buFont typeface="Wingdings" pitchFamily="2" charset="2"/>
              <a:buChar char="Ø"/>
            </a:pPr>
            <a:r>
              <a:rPr lang="en-US" sz="2400" dirty="0" smtClean="0"/>
              <a:t>1</a:t>
            </a:r>
            <a:r>
              <a:rPr lang="en-US" sz="2400" baseline="30000" dirty="0" smtClean="0"/>
              <a:t>st</a:t>
            </a:r>
            <a:r>
              <a:rPr lang="en-US" sz="2400" dirty="0" smtClean="0"/>
              <a:t> offense: 20-40 hours</a:t>
            </a:r>
          </a:p>
          <a:p>
            <a:pPr lvl="3">
              <a:buFont typeface="Wingdings" pitchFamily="2" charset="2"/>
              <a:buChar char="Ø"/>
            </a:pPr>
            <a:r>
              <a:rPr lang="en-US" sz="2400" dirty="0" smtClean="0"/>
              <a:t>Subsequent offenses: 40-60 hours</a:t>
            </a:r>
          </a:p>
          <a:p>
            <a:pPr lvl="1"/>
            <a:r>
              <a:rPr lang="en-US" sz="2400" dirty="0" smtClean="0"/>
              <a:t>Penalty for minor aged 17-20 for 3</a:t>
            </a:r>
            <a:r>
              <a:rPr lang="en-US" sz="2400" baseline="30000" dirty="0" smtClean="0"/>
              <a:t>rd</a:t>
            </a:r>
            <a:r>
              <a:rPr lang="en-US" sz="2400" dirty="0" smtClean="0"/>
              <a:t> conviction:</a:t>
            </a:r>
          </a:p>
          <a:p>
            <a:pPr marL="1257300" lvl="2" indent="-342900">
              <a:buFont typeface="+mj-lt"/>
              <a:buAutoNum type="arabicParenR"/>
            </a:pPr>
            <a:r>
              <a:rPr lang="en-US" dirty="0" smtClean="0"/>
              <a:t>A fine of not less than $500 or more than $2,000</a:t>
            </a:r>
          </a:p>
          <a:p>
            <a:pPr marL="1257300" lvl="2" indent="-342900">
              <a:buFont typeface="+mj-lt"/>
              <a:buAutoNum type="arabicParenR"/>
            </a:pPr>
            <a:r>
              <a:rPr lang="en-US" dirty="0" smtClean="0"/>
              <a:t>Confinement in jail for a term not to exceed 180 days</a:t>
            </a:r>
          </a:p>
          <a:p>
            <a:pPr marL="1257300" lvl="2" indent="-342900">
              <a:buFont typeface="+mj-lt"/>
              <a:buAutoNum type="arabicParenR"/>
            </a:pPr>
            <a:r>
              <a:rPr lang="en-US" dirty="0" smtClean="0"/>
              <a:t>Both the fine and confinement</a:t>
            </a:r>
          </a:p>
          <a:p>
            <a:pPr>
              <a:buNone/>
            </a:pP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5943600"/>
          </a:xfrm>
        </p:spPr>
        <p:txBody>
          <a:bodyPr/>
          <a:lstStyle/>
          <a:p>
            <a:r>
              <a:rPr lang="en-US" sz="2400" dirty="0" smtClean="0"/>
              <a:t>It is not a lesser included offense of DWI, DWI w/ Child Passenger,  or Boating While Intoxicated</a:t>
            </a:r>
          </a:p>
          <a:p>
            <a:r>
              <a:rPr lang="en-US" sz="2400" dirty="0" smtClean="0"/>
              <a:t>May issue citation and release without arresting minor</a:t>
            </a:r>
          </a:p>
          <a:p>
            <a:r>
              <a:rPr lang="en-US" sz="2400" dirty="0" smtClean="0"/>
              <a:t>"Watercraft" means a vessel, one or more water skis, an aquaplane, or another device used for transporting or carrying a person on water, other than a device propelled only by the current of water.</a:t>
            </a:r>
          </a:p>
          <a:p>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4525963"/>
          </a:xfrm>
        </p:spPr>
        <p:txBody>
          <a:bodyPr/>
          <a:lstStyle/>
          <a:p>
            <a:r>
              <a:rPr lang="en-US" sz="2400" dirty="0" smtClean="0"/>
              <a:t>106.05  POSSESSION OF ALCOHOL BY A MINOR </a:t>
            </a:r>
          </a:p>
          <a:p>
            <a:pPr lvl="1"/>
            <a:r>
              <a:rPr lang="en-US" sz="2400" dirty="0" smtClean="0"/>
              <a:t>Offense for a minor to possess an alcoholic beverage</a:t>
            </a:r>
          </a:p>
          <a:p>
            <a:pPr lvl="1"/>
            <a:r>
              <a:rPr lang="en-US" sz="2400" dirty="0" smtClean="0"/>
              <a:t>Exemptions:</a:t>
            </a:r>
          </a:p>
          <a:p>
            <a:pPr marL="1257300" lvl="2" indent="-457200">
              <a:buFont typeface="+mj-lt"/>
              <a:buAutoNum type="arabicParenR"/>
            </a:pPr>
            <a:r>
              <a:rPr lang="en-US" dirty="0" smtClean="0"/>
              <a:t>While in the course and scope of the minor's employment if the minor is an employee of a licensee or permittee and the employment is not prohibited by this code; </a:t>
            </a:r>
          </a:p>
          <a:p>
            <a:pPr marL="1257300" lvl="2" indent="-457200">
              <a:buFont typeface="+mj-lt"/>
              <a:buAutoNum type="arabicParenR"/>
            </a:pPr>
            <a:r>
              <a:rPr lang="en-US" dirty="0" smtClean="0"/>
              <a:t>If the minor is in the visible presence of his adult parent, guardian, or spouse, or other adult to whom the minor has been committed by a court; or</a:t>
            </a:r>
          </a:p>
          <a:p>
            <a:pPr marL="1257300" lvl="2" indent="-457200">
              <a:buFont typeface="+mj-lt"/>
              <a:buAutoNum type="arabicParenR"/>
            </a:pPr>
            <a:r>
              <a:rPr lang="en-US" dirty="0" smtClean="0"/>
              <a:t>If the minor is under the immediate supervision of a commissioned peace officer engaged in enforcing the provisions of this code</a:t>
            </a:r>
            <a:endParaRPr lang="en-US" sz="2400" dirty="0" smtClean="0"/>
          </a:p>
          <a:p>
            <a:pPr lvl="1"/>
            <a:r>
              <a:rPr lang="en-US" sz="2400" dirty="0" smtClean="0"/>
              <a:t>General penalty</a:t>
            </a:r>
          </a:p>
          <a:p>
            <a:pPr marL="1257300" lvl="2" indent="-457200">
              <a:buFont typeface="+mj-lt"/>
              <a:buAutoNum type="arabicParenR"/>
            </a:pP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324600"/>
          </a:xfrm>
        </p:spPr>
        <p:txBody>
          <a:bodyPr/>
          <a:lstStyle/>
          <a:p>
            <a:r>
              <a:rPr lang="en-US" sz="2400" dirty="0" smtClean="0"/>
              <a:t>106.06  PURCHASE OF ALCOHOL FOR A MINOR; </a:t>
            </a:r>
          </a:p>
          <a:p>
            <a:pPr lvl="2">
              <a:buNone/>
            </a:pPr>
            <a:r>
              <a:rPr lang="en-US" dirty="0" smtClean="0"/>
              <a:t>	    FURNISHING ALCOHOL TO A MINOR</a:t>
            </a:r>
          </a:p>
          <a:p>
            <a:pPr lvl="1"/>
            <a:r>
              <a:rPr lang="en-US" sz="2400" dirty="0" smtClean="0"/>
              <a:t>A person commits an offense if he purchases an alcoholic beverage for or gives or makes available an alcoholic beverage to a minor with criminal negligence</a:t>
            </a:r>
          </a:p>
          <a:p>
            <a:pPr lvl="1"/>
            <a:r>
              <a:rPr lang="en-US" sz="2400" dirty="0" smtClean="0"/>
              <a:t>A person commits an offense if he purchases an alcoholic beverage for or gives or with criminal negligence makes available an alcoholic beverage to a minor</a:t>
            </a:r>
          </a:p>
          <a:p>
            <a:pPr lvl="1"/>
            <a:r>
              <a:rPr lang="en-US" sz="2400" dirty="0" smtClean="0"/>
              <a:t>Exempts a parent, guardian, spouse, or person who was granted custody be a court of purchasing for a minor, if the person is visibly present when the minor possesses or consumes the alcoholic beverage</a:t>
            </a:r>
          </a:p>
          <a:p>
            <a:pPr lvl="1"/>
            <a:r>
              <a:rPr lang="en-US" sz="2400" dirty="0" smtClean="0"/>
              <a:t>Class A misdemeanor.</a:t>
            </a:r>
          </a:p>
          <a:p>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839200" cy="6400800"/>
          </a:xfrm>
        </p:spPr>
        <p:txBody>
          <a:bodyPr/>
          <a:lstStyle/>
          <a:p>
            <a:r>
              <a:rPr lang="en-US" sz="2400" dirty="0" smtClean="0"/>
              <a:t>106.07  MISREPRESENTATION OF AGE BY A  MINOR  </a:t>
            </a:r>
          </a:p>
          <a:p>
            <a:pPr lvl="1"/>
            <a:r>
              <a:rPr lang="en-US" sz="2400" dirty="0" smtClean="0"/>
              <a:t>A minor commits an offense if he falsely states that he is 21 years of age or older or presents any document that indicates he is 21 years of age or older to a person engaged in selling or serving alcoholic beverages.</a:t>
            </a:r>
          </a:p>
          <a:p>
            <a:pPr lvl="1"/>
            <a:r>
              <a:rPr lang="en-US" sz="2400" dirty="0" smtClean="0"/>
              <a:t>General penalty</a:t>
            </a:r>
          </a:p>
          <a:p>
            <a:endParaRPr lang="en-US" sz="2400" dirty="0" smtClean="0"/>
          </a:p>
          <a:p>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314</TotalTime>
  <Words>274</Words>
  <Application>Microsoft Office PowerPoint</Application>
  <PresentationFormat>On-screen Show (4:3)</PresentationFormat>
  <Paragraphs>101</Paragraphs>
  <Slides>13</Slides>
  <Notes>4</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Slide 1</vt:lpstr>
      <vt:lpstr>LEARNING OBJECTIVES</vt:lpstr>
      <vt:lpstr>Slide 3</vt:lpstr>
      <vt:lpstr>Slide 4</vt:lpstr>
      <vt:lpstr>Slide 5</vt:lpstr>
      <vt:lpstr>Slide 6</vt:lpstr>
      <vt:lpstr>Slide 7</vt:lpstr>
      <vt:lpstr>Slide 8</vt:lpstr>
      <vt:lpstr>Slide 9</vt:lpstr>
      <vt:lpstr>Slide 10</vt:lpstr>
      <vt:lpstr>Slide 11</vt:lpstr>
      <vt:lpstr>Questions</vt:lpstr>
      <vt:lpstr>Slide 13</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George Little</dc:creator>
  <cp:lastModifiedBy>lgray</cp:lastModifiedBy>
  <cp:revision>42</cp:revision>
  <dcterms:created xsi:type="dcterms:W3CDTF">2008-05-25T20:34:38Z</dcterms:created>
  <dcterms:modified xsi:type="dcterms:W3CDTF">2010-06-17T13:57:11Z</dcterms:modified>
</cp:coreProperties>
</file>