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257" r:id="rId2"/>
    <p:sldId id="328" r:id="rId3"/>
    <p:sldId id="305" r:id="rId4"/>
    <p:sldId id="306" r:id="rId5"/>
    <p:sldId id="307" r:id="rId6"/>
    <p:sldId id="312" r:id="rId7"/>
    <p:sldId id="349" r:id="rId8"/>
    <p:sldId id="313" r:id="rId9"/>
    <p:sldId id="308" r:id="rId10"/>
    <p:sldId id="309" r:id="rId11"/>
    <p:sldId id="310" r:id="rId12"/>
    <p:sldId id="266" r:id="rId13"/>
    <p:sldId id="272" r:id="rId14"/>
    <p:sldId id="311" r:id="rId15"/>
    <p:sldId id="258" r:id="rId16"/>
    <p:sldId id="334" r:id="rId17"/>
    <p:sldId id="273" r:id="rId18"/>
    <p:sldId id="268" r:id="rId19"/>
    <p:sldId id="280" r:id="rId20"/>
    <p:sldId id="269" r:id="rId21"/>
    <p:sldId id="335" r:id="rId22"/>
    <p:sldId id="289" r:id="rId23"/>
    <p:sldId id="352" r:id="rId24"/>
    <p:sldId id="291" r:id="rId25"/>
    <p:sldId id="278" r:id="rId26"/>
    <p:sldId id="279" r:id="rId27"/>
    <p:sldId id="336" r:id="rId28"/>
    <p:sldId id="285" r:id="rId29"/>
    <p:sldId id="287" r:id="rId30"/>
    <p:sldId id="297" r:id="rId31"/>
    <p:sldId id="298" r:id="rId32"/>
    <p:sldId id="300" r:id="rId33"/>
    <p:sldId id="301" r:id="rId34"/>
    <p:sldId id="314" r:id="rId35"/>
    <p:sldId id="302" r:id="rId36"/>
    <p:sldId id="317" r:id="rId37"/>
    <p:sldId id="303" r:id="rId38"/>
    <p:sldId id="348" r:id="rId39"/>
    <p:sldId id="350" r:id="rId40"/>
    <p:sldId id="347" r:id="rId41"/>
    <p:sldId id="259" r:id="rId42"/>
    <p:sldId id="315" r:id="rId43"/>
    <p:sldId id="316" r:id="rId44"/>
    <p:sldId id="326" r:id="rId45"/>
    <p:sldId id="325" r:id="rId46"/>
    <p:sldId id="260" r:id="rId47"/>
    <p:sldId id="323" r:id="rId48"/>
    <p:sldId id="324" r:id="rId49"/>
    <p:sldId id="329" r:id="rId50"/>
    <p:sldId id="261" r:id="rId51"/>
    <p:sldId id="322" r:id="rId52"/>
    <p:sldId id="330" r:id="rId53"/>
    <p:sldId id="338" r:id="rId54"/>
    <p:sldId id="340" r:id="rId55"/>
    <p:sldId id="345" r:id="rId56"/>
    <p:sldId id="346" r:id="rId57"/>
    <p:sldId id="341" r:id="rId58"/>
    <p:sldId id="342" r:id="rId59"/>
    <p:sldId id="343" r:id="rId60"/>
    <p:sldId id="344" r:id="rId61"/>
    <p:sldId id="331" r:id="rId62"/>
    <p:sldId id="327" r:id="rId63"/>
    <p:sldId id="354" r:id="rId64"/>
    <p:sldId id="332" r:id="rId65"/>
    <p:sldId id="263" r:id="rId66"/>
    <p:sldId id="333" r:id="rId67"/>
    <p:sldId id="264" r:id="rId68"/>
    <p:sldId id="321" r:id="rId69"/>
    <p:sldId id="318" r:id="rId70"/>
    <p:sldId id="319" r:id="rId71"/>
    <p:sldId id="320" r:id="rId72"/>
    <p:sldId id="355" r:id="rId73"/>
    <p:sldId id="337" r:id="rId74"/>
    <p:sldId id="267" r:id="rId75"/>
    <p:sldId id="274" r:id="rId7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6000" autoAdjust="0"/>
  </p:normalViewPr>
  <p:slideViewPr>
    <p:cSldViewPr>
      <p:cViewPr varScale="1">
        <p:scale>
          <a:sx n="53" d="100"/>
          <a:sy n="53" d="100"/>
        </p:scale>
        <p:origin x="-96" y="-318"/>
      </p:cViewPr>
      <p:guideLst>
        <p:guide orient="horz" pos="2160"/>
        <p:guide pos="2880"/>
      </p:guideLst>
    </p:cSldViewPr>
  </p:slideViewPr>
  <p:outlineViewPr>
    <p:cViewPr>
      <p:scale>
        <a:sx n="33" d="100"/>
        <a:sy n="33" d="100"/>
      </p:scale>
      <p:origin x="0" y="21834"/>
    </p:cViewPr>
  </p:outlineViewPr>
  <p:notesTextViewPr>
    <p:cViewPr>
      <p:scale>
        <a:sx n="100" d="100"/>
        <a:sy n="100" d="100"/>
      </p:scale>
      <p:origin x="0" y="0"/>
    </p:cViewPr>
  </p:notesTextViewPr>
  <p:notesViewPr>
    <p:cSldViewPr>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AF0E035-4ABD-4B41-AF75-B807746E6392}" type="slidenum">
              <a:rPr lang="en-US"/>
              <a:pPr/>
              <a:t>‹#›</a:t>
            </a:fld>
            <a:endParaRPr lang="en-US"/>
          </a:p>
        </p:txBody>
      </p:sp>
    </p:spTree>
    <p:extLst>
      <p:ext uri="{BB962C8B-B14F-4D97-AF65-F5344CB8AC3E}">
        <p14:creationId xmlns:p14="http://schemas.microsoft.com/office/powerpoint/2010/main" val="3206624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8" Type="http://schemas.openxmlformats.org/officeDocument/2006/relationships/hyperlink" Target="http://training.fema.gov/EMIWeb/IS/IS15b.asp" TargetMode="External"/><Relationship Id="rId13" Type="http://schemas.openxmlformats.org/officeDocument/2006/relationships/hyperlink" Target="http://training.fema.gov/EMIWeb/IS/is27.asp" TargetMode="External"/><Relationship Id="rId3" Type="http://schemas.openxmlformats.org/officeDocument/2006/relationships/hyperlink" Target="http://training.fema.gov/EMIWeb/IS/is1.asp" TargetMode="External"/><Relationship Id="rId7" Type="http://schemas.openxmlformats.org/officeDocument/2006/relationships/hyperlink" Target="http://training.fema.gov/EMIWeb/IS/is8a.asp" TargetMode="External"/><Relationship Id="rId12" Type="http://schemas.openxmlformats.org/officeDocument/2006/relationships/hyperlink" Target="http://training.fema.gov/EMIWeb/IS/is22.asp" TargetMode="External"/><Relationship Id="rId2" Type="http://schemas.openxmlformats.org/officeDocument/2006/relationships/slide" Target="../slides/slide67.xml"/><Relationship Id="rId1" Type="http://schemas.openxmlformats.org/officeDocument/2006/relationships/notesMaster" Target="../notesMasters/notesMaster1.xml"/><Relationship Id="rId6" Type="http://schemas.openxmlformats.org/officeDocument/2006/relationships/hyperlink" Target="http://training.fema.gov/EMIWeb/IS/is7.asp" TargetMode="External"/><Relationship Id="rId11" Type="http://schemas.openxmlformats.org/officeDocument/2006/relationships/hyperlink" Target="http://training.fema.gov/EMIWeb/IS/is21.12.asp" TargetMode="External"/><Relationship Id="rId5" Type="http://schemas.openxmlformats.org/officeDocument/2006/relationships/hyperlink" Target="http://training.fema.gov/EMIWeb/IS/IS5.asp" TargetMode="External"/><Relationship Id="rId10" Type="http://schemas.openxmlformats.org/officeDocument/2006/relationships/hyperlink" Target="http://training.fema.gov/EMIWeb/IS/is20.12.asp" TargetMode="External"/><Relationship Id="rId4" Type="http://schemas.openxmlformats.org/officeDocument/2006/relationships/hyperlink" Target="http://training.fema.gov/EMIWeb/IS/is3.asp" TargetMode="External"/><Relationship Id="rId9" Type="http://schemas.openxmlformats.org/officeDocument/2006/relationships/hyperlink" Target="http://training.fema.gov/EMIWeb/IS/IS19.12.asp" TargetMode="External"/><Relationship Id="rId14" Type="http://schemas.openxmlformats.org/officeDocument/2006/relationships/hyperlink" Target="http://training.fema.gov/EMIWeb/IS/is29.asp" TargetMode="Externa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FDE602-8F87-402C-A740-AD5B124EA8C9}" type="slidenum">
              <a:rPr lang="en-US"/>
              <a:pPr/>
              <a:t>1</a:t>
            </a:fld>
            <a:endParaRPr lang="en-US"/>
          </a:p>
        </p:txBody>
      </p:sp>
      <p:sp>
        <p:nvSpPr>
          <p:cNvPr id="31746" name="Rectangle 2"/>
          <p:cNvSpPr>
            <a:spLocks noGrp="1" noRot="1" noChangeAspect="1" noChangeArrowheads="1" noTextEdit="1"/>
          </p:cNvSpPr>
          <p:nvPr>
            <p:ph type="sldImg"/>
          </p:nvPr>
        </p:nvSpPr>
        <p:spPr>
          <a:xfrm>
            <a:off x="1143000" y="304800"/>
            <a:ext cx="4572000" cy="3429000"/>
          </a:xfrm>
          <a:ln/>
        </p:spPr>
      </p:sp>
      <p:sp>
        <p:nvSpPr>
          <p:cNvPr id="31747" name="Rectangle 3"/>
          <p:cNvSpPr>
            <a:spLocks noGrp="1" noChangeArrowheads="1"/>
          </p:cNvSpPr>
          <p:nvPr>
            <p:ph type="body" idx="1"/>
          </p:nvPr>
        </p:nvSpPr>
        <p:spPr>
          <a:xfrm>
            <a:off x="685800" y="4038600"/>
            <a:ext cx="5486400" cy="4114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effectLst>
                  <a:outerShdw blurRad="38100" dist="38100" dir="2700000" algn="tl">
                    <a:srgbClr val="000000">
                      <a:alpha val="43137"/>
                    </a:srgbClr>
                  </a:outerShdw>
                </a:effectLst>
              </a:rPr>
              <a:t>Core Lessons/Curriculums </a:t>
            </a:r>
            <a:r>
              <a:rPr lang="en-US" dirty="0" smtClean="0"/>
              <a:t>developed by true subject matter experts (SME) delivered (fielded and tested) by same experts and developed into simply user-friendly </a:t>
            </a:r>
            <a:r>
              <a:rPr lang="en-US" b="1" dirty="0" smtClean="0"/>
              <a:t>TRAIN-the-TRAINER</a:t>
            </a:r>
            <a:r>
              <a:rPr lang="en-US" dirty="0" smtClean="0"/>
              <a:t> formalized lesson plans (with detailed instructor notes and background information), PowerPoint's and Handouts – Standardized (Universal) lessons/curriculums. It identifies and develops (holistic – comprehensive training standards that provides highly) specialized knowledge, skills, intervention and prevention strategies and plans for action to deny, detect, delay and/or deter current threats facing our schools.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171450" indent="-171450">
              <a:buFont typeface="Arial" pitchFamily="34" charset="0"/>
              <a:buChar char="•"/>
            </a:pPr>
            <a:r>
              <a:rPr lang="en-US" dirty="0" smtClean="0"/>
              <a:t>It is a “</a:t>
            </a:r>
            <a:r>
              <a:rPr lang="en-US" b="1" i="1" dirty="0" smtClean="0">
                <a:effectLst>
                  <a:outerShdw blurRad="38100" dist="38100" dir="2700000" algn="tl">
                    <a:srgbClr val="000000">
                      <a:alpha val="43137"/>
                    </a:srgbClr>
                  </a:outerShdw>
                </a:effectLst>
              </a:rPr>
              <a:t>POSITIVE</a:t>
            </a:r>
            <a:r>
              <a:rPr lang="en-US" dirty="0" smtClean="0"/>
              <a:t>” step forward and </a:t>
            </a:r>
            <a:r>
              <a:rPr lang="en-US" b="1" u="sng" dirty="0" smtClean="0">
                <a:effectLst>
                  <a:outerShdw blurRad="38100" dist="38100" dir="2700000" algn="tl">
                    <a:srgbClr val="C0C0C0"/>
                  </a:outerShdw>
                </a:effectLst>
              </a:rPr>
              <a:t>action</a:t>
            </a:r>
            <a:r>
              <a:rPr lang="en-US" dirty="0" smtClean="0"/>
              <a:t> verses talking about problems and having no affirmative action plan in place and working. </a:t>
            </a:r>
          </a:p>
          <a:p>
            <a:pPr marL="171450" indent="-171450">
              <a:buFont typeface="Arial" pitchFamily="34" charset="0"/>
              <a:buChar char="•"/>
            </a:pPr>
            <a:endParaRPr lang="en-US" dirty="0" smtClean="0"/>
          </a:p>
          <a:p>
            <a:pPr marL="171450" indent="-171450">
              <a:buFont typeface="Arial" pitchFamily="34" charset="0"/>
              <a:buChar char="•"/>
            </a:pPr>
            <a:r>
              <a:rPr lang="en-US" dirty="0" smtClean="0"/>
              <a:t>It is </a:t>
            </a:r>
            <a:r>
              <a:rPr lang="en-US" b="1" i="1" dirty="0" smtClean="0">
                <a:effectLst>
                  <a:outerShdw blurRad="38100" dist="38100" dir="2700000" algn="tl">
                    <a:srgbClr val="000000">
                      <a:alpha val="43137"/>
                    </a:srgbClr>
                  </a:outerShdw>
                </a:effectLst>
              </a:rPr>
              <a:t>tangible action </a:t>
            </a:r>
            <a:r>
              <a:rPr lang="en-US" dirty="0" smtClean="0"/>
              <a:t>in doing something to rectify and over come problems, challenges and obstacles faced by our officers and our schools on a daily basis. </a:t>
            </a:r>
          </a:p>
          <a:p>
            <a:pPr marL="171450" indent="-171450">
              <a:buFont typeface="Arial" pitchFamily="34" charset="0"/>
              <a:buChar char="•"/>
            </a:pPr>
            <a:endParaRPr lang="en-US" dirty="0" smtClean="0"/>
          </a:p>
          <a:p>
            <a:pPr marL="171450" indent="-171450">
              <a:buFont typeface="Arial" pitchFamily="34" charset="0"/>
              <a:buChar char="•"/>
            </a:pPr>
            <a:r>
              <a:rPr lang="en-US" dirty="0" smtClean="0"/>
              <a:t>It is about </a:t>
            </a:r>
            <a:r>
              <a:rPr lang="en-US" b="1" i="1" dirty="0" smtClean="0">
                <a:effectLst>
                  <a:outerShdw blurRad="38100" dist="38100" dir="2700000" algn="tl">
                    <a:srgbClr val="000000">
                      <a:alpha val="43137"/>
                    </a:srgbClr>
                  </a:outerShdw>
                </a:effectLst>
              </a:rPr>
              <a:t>TEAM WORK </a:t>
            </a:r>
            <a:r>
              <a:rPr lang="en-US" dirty="0" smtClean="0"/>
              <a:t>and all of us working together to enhance safety and security of our schools and campuses.</a:t>
            </a:r>
          </a:p>
          <a:p>
            <a:pPr marL="171450" indent="-171450">
              <a:buFont typeface="Arial" pitchFamily="34" charset="0"/>
              <a:buChar char="•"/>
            </a:pPr>
            <a:endParaRPr lang="en-US" dirty="0" smtClean="0"/>
          </a:p>
          <a:p>
            <a:pPr marL="171450" indent="-171450">
              <a:buFont typeface="Arial" pitchFamily="34" charset="0"/>
              <a:buChar char="•"/>
            </a:pPr>
            <a:r>
              <a:rPr lang="en-US" dirty="0" smtClean="0"/>
              <a:t>It is about creating “</a:t>
            </a:r>
            <a:r>
              <a:rPr lang="en-US" b="1" i="1" dirty="0" smtClean="0">
                <a:effectLst>
                  <a:outerShdw blurRad="38100" dist="38100" dir="2700000" algn="tl">
                    <a:srgbClr val="000000">
                      <a:alpha val="43137"/>
                    </a:srgbClr>
                  </a:outerShdw>
                </a:effectLst>
              </a:rPr>
              <a:t>FORCE MULTIPLIERS</a:t>
            </a:r>
            <a:r>
              <a:rPr lang="en-US" dirty="0" smtClean="0"/>
              <a:t>” within our schools and campuses using existing assets through cross-training. </a:t>
            </a:r>
          </a:p>
          <a:p>
            <a:pPr marL="171450" indent="-171450">
              <a:buFont typeface="Arial" pitchFamily="34" charset="0"/>
              <a:buChar char="•"/>
            </a:pPr>
            <a:endParaRPr lang="en-US" dirty="0" smtClean="0"/>
          </a:p>
          <a:p>
            <a:pPr marL="171450" indent="-171450">
              <a:buFont typeface="Arial" pitchFamily="34" charset="0"/>
              <a:buChar char="•"/>
            </a:pPr>
            <a:r>
              <a:rPr lang="en-US" dirty="0" smtClean="0"/>
              <a:t>It is the first standardized specialized training course in the state and/or nation.</a:t>
            </a:r>
          </a:p>
          <a:p>
            <a:pPr marL="171450" marR="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mn-ea"/>
                <a:cs typeface="+mn-cs"/>
              </a:rPr>
              <a:t>The SBLE Holistic School Safety &amp; Security Concept and Training Plan provides a strong and viable venue to bring all required resources together in a united coalition of assets. It is a </a:t>
            </a:r>
            <a:r>
              <a:rPr lang="en-US" sz="1200" b="1" u="sng" kern="1200" dirty="0" smtClean="0">
                <a:solidFill>
                  <a:schemeClr val="tx1"/>
                </a:solidFill>
                <a:effectLst/>
                <a:latin typeface="Arial" charset="0"/>
                <a:ea typeface="+mn-ea"/>
                <a:cs typeface="+mn-cs"/>
              </a:rPr>
              <a:t>Strategic Concept &amp; Plan</a:t>
            </a:r>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Don’t </a:t>
            </a:r>
            <a:r>
              <a:rPr lang="en-US" dirty="0" smtClean="0"/>
              <a:t>tell me this will not work, allow me to show you how it did work!......G.D. Little</a:t>
            </a:r>
          </a:p>
          <a:p>
            <a:pPr>
              <a:buFontTx/>
              <a:buNone/>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993C17-18D1-4BC3-B778-8C4699506818}" type="slidenum">
              <a:rPr lang="en-US"/>
              <a:pPr/>
              <a:t>13</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sz="1000" dirty="0"/>
              <a:t>The</a:t>
            </a:r>
            <a:r>
              <a:rPr lang="en-US" sz="1000" b="1" i="1" dirty="0"/>
              <a:t> SBLE Officer Training Program</a:t>
            </a:r>
            <a:r>
              <a:rPr lang="en-US" sz="1000" dirty="0"/>
              <a:t> is a force multiplier capable of mitigating, deterring, responding and recovering from any conceivable threat based on a holistic and all hazards approach and methodology. The primary and secondary school systems within the United States present an inviting and unprotected target to domestic active shooters, terrorist cells, drugs, gangs and other violent activities.  The single greatest aggregation of children on a recurring basis is daily attendance at school (Elementary, Middle/Junior High, High Schools, Colleges and Universities).  The first real documented attack by an active shooter was on August 1st, 1966 when Charles Whitman climbed to the top of the observation deck of the University of Texas in Austin and subsequently killed 16 people and wounded 31 others during a 96 minute rampage. Since that time the United States has experienced 57 (documented) active-shooter incidents on school campuses. This does not include gang attacks and gang related campus shootings, student suicides on campus, drug related shootings/deaths on campuses and/or domestic terrorist attacks such as David and Doris Young committed at an elementary school in Coker Wyoming in May 1986 or the potential suicide bomber at the University of Oklahoma football game in 2008 that was basically covered-up. In respects to potential international terrorism the attack on the school in Beslan, Russia (September 2004) should be viewed as a possible new trend based on the successful completion of the attack and attainment of the associated terrorist agendas that demonstrates the viability of the primary and secondary schools as an easy target for the committed terrorist. </a:t>
            </a:r>
            <a:r>
              <a:rPr lang="en-US" sz="1000" b="1" i="1" dirty="0"/>
              <a:t>Project SBLE Officer Certification Training Program</a:t>
            </a:r>
            <a:r>
              <a:rPr lang="en-US" sz="1000" dirty="0"/>
              <a:t> is not just another Homeland Security initiative focusing on just active shooters or potential threat of a terrorist attack. It is a holistic all hazards approach designed to meet all the threats of violence faced by our campuses to day. Such as drugs, gangs, bullying, dating violence, teenage suicides, truancy, absenteeism, bomb threats, bombing incidents, concealed weapons, as well as other disrupted and violent behaviors that plague our campus classrooms, administrators, staff, educators, students, parents, law enforcement and security officers on a daily basis.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smtClean="0"/>
              <a:t>Texas D.A.R.E. Training &amp; Development Institute Holistic School Safety &amp; Security Concept and Training Plan was modeled after the ICJS-Texas </a:t>
            </a:r>
            <a:r>
              <a:rPr lang="en-US" dirty="0" smtClean="0"/>
              <a:t>Plan </a:t>
            </a:r>
            <a:r>
              <a:rPr lang="en-US" dirty="0" smtClean="0"/>
              <a:t>that was </a:t>
            </a:r>
            <a:r>
              <a:rPr lang="en-US" dirty="0" smtClean="0"/>
              <a:t>independently evaluated by Parks Place, LLC, Edwards Risk Management and the Texas ACLU shows SBLE Basic Course is on-track and meeting training needs of officers.</a:t>
            </a:r>
          </a:p>
          <a:p>
            <a:endParaRPr lang="en-US" dirty="0" smtClean="0"/>
          </a:p>
          <a:p>
            <a:r>
              <a:rPr lang="en-US" dirty="0" smtClean="0"/>
              <a:t>Feedback from officers confirms it is what they need to effectively do their jobs.</a:t>
            </a:r>
          </a:p>
          <a:p>
            <a:endParaRPr lang="en-US" dirty="0" smtClean="0"/>
          </a:p>
          <a:p>
            <a:r>
              <a:rPr lang="en-US" dirty="0" smtClean="0"/>
              <a:t>It identifies and develops (holistic – comprehensive training standards that provides highly) specialized knowledge, skills, intervention and prevention strategies and plans for action to deny, detect, delay and/or deter current threats facing our schools.</a:t>
            </a:r>
          </a:p>
          <a:p>
            <a:endParaRPr lang="en-US" dirty="0" smtClean="0"/>
          </a:p>
          <a:p>
            <a:r>
              <a:rPr lang="en-US" b="1" dirty="0" smtClean="0">
                <a:effectLst>
                  <a:outerShdw blurRad="38100" dist="38100" dir="2700000" algn="tl">
                    <a:srgbClr val="000000">
                      <a:alpha val="43137"/>
                    </a:srgbClr>
                  </a:outerShdw>
                </a:effectLst>
              </a:rPr>
              <a:t>Core Lessons/Curriculums </a:t>
            </a:r>
            <a:r>
              <a:rPr lang="en-US" dirty="0" smtClean="0"/>
              <a:t>developed by true subject matter experts (SME) delivered (fielded and tested) by same experts and developed into simply user-friendly </a:t>
            </a:r>
            <a:r>
              <a:rPr lang="en-US" b="1" dirty="0" smtClean="0"/>
              <a:t>TRAIN-the-TRAINER</a:t>
            </a:r>
            <a:r>
              <a:rPr lang="en-US" dirty="0" smtClean="0"/>
              <a:t> formalized lesson plans (with detailed instructor notes and background information), PowerPoint's and Handouts – Standardized (Universal) lessons/curriculums.</a:t>
            </a:r>
          </a:p>
          <a:p>
            <a:endParaRPr lang="en-US" dirty="0" smtClean="0"/>
          </a:p>
          <a:p>
            <a:r>
              <a:rPr lang="en-US" b="1" dirty="0" smtClean="0">
                <a:effectLst>
                  <a:outerShdw blurRad="38100" dist="38100" dir="2700000" algn="tl">
                    <a:srgbClr val="000000">
                      <a:alpha val="43137"/>
                    </a:srgbClr>
                  </a:outerShdw>
                </a:effectLst>
              </a:rPr>
              <a:t>D.A.R.E. America </a:t>
            </a:r>
            <a:r>
              <a:rPr lang="en-US" b="0" dirty="0" smtClean="0">
                <a:effectLst/>
              </a:rPr>
              <a:t>(As opposed to N.A.S.R.O. and others)</a:t>
            </a:r>
            <a:r>
              <a:rPr lang="en-US" b="1" dirty="0" smtClean="0">
                <a:effectLst>
                  <a:outerShdw blurRad="38100" dist="38100" dir="2700000" algn="tl">
                    <a:srgbClr val="000000">
                      <a:alpha val="43137"/>
                    </a:srgbClr>
                  </a:outerShdw>
                </a:effectLst>
              </a:rPr>
              <a:t> </a:t>
            </a:r>
            <a:r>
              <a:rPr lang="en-US" dirty="0" smtClean="0"/>
              <a:t>already have Training Centers by Policy &amp; Procedures established in every state – most likely deliver platform.</a:t>
            </a: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14</a:t>
            </a:fld>
            <a:endParaRPr lang="en-US"/>
          </a:p>
        </p:txBody>
      </p:sp>
    </p:spTree>
    <p:extLst>
      <p:ext uri="{BB962C8B-B14F-4D97-AF65-F5344CB8AC3E}">
        <p14:creationId xmlns:p14="http://schemas.microsoft.com/office/powerpoint/2010/main" val="1854707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6A7585-B486-43CF-8B37-2742C8D3D8B2}" type="slidenum">
              <a:rPr lang="en-US"/>
              <a:pPr/>
              <a:t>18</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pPr>
              <a:lnSpc>
                <a:spcPct val="90000"/>
              </a:lnSpc>
            </a:pPr>
            <a:r>
              <a:rPr lang="en-US" sz="1000" b="1" dirty="0"/>
              <a:t>History of School-Based Law Enforcement (SBLE)</a:t>
            </a:r>
          </a:p>
          <a:p>
            <a:pPr>
              <a:lnSpc>
                <a:spcPct val="90000"/>
              </a:lnSpc>
            </a:pPr>
            <a:r>
              <a:rPr lang="en-US" sz="1000" b="1" dirty="0"/>
              <a:t>Juvenile </a:t>
            </a:r>
            <a:r>
              <a:rPr lang="en-US" sz="1000" b="1" dirty="0" smtClean="0"/>
              <a:t>Law &amp; </a:t>
            </a:r>
            <a:r>
              <a:rPr lang="en-US" sz="1000" b="1" dirty="0"/>
              <a:t>Juvenile Case Law </a:t>
            </a:r>
          </a:p>
          <a:p>
            <a:pPr>
              <a:lnSpc>
                <a:spcPct val="90000"/>
              </a:lnSpc>
            </a:pPr>
            <a:r>
              <a:rPr lang="en-US" sz="1000" b="1" dirty="0"/>
              <a:t>Alcohol Code &amp; Health and Safety </a:t>
            </a:r>
            <a:r>
              <a:rPr lang="en-US" sz="1000" b="1" dirty="0" smtClean="0"/>
              <a:t>Code</a:t>
            </a:r>
          </a:p>
          <a:p>
            <a:pPr>
              <a:lnSpc>
                <a:spcPct val="90000"/>
              </a:lnSpc>
            </a:pPr>
            <a:r>
              <a:rPr lang="en-US" sz="1000" b="1" dirty="0" smtClean="0"/>
              <a:t>Law Enforcement Ethics </a:t>
            </a:r>
            <a:endParaRPr lang="en-US" sz="1000" dirty="0"/>
          </a:p>
          <a:p>
            <a:pPr>
              <a:lnSpc>
                <a:spcPct val="90000"/>
              </a:lnSpc>
            </a:pPr>
            <a:r>
              <a:rPr lang="en-US" sz="1000" b="1" dirty="0" smtClean="0"/>
              <a:t>ADD: Education </a:t>
            </a:r>
            <a:r>
              <a:rPr lang="en-US" sz="1000" b="1" dirty="0"/>
              <a:t>Code Chapter 37 </a:t>
            </a:r>
            <a:r>
              <a:rPr lang="en-US" sz="1000" b="1" dirty="0" smtClean="0"/>
              <a:t>– Generic to Texas </a:t>
            </a:r>
            <a:r>
              <a:rPr lang="en-US" sz="1000" b="1" dirty="0" smtClean="0"/>
              <a:t>Only</a:t>
            </a:r>
            <a:endParaRPr lang="en-US" sz="1000" b="1"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b="1" dirty="0" smtClean="0"/>
              <a:t>Sharing of Information (FERPA)	    </a:t>
            </a:r>
          </a:p>
          <a:p>
            <a:pPr>
              <a:lnSpc>
                <a:spcPct val="90000"/>
              </a:lnSpc>
            </a:pPr>
            <a:r>
              <a:rPr lang="en-US" sz="1200" b="1" dirty="0" smtClean="0"/>
              <a:t>Search and Seizure in Schools</a:t>
            </a:r>
            <a:r>
              <a:rPr lang="en-US" sz="1200" dirty="0" smtClean="0"/>
              <a:t> - </a:t>
            </a:r>
            <a:r>
              <a:rPr lang="en-US" sz="1200" b="1" dirty="0" smtClean="0"/>
              <a:t>Handling and Processing Juvenile Offenders</a:t>
            </a:r>
          </a:p>
          <a:p>
            <a:pPr>
              <a:lnSpc>
                <a:spcPct val="90000"/>
              </a:lnSpc>
            </a:pPr>
            <a:r>
              <a:rPr lang="en-US" sz="1200" b="1" dirty="0" smtClean="0"/>
              <a:t>Recent School Case Law </a:t>
            </a:r>
          </a:p>
          <a:p>
            <a:pPr>
              <a:lnSpc>
                <a:spcPct val="90000"/>
              </a:lnSpc>
            </a:pPr>
            <a:r>
              <a:rPr lang="en-US" sz="1200" b="1" dirty="0" smtClean="0"/>
              <a:t>Penal Code &amp; Code of Criminal Procedure</a:t>
            </a:r>
          </a:p>
          <a:p>
            <a:pPr>
              <a:lnSpc>
                <a:spcPct val="90000"/>
              </a:lnSpc>
            </a:pPr>
            <a:r>
              <a:rPr lang="en-US" sz="1200" b="1" dirty="0" smtClean="0"/>
              <a:t>Chapter 37 Texas Education Code	    </a:t>
            </a:r>
          </a:p>
        </p:txBody>
      </p:sp>
      <p:sp>
        <p:nvSpPr>
          <p:cNvPr id="4" name="Slide Number Placeholder 3"/>
          <p:cNvSpPr>
            <a:spLocks noGrp="1"/>
          </p:cNvSpPr>
          <p:nvPr>
            <p:ph type="sldNum" sz="quarter" idx="10"/>
          </p:nvPr>
        </p:nvSpPr>
        <p:spPr/>
        <p:txBody>
          <a:bodyPr/>
          <a:lstStyle/>
          <a:p>
            <a:fld id="{3AF0E035-4ABD-4B41-AF75-B807746E6392}" type="slidenum">
              <a:rPr lang="en-US" smtClean="0"/>
              <a:pPr/>
              <a:t>19</a:t>
            </a:fld>
            <a:endParaRPr lang="en-US"/>
          </a:p>
        </p:txBody>
      </p:sp>
    </p:spTree>
    <p:extLst>
      <p:ext uri="{BB962C8B-B14F-4D97-AF65-F5344CB8AC3E}">
        <p14:creationId xmlns:p14="http://schemas.microsoft.com/office/powerpoint/2010/main" val="1680915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b="1" dirty="0" smtClean="0"/>
              <a:t>First Responder Terminology/Threats Chemical-Biological &amp; Radiological (CBR)</a:t>
            </a:r>
          </a:p>
          <a:p>
            <a:pPr>
              <a:lnSpc>
                <a:spcPct val="90000"/>
              </a:lnSpc>
            </a:pPr>
            <a:r>
              <a:rPr lang="en-US" sz="1200" b="1" dirty="0" smtClean="0"/>
              <a:t>First Responder Health &amp; Safety Response Protocols</a:t>
            </a:r>
            <a:r>
              <a:rPr lang="en-US" sz="1200" dirty="0" smtClean="0"/>
              <a:t> </a:t>
            </a:r>
            <a:r>
              <a:rPr lang="en-US" sz="1200" b="1" dirty="0" smtClean="0"/>
              <a:t>for CBR</a:t>
            </a:r>
            <a:r>
              <a:rPr lang="en-US" sz="1200" dirty="0" smtClean="0"/>
              <a:t> </a:t>
            </a:r>
            <a:endParaRPr lang="en-US" sz="1200" b="1" dirty="0" smtClean="0"/>
          </a:p>
          <a:p>
            <a:pPr>
              <a:lnSpc>
                <a:spcPct val="90000"/>
              </a:lnSpc>
            </a:pPr>
            <a:r>
              <a:rPr lang="en-US" sz="1200" b="1" dirty="0" smtClean="0"/>
              <a:t>Improvised Explosive Devices (IED) Awareness</a:t>
            </a:r>
          </a:p>
          <a:p>
            <a:pPr>
              <a:lnSpc>
                <a:spcPct val="90000"/>
              </a:lnSpc>
            </a:pPr>
            <a:r>
              <a:rPr lang="en-US" sz="1200" b="1" dirty="0" smtClean="0"/>
              <a:t>Counter-Terrorism &amp; Active Shooters in our Schools</a:t>
            </a:r>
          </a:p>
          <a:p>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20</a:t>
            </a:fld>
            <a:endParaRPr lang="en-US"/>
          </a:p>
        </p:txBody>
      </p:sp>
    </p:spTree>
    <p:extLst>
      <p:ext uri="{BB962C8B-B14F-4D97-AF65-F5344CB8AC3E}">
        <p14:creationId xmlns:p14="http://schemas.microsoft.com/office/powerpoint/2010/main" val="1821005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b="1" dirty="0" smtClean="0"/>
              <a:t>Confrontational Management In a School Environment</a:t>
            </a:r>
          </a:p>
          <a:p>
            <a:pPr>
              <a:lnSpc>
                <a:spcPct val="90000"/>
              </a:lnSpc>
            </a:pPr>
            <a:r>
              <a:rPr lang="en-US" sz="1200" b="1" dirty="0" smtClean="0"/>
              <a:t>Hidden (Concealed) Weapons</a:t>
            </a: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21</a:t>
            </a:fld>
            <a:endParaRPr lang="en-US"/>
          </a:p>
        </p:txBody>
      </p:sp>
    </p:spTree>
    <p:extLst>
      <p:ext uri="{BB962C8B-B14F-4D97-AF65-F5344CB8AC3E}">
        <p14:creationId xmlns:p14="http://schemas.microsoft.com/office/powerpoint/2010/main" val="908000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b="1" dirty="0" smtClean="0"/>
              <a:t>Crime Prevention Through Environmental Design (CPTED) for Schools</a:t>
            </a:r>
          </a:p>
          <a:p>
            <a:pPr>
              <a:lnSpc>
                <a:spcPct val="90000"/>
              </a:lnSpc>
            </a:pPr>
            <a:r>
              <a:rPr lang="en-US" sz="1200" b="1" dirty="0" smtClean="0"/>
              <a:t>School Violence</a:t>
            </a:r>
          </a:p>
          <a:p>
            <a:pPr>
              <a:lnSpc>
                <a:spcPct val="90000"/>
              </a:lnSpc>
            </a:pPr>
            <a:r>
              <a:rPr lang="en-US" sz="1200" b="1" dirty="0" smtClean="0"/>
              <a:t>Bullying </a:t>
            </a:r>
          </a:p>
          <a:p>
            <a:pPr>
              <a:lnSpc>
                <a:spcPct val="90000"/>
              </a:lnSpc>
            </a:pPr>
            <a:r>
              <a:rPr lang="en-US" sz="1200" b="1" dirty="0" smtClean="0"/>
              <a:t>Gangs (Overview)	</a:t>
            </a:r>
          </a:p>
          <a:p>
            <a:pPr>
              <a:lnSpc>
                <a:spcPct val="90000"/>
              </a:lnSpc>
            </a:pPr>
            <a:r>
              <a:rPr lang="en-US" sz="1200" b="1" dirty="0" smtClean="0"/>
              <a:t>Mitigating School Mass Shootings - Active Shooter</a:t>
            </a:r>
            <a:r>
              <a:rPr lang="en-US" sz="1200" dirty="0" smtClean="0"/>
              <a:t>		</a:t>
            </a:r>
            <a:endParaRPr lang="en-US" sz="1200" b="1" dirty="0" smtClean="0"/>
          </a:p>
          <a:p>
            <a:pPr>
              <a:lnSpc>
                <a:spcPct val="90000"/>
              </a:lnSpc>
            </a:pPr>
            <a:r>
              <a:rPr lang="en-US" sz="1200" b="1" dirty="0" smtClean="0"/>
              <a:t>Introduction to </a:t>
            </a:r>
            <a:r>
              <a:rPr lang="en-US" sz="1200" b="1" dirty="0" err="1" smtClean="0"/>
              <a:t>Krav</a:t>
            </a:r>
            <a:r>
              <a:rPr lang="en-US" sz="1200" b="1" dirty="0" smtClean="0"/>
              <a:t> </a:t>
            </a:r>
            <a:r>
              <a:rPr lang="en-US" sz="1200" b="1" dirty="0" err="1" smtClean="0"/>
              <a:t>Maga</a:t>
            </a:r>
            <a:r>
              <a:rPr lang="en-US" sz="1200" b="1" dirty="0" smtClean="0"/>
              <a:t> (Israeli Unarmed Self-Defense)    	</a:t>
            </a:r>
          </a:p>
          <a:p>
            <a:pPr>
              <a:lnSpc>
                <a:spcPct val="90000"/>
              </a:lnSpc>
            </a:pPr>
            <a:r>
              <a:rPr lang="en-US" sz="1200" b="1" dirty="0" smtClean="0"/>
              <a:t>Officer – School Staff, Students &amp; Parent Relations 		</a:t>
            </a:r>
          </a:p>
          <a:p>
            <a:pPr>
              <a:lnSpc>
                <a:spcPct val="90000"/>
              </a:lnSpc>
            </a:pPr>
            <a:r>
              <a:rPr lang="en-US" sz="1200"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22</a:t>
            </a:fld>
            <a:endParaRPr lang="en-US"/>
          </a:p>
        </p:txBody>
      </p:sp>
    </p:spTree>
    <p:extLst>
      <p:ext uri="{BB962C8B-B14F-4D97-AF65-F5344CB8AC3E}">
        <p14:creationId xmlns:p14="http://schemas.microsoft.com/office/powerpoint/2010/main" val="3897165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Reminder: </a:t>
            </a:r>
            <a:r>
              <a:rPr lang="en-US" dirty="0" smtClean="0"/>
              <a:t>Lessons can be changed but remember the objective is to make this holistic training plan universal (develop same training standards with  minor deviation with respect to state juvenile laws only). The safe caution (acceptance) here is to ensure that everyone will need (require) this training to ensure all are on the same page across the country. Some may have a basic knowledge of what is being taught – those can help ensure others do understand. In reality the officer/deputy on the campus will be the true First Responder, and responsible for initial (immediate) safe evacuation of innocent children; not a S.W.A.T. team. </a:t>
            </a: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24</a:t>
            </a:fld>
            <a:endParaRPr lang="en-US"/>
          </a:p>
        </p:txBody>
      </p:sp>
    </p:spTree>
    <p:extLst>
      <p:ext uri="{BB962C8B-B14F-4D97-AF65-F5344CB8AC3E}">
        <p14:creationId xmlns:p14="http://schemas.microsoft.com/office/powerpoint/2010/main" val="789104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smtClean="0"/>
              <a:t>School Special Reaction Team Make-up (Components) </a:t>
            </a:r>
          </a:p>
          <a:p>
            <a:pPr marL="171450" indent="-171450">
              <a:buFont typeface="Arial" pitchFamily="34" charset="0"/>
              <a:buChar char="•"/>
            </a:pPr>
            <a:r>
              <a:rPr lang="en-US" dirty="0" smtClean="0"/>
              <a:t>Law </a:t>
            </a:r>
            <a:r>
              <a:rPr lang="en-US" dirty="0" smtClean="0"/>
              <a:t>Enforcement Officer/Deputy (D.A.R.E., G.R.E.A.T. and/or SRO)</a:t>
            </a:r>
          </a:p>
          <a:p>
            <a:pPr marL="171450" indent="-171450">
              <a:buFont typeface="Arial" pitchFamily="34" charset="0"/>
              <a:buChar char="•"/>
            </a:pPr>
            <a:r>
              <a:rPr lang="en-US" dirty="0" smtClean="0"/>
              <a:t>Assistant Principal</a:t>
            </a:r>
          </a:p>
          <a:p>
            <a:pPr marL="171450" indent="-171450">
              <a:buFont typeface="Arial" pitchFamily="34" charset="0"/>
              <a:buChar char="•"/>
            </a:pPr>
            <a:r>
              <a:rPr lang="en-US" dirty="0" smtClean="0"/>
              <a:t>School Nurse</a:t>
            </a:r>
          </a:p>
          <a:p>
            <a:pPr marL="171450" indent="-171450">
              <a:buFont typeface="Arial" pitchFamily="34" charset="0"/>
              <a:buChar char="•"/>
            </a:pPr>
            <a:r>
              <a:rPr lang="en-US" dirty="0" smtClean="0"/>
              <a:t>Janitorial Staff </a:t>
            </a:r>
          </a:p>
          <a:p>
            <a:pPr marL="171450" indent="-171450">
              <a:buFont typeface="Arial" pitchFamily="34" charset="0"/>
              <a:buChar char="•"/>
            </a:pPr>
            <a:r>
              <a:rPr lang="en-US" dirty="0" smtClean="0"/>
              <a:t>Counselors</a:t>
            </a:r>
          </a:p>
          <a:p>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26</a:t>
            </a:fld>
            <a:endParaRPr lang="en-US"/>
          </a:p>
        </p:txBody>
      </p:sp>
    </p:spTree>
    <p:extLst>
      <p:ext uri="{BB962C8B-B14F-4D97-AF65-F5344CB8AC3E}">
        <p14:creationId xmlns:p14="http://schemas.microsoft.com/office/powerpoint/2010/main" val="2626823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outerShdw blurRad="38100" dist="38100" dir="2700000" algn="tl">
                    <a:srgbClr val="000000">
                      <a:alpha val="43137"/>
                    </a:srgbClr>
                  </a:outerShdw>
                </a:effectLst>
              </a:rPr>
              <a:t>Special Reaction (Response) Teams – Emergency Response Team</a:t>
            </a:r>
          </a:p>
          <a:p>
            <a:endParaRPr lang="en-US" dirty="0" smtClean="0"/>
          </a:p>
          <a:p>
            <a:r>
              <a:rPr lang="en-US" b="1" dirty="0" smtClean="0"/>
              <a:t>Elementary &amp; Middle/Junior Schools</a:t>
            </a:r>
          </a:p>
          <a:p>
            <a:pPr marL="171450" indent="-171450">
              <a:buFont typeface="Arial" pitchFamily="34" charset="0"/>
              <a:buChar char="•"/>
            </a:pPr>
            <a:r>
              <a:rPr lang="en-US" dirty="0" smtClean="0"/>
              <a:t>Law Enforcement Officer/Deputy (D.A.R.E., G.R.E.A.T. and/or SRO)</a:t>
            </a:r>
          </a:p>
          <a:p>
            <a:pPr marL="171450" indent="-171450">
              <a:buFont typeface="Arial" pitchFamily="34" charset="0"/>
              <a:buChar char="•"/>
            </a:pPr>
            <a:r>
              <a:rPr lang="en-US" dirty="0" smtClean="0"/>
              <a:t>Assistant Principal</a:t>
            </a:r>
          </a:p>
          <a:p>
            <a:pPr marL="171450" indent="-171450">
              <a:buFont typeface="Arial" pitchFamily="34" charset="0"/>
              <a:buChar char="•"/>
            </a:pPr>
            <a:r>
              <a:rPr lang="en-US" dirty="0" smtClean="0"/>
              <a:t>School Nurse</a:t>
            </a:r>
          </a:p>
          <a:p>
            <a:pPr marL="171450" indent="-171450">
              <a:buFont typeface="Arial" pitchFamily="34" charset="0"/>
              <a:buChar char="•"/>
            </a:pPr>
            <a:r>
              <a:rPr lang="en-US" dirty="0" smtClean="0"/>
              <a:t>Janitorial Staff </a:t>
            </a:r>
          </a:p>
          <a:p>
            <a:pPr marL="171450" indent="-171450">
              <a:buFont typeface="Arial" pitchFamily="34" charset="0"/>
              <a:buChar char="•"/>
            </a:pPr>
            <a:r>
              <a:rPr lang="en-US" dirty="0" smtClean="0"/>
              <a:t>Counselors</a:t>
            </a:r>
          </a:p>
          <a:p>
            <a:pPr marL="171450" indent="-171450">
              <a:buFont typeface="Arial" pitchFamily="34" charset="0"/>
              <a:buChar char="•"/>
            </a:pPr>
            <a:endParaRPr lang="en-US" dirty="0" smtClean="0"/>
          </a:p>
          <a:p>
            <a:pPr marL="0" indent="0">
              <a:buFont typeface="Arial" pitchFamily="34" charset="0"/>
              <a:buNone/>
            </a:pPr>
            <a:r>
              <a:rPr lang="en-US" b="1" dirty="0" smtClean="0"/>
              <a:t>High School</a:t>
            </a:r>
          </a:p>
          <a:p>
            <a:pPr marL="171450" indent="-171450">
              <a:buFont typeface="Arial" pitchFamily="34" charset="0"/>
              <a:buChar char="•"/>
            </a:pPr>
            <a:r>
              <a:rPr lang="en-US" dirty="0" smtClean="0"/>
              <a:t>Law Enforcement Officer/Deputy (D.A.R.E., G.R.E.A.T. and/or SRO)</a:t>
            </a:r>
          </a:p>
          <a:p>
            <a:pPr marL="171450" indent="-171450">
              <a:buFont typeface="Arial" pitchFamily="34" charset="0"/>
              <a:buChar char="•"/>
            </a:pPr>
            <a:r>
              <a:rPr lang="en-US" dirty="0" smtClean="0"/>
              <a:t>Assistant Principal</a:t>
            </a:r>
          </a:p>
          <a:p>
            <a:pPr marL="171450" indent="-171450">
              <a:buFont typeface="Arial" pitchFamily="34" charset="0"/>
              <a:buChar char="•"/>
            </a:pPr>
            <a:r>
              <a:rPr lang="en-US" dirty="0" smtClean="0"/>
              <a:t>School Nurse</a:t>
            </a:r>
          </a:p>
          <a:p>
            <a:pPr marL="171450" indent="-171450">
              <a:buFont typeface="Arial" pitchFamily="34" charset="0"/>
              <a:buChar char="•"/>
            </a:pPr>
            <a:r>
              <a:rPr lang="en-US" dirty="0" smtClean="0"/>
              <a:t>Janitorial Staff </a:t>
            </a:r>
          </a:p>
          <a:p>
            <a:pPr marL="171450" indent="-171450">
              <a:buFont typeface="Arial" pitchFamily="34" charset="0"/>
              <a:buChar char="•"/>
            </a:pPr>
            <a:r>
              <a:rPr lang="en-US" dirty="0" smtClean="0"/>
              <a:t>Counselors</a:t>
            </a:r>
          </a:p>
          <a:p>
            <a:pPr marL="171450" indent="-171450">
              <a:buFont typeface="Arial" pitchFamily="34" charset="0"/>
              <a:buChar char="•"/>
            </a:pPr>
            <a:r>
              <a:rPr lang="en-US" dirty="0" smtClean="0"/>
              <a:t>Add specially trained Law Enforcement Explorers and JROTC</a:t>
            </a:r>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29</a:t>
            </a:fld>
            <a:endParaRPr lang="en-US"/>
          </a:p>
        </p:txBody>
      </p:sp>
    </p:spTree>
    <p:extLst>
      <p:ext uri="{BB962C8B-B14F-4D97-AF65-F5344CB8AC3E}">
        <p14:creationId xmlns:p14="http://schemas.microsoft.com/office/powerpoint/2010/main" val="103333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not go to a dentist to receive major open heart surgery. Then why do we repeatedly listen to and take advice from people with no true vested interest, direct responsibility and accountability in school safety and security other than to defer to their Ph.D. and/or clasp for their position(s) to be funded or to receive a grant; than working with the ones most directly responsible for public safety and security; more specifically for School Safety &amp; Security; to wit: Our SBLE Officers. Those that work on a school campus each and every day. </a:t>
            </a: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2</a:t>
            </a:fld>
            <a:endParaRPr lang="en-US"/>
          </a:p>
        </p:txBody>
      </p:sp>
    </p:spTree>
    <p:extLst>
      <p:ext uri="{BB962C8B-B14F-4D97-AF65-F5344CB8AC3E}">
        <p14:creationId xmlns:p14="http://schemas.microsoft.com/office/powerpoint/2010/main" val="736658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another block (or the next step or level) in the building block process of/in creating highly knowledgeable, skilled and professional law enforcement officers/deputies. </a:t>
            </a: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30</a:t>
            </a:fld>
            <a:endParaRPr lang="en-US"/>
          </a:p>
        </p:txBody>
      </p:sp>
    </p:spTree>
    <p:extLst>
      <p:ext uri="{BB962C8B-B14F-4D97-AF65-F5344CB8AC3E}">
        <p14:creationId xmlns:p14="http://schemas.microsoft.com/office/powerpoint/2010/main" val="326430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Crisis Intervention and Prevention is a sorely need skill that must be developed. </a:t>
            </a:r>
          </a:p>
          <a:p>
            <a:endParaRPr lang="en-US" dirty="0" smtClean="0"/>
          </a:p>
          <a:p>
            <a:r>
              <a:rPr lang="en-US" dirty="0" smtClean="0"/>
              <a:t>Collecting, analyzing and time reporting of INTEL can (will) reduce risk to our children and our schools. We must over-come misnomers and spins placed on INTEL that falsely portrays it (INTEL) as an invasion on human civil liberties and individual rights and remember that our ultimate focus is on preserving all human life, including the lives of violent (potential) perpetrators. Everyone in a free society has a right to live.</a:t>
            </a:r>
          </a:p>
          <a:p>
            <a:endParaRPr lang="en-US" dirty="0" smtClean="0"/>
          </a:p>
          <a:p>
            <a:r>
              <a:rPr lang="en-US" dirty="0" smtClean="0"/>
              <a:t>The illegal drug world is constantly involving with ever new forms of a way to get-high are being sought out. It is imperative that our officers/deputies are aware of this ever-changing and evolving drug cult within our free society. The more knowledge we provide our officers/deputies in what to look for and how to identify these menacing and detrimental (family destroying) illegal and harmful drugs they easier it will be to intervene and prevent drug abuse. Tun Zu in the art of war described it best “to defeat an enemy one must first understand his traits and characteristics” i.e. know thy enemy and you can defeat him. In our case if we can identify a potential drug user/abuser we can possibly get to him/her before drug dominance subsides. </a:t>
            </a:r>
          </a:p>
          <a:p>
            <a:endParaRPr lang="en-US" dirty="0" smtClean="0"/>
          </a:p>
          <a:p>
            <a:r>
              <a:rPr lang="en-US" dirty="0" smtClean="0"/>
              <a:t>Gangs are taking over our society for a myriad of reasons. If our officers/deputies can be taught the signs to look for maybe we can dry up the source by implementing positive intervention and prevention strategies. We must first seek to understand the why and subsequently develop strategies that will reduce potential sources (i.e. our young children) that allows gangs to perpetuate. Dry up the well so-to-speak. We will need positive alternatives and programs to do this and an education process that will help us achieve this desired goal. </a:t>
            </a:r>
          </a:p>
          <a:p>
            <a:endParaRPr lang="en-US" dirty="0" smtClean="0"/>
          </a:p>
          <a:p>
            <a:r>
              <a:rPr lang="en-US" dirty="0" smtClean="0"/>
              <a:t>Truancy is still a major problem in our country. We need to keep our kids in school and seeking not only a minimal education, but a higher and continuing education whereby they may all enjoy a better quality of life. By looking at the cause and effects of truancy we can better intervene and prevent it. “In every adversity lies the seed of an equal or greater benefit” providing we are willing to seek the positive in the negative and learn from it.    </a:t>
            </a: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31</a:t>
            </a:fld>
            <a:endParaRPr lang="en-US"/>
          </a:p>
        </p:txBody>
      </p:sp>
    </p:spTree>
    <p:extLst>
      <p:ext uri="{BB962C8B-B14F-4D97-AF65-F5344CB8AC3E}">
        <p14:creationId xmlns:p14="http://schemas.microsoft.com/office/powerpoint/2010/main" val="1930965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missing out of one of the most important assets we have, that is empowering our children to become responsible and accountable young future adults. We can establish Youth Advisory Boards (as we have successfully done in, with and through the D.A.R.E. Program taking it to the next level and teaching them how to govern themselves. Make them responsible for enforcing discipline within our schools by establishing and training them to have and hold teen courts. Make them part of the solution not keep them as part of the problem.  Cultivate their potential. The absolute best way to teach a child is a positive role model (child) teaching them. Give them realistic scenarios (as we do with and through D.A.R.E. Keepin-It-Real curriculums and facilitate their learning process empowering them to teach other kids (their peers). We need to teach our officers/deputies how to do this; how to work with their school districts and kids to establish this concept as a vital reality in our schools. Give kids a reasonable challenge, believe in them and they will deliver beyond our wildest expectations.</a:t>
            </a:r>
          </a:p>
          <a:p>
            <a:endParaRPr lang="en-US" dirty="0" smtClean="0"/>
          </a:p>
          <a:p>
            <a:r>
              <a:rPr lang="en-US" dirty="0" smtClean="0"/>
              <a:t>We have focused on establishing Neighborhood Watch Program though our Crime Prevention initiatives (and where proper training and assistance provided) these programs have worked achieving a high degree of success. Why can’t we take that and do a School Watch Program designed to enhance our school safety and security at minimum financial drain.  Where are our schools, for the most part located directly within our communities. We can seek volunteers from AARP, our retired/disabled veterans as we actually have a plethora of un-tapped resources just sitting there, many looking for and desiring something to do. Use this resource and reach our officer/deputies how to develop and tap into these resources. Now add to this concept presented here the additional option of using these same assets identified (and that are properly screened – required background checks) to volunteer their time to teach citizenship, patriotism, duty, honor country in addition to helping provide our schools much needed mentor resources for English (Or English as a second language), math, history and the sciences. Put a veteran that lives in the community (with nothing to do) in our schools and you have a person already trained to defend, trained in basic first aid, self-disciplined and add that person now as an additional School Special Reaction Team member. Finally there is a historical fact that is it much older than I, ”there is counsel in the wisdom of our elders”.</a:t>
            </a:r>
          </a:p>
          <a:p>
            <a:endParaRPr lang="en-US" dirty="0" smtClean="0"/>
          </a:p>
          <a:p>
            <a:r>
              <a:rPr lang="en-US" dirty="0" smtClean="0"/>
              <a:t>We need to give our officers/deputies highly developed (based on the best of Best Practices) knowledge and skills on handling with mentally challenged students, especially students with special needs. Traditionally our response has been “good luck out there” what about giving them the training they need. Protecting a child from hurting his/herself and or other students should be (needs to be) a priority. There are numerous well grounded/founded companies like “Controlled Force” that have developed this into a discernible and easily acquired skill.  Kids are not adults but for those of you that have never had to deal with it, it can be very overpowering if you are not trained and/or prepared. Does an officer/deputy, school staff member or child need to get hurt before we take positive intervention and prevention steps to reduce violence even on our own part?</a:t>
            </a:r>
          </a:p>
          <a:p>
            <a:endParaRPr lang="en-US" dirty="0" smtClean="0"/>
          </a:p>
          <a:p>
            <a:r>
              <a:rPr lang="en-US" dirty="0" smtClean="0"/>
              <a:t>We need physical restraint and de-escalation techniques taught to all our officers/deputies. We need to teach them how to properly use verbal judo to de-escalate a potentially violent situation. This requires a sensitive as well as vigilant approach and technique. Again however we are quick to teach aggressive and over-assertive minimal uses of brute force to respond. Why not apply and use effectively (protecting all concerned) new, innovative means of physical restraint and de-escalation of use of force and response to violence. There are positive alternatives that are safer, more conducive to violator or perpetrators as well as innocent persons, officers &amp; deputies.  </a:t>
            </a: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32</a:t>
            </a:fld>
            <a:endParaRPr lang="en-US"/>
          </a:p>
        </p:txBody>
      </p:sp>
    </p:spTree>
    <p:extLst>
      <p:ext uri="{BB962C8B-B14F-4D97-AF65-F5344CB8AC3E}">
        <p14:creationId xmlns:p14="http://schemas.microsoft.com/office/powerpoint/2010/main" val="1242245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latest data available from the Center for Disease Control and Prevention indicates that 38,364 suicide deaths were reported in the U.S. in 2010. This latest rise places suicide again as the 10th leading cause of death in the U.S. Nationally, the suicide rate increased 3.9 percent over 2009 to equal approximately 12.4 suicides per 100,000 people. The rate of suicide has been increasing since 2000. This is the highest rate of suicide in 15 years. Now that was the latest statistics I could find that are now over 2-years old. With 16% of our teenagers within the United States have considered or have contemplated committing suicide (a profound form of self-inflicted violence) it is time that we taught our officers &amp; deputies of the warning signs of what to look for. In addition to teaching them positive intervention and prevention strategies. Finally teach them community resources available to our teens and youth. We take it for granted that out teen no where to turn when faced with these violent thoughts…Wrong Answer they don’t despite the best intentions of Public Service Announcement (PSA). </a:t>
            </a:r>
          </a:p>
          <a:p>
            <a:endParaRPr lang="en-US" dirty="0" smtClean="0"/>
          </a:p>
          <a:p>
            <a:r>
              <a:rPr lang="en-US" dirty="0" smtClean="0"/>
              <a:t>Please do not try and tell me that we have this down to a science now in regards and respect to Bomb Threats. We give (handout) a brochure or card telling us what to do in the event that someone calls in a bomb threat. What real training do we give? Do we teach our officers-deputies what they should teach, or do the same thing here is a card if someone calls in a bomb threat here is what to do! Remember I too came up in the ranks and have worked with law enforcement agencies all across the United States at both federal, state and local level. I will not perplex you with the war stories I have heard from officers literally all across the country on the realities of life and duty as a law enforcement officer. This requires knowledge and skill level and practice. Well how can be test or evaluate something we take for granted until God forbid we actually get a call and calamity, chaos and a lot of very unsafe acts take place. Prepare today for tomorrow and rehearse and practice those skills which you may (will) need to remember. </a:t>
            </a:r>
          </a:p>
          <a:p>
            <a:endParaRPr lang="en-US" dirty="0" smtClean="0"/>
          </a:p>
          <a:p>
            <a:r>
              <a:rPr lang="en-US" dirty="0" smtClean="0"/>
              <a:t>America has the “Mother load” of cultural diversity. We literally have representation from every nation in the world now living in our great county as American citizens. It is imperative that our officers and deputies become sensitive to many cultural beliefs and practices especially in regard to children. Example we have been taught to pet a child on the head as a form of reward and recognition, yet to do the same to a Muslim child in a serious cultural offense; even through they now live in America they are still entitled to their beliefs, morays and norms as they attempt to acclimate to becoming American citizens and adapting to an American culture. There is an old biblical song “Red, Yellow, Black, Brown or White they are precious in HIS sight” and mine too. We need to learn respect before we can truly ever show it and much less expect it. This requires at minimum some basic understandings. </a:t>
            </a:r>
          </a:p>
          <a:p>
            <a:endParaRPr lang="en-US" dirty="0" smtClean="0"/>
          </a:p>
          <a:p>
            <a:r>
              <a:rPr lang="en-US" dirty="0" smtClean="0"/>
              <a:t>We need to teach our officers &amp; deputies that work in our schools how to do a good “Threat Assessment”, however we chose to hire private companies that have no true vested interest other than getting a school, local or state governments funding. To teach our officers &amp; deputies of what to look for and how to do a proper threat assessment will pay long time dividends, because they will then be vigilant and know what to look for bringing immediate intervention and prevention technology and strategies based on best practices where and when they are needed. Remember these are men and women that walk the halls of our schools every single day and that do not have the tied down obligations of conducting a class or running a school. The approach is a Train the trainer approach that will enable and empower our officers &amp; deputies to pass on the skills to janitors, etc. that can help them keep the vigil and stay proactive at a minimal expense. </a:t>
            </a: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33</a:t>
            </a:fld>
            <a:endParaRPr lang="en-US"/>
          </a:p>
        </p:txBody>
      </p:sp>
    </p:spTree>
    <p:extLst>
      <p:ext uri="{BB962C8B-B14F-4D97-AF65-F5344CB8AC3E}">
        <p14:creationId xmlns:p14="http://schemas.microsoft.com/office/powerpoint/2010/main" val="2445843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many resources that in the event of a tragic event can be immediately mobilized to support (reinforce) our officers &amp; deputies working with our schools. WE can use existing resources until the literal reinforcement arrives to sustain and prevent further loss of life. We can teach our officers &amp; deputies how to build their own campus Special Reaction Teams using assistant principal(s), school counselors, school nurse and janitorial staff. For example while SBLE Officer provides security the school nurse can immediately began life-saving measures; the janitor can detect any unusual (out-of-place) objects (potential explosive devices), the school assistant principal and/or counselor can began evacuating children and staff that may be in danger area or assist in collection of intelligence from/by fleeing students; but all this requires training, then practice and a rehearsal. Emphasis on highly specialized training and new skill level for our officers-deputies. </a:t>
            </a:r>
          </a:p>
          <a:p>
            <a:endParaRPr lang="en-US" dirty="0" smtClean="0"/>
          </a:p>
          <a:p>
            <a:r>
              <a:rPr lang="en-US" dirty="0" smtClean="0"/>
              <a:t>Many of our schools do not have Emergency Operations Plans in place, some have but never bothered to obtain law enforcement officer input and most all have never been rehearsed until actually facing a live, viable active threat. The time to figure out you need a plan is not when you are in the heat of battle, you should have had that plan prior to the fight with built in contingency plans; and you should have rehearsed it before going into actual battle. We need to teach our officers and deputies again based on “Best Practices” on what to look for and teach them how to effectively recommend needed changes and/or modifications in order to be current and surreal. If they have never had the training how will they know what to look for? </a:t>
            </a:r>
          </a:p>
          <a:p>
            <a:endParaRPr lang="en-US" dirty="0" smtClean="0"/>
          </a:p>
          <a:p>
            <a:r>
              <a:rPr lang="en-US" dirty="0" smtClean="0"/>
              <a:t>Again, this is all a very structured and normal progression building block process. </a:t>
            </a:r>
          </a:p>
          <a:p>
            <a:endParaRPr lang="en-US" dirty="0" smtClean="0"/>
          </a:p>
          <a:p>
            <a:r>
              <a:rPr lang="en-US" dirty="0" smtClean="0"/>
              <a:t>We need to teach proper and proven successful models for hostage rescue and initial negotiations.  If an officer/deputy manages to isolate a perpetrator but the </a:t>
            </a:r>
            <a:r>
              <a:rPr lang="en-US" dirty="0" smtClean="0"/>
              <a:t>perpetrator managed to grab some innocent hostages (children) the last thing the officer-deputy needs to do is start shooting. This is definitely where calmer heads need to prevail. It is an art to keep an already violent offender from becoming more violent. Cardinal rule in negotiation is never tell the perpetrator “NO” as this can send him/her into a violent totally out-of-control spiral to say the least. Just some basic training until a professional and highly trained negotiator can arrive and take over.</a:t>
            </a:r>
          </a:p>
          <a:p>
            <a:endParaRPr lang="en-US" dirty="0" smtClean="0"/>
          </a:p>
          <a:p>
            <a:r>
              <a:rPr lang="en-US" dirty="0" smtClean="0"/>
              <a:t>All of these lessons require a Define &amp; Process component, in addition to having to pass a comprehensive 100 question test. Participant critiques and course evaluations helps serve as a compass to ensure this training stays the course and meets officer-deputy needs. </a:t>
            </a: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34</a:t>
            </a:fld>
            <a:endParaRPr lang="en-US"/>
          </a:p>
        </p:txBody>
      </p:sp>
    </p:spTree>
    <p:extLst>
      <p:ext uri="{BB962C8B-B14F-4D97-AF65-F5344CB8AC3E}">
        <p14:creationId xmlns:p14="http://schemas.microsoft.com/office/powerpoint/2010/main" val="1317683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where the SBLE Officer/Deputy develops his/her presentation skills while acquiring basic knowledge and content of the SBLE School Staff, Student and Parent Curriculums/lessons. The must Define &amp; Process then present each lesson from each curriculum (modeled after a D.A.R.E. Officer DOT (2-week training). In addition they will receive other school safety and security sensitivity related training.</a:t>
            </a: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35</a:t>
            </a:fld>
            <a:endParaRPr lang="en-US"/>
          </a:p>
        </p:txBody>
      </p:sp>
    </p:spTree>
    <p:extLst>
      <p:ext uri="{BB962C8B-B14F-4D97-AF65-F5344CB8AC3E}">
        <p14:creationId xmlns:p14="http://schemas.microsoft.com/office/powerpoint/2010/main" val="2133111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Neutralizing</a:t>
            </a:r>
            <a:r>
              <a:rPr lang="en-US" dirty="0" smtClean="0"/>
              <a:t> threats (w/practical's) diverse scenarios designed to create instinctive motor memory and instantaneous responses</a:t>
            </a:r>
          </a:p>
          <a:p>
            <a:r>
              <a:rPr lang="en-US" b="1" dirty="0" smtClean="0"/>
              <a:t>Analyzing</a:t>
            </a:r>
            <a:r>
              <a:rPr lang="en-US" dirty="0" smtClean="0"/>
              <a:t> Threat </a:t>
            </a:r>
            <a:r>
              <a:rPr lang="en-US" b="1" dirty="0" smtClean="0"/>
              <a:t>INTEL while protecting civil liberties, individual rights and preserving life.</a:t>
            </a:r>
          </a:p>
          <a:p>
            <a:r>
              <a:rPr lang="en-US" b="1" dirty="0" smtClean="0"/>
              <a:t>Threat</a:t>
            </a:r>
            <a:r>
              <a:rPr lang="en-US" dirty="0" smtClean="0"/>
              <a:t> intervention &amp; prevention strategies based on Best Practices and Lessons Learned (Real Life – Real World scenarios) cultivated from lessons learned and “Best Practices” models.</a:t>
            </a:r>
          </a:p>
          <a:p>
            <a:r>
              <a:rPr lang="en-US" b="1" dirty="0" smtClean="0"/>
              <a:t>Facilitator</a:t>
            </a:r>
            <a:r>
              <a:rPr lang="en-US" dirty="0" smtClean="0"/>
              <a:t> and presentation skills enhancement. Teaching our officers-deputies instructor, presenter and facilitation skills designed to enhance performance, achieve learning objectives and deliver realistic and quality training.</a:t>
            </a:r>
          </a:p>
          <a:p>
            <a:r>
              <a:rPr lang="en-US" b="1" dirty="0" smtClean="0"/>
              <a:t>Preparation</a:t>
            </a:r>
            <a:r>
              <a:rPr lang="en-US" dirty="0" smtClean="0"/>
              <a:t>, practice and delivery of the following curriculums/lessons:</a:t>
            </a:r>
          </a:p>
          <a:p>
            <a:pPr marL="171450" indent="-171450">
              <a:buFont typeface="Arial" pitchFamily="34" charset="0"/>
              <a:buChar char="•"/>
            </a:pPr>
            <a:r>
              <a:rPr lang="en-US" dirty="0" smtClean="0"/>
              <a:t>School Staff Curriculum/Lessons</a:t>
            </a:r>
          </a:p>
          <a:p>
            <a:pPr marL="171450" indent="-171450">
              <a:buFont typeface="Arial" pitchFamily="34" charset="0"/>
              <a:buChar char="•"/>
            </a:pPr>
            <a:r>
              <a:rPr lang="en-US" dirty="0" smtClean="0"/>
              <a:t>Student Lessons (additional to D.A.R.E. Lessons)</a:t>
            </a:r>
          </a:p>
          <a:p>
            <a:pPr marL="171450" indent="-171450">
              <a:buFont typeface="Arial" pitchFamily="34" charset="0"/>
              <a:buChar char="•"/>
            </a:pPr>
            <a:r>
              <a:rPr lang="en-US" dirty="0" smtClean="0"/>
              <a:t>Parent Lessons</a:t>
            </a:r>
          </a:p>
          <a:p>
            <a:pPr marL="171450" indent="-171450">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36</a:t>
            </a:fld>
            <a:endParaRPr lang="en-US"/>
          </a:p>
        </p:txBody>
      </p:sp>
    </p:spTree>
    <p:extLst>
      <p:ext uri="{BB962C8B-B14F-4D97-AF65-F5344CB8AC3E}">
        <p14:creationId xmlns:p14="http://schemas.microsoft.com/office/powerpoint/2010/main" val="3847859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will see from the individual courses described here and later in this presentation all have been researched and designed to create a “Force Multiplier”  and “Force Protection” cause and effect; in addition to bringing all resources to bear on keeping our schools safe and secure, through positive intervention and prevention strategies. </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This is where the SBLE Officer/Deputy develops his/her presentation skills while acquiring basic knowledge and content of the SBLE School Staff, Student and Parent Curriculums/lessons. They must Define &amp; Process, practice then present each lesson from each curriculum (modeled after a D.A.R.E. Officer DOT (2-week training). In addition they will receive other school safety and security sensitive related training.</a:t>
            </a:r>
          </a:p>
          <a:p>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37</a:t>
            </a:fld>
            <a:endParaRPr lang="en-US"/>
          </a:p>
        </p:txBody>
      </p:sp>
    </p:spTree>
    <p:extLst>
      <p:ext uri="{BB962C8B-B14F-4D97-AF65-F5344CB8AC3E}">
        <p14:creationId xmlns:p14="http://schemas.microsoft.com/office/powerpoint/2010/main" val="30734056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must remain open-minded and remember to listen to the voices of those charged with the principal responsibility to maintain order while serving and protecting our citizens and children. </a:t>
            </a:r>
          </a:p>
          <a:p>
            <a:endParaRPr lang="en-US" dirty="0" smtClean="0"/>
          </a:p>
          <a:p>
            <a:r>
              <a:rPr lang="en-US" dirty="0" smtClean="0"/>
              <a:t>We always worry about budgets to the point of sacrificing what we need most – TRAINING.  The first line-item looked to in respect of saving money is our law enforcement training budget. It has traditionally become a systemic detrimental problem; yet we continue to ignore the reality that we cannot expect our law enforcement officers &amp; deputies to meet extremely high professional standards and expectations, without providing them “The means” to achieve these high professional standards and expectations. It seems no one wants to admit that this has been a perpetual problem for fear of being viewed as being politically incorrect (or in perceived controversy with political individuals and/or entities. We must admit the problem before we can cure it (fix it)! It has gotten so bad that we accept officer/deputy instructors reading from a book verses submersing our officers/deputies into practical and real world scenarios (situation) in a controlled training environment teaching them “The Right Way”. There is wrong way to do the right thing and there is no right way to do a wrong thing!</a:t>
            </a:r>
          </a:p>
          <a:p>
            <a:endParaRPr lang="en-US" dirty="0" smtClean="0"/>
          </a:p>
          <a:p>
            <a:r>
              <a:rPr lang="en-US" dirty="0" smtClean="0"/>
              <a:t>We wonder why there is such a gap between our citizens and law enforcement. We ponder why our officers &amp; deputies sometimes cannot communicate with our citizens and their exist a mutual lack of respect from all parties. Whatever the cause and effect we desire, the solution lies within our training regiment (how we train and what we train on). </a:t>
            </a:r>
          </a:p>
          <a:p>
            <a:endParaRPr lang="en-US" dirty="0" smtClean="0"/>
          </a:p>
          <a:p>
            <a:r>
              <a:rPr lang="en-US" dirty="0" smtClean="0"/>
              <a:t>Saving life cost money…..the Rhetorical Question remains </a:t>
            </a:r>
            <a:r>
              <a:rPr lang="en-US" u="sng" dirty="0" smtClean="0"/>
              <a:t>is</a:t>
            </a:r>
            <a:r>
              <a:rPr lang="en-US" u="none" dirty="0" smtClean="0"/>
              <a:t> </a:t>
            </a:r>
            <a:r>
              <a:rPr lang="en-US" dirty="0" smtClean="0"/>
              <a:t>preserving human rights, liberties and life worth the expenditure?</a:t>
            </a:r>
          </a:p>
          <a:p>
            <a:endParaRPr lang="en-US" dirty="0" smtClean="0"/>
          </a:p>
          <a:p>
            <a:r>
              <a:rPr lang="en-US" dirty="0" smtClean="0"/>
              <a:t>I firmly believe law enforcement officers and people (especially in highly stressful situations) will respond to their level of training.</a:t>
            </a:r>
          </a:p>
          <a:p>
            <a:endParaRPr lang="en-US" dirty="0" smtClean="0"/>
          </a:p>
          <a:p>
            <a:r>
              <a:rPr lang="en-US" dirty="0" smtClean="0"/>
              <a:t>For over 200 years the basic premise and concept of/for law enforcement is to </a:t>
            </a:r>
            <a:r>
              <a:rPr lang="en-US" u="sng" dirty="0" smtClean="0"/>
              <a:t>prevent crime</a:t>
            </a:r>
            <a:r>
              <a:rPr lang="en-US" dirty="0" smtClean="0"/>
              <a:t>. Yet all of our resources today are allocated to responding verses intervention and prevention. What ever happened to the colloquialism “An ounce of prevention is worth a pound of cure”? Where and when did we lose sight of this meaning? The way to deal with crime and violence is to early detect, deny, delay and deter them.</a:t>
            </a:r>
          </a:p>
          <a:p>
            <a:endParaRPr lang="en-US" dirty="0" smtClean="0"/>
          </a:p>
          <a:p>
            <a:r>
              <a:rPr lang="en-US" dirty="0" smtClean="0"/>
              <a:t>The solution is to provide quality, state-of-the-art, best practices curriculums and lessons that are designed to enhance performance, knowledge and skill level that will  adhere to early intervention and prevention strategies that will </a:t>
            </a:r>
            <a:r>
              <a:rPr lang="en-US" dirty="0" smtClean="0"/>
              <a:t>detect, deny, delay and deter crime and violence within our society; the way to achieve this is TRAINING. </a:t>
            </a:r>
            <a:endParaRPr lang="en-US" dirty="0" smtClean="0"/>
          </a:p>
          <a:p>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38</a:t>
            </a:fld>
            <a:endParaRPr lang="en-US"/>
          </a:p>
        </p:txBody>
      </p:sp>
    </p:spTree>
    <p:extLst>
      <p:ext uri="{BB962C8B-B14F-4D97-AF65-F5344CB8AC3E}">
        <p14:creationId xmlns:p14="http://schemas.microsoft.com/office/powerpoint/2010/main" val="3885413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Basic School Resource Officer Course is a forty-hour block of instruction designed for any law enforcement officer with two years or less experience working in an educational environment and school administrators. The course emphasizes three main areas of instruction:</a:t>
            </a:r>
          </a:p>
          <a:p>
            <a:pPr marL="628650" lvl="1" indent="-171450">
              <a:buFont typeface="Arial" pitchFamily="34" charset="0"/>
              <a:buChar char="•"/>
            </a:pPr>
            <a:r>
              <a:rPr lang="en-US" dirty="0" smtClean="0">
                <a:effectLst/>
              </a:rPr>
              <a:t>Functioning as a police officer in the school setting </a:t>
            </a:r>
          </a:p>
          <a:p>
            <a:pPr marL="628650" lvl="1" indent="-171450">
              <a:buFont typeface="Arial" pitchFamily="34" charset="0"/>
              <a:buChar char="•"/>
            </a:pPr>
            <a:r>
              <a:rPr lang="en-US" dirty="0" smtClean="0">
                <a:effectLst/>
              </a:rPr>
              <a:t>Working as a resource and problem solver </a:t>
            </a:r>
          </a:p>
          <a:p>
            <a:pPr marL="628650" lvl="1" indent="-171450">
              <a:buFont typeface="Arial" pitchFamily="34" charset="0"/>
              <a:buChar char="•"/>
            </a:pPr>
            <a:r>
              <a:rPr lang="en-US" dirty="0" smtClean="0">
                <a:effectLst/>
              </a:rPr>
              <a:t>Developing teaching skills</a:t>
            </a:r>
            <a:br>
              <a:rPr lang="en-US" dirty="0" smtClean="0">
                <a:effectLst/>
              </a:rPr>
            </a:br>
            <a:endParaRPr lang="en-US" dirty="0" smtClean="0">
              <a:effectLst/>
            </a:endParaRPr>
          </a:p>
          <a:p>
            <a:pPr marL="0" lvl="1" indent="0">
              <a:spcBef>
                <a:spcPts val="0"/>
              </a:spcBef>
              <a:buFont typeface="Arial" pitchFamily="34" charset="0"/>
              <a:buNone/>
            </a:pPr>
            <a:r>
              <a:rPr lang="en-US" dirty="0" smtClean="0">
                <a:effectLst/>
              </a:rPr>
              <a:t>Attendees will gain a solid working knowledge of the School Resource Officer concept and how to establish a lasting partnership with their schools.</a:t>
            </a:r>
          </a:p>
          <a:p>
            <a:endParaRPr lang="en-US" dirty="0" smtClean="0"/>
          </a:p>
          <a:p>
            <a:r>
              <a:rPr lang="en-US" dirty="0" smtClean="0">
                <a:effectLst/>
              </a:rPr>
              <a:t>The Advanced School Resource Officer Course is a twenty-four (24) hour block of instruction designed for any law enforcement officer working in an educational environment. This course, following the SRO Triad model, advances the SRO's knowledge and skills as a law enforcement officer, informal counselor, and educator. </a:t>
            </a:r>
          </a:p>
          <a:p>
            <a:endParaRPr lang="en-US" dirty="0" smtClean="0">
              <a:effectLst/>
            </a:endParaRPr>
          </a:p>
          <a:p>
            <a:r>
              <a:rPr lang="en-US" dirty="0" smtClean="0">
                <a:effectLst/>
              </a:rPr>
              <a:t>NASRO in cooperation with Tactical Defense Institute (TDI) is pleased to present "SRO Active Shooter Response" course.</a:t>
            </a:r>
          </a:p>
          <a:p>
            <a:r>
              <a:rPr lang="en-US" dirty="0" smtClean="0">
                <a:effectLst/>
              </a:rPr>
              <a:t>This is an intensive five day hands-on course which focuses specifically on a one and/or two officer response to an active shooter or random violent incident on a school campus. NASRO and TDI instructors presenting the course are all certified firearms instructors with several years of tactical experience.</a:t>
            </a:r>
          </a:p>
          <a:p>
            <a:endParaRPr lang="en-US" dirty="0" smtClean="0">
              <a:effectLst/>
            </a:endParaRPr>
          </a:p>
          <a:p>
            <a:r>
              <a:rPr lang="en-US" dirty="0" smtClean="0">
                <a:effectLst/>
              </a:rPr>
              <a:t>Interview &amp; Interrogation: This 24-hour course is designed to provide SROs with the knowledge and skills to understand and interpret verbal and physical deception signals in an interview situation and correctly identify stress and/or deception in written statements. This course is taught in a three day, eight hour format. Classes begin promptly at 8:00 am each morning and conclude at 5:00 pm each evening. Attendees are required to attend all sessions in order to obtain the National School Resource Officer Interview and Interrogation Course Certificate.</a:t>
            </a:r>
          </a:p>
          <a:p>
            <a:endParaRPr lang="en-US" dirty="0" smtClean="0">
              <a:effectLst/>
            </a:endParaRPr>
          </a:p>
          <a:p>
            <a:r>
              <a:rPr lang="en-US" dirty="0" smtClean="0">
                <a:effectLst/>
              </a:rPr>
              <a:t>School Security Officer: is a 3 day/ 24 hour training course for non - sworn safety and security officers working in schools with an SRO or solo. The course will emphasize three main areas of instruction: </a:t>
            </a:r>
          </a:p>
          <a:p>
            <a:r>
              <a:rPr lang="en-US" sz="1200" kern="1200" dirty="0" smtClean="0">
                <a:solidFill>
                  <a:schemeClr val="tx1"/>
                </a:solidFill>
                <a:effectLst/>
                <a:latin typeface="Arial" charset="0"/>
                <a:ea typeface="+mn-ea"/>
                <a:cs typeface="+mn-cs"/>
              </a:rPr>
              <a:t>Functioning as a security officer in the school setting Working effectively with students School Safety and Emergency Planning . </a:t>
            </a:r>
            <a:r>
              <a:rPr lang="en-US" dirty="0" smtClean="0">
                <a:effectLst/>
              </a:rPr>
              <a:t>Attendees will gain a working knowledge of the School Safety Officer concept and how to establish a lasting partnership with their schools.</a:t>
            </a:r>
          </a:p>
          <a:p>
            <a:endParaRPr lang="en-US" dirty="0" smtClean="0">
              <a:effectLst/>
            </a:endParaRPr>
          </a:p>
          <a:p>
            <a:endParaRPr lang="en-US" dirty="0" smtClean="0">
              <a:effectLst/>
            </a:endParaRPr>
          </a:p>
          <a:p>
            <a:r>
              <a:rPr lang="en-US" dirty="0" smtClean="0">
                <a:effectLst/>
              </a:rPr>
              <a:t>Enhancing Lock-down Procedures: is a 16-hour course that will focus on moving beyond the traditional lockdown and provide optional responses, based on the circumstances at hand, to school resource officers, school administrators, teachers. and school staff should there be a violent situation on campus. Participants will be provided instruction on key components of an organized and thoughtful Emergency Operations Plan with emphasis on Survival Strategies.</a:t>
            </a:r>
          </a:p>
          <a:p>
            <a:endParaRPr lang="en-US" dirty="0" smtClean="0">
              <a:effectLst/>
            </a:endParaRPr>
          </a:p>
          <a:p>
            <a:r>
              <a:rPr lang="en-US" dirty="0" smtClean="0">
                <a:effectLst/>
              </a:rPr>
              <a:t>School Law Up-dates: This one-day, specialized National School Law Update has been designed at the urging of School Administrators and School Resource Officers from across the country. By addressing such timely subjects as search and seizure, student interviews, custody issues, sexual harassment, and civil liability. It is taught by Dr. Bernard James, J.D., Professor of Constitutional Law at Pepperdine University.</a:t>
            </a: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39</a:t>
            </a:fld>
            <a:endParaRPr lang="en-US"/>
          </a:p>
        </p:txBody>
      </p:sp>
    </p:spTree>
    <p:extLst>
      <p:ext uri="{BB962C8B-B14F-4D97-AF65-F5344CB8AC3E}">
        <p14:creationId xmlns:p14="http://schemas.microsoft.com/office/powerpoint/2010/main" val="242590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Provide our D.A.R.E., SRO, G.R.E.A.T., and I.S.D. Law Enforcement Officers -Deputies, School administrators, staff &amp; teachers, students (Schools) and parents to be better prepared to </a:t>
            </a:r>
            <a:r>
              <a:rPr lang="en-US" dirty="0" smtClean="0">
                <a:latin typeface="Arial Black" pitchFamily="34" charset="0"/>
              </a:rPr>
              <a:t>D</a:t>
            </a:r>
            <a:r>
              <a:rPr lang="en-US" dirty="0" smtClean="0"/>
              <a:t>eter, </a:t>
            </a:r>
            <a:r>
              <a:rPr lang="en-US" dirty="0" smtClean="0">
                <a:latin typeface="Arial Black" pitchFamily="34" charset="0"/>
              </a:rPr>
              <a:t>D</a:t>
            </a:r>
            <a:r>
              <a:rPr lang="en-US" dirty="0" smtClean="0"/>
              <a:t>etect, </a:t>
            </a:r>
            <a:r>
              <a:rPr lang="en-US" dirty="0" smtClean="0">
                <a:latin typeface="Arial Black" pitchFamily="34" charset="0"/>
              </a:rPr>
              <a:t>D</a:t>
            </a:r>
            <a:r>
              <a:rPr lang="en-US" dirty="0" smtClean="0"/>
              <a:t>elay and </a:t>
            </a:r>
            <a:r>
              <a:rPr lang="en-US" dirty="0" smtClean="0">
                <a:latin typeface="Arial Black" pitchFamily="34" charset="0"/>
              </a:rPr>
              <a:t>D</a:t>
            </a:r>
            <a:r>
              <a:rPr lang="en-US" dirty="0" smtClean="0"/>
              <a:t>eny tobacco, alcohol, prescription or over-the-counter drugs and/or illegal Drug use/abuse, bullying, gangs, teen suicide, other active threats of violence on/at our school campuses.</a:t>
            </a:r>
          </a:p>
          <a:p>
            <a:endParaRPr lang="en-US" b="1"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I remember an old Edmund Burke saying </a:t>
            </a:r>
            <a:r>
              <a:rPr lang="en-US" b="1" dirty="0" smtClean="0"/>
              <a:t>”</a:t>
            </a:r>
            <a:r>
              <a:rPr lang="en-US" b="1" i="1" dirty="0" smtClean="0"/>
              <a:t>All that is necessary for the triumph of evil is that good men do nothing</a:t>
            </a:r>
            <a:r>
              <a:rPr lang="en-US" b="1" dirty="0" smtClean="0"/>
              <a:t>” </a:t>
            </a:r>
            <a:r>
              <a:rPr lang="en-US" b="0" dirty="0" smtClean="0"/>
              <a:t>or words to this effect. </a:t>
            </a:r>
            <a:r>
              <a:rPr lang="en-US" sz="1200" b="0" kern="1200" dirty="0" smtClean="0">
                <a:solidFill>
                  <a:schemeClr val="tx1"/>
                </a:solidFill>
                <a:effectLst/>
                <a:latin typeface="Arial" charset="0"/>
                <a:ea typeface="+mn-ea"/>
                <a:cs typeface="+mn-cs"/>
              </a:rPr>
              <a:t>  </a:t>
            </a:r>
          </a:p>
          <a:p>
            <a:endParaRPr lang="en-US" b="1"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3</a:t>
            </a:fld>
            <a:endParaRPr lang="en-US"/>
          </a:p>
        </p:txBody>
      </p:sp>
    </p:spTree>
    <p:extLst>
      <p:ext uri="{BB962C8B-B14F-4D97-AF65-F5344CB8AC3E}">
        <p14:creationId xmlns:p14="http://schemas.microsoft.com/office/powerpoint/2010/main" val="1208988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Wingdings" pitchFamily="2" charset="2"/>
              <a:buNone/>
              <a:tabLst/>
              <a:defRPr/>
            </a:pPr>
            <a:r>
              <a:rPr lang="en-US" b="1" dirty="0" smtClean="0">
                <a:latin typeface="Arial Black" pitchFamily="34" charset="0"/>
              </a:rPr>
              <a:t>CROSS-TRAINING – FORCE MULTIPLIERS</a:t>
            </a:r>
          </a:p>
          <a:p>
            <a:pPr lvl="1">
              <a:buFont typeface="Wingdings" pitchFamily="2" charset="2"/>
              <a:buChar char="ü"/>
            </a:pPr>
            <a:r>
              <a:rPr lang="en-US" dirty="0" smtClean="0">
                <a:latin typeface="Arial Black" pitchFamily="34" charset="0"/>
              </a:rPr>
              <a:t>D.A.R.E. Officer </a:t>
            </a:r>
            <a:r>
              <a:rPr lang="en-US" dirty="0" smtClean="0">
                <a:latin typeface="Tahoma" pitchFamily="34" charset="0"/>
                <a:ea typeface="Tahoma" pitchFamily="34" charset="0"/>
                <a:cs typeface="Tahoma" pitchFamily="34" charset="0"/>
              </a:rPr>
              <a:t>certification (2-week course)</a:t>
            </a:r>
          </a:p>
          <a:p>
            <a:pPr lvl="1">
              <a:buFont typeface="Wingdings" pitchFamily="2" charset="2"/>
              <a:buChar char="ü"/>
            </a:pPr>
            <a:r>
              <a:rPr lang="en-US" dirty="0" smtClean="0">
                <a:latin typeface="Arial Black" pitchFamily="34" charset="0"/>
              </a:rPr>
              <a:t> N.A.S.R.O. </a:t>
            </a:r>
            <a:r>
              <a:rPr lang="en-US" dirty="0" smtClean="0">
                <a:latin typeface="Tahoma" pitchFamily="34" charset="0"/>
                <a:ea typeface="Tahoma" pitchFamily="34" charset="0"/>
                <a:cs typeface="Tahoma" pitchFamily="34" charset="0"/>
              </a:rPr>
              <a:t>Officer certification courses to enhance SRO knowledge and skill level</a:t>
            </a:r>
            <a:r>
              <a:rPr lang="en-US" dirty="0" smtClean="0">
                <a:latin typeface="Arial Black" pitchFamily="34" charset="0"/>
              </a:rPr>
              <a:t>.</a:t>
            </a:r>
          </a:p>
          <a:p>
            <a:pPr lvl="1">
              <a:buFont typeface="Wingdings" pitchFamily="2" charset="2"/>
              <a:buChar char="ü"/>
            </a:pPr>
            <a:r>
              <a:rPr lang="en-US" dirty="0" smtClean="0">
                <a:latin typeface="Arial Black" pitchFamily="34" charset="0"/>
              </a:rPr>
              <a:t> Crime Prevention </a:t>
            </a:r>
            <a:r>
              <a:rPr lang="en-US" dirty="0" smtClean="0">
                <a:latin typeface="Tahoma" pitchFamily="34" charset="0"/>
                <a:ea typeface="Tahoma" pitchFamily="34" charset="0"/>
                <a:cs typeface="Tahoma" pitchFamily="34" charset="0"/>
              </a:rPr>
              <a:t>courses designed to certify officer/deputy as a certified crime prevention specialist (C.C.P.S.)</a:t>
            </a:r>
          </a:p>
          <a:p>
            <a:pPr lvl="1">
              <a:buFont typeface="Wingdings" pitchFamily="2" charset="2"/>
              <a:buChar char="ü"/>
            </a:pPr>
            <a:r>
              <a:rPr lang="en-US" dirty="0" smtClean="0">
                <a:latin typeface="Tahoma" pitchFamily="34" charset="0"/>
                <a:ea typeface="Tahoma" pitchFamily="34" charset="0"/>
                <a:cs typeface="Tahoma" pitchFamily="34" charset="0"/>
              </a:rPr>
              <a:t> </a:t>
            </a:r>
            <a:r>
              <a:rPr lang="en-US" dirty="0" smtClean="0">
                <a:latin typeface="Arial Black" pitchFamily="34" charset="0"/>
                <a:ea typeface="Tahoma" pitchFamily="34" charset="0"/>
                <a:cs typeface="Tahoma" pitchFamily="34" charset="0"/>
              </a:rPr>
              <a:t>G.R.E.A.T. </a:t>
            </a:r>
            <a:r>
              <a:rPr lang="en-US" dirty="0" smtClean="0">
                <a:latin typeface="Tahoma" pitchFamily="34" charset="0"/>
                <a:ea typeface="Tahoma" pitchFamily="34" charset="0"/>
                <a:cs typeface="Tahoma" pitchFamily="34" charset="0"/>
              </a:rPr>
              <a:t>40-hour certification course offered in Texas at annual summer training conference</a:t>
            </a:r>
          </a:p>
          <a:p>
            <a:pPr lvl="1">
              <a:buFont typeface="Wingdings" pitchFamily="2" charset="2"/>
              <a:buChar char="ü"/>
            </a:pPr>
            <a:r>
              <a:rPr lang="en-US" dirty="0" smtClean="0">
                <a:latin typeface="Tahoma" pitchFamily="34" charset="0"/>
                <a:ea typeface="Tahoma" pitchFamily="34" charset="0"/>
                <a:cs typeface="Tahoma" pitchFamily="34" charset="0"/>
              </a:rPr>
              <a:t> </a:t>
            </a:r>
            <a:r>
              <a:rPr lang="en-US" b="1" dirty="0" smtClean="0">
                <a:latin typeface="Arial Black" pitchFamily="34" charset="0"/>
                <a:ea typeface="Tahoma" pitchFamily="34" charset="0"/>
                <a:cs typeface="Tahoma" pitchFamily="34" charset="0"/>
              </a:rPr>
              <a:t>Community Policing </a:t>
            </a:r>
            <a:r>
              <a:rPr lang="en-US" dirty="0" smtClean="0">
                <a:latin typeface="Tahoma" pitchFamily="34" charset="0"/>
                <a:ea typeface="Tahoma" pitchFamily="34" charset="0"/>
                <a:cs typeface="Tahoma" pitchFamily="34" charset="0"/>
              </a:rPr>
              <a:t>certification courses</a:t>
            </a:r>
          </a:p>
          <a:p>
            <a:pPr lvl="1">
              <a:buFont typeface="Wingdings" pitchFamily="2" charset="2"/>
              <a:buChar char="ü"/>
            </a:pPr>
            <a:endParaRPr lang="en-US" dirty="0" smtClean="0">
              <a:latin typeface="Tahoma" pitchFamily="34" charset="0"/>
              <a:ea typeface="Tahoma" pitchFamily="34" charset="0"/>
              <a:cs typeface="Tahoma" pitchFamily="34" charset="0"/>
            </a:endParaRPr>
          </a:p>
          <a:p>
            <a:pPr lvl="0">
              <a:buFont typeface="Wingdings" pitchFamily="2" charset="2"/>
              <a:buNone/>
            </a:pPr>
            <a:r>
              <a:rPr lang="en-US" dirty="0" smtClean="0">
                <a:latin typeface="Tahoma" pitchFamily="34" charset="0"/>
                <a:ea typeface="Tahoma" pitchFamily="34" charset="0"/>
                <a:cs typeface="Tahoma" pitchFamily="34" charset="0"/>
              </a:rPr>
              <a:t>Logic and Rationale: </a:t>
            </a:r>
          </a:p>
          <a:p>
            <a:pPr marL="171450" lvl="0" indent="-171450">
              <a:buFont typeface="Arial" pitchFamily="34" charset="0"/>
              <a:buChar char="•"/>
            </a:pPr>
            <a:r>
              <a:rPr lang="en-US" dirty="0" smtClean="0">
                <a:latin typeface="Tahoma" pitchFamily="34" charset="0"/>
                <a:ea typeface="Tahoma" pitchFamily="34" charset="0"/>
                <a:cs typeface="Tahoma" pitchFamily="34" charset="0"/>
              </a:rPr>
              <a:t>It is cost advantageous in regards to:</a:t>
            </a:r>
          </a:p>
          <a:p>
            <a:pPr marL="628650" lvl="1" indent="-171450">
              <a:buFont typeface="Wingdings" pitchFamily="2" charset="2"/>
              <a:buChar char="ü"/>
            </a:pPr>
            <a:r>
              <a:rPr lang="en-US" dirty="0" smtClean="0">
                <a:latin typeface="Tahoma" pitchFamily="34" charset="0"/>
                <a:ea typeface="Tahoma" pitchFamily="34" charset="0"/>
                <a:cs typeface="Tahoma" pitchFamily="34" charset="0"/>
              </a:rPr>
              <a:t>One officer/deputy trained to do the job normally expected of five (5) different individuals.</a:t>
            </a:r>
          </a:p>
          <a:p>
            <a:pPr marL="628650" lvl="1" indent="-171450">
              <a:buFont typeface="Wingdings" pitchFamily="2" charset="2"/>
              <a:buChar char="ü"/>
            </a:pPr>
            <a:r>
              <a:rPr lang="en-US" dirty="0" smtClean="0">
                <a:latin typeface="Tahoma" pitchFamily="34" charset="0"/>
                <a:ea typeface="Tahoma" pitchFamily="34" charset="0"/>
                <a:cs typeface="Tahoma" pitchFamily="34" charset="0"/>
              </a:rPr>
              <a:t>This concept will reflect definitely justifiable to any budget hearings</a:t>
            </a:r>
          </a:p>
          <a:p>
            <a:pPr marL="628650" lvl="1" indent="-171450">
              <a:buFont typeface="Wingdings" pitchFamily="2" charset="2"/>
              <a:buChar char="ü"/>
            </a:pPr>
            <a:r>
              <a:rPr lang="en-US" dirty="0" smtClean="0">
                <a:latin typeface="Tahoma" pitchFamily="34" charset="0"/>
                <a:ea typeface="Tahoma" pitchFamily="34" charset="0"/>
                <a:cs typeface="Tahoma" pitchFamily="34" charset="0"/>
              </a:rPr>
              <a:t>Maximum use of existing resources.</a:t>
            </a:r>
          </a:p>
          <a:p>
            <a:pPr marL="171450" lvl="0" indent="-171450">
              <a:buFont typeface="Arial" pitchFamily="34" charset="0"/>
              <a:buChar char="•"/>
            </a:pPr>
            <a:r>
              <a:rPr lang="en-US" dirty="0" smtClean="0">
                <a:latin typeface="Tahoma" pitchFamily="34" charset="0"/>
                <a:ea typeface="Tahoma" pitchFamily="34" charset="0"/>
                <a:cs typeface="Tahoma" pitchFamily="34" charset="0"/>
              </a:rPr>
              <a:t>It serves to improve police &amp; community relations</a:t>
            </a:r>
          </a:p>
          <a:p>
            <a:pPr marL="171450" lvl="0" indent="-171450">
              <a:buFont typeface="Arial" pitchFamily="34" charset="0"/>
              <a:buChar char="•"/>
            </a:pPr>
            <a:r>
              <a:rPr lang="en-US" dirty="0" smtClean="0">
                <a:latin typeface="Tahoma" pitchFamily="34" charset="0"/>
                <a:ea typeface="Tahoma" pitchFamily="34" charset="0"/>
                <a:cs typeface="Tahoma" pitchFamily="34" charset="0"/>
              </a:rPr>
              <a:t>It promotes and enhances officer as well as citizen safety and security</a:t>
            </a:r>
          </a:p>
          <a:p>
            <a:pPr marL="171450" lvl="0" indent="-171450">
              <a:buFont typeface="Arial" pitchFamily="34" charset="0"/>
              <a:buChar char="•"/>
            </a:pPr>
            <a:endParaRPr lang="en-US" dirty="0" smtClean="0">
              <a:latin typeface="Tahoma" pitchFamily="34" charset="0"/>
              <a:ea typeface="Tahoma" pitchFamily="34" charset="0"/>
              <a:cs typeface="Tahoma" pitchFamily="34" charset="0"/>
            </a:endParaRPr>
          </a:p>
          <a:p>
            <a:pPr marL="0" lvl="0" indent="0">
              <a:buFont typeface="Arial" pitchFamily="34" charset="0"/>
              <a:buNone/>
            </a:pPr>
            <a:r>
              <a:rPr lang="en-US" dirty="0" smtClean="0">
                <a:latin typeface="Tahoma" pitchFamily="34" charset="0"/>
                <a:ea typeface="Tahoma" pitchFamily="34" charset="0"/>
                <a:cs typeface="Tahoma" pitchFamily="34" charset="0"/>
              </a:rPr>
              <a:t>This will take a street level officer and take him/her to the next level. The Agency will get an officer/deputy exceeding any normal expectations of knowledge, skill, competency and professionalism.  </a:t>
            </a:r>
            <a:endParaRPr lang="en-US" dirty="0" smtClean="0">
              <a:latin typeface="Arial Black" pitchFamily="34" charset="0"/>
            </a:endParaRPr>
          </a:p>
          <a:p>
            <a:endParaRPr lang="en-US" dirty="0" smtClean="0"/>
          </a:p>
          <a:p>
            <a:pPr lvl="0"/>
            <a:r>
              <a:rPr lang="en-US" sz="1200" kern="1200" dirty="0" smtClean="0">
                <a:solidFill>
                  <a:schemeClr val="tx1"/>
                </a:solidFill>
                <a:effectLst/>
                <a:latin typeface="Arial" charset="0"/>
                <a:ea typeface="+mn-ea"/>
                <a:cs typeface="+mn-cs"/>
              </a:rPr>
              <a:t>A D.A.R.E. Officer-Deputy with genuine passion, commitment and resolve connects with students and establishes:</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Trust relationships between students and officer-deputy (Bond) </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Positive “Role-Model” – Mentor platform </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Pulse on what is happening going on at his/her campus (from a “Positive” Safety aspect) </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Ability to easily and quickly detect, deter, delay and/or deny crime and/or juvenile crime (i.e. bullying, assaults, illegal drugs, gangs, teen suicide, other active threats, etc.) </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Visual and Physical Deterrent (Pro-Active) Intervention and prevention strategies, skills and techniques by/through his/her “Active-Listening” skills and through rapport they build with students. (Strengthens potential DHS identified soft-target) </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Improved inter-discipline built through “Respect”. </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Virtual Reality – “HOTLINE” for intervention and prevention </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Provides positive “SAFE” &amp; Secure learning environment.</a:t>
            </a:r>
          </a:p>
          <a:p>
            <a:endParaRPr lang="en-US" dirty="0" smtClean="0"/>
          </a:p>
          <a:p>
            <a:pPr lvl="0"/>
            <a:r>
              <a:rPr lang="en-US" sz="1200" kern="1200" dirty="0" smtClean="0">
                <a:solidFill>
                  <a:schemeClr val="tx1"/>
                </a:solidFill>
                <a:effectLst/>
                <a:latin typeface="Arial" charset="0"/>
                <a:ea typeface="+mn-ea"/>
                <a:cs typeface="+mn-cs"/>
              </a:rPr>
              <a:t>A D.A.R.E. Officer-Deputy with genuine passion, commitment and resolve: Makes better patrol officers (studies have shown that D.A.R.E. officers and/or deputies connect much better with community after their tour in D.A.R.E. Some principal resounding findings were; </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D.A.R.E. Officer-deputy verses non-D.A.R.E. (Patrol officer) were not as over-bearing </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D.A.R.E. Officer-deputy verses non-D.A.R.E. (Patrol officer) were not as or out-of-tune with public </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D.A.R.E. Officer-deputy verses non-D.A.R.E. (Patrol officer) were better “Active Listeners” </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D.A.R.E. Officer-deputy verses non-D.A.R.E. (Patrol officer) were more vigilant yet less aggressive </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Natural connection through D.A.R.E. Officer-Deputy duties to </a:t>
            </a:r>
            <a:r>
              <a:rPr lang="en-US" sz="1200" u="sng" kern="1200" dirty="0" smtClean="0">
                <a:solidFill>
                  <a:schemeClr val="tx1"/>
                </a:solidFill>
                <a:effectLst/>
                <a:latin typeface="Arial" charset="0"/>
                <a:ea typeface="+mn-ea"/>
                <a:cs typeface="+mn-cs"/>
              </a:rPr>
              <a:t>communities </a:t>
            </a:r>
            <a:r>
              <a:rPr lang="en-US" sz="1200" kern="1200" dirty="0" smtClean="0">
                <a:solidFill>
                  <a:schemeClr val="tx1"/>
                </a:solidFill>
                <a:effectLst/>
                <a:latin typeface="Arial" charset="0"/>
                <a:ea typeface="+mn-ea"/>
                <a:cs typeface="+mn-cs"/>
              </a:rPr>
              <a:t>(parents/grandparents – CITIZEN’s) through various venues they service; </a:t>
            </a:r>
          </a:p>
          <a:p>
            <a:pPr marL="628650" lvl="1" indent="-171450">
              <a:buFont typeface="Wingdings" pitchFamily="2" charset="2"/>
              <a:buChar char="ü"/>
            </a:pPr>
            <a:r>
              <a:rPr lang="en-US" sz="1200" kern="1200" dirty="0" smtClean="0">
                <a:solidFill>
                  <a:schemeClr val="tx1"/>
                </a:solidFill>
                <a:effectLst/>
                <a:latin typeface="Arial" charset="0"/>
                <a:ea typeface="+mn-ea"/>
                <a:cs typeface="+mn-cs"/>
              </a:rPr>
              <a:t>Parent Teacher Association (PTA) </a:t>
            </a:r>
          </a:p>
          <a:p>
            <a:pPr marL="628650" lvl="1" indent="-171450">
              <a:buFont typeface="Wingdings" pitchFamily="2" charset="2"/>
              <a:buChar char="ü"/>
            </a:pPr>
            <a:r>
              <a:rPr lang="en-US" sz="1200" kern="1200" dirty="0" smtClean="0">
                <a:solidFill>
                  <a:schemeClr val="tx1"/>
                </a:solidFill>
                <a:effectLst/>
                <a:latin typeface="Arial" charset="0"/>
                <a:ea typeface="+mn-ea"/>
                <a:cs typeface="+mn-cs"/>
              </a:rPr>
              <a:t>Parent Teacher Organization (PTO)</a:t>
            </a:r>
          </a:p>
          <a:p>
            <a:r>
              <a:rPr lang="en-US" dirty="0" smtClean="0"/>
              <a:t>This is not theory it has been practiced for over 29-years. Law Enforcement agencies that dropped D.A.R.E. due to funding and/or budget cuts have suffered from gap in/between police and community relations. </a:t>
            </a: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40</a:t>
            </a:fld>
            <a:endParaRPr lang="en-US"/>
          </a:p>
        </p:txBody>
      </p:sp>
    </p:spTree>
    <p:extLst>
      <p:ext uri="{BB962C8B-B14F-4D97-AF65-F5344CB8AC3E}">
        <p14:creationId xmlns:p14="http://schemas.microsoft.com/office/powerpoint/2010/main" val="2391389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34F13-2D26-4B91-BF98-DB68222C5B72}" type="slidenum">
              <a:rPr lang="en-US"/>
              <a:pPr/>
              <a:t>41</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pPr>
              <a:lnSpc>
                <a:spcPct val="80000"/>
              </a:lnSpc>
            </a:pPr>
            <a:r>
              <a:rPr lang="en-US" sz="800" b="0" dirty="0"/>
              <a:t>These supervisor courses are designed to strengthen leadership within law enforcement agency. Many times Sergeants are promoted without providing them with necessary leadership training and special skills required of today's leaders</a:t>
            </a:r>
            <a:r>
              <a:rPr lang="en-US" sz="800" b="0" dirty="0" smtClean="0"/>
              <a:t>. It is like here are your stripes now good luck…..my friend and that is the reality. I guarantee no Sheriff, Constable or Chief will ever admit this, but it is a hard cold fact that does exist. If there are some agencies that took the time to develop a training program I can assure you these agencies are few, far and wide between. We need universal training standards. In Texas if you are elected as a Sheriff or Constable and/or you are appointed as a Chief you must (by state law) attend mandatory leadership training. What about all the sergeants, lieutenants, captains, commanders, Chief Deputies and Deputy Chiefs; if they have any leadership training they sought it out on their own imitative. We have no continuing leadership training and education programs for these most essential personnel.</a:t>
            </a:r>
            <a:endParaRPr lang="en-US" sz="800" b="0" dirty="0"/>
          </a:p>
          <a:p>
            <a:pPr>
              <a:lnSpc>
                <a:spcPct val="80000"/>
              </a:lnSpc>
            </a:pPr>
            <a:endParaRPr lang="en-US" sz="800" b="1"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basics needed by todays sergeants, lieutenants, captains, majors, commanders, etc. </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Psychology of Human Behavior</a:t>
            </a:r>
            <a:r>
              <a:rPr lang="en-US" dirty="0" smtClean="0"/>
              <a:t>: By establishing what is normal behavior it becomes easier to pick-up on and identify potential risky behaviors and/or violent tendencies. By reviewing and studying past cases indicators and propensities of abnormal behavior and characteristics surface. It will help officers identify potential dangerous behavior and save lives, to include that of the perpetrator (or subject).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In learning from proven and highly successful leaders one can improve one own leadership potential. There are </a:t>
            </a:r>
            <a:r>
              <a:rPr lang="en-US" b="1" dirty="0" smtClean="0"/>
              <a:t>different styles</a:t>
            </a:r>
            <a:r>
              <a:rPr lang="en-US" dirty="0" smtClean="0"/>
              <a:t> and by exploring the different type it is hoped that we can help the attendee find his/her own style.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Goal Setting </a:t>
            </a:r>
            <a:r>
              <a:rPr lang="en-US" dirty="0" smtClean="0"/>
              <a:t>is designed to help the leader clearly understand that he can not hit a target he/she cannot see, neither can his/her subordinates. It is essential to set achievable goals to help the agency achieve and accomplish its primary missions and task/sub-task required.  Visual and Achievable (Realistic). Sets standards and expectation levels. Done right shows everyone within the agency that each officer and civilian is invaluable and essential to the agency's mission; as well as to respect of agency from/by the population it serves.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Risk Management </a:t>
            </a:r>
            <a:r>
              <a:rPr lang="en-US" dirty="0" smtClean="0"/>
              <a:t>is as diverse as it is essential to being pro-active and reducing liabilities and risk whenever and where ever possible. </a:t>
            </a:r>
            <a:r>
              <a:rPr lang="en-US" sz="1200" kern="1200" dirty="0" smtClean="0">
                <a:solidFill>
                  <a:schemeClr val="tx1"/>
                </a:solidFill>
                <a:effectLst/>
                <a:latin typeface="Arial" charset="0"/>
                <a:ea typeface="+mn-ea"/>
                <a:cs typeface="+mn-cs"/>
              </a:rPr>
              <a:t>Training is an </a:t>
            </a:r>
            <a:r>
              <a:rPr lang="en-US" sz="1200" b="1" kern="1200" dirty="0" smtClean="0">
                <a:solidFill>
                  <a:schemeClr val="tx1"/>
                </a:solidFill>
                <a:effectLst/>
                <a:latin typeface="Arial" charset="0"/>
                <a:ea typeface="+mn-ea"/>
                <a:cs typeface="+mn-cs"/>
              </a:rPr>
              <a:t>essential solution </a:t>
            </a:r>
            <a:r>
              <a:rPr lang="en-US" sz="1200" kern="1200" dirty="0" smtClean="0">
                <a:solidFill>
                  <a:schemeClr val="tx1"/>
                </a:solidFill>
                <a:effectLst/>
                <a:latin typeface="Arial" charset="0"/>
                <a:ea typeface="+mn-ea"/>
                <a:cs typeface="+mn-cs"/>
              </a:rPr>
              <a:t>to reducing risk and liability to the officer-deputy and to his/her agency. </a:t>
            </a:r>
            <a:r>
              <a:rPr lang="en-US" dirty="0" smtClean="0"/>
              <a:t> </a:t>
            </a:r>
          </a:p>
          <a:p>
            <a:endParaRPr lang="en-US" dirty="0" smtClean="0"/>
          </a:p>
          <a:p>
            <a:r>
              <a:rPr lang="en-US" dirty="0" smtClean="0"/>
              <a:t>Counseling (Doing It The Right Way) can lead to a substantial risk reduction for agencies and avoid time consuming and costly litigation by reducing liability in the form of required documentation. We have good officers that we can continue to help improve as well as some officers who never should have been hired to begin with and have no place in public service. That said one must avail every opportunity to assist a person in improvising, adapting and over-coming at least to ones that are responsive to counseling and that are willing to listen and cooperate. </a:t>
            </a:r>
          </a:p>
          <a:p>
            <a:endParaRPr lang="en-US" dirty="0" smtClean="0"/>
          </a:p>
        </p:txBody>
      </p:sp>
      <p:sp>
        <p:nvSpPr>
          <p:cNvPr id="4" name="Slide Number Placeholder 3"/>
          <p:cNvSpPr>
            <a:spLocks noGrp="1"/>
          </p:cNvSpPr>
          <p:nvPr>
            <p:ph type="sldNum" sz="quarter" idx="10"/>
          </p:nvPr>
        </p:nvSpPr>
        <p:spPr/>
        <p:txBody>
          <a:bodyPr/>
          <a:lstStyle/>
          <a:p>
            <a:fld id="{3AF0E035-4ABD-4B41-AF75-B807746E6392}" type="slidenum">
              <a:rPr lang="en-US" smtClean="0"/>
              <a:pPr/>
              <a:t>42</a:t>
            </a:fld>
            <a:endParaRPr lang="en-US"/>
          </a:p>
        </p:txBody>
      </p:sp>
    </p:spTree>
    <p:extLst>
      <p:ext uri="{BB962C8B-B14F-4D97-AF65-F5344CB8AC3E}">
        <p14:creationId xmlns:p14="http://schemas.microsoft.com/office/powerpoint/2010/main" val="22927352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Leaders are developed not made. A person desiring to become a leader must first seek to understand if he/she hopes to ever be understood. A good leader (potential leader) is like a living sponge soaking up every bit of knowledge he/she can to enhance their potential in becoming an agency multiplier and asset. Teaching potential leaders established and proven to be successful traits and leadership characteristics help potential leaders to develop themselves </a:t>
            </a:r>
            <a:r>
              <a:rPr lang="en-US" sz="1200" kern="1200" dirty="0" smtClean="0">
                <a:solidFill>
                  <a:schemeClr val="tx1"/>
                </a:solidFill>
                <a:effectLst/>
                <a:latin typeface="Arial" charset="0"/>
                <a:ea typeface="+mn-ea"/>
                <a:cs typeface="+mn-cs"/>
              </a:rPr>
              <a:t>into viable, knowledgeable and skilled agency and community assets. </a:t>
            </a:r>
          </a:p>
          <a:p>
            <a:r>
              <a:rPr lang="en-US" dirty="0" smtClean="0"/>
              <a:t> </a:t>
            </a:r>
          </a:p>
          <a:p>
            <a:endParaRPr lang="en-US" dirty="0" smtClean="0"/>
          </a:p>
          <a:p>
            <a:r>
              <a:rPr lang="en-US" dirty="0" smtClean="0"/>
              <a:t>Scheduling and Assignments are no easy tasks even by a veteran with years of experience. There are many things one must consider such as pre-requested leaves, holidays, sick call-in’s just to name a few.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Arial" charset="0"/>
                <a:ea typeface="+mn-ea"/>
                <a:cs typeface="+mn-cs"/>
              </a:rPr>
              <a:t>ETHICS &amp; LAWENFORCEMENT:</a:t>
            </a:r>
            <a:r>
              <a:rPr lang="en-US" sz="1200" kern="1200" dirty="0" smtClean="0">
                <a:solidFill>
                  <a:schemeClr val="tx1"/>
                </a:solidFill>
                <a:effectLst/>
                <a:latin typeface="Arial" charset="0"/>
                <a:ea typeface="+mn-ea"/>
                <a:cs typeface="+mn-cs"/>
              </a:rPr>
              <a:t> Laws are malleable and law enforcement officials are entrusted with a considerable amount of latitude when enforcing laws. Unfortunately, many law enforcement officials abuse this power. Whether by mishandling evidence, practicing discriminatory profiling techniques or conducting warrantless searches, the acts of these officials raise important ethical questions about permissible activity regarding law enforcement.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Arial" charset="0"/>
                <a:ea typeface="+mn-ea"/>
                <a:cs typeface="+mn-cs"/>
              </a:rPr>
              <a:t>FOREWARD:</a:t>
            </a:r>
            <a:r>
              <a:rPr lang="en-US" sz="1200" kern="1200" dirty="0" smtClean="0">
                <a:solidFill>
                  <a:schemeClr val="tx1"/>
                </a:solidFill>
                <a:effectLst/>
                <a:latin typeface="Arial" charset="0"/>
                <a:ea typeface="+mn-ea"/>
                <a:cs typeface="+mn-cs"/>
              </a:rPr>
              <a:t> Law enforcement personnel interact with the general public in personal settings and have access to private and confidential information. They deal with individuals in close quarters which can lead to the crossing of personal boundaries unless the situation has been previously addressed, at least in theory. Therefore, most law enforcement departments have a strict ethical code they require all personnel to agree with and to sign. </a:t>
            </a:r>
          </a:p>
          <a:p>
            <a:endParaRPr lang="en-US" dirty="0" smtClean="0"/>
          </a:p>
          <a:p>
            <a:endParaRPr lang="en-US" dirty="0" smtClean="0"/>
          </a:p>
          <a:p>
            <a:r>
              <a:rPr lang="en-US" dirty="0" smtClean="0"/>
              <a:t>Tasks like Manpower &amp; Budget require expertise and skill normally not associated with law enforcement and more acclimated to a business world environment.</a:t>
            </a: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43</a:t>
            </a:fld>
            <a:endParaRPr lang="en-US"/>
          </a:p>
        </p:txBody>
      </p:sp>
    </p:spTree>
    <p:extLst>
      <p:ext uri="{BB962C8B-B14F-4D97-AF65-F5344CB8AC3E}">
        <p14:creationId xmlns:p14="http://schemas.microsoft.com/office/powerpoint/2010/main" val="3142800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Leadership is a continuing education and training process. A building block process if you will. Designed to take a person with potential and help them develop into a fair, just, agency goal/mission oriented and supportive leader.</a:t>
            </a: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44</a:t>
            </a:fld>
            <a:endParaRPr lang="en-US"/>
          </a:p>
        </p:txBody>
      </p:sp>
    </p:spTree>
    <p:extLst>
      <p:ext uri="{BB962C8B-B14F-4D97-AF65-F5344CB8AC3E}">
        <p14:creationId xmlns:p14="http://schemas.microsoft.com/office/powerpoint/2010/main" val="3764471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Supervisors will have opportunity to see and grasp all learning objectives from all four Level I Officer-Deputy Training Phases (I – IV</a:t>
            </a:r>
            <a:r>
              <a:rPr lang="en-US" dirty="0" smtClean="0"/>
              <a:t>)</a:t>
            </a:r>
          </a:p>
          <a:p>
            <a:endParaRPr lang="en-US" dirty="0" smtClean="0"/>
          </a:p>
          <a:p>
            <a:r>
              <a:rPr lang="en-US" dirty="0" smtClean="0"/>
              <a:t>This provides supervisors an evaluation standard for their officers/deputies. Now the supervisors will know what their officers/deputies have received as far as training standards, basic knowledge and skill levels provided through this training concept and plan. Universal Standards/Expectations established.</a:t>
            </a:r>
          </a:p>
          <a:p>
            <a:endParaRPr lang="en-US" dirty="0" smtClean="0"/>
          </a:p>
          <a:p>
            <a:r>
              <a:rPr lang="en-US" b="1" dirty="0" smtClean="0"/>
              <a:t>N.A.S.R.O.</a:t>
            </a:r>
            <a:r>
              <a:rPr lang="en-US" dirty="0" smtClean="0"/>
              <a:t> Supplemental S.R.O. Supervisors and Management Course: a </a:t>
            </a:r>
            <a:r>
              <a:rPr lang="en-US" dirty="0" smtClean="0">
                <a:effectLst/>
              </a:rPr>
              <a:t>three day (24 hr.) SRO Supervisors and Management course for police supervisors and school administrators who have the responsibility of implementing, supervising, managing, and evaluating school-based police officers and/or programs. The goal is to provide managers with information, skills and strategies to develop, coordinate and maintain a successful SRO program in their school community.</a:t>
            </a:r>
            <a:r>
              <a:rPr lang="en-US" dirty="0" smtClean="0"/>
              <a:t> </a:t>
            </a: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45</a:t>
            </a:fld>
            <a:endParaRPr lang="en-US"/>
          </a:p>
        </p:txBody>
      </p:sp>
    </p:spTree>
    <p:extLst>
      <p:ext uri="{BB962C8B-B14F-4D97-AF65-F5344CB8AC3E}">
        <p14:creationId xmlns:p14="http://schemas.microsoft.com/office/powerpoint/2010/main" val="1631670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CE92B6-895C-42CC-87CB-288B60D7FAE0}" type="slidenum">
              <a:rPr lang="en-US"/>
              <a:pPr/>
              <a:t>46</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pPr>
              <a:lnSpc>
                <a:spcPct val="80000"/>
              </a:lnSpc>
            </a:pPr>
            <a:r>
              <a:rPr lang="en-US" sz="900" b="0" dirty="0"/>
              <a:t>This is </a:t>
            </a:r>
            <a:r>
              <a:rPr lang="en-US" sz="900" b="0" dirty="0" smtClean="0"/>
              <a:t>a five (5) </a:t>
            </a:r>
            <a:r>
              <a:rPr lang="en-US" sz="900" b="0" dirty="0"/>
              <a:t>day course designed to be delivered in a conference venue. It is for Sheriff’s/Chiefs, School Superintendents/Principals and School Board Members and Presidents of Colleges/Universities. It is for all senior executive management leaders responsible for schools/campuses.</a:t>
            </a:r>
          </a:p>
          <a:p>
            <a:pPr>
              <a:lnSpc>
                <a:spcPct val="80000"/>
              </a:lnSpc>
            </a:pPr>
            <a:endParaRPr lang="en-US" sz="900" b="0" dirty="0"/>
          </a:p>
          <a:p>
            <a:pPr>
              <a:lnSpc>
                <a:spcPct val="80000"/>
              </a:lnSpc>
            </a:pPr>
            <a:r>
              <a:rPr lang="en-US" sz="900" b="0" dirty="0" smtClean="0"/>
              <a:t>This provides a venue in which each participant will clearly understand the duties and responsibility of all components within their purview. It will provide venue for role reversal during serious incident type situations. . To be understood you must first seek to understand. </a:t>
            </a:r>
          </a:p>
          <a:p>
            <a:pPr>
              <a:lnSpc>
                <a:spcPct val="80000"/>
              </a:lnSpc>
            </a:pPr>
            <a:endParaRPr lang="en-US" sz="900" b="0" dirty="0" smtClean="0"/>
          </a:p>
          <a:p>
            <a:pPr>
              <a:lnSpc>
                <a:spcPct val="80000"/>
              </a:lnSpc>
            </a:pPr>
            <a:r>
              <a:rPr lang="en-US" sz="900" b="0" dirty="0" smtClean="0"/>
              <a:t>It brings the Power-Brokers (Stakeholders) together training them to a universal standard concerning:</a:t>
            </a:r>
          </a:p>
          <a:p>
            <a:pPr marL="171450" indent="-171450">
              <a:lnSpc>
                <a:spcPct val="80000"/>
              </a:lnSpc>
              <a:buFont typeface="Arial" pitchFamily="34" charset="0"/>
              <a:buChar char="•"/>
            </a:pPr>
            <a:r>
              <a:rPr lang="en-US" sz="900" b="0" dirty="0" smtClean="0"/>
              <a:t>Effective use of SRO,D.A.R.E., G.R.E.A.T. Officers</a:t>
            </a:r>
          </a:p>
          <a:p>
            <a:pPr marL="171450" indent="-171450">
              <a:lnSpc>
                <a:spcPct val="80000"/>
              </a:lnSpc>
              <a:buFont typeface="Arial" pitchFamily="34" charset="0"/>
              <a:buChar char="•"/>
            </a:pPr>
            <a:r>
              <a:rPr lang="en-US" sz="900" b="0" dirty="0" smtClean="0"/>
              <a:t>Defined Role of Law Enforcement officer/deputy discipline vs. enforcement</a:t>
            </a:r>
          </a:p>
          <a:p>
            <a:pPr marL="171450" indent="-171450">
              <a:lnSpc>
                <a:spcPct val="80000"/>
              </a:lnSpc>
              <a:buFont typeface="Arial" pitchFamily="34" charset="0"/>
              <a:buChar char="•"/>
            </a:pPr>
            <a:r>
              <a:rPr lang="en-US" sz="900" b="0" dirty="0" smtClean="0"/>
              <a:t>Keeping Children in School and deferred from Juvenile Justice System (Positive Alternatives)</a:t>
            </a:r>
          </a:p>
          <a:p>
            <a:pPr marL="171450" indent="-171450">
              <a:lnSpc>
                <a:spcPct val="80000"/>
              </a:lnSpc>
              <a:buFont typeface="Arial" pitchFamily="34" charset="0"/>
              <a:buChar char="•"/>
            </a:pPr>
            <a:r>
              <a:rPr lang="en-US" sz="900" b="0" dirty="0" smtClean="0"/>
              <a:t>Integrated Interoperability (Enhance Capabilities) and Knowledge Base</a:t>
            </a:r>
            <a:endParaRPr lang="en-US" sz="900" b="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dirty="0" smtClean="0">
                <a:solidFill>
                  <a:schemeClr val="tx1"/>
                </a:solidFill>
                <a:effectLst/>
                <a:latin typeface="Arial" charset="0"/>
                <a:ea typeface="+mn-ea"/>
                <a:cs typeface="+mn-cs"/>
              </a:rPr>
              <a:t>LEVEL III Phase I LEARNING OBJECTIVES</a:t>
            </a:r>
          </a:p>
          <a:p>
            <a:pPr lvl="0" fontAlgn="base"/>
            <a:r>
              <a:rPr lang="en-US" sz="1200" kern="1200" dirty="0" smtClean="0">
                <a:solidFill>
                  <a:schemeClr val="tx1"/>
                </a:solidFill>
                <a:effectLst/>
                <a:latin typeface="Arial" charset="0"/>
                <a:ea typeface="+mn-ea"/>
                <a:cs typeface="+mn-cs"/>
              </a:rPr>
              <a:t>Overview of SBLE Officer/Deputy Courses</a:t>
            </a:r>
          </a:p>
          <a:p>
            <a:pPr lvl="0" fontAlgn="base"/>
            <a:r>
              <a:rPr lang="en-US" sz="1200" kern="1200" dirty="0" smtClean="0">
                <a:solidFill>
                  <a:schemeClr val="tx1"/>
                </a:solidFill>
                <a:effectLst/>
                <a:latin typeface="Arial" charset="0"/>
                <a:ea typeface="+mn-ea"/>
                <a:cs typeface="+mn-cs"/>
              </a:rPr>
              <a:t>Understanding the SBLE Role as Problem </a:t>
            </a:r>
          </a:p>
          <a:p>
            <a:pPr lvl="0" fontAlgn="base"/>
            <a:r>
              <a:rPr lang="en-US" sz="1200" kern="1200" dirty="0" smtClean="0">
                <a:solidFill>
                  <a:schemeClr val="tx1"/>
                </a:solidFill>
                <a:effectLst/>
                <a:latin typeface="Arial" charset="0"/>
                <a:ea typeface="+mn-ea"/>
                <a:cs typeface="+mn-cs"/>
              </a:rPr>
              <a:t>Understanding the SBLE Role as Educator</a:t>
            </a:r>
          </a:p>
          <a:p>
            <a:pPr lvl="0" fontAlgn="base"/>
            <a:r>
              <a:rPr lang="en-US" sz="1200" kern="1200" dirty="0" smtClean="0">
                <a:solidFill>
                  <a:schemeClr val="tx1"/>
                </a:solidFill>
                <a:effectLst/>
                <a:latin typeface="Arial" charset="0"/>
                <a:ea typeface="+mn-ea"/>
                <a:cs typeface="+mn-cs"/>
              </a:rPr>
              <a:t>State Laws as they apply to Texas Education System</a:t>
            </a:r>
          </a:p>
          <a:p>
            <a:pPr lvl="0" fontAlgn="base"/>
            <a:r>
              <a:rPr lang="en-US" sz="1200" kern="1200" dirty="0" smtClean="0">
                <a:solidFill>
                  <a:schemeClr val="tx1"/>
                </a:solidFill>
                <a:effectLst/>
                <a:latin typeface="Arial" charset="0"/>
                <a:ea typeface="+mn-ea"/>
                <a:cs typeface="+mn-cs"/>
              </a:rPr>
              <a:t>Discipline verses Enforcement: Keeping Kids in school and deferred from juvenile justice system) </a:t>
            </a:r>
          </a:p>
          <a:p>
            <a:pPr lvl="0" fontAlgn="base"/>
            <a:r>
              <a:rPr lang="en-US" sz="1200" kern="1200" dirty="0" smtClean="0">
                <a:solidFill>
                  <a:schemeClr val="tx1"/>
                </a:solidFill>
                <a:effectLst/>
                <a:latin typeface="Arial" charset="0"/>
                <a:ea typeface="+mn-ea"/>
                <a:cs typeface="+mn-cs"/>
              </a:rPr>
              <a:t>Key Component overviews (Knowledge Base)</a:t>
            </a:r>
          </a:p>
          <a:p>
            <a:pPr lvl="1" fontAlgn="base"/>
            <a:r>
              <a:rPr lang="en-US" sz="1200" kern="1200" dirty="0" smtClean="0">
                <a:solidFill>
                  <a:schemeClr val="tx1"/>
                </a:solidFill>
                <a:effectLst/>
                <a:latin typeface="Arial" charset="0"/>
                <a:ea typeface="+mn-ea"/>
                <a:cs typeface="+mn-cs"/>
              </a:rPr>
              <a:t>Active – Shooter Profiles</a:t>
            </a:r>
          </a:p>
          <a:p>
            <a:pPr lvl="1" fontAlgn="base"/>
            <a:r>
              <a:rPr lang="en-US" sz="1200" kern="1200" dirty="0" smtClean="0">
                <a:solidFill>
                  <a:schemeClr val="tx1"/>
                </a:solidFill>
                <a:effectLst/>
                <a:latin typeface="Arial" charset="0"/>
                <a:ea typeface="+mn-ea"/>
                <a:cs typeface="+mn-cs"/>
              </a:rPr>
              <a:t>Terrorist Profiles</a:t>
            </a:r>
          </a:p>
          <a:p>
            <a:pPr lvl="1" fontAlgn="base"/>
            <a:r>
              <a:rPr lang="en-US" sz="1200" kern="1200" dirty="0" smtClean="0">
                <a:solidFill>
                  <a:schemeClr val="tx1"/>
                </a:solidFill>
                <a:effectLst/>
                <a:latin typeface="Arial" charset="0"/>
                <a:ea typeface="+mn-ea"/>
                <a:cs typeface="+mn-cs"/>
              </a:rPr>
              <a:t>Threats Chemical-Biological &amp; Radiological (CBR)</a:t>
            </a:r>
          </a:p>
          <a:p>
            <a:pPr lvl="1" fontAlgn="base"/>
            <a:r>
              <a:rPr lang="de-DE" sz="1200" kern="1200" dirty="0" smtClean="0">
                <a:solidFill>
                  <a:schemeClr val="tx1"/>
                </a:solidFill>
                <a:effectLst/>
                <a:latin typeface="Arial" charset="0"/>
                <a:ea typeface="+mn-ea"/>
                <a:cs typeface="+mn-cs"/>
              </a:rPr>
              <a:t>Gang Updates - Gang Intervention &amp; Prevention Strategies</a:t>
            </a:r>
            <a:endParaRPr lang="en-US" sz="1200" kern="1200" dirty="0" smtClean="0">
              <a:solidFill>
                <a:schemeClr val="tx1"/>
              </a:solidFill>
              <a:effectLst/>
              <a:latin typeface="Arial" charset="0"/>
              <a:ea typeface="+mn-ea"/>
              <a:cs typeface="+mn-cs"/>
            </a:endParaRPr>
          </a:p>
          <a:p>
            <a:pPr lvl="1" fontAlgn="base"/>
            <a:r>
              <a:rPr lang="en-US" sz="1200" kern="1200" dirty="0" smtClean="0">
                <a:solidFill>
                  <a:schemeClr val="tx1"/>
                </a:solidFill>
                <a:effectLst/>
                <a:latin typeface="Arial" charset="0"/>
                <a:ea typeface="+mn-ea"/>
                <a:cs typeface="+mn-cs"/>
              </a:rPr>
              <a:t>Importance of Collecting, Analyzing and Reporting Intelligence</a:t>
            </a:r>
          </a:p>
          <a:p>
            <a:pPr lvl="0" fontAlgn="base"/>
            <a:endParaRPr lang="en-US" sz="1200" kern="1200" dirty="0" smtClean="0">
              <a:solidFill>
                <a:schemeClr val="tx1"/>
              </a:solidFill>
              <a:effectLst/>
              <a:latin typeface="Arial" charset="0"/>
              <a:ea typeface="+mn-ea"/>
              <a:cs typeface="+mn-cs"/>
            </a:endParaRPr>
          </a:p>
          <a:p>
            <a:pPr lvl="0" fontAlgn="base"/>
            <a:r>
              <a:rPr lang="en-US" sz="1200" kern="1200" dirty="0" smtClean="0">
                <a:solidFill>
                  <a:schemeClr val="tx1"/>
                </a:solidFill>
                <a:effectLst/>
                <a:latin typeface="Arial" charset="0"/>
                <a:ea typeface="+mn-ea"/>
                <a:cs typeface="+mn-cs"/>
              </a:rPr>
              <a:t>Developing Organizational Effectiveness</a:t>
            </a:r>
          </a:p>
          <a:p>
            <a:pPr lvl="0" fontAlgn="base"/>
            <a:endParaRPr lang="en-US" sz="1200" b="1" kern="1200" dirty="0" smtClean="0">
              <a:solidFill>
                <a:schemeClr val="tx1"/>
              </a:solidFill>
              <a:effectLst/>
              <a:latin typeface="Arial" charset="0"/>
              <a:ea typeface="+mn-ea"/>
              <a:cs typeface="+mn-cs"/>
            </a:endParaRPr>
          </a:p>
          <a:p>
            <a:pPr lvl="0" fontAlgn="base"/>
            <a:r>
              <a:rPr lang="en-US" sz="1200" b="1" kern="1200" dirty="0" smtClean="0">
                <a:solidFill>
                  <a:schemeClr val="tx1"/>
                </a:solidFill>
                <a:effectLst/>
                <a:latin typeface="Arial" charset="0"/>
                <a:ea typeface="+mn-ea"/>
                <a:cs typeface="+mn-cs"/>
              </a:rPr>
              <a:t>Role </a:t>
            </a:r>
            <a:r>
              <a:rPr lang="en-US" sz="1200" kern="1200" dirty="0" smtClean="0">
                <a:solidFill>
                  <a:schemeClr val="tx1"/>
                </a:solidFill>
                <a:effectLst/>
                <a:latin typeface="Arial" charset="0"/>
                <a:ea typeface="+mn-ea"/>
                <a:cs typeface="+mn-cs"/>
              </a:rPr>
              <a:t>of D.A.R.E./G.R.E.A.T. and/or SRO verses Principal or other School Staff.</a:t>
            </a:r>
          </a:p>
          <a:p>
            <a:pPr lvl="0" fontAlgn="base"/>
            <a:endParaRPr lang="en-US" sz="1200" b="1" kern="1200" dirty="0" smtClean="0">
              <a:solidFill>
                <a:schemeClr val="tx1"/>
              </a:solidFill>
              <a:effectLst/>
              <a:latin typeface="Arial" charset="0"/>
              <a:ea typeface="+mn-ea"/>
              <a:cs typeface="+mn-cs"/>
            </a:endParaRPr>
          </a:p>
          <a:p>
            <a:pPr lvl="0" fontAlgn="base"/>
            <a:r>
              <a:rPr lang="en-US" sz="1200" b="1" kern="1200" dirty="0" smtClean="0">
                <a:solidFill>
                  <a:schemeClr val="tx1"/>
                </a:solidFill>
                <a:effectLst/>
                <a:latin typeface="Arial" charset="0"/>
                <a:ea typeface="+mn-ea"/>
                <a:cs typeface="+mn-cs"/>
              </a:rPr>
              <a:t>Difference</a:t>
            </a:r>
            <a:r>
              <a:rPr lang="en-US" sz="1200" kern="1200" dirty="0" smtClean="0">
                <a:solidFill>
                  <a:schemeClr val="tx1"/>
                </a:solidFill>
                <a:effectLst/>
                <a:latin typeface="Arial" charset="0"/>
                <a:ea typeface="+mn-ea"/>
                <a:cs typeface="+mn-cs"/>
              </a:rPr>
              <a:t> between violation of local, state and/or federal law verses discipline.</a:t>
            </a:r>
          </a:p>
          <a:p>
            <a:pPr lvl="0" fontAlgn="base"/>
            <a:endParaRPr lang="en-US" sz="1200" b="1" kern="1200" dirty="0" smtClean="0">
              <a:solidFill>
                <a:schemeClr val="tx1"/>
              </a:solidFill>
              <a:effectLst/>
              <a:latin typeface="Arial" charset="0"/>
              <a:ea typeface="+mn-ea"/>
              <a:cs typeface="+mn-cs"/>
            </a:endParaRPr>
          </a:p>
          <a:p>
            <a:pPr lvl="0" fontAlgn="base"/>
            <a:r>
              <a:rPr lang="en-US" sz="1200" b="1" kern="1200" dirty="0" smtClean="0">
                <a:solidFill>
                  <a:schemeClr val="tx1"/>
                </a:solidFill>
                <a:effectLst/>
                <a:latin typeface="Arial" charset="0"/>
                <a:ea typeface="+mn-ea"/>
                <a:cs typeface="+mn-cs"/>
              </a:rPr>
              <a:t>Enforcement</a:t>
            </a:r>
            <a:r>
              <a:rPr lang="en-US" sz="1200" kern="1200" dirty="0" smtClean="0">
                <a:solidFill>
                  <a:schemeClr val="tx1"/>
                </a:solidFill>
                <a:effectLst/>
                <a:latin typeface="Arial" charset="0"/>
                <a:ea typeface="+mn-ea"/>
                <a:cs typeface="+mn-cs"/>
              </a:rPr>
              <a:t> of school rules, regulations, policy &amp; procedure verses law enforcement.</a:t>
            </a:r>
          </a:p>
          <a:p>
            <a:pPr lvl="0" fontAlgn="base"/>
            <a:endParaRPr lang="en-US" sz="1200" kern="1200" dirty="0" smtClean="0">
              <a:solidFill>
                <a:schemeClr val="tx1"/>
              </a:solidFill>
              <a:effectLst/>
              <a:latin typeface="Arial" charset="0"/>
              <a:ea typeface="+mn-ea"/>
              <a:cs typeface="+mn-cs"/>
            </a:endParaRPr>
          </a:p>
          <a:p>
            <a:pPr lvl="0" fontAlgn="base"/>
            <a:r>
              <a:rPr lang="en-US" sz="1200" kern="1200" dirty="0" smtClean="0">
                <a:solidFill>
                  <a:schemeClr val="tx1"/>
                </a:solidFill>
                <a:effectLst/>
                <a:latin typeface="Arial" charset="0"/>
                <a:ea typeface="+mn-ea"/>
                <a:cs typeface="+mn-cs"/>
              </a:rPr>
              <a:t>Keeping Children in School and deferred from juvenile court system. </a:t>
            </a:r>
          </a:p>
          <a:p>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47</a:t>
            </a:fld>
            <a:endParaRPr lang="en-US"/>
          </a:p>
        </p:txBody>
      </p:sp>
    </p:spTree>
    <p:extLst>
      <p:ext uri="{BB962C8B-B14F-4D97-AF65-F5344CB8AC3E}">
        <p14:creationId xmlns:p14="http://schemas.microsoft.com/office/powerpoint/2010/main" val="42487490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mn-ea"/>
                <a:cs typeface="+mn-cs"/>
              </a:rPr>
              <a:t>LEVEL III Phase I LEARNING OBJECTIVES – Cont’d:</a:t>
            </a:r>
          </a:p>
          <a:p>
            <a:endParaRPr lang="en-US" b="1" dirty="0" smtClean="0"/>
          </a:p>
          <a:p>
            <a:r>
              <a:rPr lang="en-US" b="1" dirty="0" smtClean="0"/>
              <a:t>Preparation</a:t>
            </a:r>
            <a:r>
              <a:rPr lang="en-US" dirty="0" smtClean="0"/>
              <a:t> of Emergency Operations Plans (EOP)</a:t>
            </a:r>
          </a:p>
          <a:p>
            <a:endParaRPr lang="en-US" b="1" dirty="0" smtClean="0"/>
          </a:p>
          <a:p>
            <a:r>
              <a:rPr lang="en-US" b="1" dirty="0" smtClean="0"/>
              <a:t>Emergency</a:t>
            </a:r>
            <a:r>
              <a:rPr lang="en-US" dirty="0" smtClean="0"/>
              <a:t> Operations Practicums (scenarios in which Chief will change role with Administrator and with role reversal (doing regular duty).</a:t>
            </a:r>
          </a:p>
          <a:p>
            <a:endParaRPr lang="en-US" dirty="0" smtClean="0"/>
          </a:p>
          <a:p>
            <a:r>
              <a:rPr lang="en-US" dirty="0" smtClean="0"/>
              <a:t>Review Summary &amp; Recommendation(s) Synergy from open dialogue and group discussion.</a:t>
            </a:r>
          </a:p>
          <a:p>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48</a:t>
            </a:fld>
            <a:endParaRPr lang="en-US"/>
          </a:p>
        </p:txBody>
      </p:sp>
    </p:spTree>
    <p:extLst>
      <p:ext uri="{BB962C8B-B14F-4D97-AF65-F5344CB8AC3E}">
        <p14:creationId xmlns:p14="http://schemas.microsoft.com/office/powerpoint/2010/main" val="6476463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smtClean="0">
                <a:latin typeface="Tahoma" pitchFamily="34" charset="0"/>
                <a:ea typeface="Tahoma" pitchFamily="34" charset="0"/>
                <a:cs typeface="Tahoma" pitchFamily="34" charset="0"/>
              </a:rPr>
              <a:t>These are Campus Staff lessons that can be taught throughout the school year at school staff meetings and/or In-Services. Each lesson is designed to be presented in a 45 to 60 minute block of instruction by the Master Level SBLE certified Officer. These courses are designed to create a “</a:t>
            </a:r>
            <a:r>
              <a:rPr lang="en-US" sz="1200" b="1" dirty="0" smtClean="0">
                <a:latin typeface="Tahoma" pitchFamily="34" charset="0"/>
                <a:ea typeface="Tahoma" pitchFamily="34" charset="0"/>
                <a:cs typeface="Tahoma" pitchFamily="34" charset="0"/>
              </a:rPr>
              <a:t>FORCE MULTIPLIER</a:t>
            </a:r>
            <a:r>
              <a:rPr lang="en-US" sz="1200" b="0" dirty="0" smtClean="0">
                <a:latin typeface="Tahoma" pitchFamily="34" charset="0"/>
                <a:ea typeface="Tahoma" pitchFamily="34" charset="0"/>
                <a:cs typeface="Tahoma" pitchFamily="34" charset="0"/>
              </a:rPr>
              <a:t>” assets within a school using existing assets.</a:t>
            </a:r>
          </a:p>
          <a:p>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49</a:t>
            </a:fld>
            <a:endParaRPr lang="en-US"/>
          </a:p>
        </p:txBody>
      </p:sp>
    </p:spTree>
    <p:extLst>
      <p:ext uri="{BB962C8B-B14F-4D97-AF65-F5344CB8AC3E}">
        <p14:creationId xmlns:p14="http://schemas.microsoft.com/office/powerpoint/2010/main" val="1023143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the researched and developed School-Based Law Enforcement Holistic Concept and Training Plan for officer-deputy training in respects to School Safety &amp; Security into its full potential and effect. To like the D.A.R.E. Program “Make a Difference” in tomorrow world by impacting todays training standards.</a:t>
            </a: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4</a:t>
            </a:fld>
            <a:endParaRPr lang="en-US"/>
          </a:p>
        </p:txBody>
      </p:sp>
    </p:spTree>
    <p:extLst>
      <p:ext uri="{BB962C8B-B14F-4D97-AF65-F5344CB8AC3E}">
        <p14:creationId xmlns:p14="http://schemas.microsoft.com/office/powerpoint/2010/main" val="2431975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84F0BC-3C74-4CBF-9C0A-BD04FAB47901}" type="slidenum">
              <a:rPr lang="en-US"/>
              <a:pPr/>
              <a:t>50</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pPr>
              <a:lnSpc>
                <a:spcPct val="80000"/>
              </a:lnSpc>
            </a:pPr>
            <a:r>
              <a:rPr lang="en-US" sz="800" b="1" dirty="0" smtClean="0"/>
              <a:t>Lesson </a:t>
            </a:r>
            <a:r>
              <a:rPr lang="en-US" sz="800" b="1" dirty="0"/>
              <a:t>1:	Active - </a:t>
            </a:r>
            <a:r>
              <a:rPr lang="en-US" sz="800" b="1" dirty="0" smtClean="0"/>
              <a:t>Threat</a:t>
            </a:r>
            <a:endParaRPr lang="en-US" sz="800" b="1" dirty="0"/>
          </a:p>
          <a:p>
            <a:pPr lvl="1">
              <a:lnSpc>
                <a:spcPct val="80000"/>
              </a:lnSpc>
              <a:buFontTx/>
              <a:buChar char="•"/>
            </a:pPr>
            <a:r>
              <a:rPr lang="en-US" sz="800" dirty="0" smtClean="0"/>
              <a:t> Campus </a:t>
            </a:r>
            <a:r>
              <a:rPr lang="en-US" sz="800" dirty="0"/>
              <a:t>Staff as a Force Multiplier – Immediate Actions</a:t>
            </a:r>
          </a:p>
          <a:p>
            <a:pPr lvl="1">
              <a:lnSpc>
                <a:spcPct val="80000"/>
              </a:lnSpc>
              <a:buFontTx/>
              <a:buChar char="•"/>
            </a:pPr>
            <a:r>
              <a:rPr lang="en-US" sz="800" dirty="0" smtClean="0"/>
              <a:t> Psychological </a:t>
            </a:r>
            <a:r>
              <a:rPr lang="en-US" sz="800" dirty="0"/>
              <a:t>Profiles</a:t>
            </a:r>
          </a:p>
          <a:p>
            <a:pPr>
              <a:lnSpc>
                <a:spcPct val="80000"/>
              </a:lnSpc>
            </a:pPr>
            <a:r>
              <a:rPr lang="en-US" sz="800" b="1" dirty="0"/>
              <a:t>Lesson 2:	</a:t>
            </a:r>
            <a:r>
              <a:rPr lang="en-US" sz="800" b="1" dirty="0" smtClean="0"/>
              <a:t>Domestic Terrorism  Awareness</a:t>
            </a:r>
            <a:endParaRPr lang="en-US" sz="800" dirty="0"/>
          </a:p>
          <a:p>
            <a:pPr lvl="1">
              <a:lnSpc>
                <a:spcPct val="80000"/>
              </a:lnSpc>
              <a:buFontTx/>
              <a:buChar char="•"/>
            </a:pPr>
            <a:r>
              <a:rPr lang="en-US" sz="800" dirty="0" smtClean="0"/>
              <a:t> Campus </a:t>
            </a:r>
            <a:r>
              <a:rPr lang="en-US" sz="800" dirty="0"/>
              <a:t>Staff as a Force Multiplier – Immediate Actions</a:t>
            </a:r>
            <a:endParaRPr lang="fr-FR" sz="800" dirty="0"/>
          </a:p>
          <a:p>
            <a:pPr lvl="1">
              <a:lnSpc>
                <a:spcPct val="80000"/>
              </a:lnSpc>
              <a:buFontTx/>
              <a:buChar char="•"/>
            </a:pPr>
            <a:r>
              <a:rPr lang="fr-FR" sz="800" dirty="0" smtClean="0"/>
              <a:t> Type </a:t>
            </a:r>
            <a:r>
              <a:rPr lang="fr-FR" sz="800" dirty="0"/>
              <a:t>(Domestic &amp; International) - Psychological Profiles</a:t>
            </a:r>
            <a:endParaRPr lang="en-US" sz="800" dirty="0"/>
          </a:p>
          <a:p>
            <a:pPr lvl="1">
              <a:lnSpc>
                <a:spcPct val="80000"/>
              </a:lnSpc>
              <a:buFontTx/>
              <a:buChar char="•"/>
            </a:pPr>
            <a:r>
              <a:rPr lang="en-US" sz="800" dirty="0" smtClean="0"/>
              <a:t> Deny </a:t>
            </a:r>
            <a:r>
              <a:rPr lang="en-US" sz="800" dirty="0"/>
              <a:t>- Barricade – Resist – Survive &amp; Escape (what to do when exiting)</a:t>
            </a:r>
          </a:p>
          <a:p>
            <a:pPr>
              <a:lnSpc>
                <a:spcPct val="80000"/>
              </a:lnSpc>
            </a:pPr>
            <a:r>
              <a:rPr lang="en-US" sz="800" b="1" dirty="0"/>
              <a:t>Lesson 3:	Potential School Violence Intelligence Reporting</a:t>
            </a:r>
          </a:p>
          <a:p>
            <a:pPr lvl="1">
              <a:lnSpc>
                <a:spcPct val="80000"/>
              </a:lnSpc>
              <a:buFontTx/>
              <a:buChar char="•"/>
            </a:pPr>
            <a:r>
              <a:rPr lang="en-US" sz="800" dirty="0" smtClean="0"/>
              <a:t> If </a:t>
            </a:r>
            <a:r>
              <a:rPr lang="en-US" sz="800" dirty="0"/>
              <a:t>something does not look right report it immediately</a:t>
            </a:r>
          </a:p>
          <a:p>
            <a:pPr lvl="1">
              <a:lnSpc>
                <a:spcPct val="80000"/>
              </a:lnSpc>
              <a:buFontTx/>
              <a:buChar char="•"/>
            </a:pPr>
            <a:r>
              <a:rPr lang="en-US" sz="800" dirty="0" smtClean="0"/>
              <a:t> What </a:t>
            </a:r>
            <a:r>
              <a:rPr lang="en-US" sz="800" dirty="0"/>
              <a:t>is suspicious </a:t>
            </a:r>
            <a:r>
              <a:rPr lang="en-US" sz="800" dirty="0" smtClean="0"/>
              <a:t>activity</a:t>
            </a:r>
          </a:p>
          <a:p>
            <a:pPr lvl="1">
              <a:lnSpc>
                <a:spcPct val="80000"/>
              </a:lnSpc>
              <a:buFontTx/>
              <a:buChar char="•"/>
            </a:pPr>
            <a:r>
              <a:rPr lang="en-US" sz="800" dirty="0" smtClean="0"/>
              <a:t> INTEL for Preservation of Life not discipline</a:t>
            </a:r>
            <a:endParaRPr lang="en-US" sz="800" dirty="0"/>
          </a:p>
          <a:p>
            <a:pPr>
              <a:lnSpc>
                <a:spcPct val="80000"/>
              </a:lnSpc>
            </a:pPr>
            <a:r>
              <a:rPr lang="en-US" sz="800" b="1" dirty="0"/>
              <a:t>Lesson 4:</a:t>
            </a:r>
            <a:r>
              <a:rPr lang="en-US" sz="800" dirty="0"/>
              <a:t>	</a:t>
            </a:r>
            <a:r>
              <a:rPr lang="en-US" sz="800" b="1" dirty="0"/>
              <a:t>Gang Awareness</a:t>
            </a:r>
            <a:endParaRPr lang="en-US" sz="800" dirty="0"/>
          </a:p>
          <a:p>
            <a:pPr lvl="1">
              <a:lnSpc>
                <a:spcPct val="80000"/>
              </a:lnSpc>
              <a:buFontTx/>
              <a:buChar char="•"/>
            </a:pPr>
            <a:r>
              <a:rPr lang="en-US" sz="800" dirty="0" smtClean="0"/>
              <a:t> Clothing </a:t>
            </a:r>
            <a:r>
              <a:rPr lang="en-US" sz="800" dirty="0"/>
              <a:t>– Jewelry – Colors – Tattoos/Marks – Physical Indicators</a:t>
            </a:r>
          </a:p>
          <a:p>
            <a:pPr lvl="1">
              <a:lnSpc>
                <a:spcPct val="80000"/>
              </a:lnSpc>
              <a:buFontTx/>
              <a:buChar char="•"/>
            </a:pPr>
            <a:r>
              <a:rPr lang="en-US" sz="800" dirty="0" smtClean="0"/>
              <a:t> Behavioral </a:t>
            </a:r>
            <a:r>
              <a:rPr lang="en-US" sz="800" dirty="0"/>
              <a:t>Indicators (Warning Signs</a:t>
            </a:r>
            <a:r>
              <a:rPr lang="en-US" sz="800" dirty="0" smtClean="0"/>
              <a:t>)</a:t>
            </a:r>
          </a:p>
          <a:p>
            <a:pPr lvl="1">
              <a:lnSpc>
                <a:spcPct val="80000"/>
              </a:lnSpc>
              <a:buFontTx/>
              <a:buChar char="•"/>
            </a:pPr>
            <a:r>
              <a:rPr lang="en-US" sz="800" dirty="0" smtClean="0"/>
              <a:t> Best Practices Intervention and Prevention Strategies</a:t>
            </a:r>
            <a:endParaRPr lang="en-US" sz="800" dirty="0"/>
          </a:p>
          <a:p>
            <a:pPr>
              <a:lnSpc>
                <a:spcPct val="80000"/>
              </a:lnSpc>
            </a:pPr>
            <a:r>
              <a:rPr lang="en-US" sz="800" b="1" dirty="0"/>
              <a:t>Lesson 5:	Drug Awareness</a:t>
            </a:r>
            <a:endParaRPr lang="en-US" sz="800" dirty="0"/>
          </a:p>
          <a:p>
            <a:pPr lvl="1">
              <a:lnSpc>
                <a:spcPct val="80000"/>
              </a:lnSpc>
              <a:buFontTx/>
              <a:buChar char="•"/>
            </a:pPr>
            <a:r>
              <a:rPr lang="en-US" sz="800" dirty="0" smtClean="0"/>
              <a:t> Symptoms </a:t>
            </a:r>
            <a:r>
              <a:rPr lang="en-US" sz="800" dirty="0"/>
              <a:t>of Drug Use/Abuse - Indicators</a:t>
            </a:r>
          </a:p>
          <a:p>
            <a:pPr lvl="1">
              <a:lnSpc>
                <a:spcPct val="80000"/>
              </a:lnSpc>
              <a:buFontTx/>
              <a:buChar char="•"/>
            </a:pPr>
            <a:r>
              <a:rPr lang="en-US" sz="800" dirty="0" smtClean="0"/>
              <a:t> Behavioral </a:t>
            </a:r>
            <a:r>
              <a:rPr lang="en-US" sz="800" dirty="0"/>
              <a:t>Signs (Altered Behavior Patters) Indicators</a:t>
            </a:r>
          </a:p>
          <a:p>
            <a:pPr>
              <a:lnSpc>
                <a:spcPct val="80000"/>
              </a:lnSpc>
            </a:pPr>
            <a:r>
              <a:rPr lang="en-US" sz="800" b="1" dirty="0"/>
              <a:t>Lesson 6:</a:t>
            </a:r>
            <a:r>
              <a:rPr lang="en-US" sz="800" dirty="0"/>
              <a:t>	</a:t>
            </a:r>
            <a:r>
              <a:rPr lang="en-US" sz="800" b="1" dirty="0"/>
              <a:t>Drug and Weapon Concealment areas in schools</a:t>
            </a:r>
            <a:r>
              <a:rPr lang="en-US" sz="800" dirty="0"/>
              <a:t> </a:t>
            </a:r>
          </a:p>
          <a:p>
            <a:pPr lvl="1">
              <a:lnSpc>
                <a:spcPct val="80000"/>
              </a:lnSpc>
              <a:buFontTx/>
              <a:buChar char="•"/>
            </a:pPr>
            <a:r>
              <a:rPr lang="en-US" sz="800" dirty="0" smtClean="0"/>
              <a:t>  What to look for</a:t>
            </a:r>
            <a:endParaRPr lang="en-US" sz="800" dirty="0"/>
          </a:p>
          <a:p>
            <a:pPr lvl="1">
              <a:lnSpc>
                <a:spcPct val="80000"/>
              </a:lnSpc>
              <a:buFontTx/>
              <a:buChar char="•"/>
            </a:pPr>
            <a:r>
              <a:rPr lang="en-US" sz="800" dirty="0" smtClean="0"/>
              <a:t>  What to do </a:t>
            </a:r>
            <a:endParaRPr lang="en-US" sz="800" dirty="0"/>
          </a:p>
          <a:p>
            <a:pPr>
              <a:lnSpc>
                <a:spcPct val="80000"/>
              </a:lnSpc>
            </a:pPr>
            <a:r>
              <a:rPr lang="en-US" sz="800" b="1" dirty="0"/>
              <a:t>Lesson</a:t>
            </a:r>
            <a:r>
              <a:rPr lang="fr-FR" sz="800" b="1" dirty="0"/>
              <a:t> 7:</a:t>
            </a:r>
            <a:r>
              <a:rPr lang="fr-FR" sz="800" dirty="0"/>
              <a:t>	</a:t>
            </a:r>
            <a:r>
              <a:rPr lang="fr-FR" sz="800" b="1" dirty="0"/>
              <a:t>Violent </a:t>
            </a:r>
            <a:r>
              <a:rPr lang="en-US" sz="800" b="1" dirty="0"/>
              <a:t>Behavior</a:t>
            </a:r>
            <a:r>
              <a:rPr lang="fr-FR" sz="800" b="1" dirty="0"/>
              <a:t> – Discipline Management</a:t>
            </a:r>
            <a:endParaRPr lang="en-US" sz="800" dirty="0"/>
          </a:p>
          <a:p>
            <a:pPr lvl="1">
              <a:lnSpc>
                <a:spcPct val="80000"/>
              </a:lnSpc>
              <a:buFontTx/>
              <a:buChar char="•"/>
            </a:pPr>
            <a:r>
              <a:rPr lang="en-US" sz="800" dirty="0" smtClean="0"/>
              <a:t> Psychological </a:t>
            </a:r>
            <a:r>
              <a:rPr lang="en-US" sz="800" dirty="0"/>
              <a:t>Behaviors Indicators – Vigilant Observation</a:t>
            </a:r>
          </a:p>
          <a:p>
            <a:pPr lvl="1">
              <a:lnSpc>
                <a:spcPct val="80000"/>
              </a:lnSpc>
              <a:buFontTx/>
              <a:buChar char="•"/>
            </a:pPr>
            <a:r>
              <a:rPr lang="en-US" sz="800" dirty="0" smtClean="0"/>
              <a:t> Bullying </a:t>
            </a:r>
            <a:r>
              <a:rPr lang="en-US" sz="800" dirty="0"/>
              <a:t>– Communicating Threats &amp; </a:t>
            </a:r>
            <a:r>
              <a:rPr lang="en-US" sz="800" dirty="0" smtClean="0"/>
              <a:t>Reporting</a:t>
            </a:r>
          </a:p>
          <a:p>
            <a:pPr lvl="1">
              <a:lnSpc>
                <a:spcPct val="80000"/>
              </a:lnSpc>
              <a:buFontTx/>
              <a:buChar char="•"/>
            </a:pPr>
            <a:r>
              <a:rPr lang="en-US" sz="800" dirty="0" smtClean="0"/>
              <a:t> Bullying &amp; Cyber-Bullying Intervention &amp; Prevention Strategies.</a:t>
            </a:r>
          </a:p>
          <a:p>
            <a:pPr>
              <a:lnSpc>
                <a:spcPct val="80000"/>
              </a:lnSpc>
            </a:pPr>
            <a:r>
              <a:rPr lang="en-US" sz="800" b="1" dirty="0" smtClean="0"/>
              <a:t>Lesson </a:t>
            </a:r>
            <a:r>
              <a:rPr lang="en-US" sz="800" b="1" dirty="0"/>
              <a:t>8:</a:t>
            </a:r>
            <a:r>
              <a:rPr lang="en-US" sz="800" dirty="0"/>
              <a:t>	</a:t>
            </a:r>
            <a:r>
              <a:rPr lang="en-US" sz="800" b="1" dirty="0"/>
              <a:t>Teen Suicide</a:t>
            </a:r>
            <a:endParaRPr lang="en-US" sz="800" dirty="0"/>
          </a:p>
          <a:p>
            <a:pPr lvl="1">
              <a:lnSpc>
                <a:spcPct val="80000"/>
              </a:lnSpc>
              <a:buFontTx/>
              <a:buChar char="•"/>
            </a:pPr>
            <a:r>
              <a:rPr lang="en-US" sz="800" dirty="0" smtClean="0"/>
              <a:t> Psychological </a:t>
            </a:r>
            <a:r>
              <a:rPr lang="en-US" sz="800" dirty="0"/>
              <a:t>Behaviors - Warning Signs (What to look for)</a:t>
            </a:r>
          </a:p>
          <a:p>
            <a:pPr lvl="1">
              <a:lnSpc>
                <a:spcPct val="80000"/>
              </a:lnSpc>
              <a:buFontTx/>
              <a:buChar char="•"/>
            </a:pPr>
            <a:r>
              <a:rPr lang="en-US" sz="800" dirty="0" smtClean="0"/>
              <a:t> Active </a:t>
            </a:r>
            <a:r>
              <a:rPr lang="en-US" sz="800" dirty="0"/>
              <a:t>Listening &amp; Importance of Reporting</a:t>
            </a:r>
          </a:p>
          <a:p>
            <a:pPr>
              <a:lnSpc>
                <a:spcPct val="80000"/>
              </a:lnSpc>
            </a:pPr>
            <a:r>
              <a:rPr lang="en-US" sz="800" b="1" dirty="0"/>
              <a:t>Lesson 9:</a:t>
            </a:r>
            <a:r>
              <a:rPr lang="en-US" sz="800" dirty="0"/>
              <a:t>	</a:t>
            </a:r>
            <a:r>
              <a:rPr lang="en-US" sz="800" b="1" dirty="0"/>
              <a:t>School Bomb Threats &amp; School Bombing Incidents</a:t>
            </a:r>
            <a:endParaRPr lang="en-US" sz="800" dirty="0"/>
          </a:p>
          <a:p>
            <a:pPr lvl="1">
              <a:lnSpc>
                <a:spcPct val="80000"/>
              </a:lnSpc>
              <a:buFontTx/>
              <a:buChar char="•"/>
            </a:pPr>
            <a:r>
              <a:rPr lang="en-US" sz="800" dirty="0" smtClean="0"/>
              <a:t> What </a:t>
            </a:r>
            <a:r>
              <a:rPr lang="en-US" sz="800" dirty="0"/>
              <a:t>to do when it happens (Proper Reporting - Safety Actions)</a:t>
            </a:r>
          </a:p>
          <a:p>
            <a:pPr lvl="1">
              <a:lnSpc>
                <a:spcPct val="80000"/>
              </a:lnSpc>
              <a:buFontTx/>
              <a:buChar char="•"/>
            </a:pPr>
            <a:r>
              <a:rPr lang="en-US" sz="800" dirty="0" smtClean="0"/>
              <a:t> Campus </a:t>
            </a:r>
            <a:r>
              <a:rPr lang="en-US" sz="800" dirty="0"/>
              <a:t>Search Teams (What to do and not to do)</a:t>
            </a:r>
          </a:p>
          <a:p>
            <a:pPr>
              <a:lnSpc>
                <a:spcPct val="80000"/>
              </a:lnSpc>
            </a:pPr>
            <a:r>
              <a:rPr lang="en-US" sz="800" b="1" dirty="0"/>
              <a:t>Lesson 10:</a:t>
            </a:r>
            <a:r>
              <a:rPr lang="en-US" sz="800" dirty="0"/>
              <a:t>	</a:t>
            </a:r>
            <a:r>
              <a:rPr lang="en-US" sz="800" dirty="0" smtClean="0"/>
              <a:t> </a:t>
            </a:r>
            <a:r>
              <a:rPr lang="en-US" sz="800" b="1" dirty="0" smtClean="0"/>
              <a:t>Weapons </a:t>
            </a:r>
            <a:r>
              <a:rPr lang="en-US" sz="800" b="1" dirty="0"/>
              <a:t>Familiarization </a:t>
            </a:r>
            <a:r>
              <a:rPr lang="en-US" sz="800" dirty="0" smtClean="0"/>
              <a:t>(elementary – Junior/Middle School &amp; High </a:t>
            </a:r>
            <a:r>
              <a:rPr lang="en-US" sz="800" dirty="0"/>
              <a:t>School – College level)</a:t>
            </a:r>
          </a:p>
          <a:p>
            <a:pPr lvl="1">
              <a:lnSpc>
                <a:spcPct val="80000"/>
              </a:lnSpc>
              <a:buFontTx/>
              <a:buChar char="•"/>
            </a:pPr>
            <a:r>
              <a:rPr lang="en-US" sz="800" dirty="0" smtClean="0"/>
              <a:t> How </a:t>
            </a:r>
            <a:r>
              <a:rPr lang="en-US" sz="800" dirty="0"/>
              <a:t>to load and unload a weapon</a:t>
            </a:r>
          </a:p>
          <a:p>
            <a:pPr lvl="1">
              <a:lnSpc>
                <a:spcPct val="80000"/>
              </a:lnSpc>
              <a:buFontTx/>
              <a:buChar char="•"/>
            </a:pPr>
            <a:r>
              <a:rPr lang="en-US" sz="800" dirty="0" smtClean="0"/>
              <a:t> Weapon Safeties</a:t>
            </a:r>
          </a:p>
          <a:p>
            <a:pPr lvl="1">
              <a:lnSpc>
                <a:spcPct val="80000"/>
              </a:lnSpc>
              <a:buFontTx/>
              <a:buChar char="•"/>
            </a:pPr>
            <a:r>
              <a:rPr lang="en-US" sz="800" dirty="0" smtClean="0"/>
              <a:t> What to do when you have access to firearm (one dropped or left leaning against a wall, etc.)</a:t>
            </a:r>
          </a:p>
          <a:p>
            <a:pPr lvl="0">
              <a:lnSpc>
                <a:spcPct val="80000"/>
              </a:lnSpc>
              <a:buFontTx/>
              <a:buNone/>
            </a:pPr>
            <a:r>
              <a:rPr lang="en-US" sz="800" b="1" dirty="0" smtClean="0"/>
              <a:t>Lesson 11:   Confrontational Management </a:t>
            </a:r>
            <a:r>
              <a:rPr lang="en-US" sz="800" dirty="0" smtClean="0"/>
              <a:t>(Verbal Judo)</a:t>
            </a:r>
          </a:p>
          <a:p>
            <a:pPr marL="628650" lvl="1" indent="-171450">
              <a:lnSpc>
                <a:spcPct val="80000"/>
              </a:lnSpc>
              <a:buFont typeface="Arial" pitchFamily="34" charset="0"/>
              <a:buChar char="•"/>
            </a:pPr>
            <a:r>
              <a:rPr lang="en-US" sz="800" dirty="0" smtClean="0"/>
              <a:t>De-escalation of Violence when confronted</a:t>
            </a:r>
          </a:p>
          <a:p>
            <a:pPr marL="628650" lvl="1" indent="-171450">
              <a:lnSpc>
                <a:spcPct val="80000"/>
              </a:lnSpc>
              <a:buFont typeface="Arial" pitchFamily="34" charset="0"/>
              <a:buChar char="•"/>
            </a:pPr>
            <a:r>
              <a:rPr lang="en-US" sz="800" dirty="0" smtClean="0"/>
              <a:t>Surviving in a violent situation</a:t>
            </a:r>
          </a:p>
          <a:p>
            <a:pPr marL="0" lvl="0" indent="0">
              <a:lnSpc>
                <a:spcPct val="80000"/>
              </a:lnSpc>
              <a:buFont typeface="Arial" pitchFamily="34" charset="0"/>
              <a:buNone/>
            </a:pPr>
            <a:r>
              <a:rPr lang="en-US" sz="800" b="1" dirty="0" smtClean="0"/>
              <a:t>Lesson 12:   Developing Realistic Emergency Operations Plans</a:t>
            </a:r>
          </a:p>
          <a:p>
            <a:pPr marL="628650" lvl="1" indent="-171450">
              <a:lnSpc>
                <a:spcPct val="80000"/>
              </a:lnSpc>
              <a:buFont typeface="Arial" pitchFamily="34" charset="0"/>
              <a:buChar char="•"/>
            </a:pPr>
            <a:r>
              <a:rPr lang="en-US" sz="800" dirty="0" smtClean="0"/>
              <a:t>Define Assess Respond &amp; Evaluate potential threats.</a:t>
            </a:r>
          </a:p>
          <a:p>
            <a:pPr marL="628650" lvl="1" indent="-171450">
              <a:lnSpc>
                <a:spcPct val="80000"/>
              </a:lnSpc>
              <a:buFont typeface="Arial" pitchFamily="34" charset="0"/>
              <a:buChar char="•"/>
            </a:pPr>
            <a:r>
              <a:rPr lang="en-US" sz="800" dirty="0" smtClean="0"/>
              <a:t>Universal plans that can be easily adapted and implemented</a:t>
            </a:r>
          </a:p>
          <a:p>
            <a:pPr marL="628650" lvl="1" indent="-171450">
              <a:lnSpc>
                <a:spcPct val="80000"/>
              </a:lnSpc>
              <a:buFont typeface="Arial" pitchFamily="34" charset="0"/>
              <a:buChar char="•"/>
            </a:pPr>
            <a:r>
              <a:rPr lang="en-US" sz="800" dirty="0" smtClean="0"/>
              <a:t>Plans designed to </a:t>
            </a:r>
            <a:r>
              <a:rPr lang="en-US" sz="800" b="1" dirty="0" smtClean="0"/>
              <a:t>deny</a:t>
            </a:r>
            <a:r>
              <a:rPr lang="en-US" sz="800" dirty="0" smtClean="0"/>
              <a:t> threat, </a:t>
            </a:r>
            <a:r>
              <a:rPr lang="en-US" sz="800" b="1" dirty="0" smtClean="0"/>
              <a:t>detect</a:t>
            </a:r>
            <a:r>
              <a:rPr lang="en-US" sz="800" dirty="0" smtClean="0"/>
              <a:t> threat,  </a:t>
            </a:r>
            <a:r>
              <a:rPr lang="en-US" sz="800" b="1" dirty="0" smtClean="0"/>
              <a:t>deter</a:t>
            </a:r>
            <a:r>
              <a:rPr lang="en-US" sz="800" dirty="0" smtClean="0"/>
              <a:t> threat, and/or </a:t>
            </a:r>
            <a:r>
              <a:rPr lang="en-US" sz="800" b="1" dirty="0" smtClean="0"/>
              <a:t>delay</a:t>
            </a:r>
            <a:r>
              <a:rPr lang="en-US" sz="800" dirty="0" smtClean="0"/>
              <a:t> threat (reduce </a:t>
            </a:r>
            <a:r>
              <a:rPr lang="en-US" sz="800" dirty="0" err="1" smtClean="0"/>
              <a:t>casualities</a:t>
            </a:r>
            <a:r>
              <a:rPr lang="en-US" sz="800" dirty="0" smtClean="0"/>
              <a:t>) </a:t>
            </a:r>
          </a:p>
          <a:p>
            <a:pPr marL="628650" lvl="1" indent="-171450">
              <a:lnSpc>
                <a:spcPct val="80000"/>
              </a:lnSpc>
              <a:buFont typeface="Arial" pitchFamily="34" charset="0"/>
              <a:buChar char="•"/>
            </a:pPr>
            <a:r>
              <a:rPr lang="en-US" sz="800" dirty="0" smtClean="0"/>
              <a:t>Simple not complex </a:t>
            </a:r>
            <a:endParaRPr lang="en-US" sz="8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51</a:t>
            </a:fld>
            <a:endParaRPr lang="en-US"/>
          </a:p>
        </p:txBody>
      </p:sp>
    </p:spTree>
    <p:extLst>
      <p:ext uri="{BB962C8B-B14F-4D97-AF65-F5344CB8AC3E}">
        <p14:creationId xmlns:p14="http://schemas.microsoft.com/office/powerpoint/2010/main" val="21726025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smtClean="0">
                <a:solidFill>
                  <a:schemeClr val="tx1"/>
                </a:solidFill>
                <a:effectLst/>
                <a:latin typeface="Arial" charset="0"/>
                <a:ea typeface="+mn-ea"/>
                <a:cs typeface="+mn-cs"/>
              </a:rPr>
              <a:t>The first and most important to consider here is what works. What we do have is new, innovative, based on best practices and that is evidence based curriculums. The answer is the New D.A.R.E. Keepin-It-Real curriculums. It is completely different program as opposed to D.A.R.E. ‘s past. There are some (educators and law enforcement executives) that possess skewed knowledge , and others that are simply Neanderthal, linear thinkers and practitioners with their own self-serving agendas that will claim (say) that D.A.R.E. does not work. In all fairness and for those that “Think Outside the Box” will clearly see upon evaluation of new D.A.R.E. Keepin-It-Real curriculums do work. </a:t>
            </a:r>
          </a:p>
          <a:p>
            <a:pPr fontAlgn="base"/>
            <a:r>
              <a:rPr lang="en-US" sz="1200" kern="1200" dirty="0" smtClean="0">
                <a:solidFill>
                  <a:schemeClr val="tx1"/>
                </a:solidFill>
                <a:effectLst/>
                <a:latin typeface="Arial" charset="0"/>
                <a:ea typeface="+mn-ea"/>
                <a:cs typeface="+mn-cs"/>
              </a:rPr>
              <a:t>It is too expensive, it is? (What value do we place on our children and human life?) To use a Machiavellian philosophy “Will the (Does the) ends justify the means” and in this case with the new “D.A.R.E. Keepin-It-Real” curriculums it does. Remember this is an evidence-based and longitudinal studies/evaluations that can show(has shown) success;  to date all studies of Keepin-It-Real show positive results.</a:t>
            </a:r>
          </a:p>
          <a:p>
            <a:pPr fontAlgn="base"/>
            <a:r>
              <a:rPr lang="en-US" sz="1200" kern="1200" dirty="0" smtClean="0">
                <a:solidFill>
                  <a:schemeClr val="tx1"/>
                </a:solidFill>
                <a:effectLst/>
                <a:latin typeface="Arial" charset="0"/>
                <a:ea typeface="+mn-ea"/>
                <a:cs typeface="+mn-cs"/>
              </a:rPr>
              <a:t>Finally are we going to waste time talking about taking action or will be simply embrace and support what is there for all? D.A.R.E. has been in our schools for over 29-consecutive years. How does this weigh-in (in a realistic and practical world)?  Embrace D.A.R.E. and all (including nay-</a:t>
            </a:r>
            <a:r>
              <a:rPr lang="en-US" sz="1200" kern="1200" dirty="0" err="1" smtClean="0">
                <a:solidFill>
                  <a:schemeClr val="tx1"/>
                </a:solidFill>
                <a:effectLst/>
                <a:latin typeface="Arial" charset="0"/>
                <a:ea typeface="+mn-ea"/>
                <a:cs typeface="+mn-cs"/>
              </a:rPr>
              <a:t>sayers</a:t>
            </a:r>
            <a:r>
              <a:rPr lang="en-US" sz="1200" kern="1200" dirty="0" smtClean="0">
                <a:solidFill>
                  <a:schemeClr val="tx1"/>
                </a:solidFill>
                <a:effectLst/>
                <a:latin typeface="Arial" charset="0"/>
                <a:ea typeface="+mn-ea"/>
                <a:cs typeface="+mn-cs"/>
              </a:rPr>
              <a:t>) commit to making it better now that would be cost advantageous and effective! That truly makes and passes the litmus test for common sense. </a:t>
            </a:r>
          </a:p>
          <a:p>
            <a:pPr fontAlgn="base"/>
            <a:r>
              <a:rPr lang="en-US" sz="1200" b="1" i="1" kern="1200" dirty="0" smtClean="0">
                <a:solidFill>
                  <a:schemeClr val="tx1"/>
                </a:solidFill>
                <a:effectLst/>
                <a:latin typeface="Arial" charset="0"/>
                <a:ea typeface="+mn-ea"/>
                <a:cs typeface="+mn-cs"/>
              </a:rPr>
              <a:t>Disclaimer: </a:t>
            </a:r>
            <a:r>
              <a:rPr lang="en-US" sz="1200" kern="1200" dirty="0" smtClean="0">
                <a:solidFill>
                  <a:schemeClr val="tx1"/>
                </a:solidFill>
                <a:effectLst/>
                <a:latin typeface="Arial" charset="0"/>
                <a:ea typeface="+mn-ea"/>
                <a:cs typeface="+mn-cs"/>
              </a:rPr>
              <a:t>These are not the words of D.A.R.E. America they are my own – based on my 40 (Plus) years of veteran experience and first hand knowledge. You know from one who has literally worked in the environment on a daily basis for over 19-consecutive years, verses one who writes how to do something they have never personally experienced (but think will work best) point-of-view. </a:t>
            </a:r>
          </a:p>
          <a:p>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52</a:t>
            </a:fld>
            <a:endParaRPr lang="en-US"/>
          </a:p>
        </p:txBody>
      </p:sp>
    </p:spTree>
    <p:extLst>
      <p:ext uri="{BB962C8B-B14F-4D97-AF65-F5344CB8AC3E}">
        <p14:creationId xmlns:p14="http://schemas.microsoft.com/office/powerpoint/2010/main" val="42155260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Taught by D.A.R.E., N.A.S.R.O. (SRO’s) and School District Officers-Deputies that successfully complete required 2-week (100-hour) certification course. There is a regional D.A.R.E. America Training Center in every state. This is where D.A.R.E. certified Mentor-Trainers and N.A.S.R. certified instructors can work together to become delivery contractors of this proposed School Safety &amp; Security SBLE  holistic concept and training plan. The D.A.R.E. mentors and N.A.S.R.O. Instructors would be trained by the Core Teams of SBLE subject matter experts via Mobile Training Teams (MTT) designed to Train-the-Trainers (TTT) in each state. This allows the state trainers then to go out throughout their individual states taking the training to the stakeholders (those directly responsible for school safety &amp; security) verses making agencies come to them thereby reducing agency training cost. This delivery system has been test in Texas and found to have been highly successful and well-received by the stakeholders. It works! </a:t>
            </a:r>
          </a:p>
          <a:p>
            <a:endParaRPr lang="en-US" b="1" dirty="0" smtClean="0">
              <a:latin typeface="Arial Black" pitchFamily="34" charset="0"/>
            </a:endParaRPr>
          </a:p>
          <a:p>
            <a:endParaRPr lang="en-US" b="1" dirty="0" smtClean="0">
              <a:latin typeface="Arial Black" pitchFamily="34" charset="0"/>
            </a:endParaRPr>
          </a:p>
          <a:p>
            <a:r>
              <a:rPr lang="en-US" b="1" dirty="0" smtClean="0">
                <a:latin typeface="Arial Black" pitchFamily="34" charset="0"/>
              </a:rPr>
              <a:t>D.A.R.E. Keepin-It-Real Curriculum</a:t>
            </a:r>
            <a:r>
              <a:rPr lang="en-US" dirty="0" smtClean="0"/>
              <a:t>: </a:t>
            </a:r>
            <a:r>
              <a:rPr lang="en-US" sz="1200" kern="1200" dirty="0" smtClean="0">
                <a:solidFill>
                  <a:schemeClr val="tx1"/>
                </a:solidFill>
                <a:effectLst/>
                <a:latin typeface="Arial" charset="0"/>
                <a:ea typeface="+mn-ea"/>
                <a:cs typeface="+mn-cs"/>
              </a:rPr>
              <a:t>The D.A.R.E.’s </a:t>
            </a:r>
            <a:r>
              <a:rPr lang="en-US" sz="1200" i="1" kern="1200" dirty="0" smtClean="0">
                <a:solidFill>
                  <a:schemeClr val="tx1"/>
                </a:solidFill>
                <a:effectLst/>
                <a:latin typeface="Arial" charset="0"/>
                <a:ea typeface="+mn-ea"/>
                <a:cs typeface="+mn-cs"/>
              </a:rPr>
              <a:t>keepin’ it REAL</a:t>
            </a:r>
            <a:r>
              <a:rPr lang="en-US" sz="1200" kern="1200" dirty="0" smtClean="0">
                <a:solidFill>
                  <a:schemeClr val="tx1"/>
                </a:solidFill>
                <a:effectLst/>
                <a:latin typeface="Arial" charset="0"/>
                <a:ea typeface="+mn-ea"/>
                <a:cs typeface="+mn-cs"/>
              </a:rPr>
              <a:t> Elementary Curriculum is designed based on the Socio-Emotional Learning Theory (SEL). SEL identifies fundamental, basic skills and developmental processes needed for healthy development including:  </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self-awareness and management</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responsible decision making</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understanding others</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relationship and communication skills </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handling responsibilities and challenges </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curriculum uses this theory to teach youth to control their impulses and think about risks and consequences resulting in more responsible choices. We believe that if you can teach youth to make safe and responsible decisions, this guides them to healthy (and Safe) choices not only about drugs and violence but across all parts of their lives. As they grow to be responsible citizens, they will lead healthier and more productive (positive) drug and violence - free lives.</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The ten lessons are arranged in a scaffolding process, starting with the basics about responsibility and decision making and then building on each other allowing students to develop their own responses to real life situations. The very first lesson starts with responsibility and introduces decision making with subsequent lessons applying these skills in increasing complex ways to drug use and other choices in their lives. </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It is D.A.R.E.’s vision that youth who think their way through situations, make better choices that are not impulsive, communicate, and relate to people, will be drug-free and more successful in all areas of their lives. This is our vision for success and the journey that begins with lesson one.</a:t>
            </a:r>
          </a:p>
          <a:p>
            <a:endParaRPr lang="en-US" dirty="0" smtClean="0"/>
          </a:p>
          <a:p>
            <a:r>
              <a:rPr lang="en-US" sz="1200" b="1" dirty="0" smtClean="0"/>
              <a:t>45 to 50 minute block of instruction </a:t>
            </a: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53</a:t>
            </a:fld>
            <a:endParaRPr lang="en-US"/>
          </a:p>
        </p:txBody>
      </p:sp>
    </p:spTree>
    <p:extLst>
      <p:ext uri="{BB962C8B-B14F-4D97-AF65-F5344CB8AC3E}">
        <p14:creationId xmlns:p14="http://schemas.microsoft.com/office/powerpoint/2010/main" val="29391903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mn-cs"/>
              </a:rPr>
              <a:t>The D.A.R.E. officer (and/or certified N.A.S.R.O. D.A.R.E. Officer - Deputy) remains the key to delivering the curriculum. Officers are vital in making the lessons come to life while playing an incredibly positive role for D.A.R.E. students. The curriculum is based on the D.A.R.E. Decision Making Model and teaching communication and life skills through the effective “from kid through kid to kids” narrative approach that are the hallmarks of D.A.R.E.’s successful middle school </a:t>
            </a:r>
            <a:r>
              <a:rPr lang="en-US" sz="1200" i="1" kern="1200" dirty="0" smtClean="0">
                <a:solidFill>
                  <a:schemeClr val="tx1"/>
                </a:solidFill>
                <a:effectLst/>
                <a:latin typeface="Arial" charset="0"/>
                <a:ea typeface="+mn-ea"/>
                <a:cs typeface="+mn-cs"/>
              </a:rPr>
              <a:t>keepin’ it REAL </a:t>
            </a:r>
            <a:r>
              <a:rPr lang="en-US" sz="1200" kern="1200" dirty="0" smtClean="0">
                <a:solidFill>
                  <a:schemeClr val="tx1"/>
                </a:solidFill>
                <a:effectLst/>
                <a:latin typeface="Arial" charset="0"/>
                <a:ea typeface="+mn-ea"/>
                <a:cs typeface="+mn-cs"/>
              </a:rPr>
              <a:t>curriculum. Lessons begin with a story about characters and real life situations the students will learn to know and care about.  These stories are based in the actual experiences of students in schools around the country. Situations and role plays are integrated into the lessons to provide practice for each skill. Hopefully, students will be encouraged to tell their own stories by continuing to use the “someone I know” dialogue method. This is what makes the lessons “real” to them. The D.A.R.E. Decision Making Model helps students process their thoughts and help them make safe and responsible choices. </a:t>
            </a:r>
          </a:p>
          <a:p>
            <a:endParaRPr lang="en-US" dirty="0" smtClean="0"/>
          </a:p>
          <a:p>
            <a:r>
              <a:rPr lang="en-US" sz="1200" kern="1200" dirty="0" smtClean="0">
                <a:solidFill>
                  <a:schemeClr val="tx1"/>
                </a:solidFill>
                <a:effectLst/>
                <a:latin typeface="Arial" charset="0"/>
                <a:ea typeface="+mn-ea"/>
                <a:cs typeface="+mn-cs"/>
              </a:rPr>
              <a:t>Based on the core principles, we constructed a ten lesson curriculum. Simply teaching something once is not enough for most young learners. That’s why each skill is broken down into parts, “scaffolding” or building upon concepts so that they appear over and over again in lessons, each time in a more advanced and sophisticated way. The best example of this is the D.A.R.E. Decision Making Model. DDMM is introduced and modeled in lesson 1. In lesson 2, students use the “D” to define a problem involving drugs. In lesson 3, they define and assess risks and consequences in situations in which they often find themselves. In lesson 4, they define, assess and decide how to respond in stressful life situations. In lesson 5 they are using the entire model to define, assess, respond and evaluate strategies for handling peer pressure. In lessons 6-9, they are refining and expanding their decision making skills</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same basic lesson structure allows for consistency in delivery of each lesson:</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Review previous lesson</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Animated introduction story to engage, review previous lesson, and introduce this week’s lesson</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Explain the basic concepts</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Describe the concepts and skills</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Practice the skills</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Apply DDMM</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Review and Journaling</a:t>
            </a:r>
          </a:p>
          <a:p>
            <a:pPr marL="171450" lvl="0" indent="-171450">
              <a:buFont typeface="Arial" pitchFamily="34" charset="0"/>
              <a:buChar char="•"/>
            </a:pPr>
            <a:r>
              <a:rPr lang="en-US" sz="1200" kern="1200" dirty="0" smtClean="0">
                <a:solidFill>
                  <a:schemeClr val="tx1"/>
                </a:solidFill>
                <a:effectLst/>
                <a:latin typeface="Arial" charset="0"/>
                <a:ea typeface="+mn-ea"/>
                <a:cs typeface="+mn-cs"/>
              </a:rPr>
              <a:t>Closing Story</a:t>
            </a:r>
          </a:p>
          <a:p>
            <a:endParaRPr lang="en-US" dirty="0" smtClean="0"/>
          </a:p>
          <a:p>
            <a:r>
              <a:rPr lang="en-US" dirty="0" smtClean="0"/>
              <a:t>This is a golden opportunity here for SRO’s and/or ISD Police Officers to start building positive, lasting and effective relationships with students (eventual parents and members of our society and community) that will produce long last (residual) effects towards enhancing police community relations. These certified D.A.R.E. Officers/deputies would have an entire school year (leaving them time for Crime Prevention and/or other Community Policing innovations. It is an opportunity for Sheriff’s/Constable’s and Chiefs to include School District Policing agencies to create vial FORCE MULTIPLIERS in/through their existing officers by having them cross-trained. Again this just makes good common sense and is a positive and effective use of resources.</a:t>
            </a: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54</a:t>
            </a:fld>
            <a:endParaRPr lang="en-US"/>
          </a:p>
        </p:txBody>
      </p:sp>
    </p:spTree>
    <p:extLst>
      <p:ext uri="{BB962C8B-B14F-4D97-AF65-F5344CB8AC3E}">
        <p14:creationId xmlns:p14="http://schemas.microsoft.com/office/powerpoint/2010/main" val="4227205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LESSON ONE: Introduction to DARE’s </a:t>
            </a:r>
            <a:r>
              <a:rPr lang="en-US" sz="1200" b="1" i="1" kern="1200" dirty="0" smtClean="0">
                <a:solidFill>
                  <a:schemeClr val="tx1"/>
                </a:solidFill>
                <a:effectLst/>
                <a:latin typeface="Arial" charset="0"/>
                <a:ea typeface="+mn-ea"/>
                <a:cs typeface="+mn-cs"/>
              </a:rPr>
              <a:t>keepin’ it REAL</a:t>
            </a:r>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Define what it means to be responsible</a:t>
            </a:r>
          </a:p>
          <a:p>
            <a:pPr lvl="0"/>
            <a:r>
              <a:rPr lang="en-US" sz="1200" kern="1200" dirty="0" smtClean="0">
                <a:solidFill>
                  <a:schemeClr val="tx1"/>
                </a:solidFill>
                <a:effectLst/>
                <a:latin typeface="Arial" charset="0"/>
                <a:ea typeface="+mn-ea"/>
                <a:cs typeface="+mn-cs"/>
              </a:rPr>
              <a:t>Identify student responsibilities in their daily lives</a:t>
            </a:r>
          </a:p>
          <a:p>
            <a:pPr lvl="0"/>
            <a:r>
              <a:rPr lang="en-US" sz="1200" kern="1200" dirty="0" smtClean="0">
                <a:solidFill>
                  <a:schemeClr val="tx1"/>
                </a:solidFill>
                <a:effectLst/>
                <a:latin typeface="Arial" charset="0"/>
                <a:ea typeface="+mn-ea"/>
                <a:cs typeface="+mn-cs"/>
              </a:rPr>
              <a:t>Name the steps in the D.A.R.E. Decision Making Model (</a:t>
            </a:r>
            <a:r>
              <a:rPr lang="en-US" sz="1200" b="1" kern="1200" dirty="0" smtClean="0">
                <a:solidFill>
                  <a:schemeClr val="tx1"/>
                </a:solidFill>
                <a:effectLst/>
                <a:latin typeface="Arial" charset="0"/>
                <a:ea typeface="+mn-ea"/>
                <a:cs typeface="+mn-cs"/>
              </a:rPr>
              <a:t>DDMM</a:t>
            </a:r>
            <a:r>
              <a:rPr lang="en-US" sz="1200" kern="1200" dirty="0" smtClean="0">
                <a:solidFill>
                  <a:schemeClr val="tx1"/>
                </a:solidFill>
                <a:effectLst/>
                <a:latin typeface="Arial" charset="0"/>
                <a:ea typeface="+mn-ea"/>
                <a:cs typeface="+mn-cs"/>
              </a:rPr>
              <a:t>)</a:t>
            </a:r>
          </a:p>
          <a:p>
            <a:r>
              <a:rPr lang="en-US" sz="1200" b="1" i="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LESSON TWO: Drug Information for Responsible Decision Making			  	  </a:t>
            </a:r>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Identify how alcohol and tobacco use affects student responsibilities</a:t>
            </a:r>
          </a:p>
          <a:p>
            <a:pPr lvl="0"/>
            <a:r>
              <a:rPr lang="en-US" sz="1200" kern="1200" dirty="0" smtClean="0">
                <a:solidFill>
                  <a:schemeClr val="tx1"/>
                </a:solidFill>
                <a:effectLst/>
                <a:latin typeface="Arial" charset="0"/>
                <a:ea typeface="+mn-ea"/>
                <a:cs typeface="+mn-cs"/>
              </a:rPr>
              <a:t>Examine information on alcohol and tobacco</a:t>
            </a:r>
          </a:p>
          <a:p>
            <a:pPr lvl="0"/>
            <a:r>
              <a:rPr lang="en-US" sz="1200" kern="1200" dirty="0" smtClean="0">
                <a:solidFill>
                  <a:schemeClr val="tx1"/>
                </a:solidFill>
                <a:effectLst/>
                <a:latin typeface="Arial" charset="0"/>
                <a:ea typeface="+mn-ea"/>
                <a:cs typeface="+mn-cs"/>
              </a:rPr>
              <a:t>Understand the health effects of alcohol and tobacco on the body</a:t>
            </a:r>
          </a:p>
          <a:p>
            <a:pPr lvl="0"/>
            <a:r>
              <a:rPr lang="en-US" sz="1200" kern="1200" dirty="0" smtClean="0">
                <a:solidFill>
                  <a:schemeClr val="tx1"/>
                </a:solidFill>
                <a:effectLst/>
                <a:latin typeface="Arial" charset="0"/>
                <a:ea typeface="+mn-ea"/>
                <a:cs typeface="+mn-cs"/>
              </a:rPr>
              <a:t>Use the </a:t>
            </a:r>
            <a:r>
              <a:rPr lang="en-US" sz="1200" b="1" kern="1200" dirty="0" smtClean="0">
                <a:solidFill>
                  <a:schemeClr val="tx1"/>
                </a:solidFill>
                <a:effectLst/>
                <a:latin typeface="Arial" charset="0"/>
                <a:ea typeface="+mn-ea"/>
                <a:cs typeface="+mn-cs"/>
              </a:rPr>
              <a:t>DDMM</a:t>
            </a:r>
            <a:r>
              <a:rPr lang="en-US" sz="1200" kern="1200" dirty="0" smtClean="0">
                <a:solidFill>
                  <a:schemeClr val="tx1"/>
                </a:solidFill>
                <a:effectLst/>
                <a:latin typeface="Arial" charset="0"/>
                <a:ea typeface="+mn-ea"/>
                <a:cs typeface="+mn-cs"/>
              </a:rPr>
              <a:t> to define the problem in scenarios related to alcohol or tobacco</a:t>
            </a:r>
          </a:p>
          <a:p>
            <a:r>
              <a:rPr lang="en-US" sz="1200" kern="1200" dirty="0" smtClean="0">
                <a:solidFill>
                  <a:schemeClr val="tx1"/>
                </a:solidFill>
                <a:effectLst/>
                <a:latin typeface="Arial" charset="0"/>
                <a:ea typeface="+mn-ea"/>
                <a:cs typeface="+mn-cs"/>
              </a:rPr>
              <a:t> </a:t>
            </a:r>
          </a:p>
          <a:p>
            <a:r>
              <a:rPr lang="en-US" sz="1200" b="1" kern="1200" dirty="0" smtClean="0">
                <a:solidFill>
                  <a:schemeClr val="tx1"/>
                </a:solidFill>
                <a:effectLst/>
                <a:latin typeface="Arial" charset="0"/>
                <a:ea typeface="+mn-ea"/>
                <a:cs typeface="+mn-cs"/>
              </a:rPr>
              <a:t>LESSON THREE: Risk and Consequences								</a:t>
            </a:r>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Define risks and consequences and apply to real life situations</a:t>
            </a:r>
          </a:p>
          <a:p>
            <a:pPr lvl="0"/>
            <a:r>
              <a:rPr lang="en-US" sz="1200" kern="1200" dirty="0" smtClean="0">
                <a:solidFill>
                  <a:schemeClr val="tx1"/>
                </a:solidFill>
                <a:effectLst/>
                <a:latin typeface="Arial" charset="0"/>
                <a:ea typeface="+mn-ea"/>
                <a:cs typeface="+mn-cs"/>
              </a:rPr>
              <a:t>Assess the positive and negative consequences in the choices made about risky situations</a:t>
            </a:r>
          </a:p>
          <a:p>
            <a:pPr lvl="0"/>
            <a:r>
              <a:rPr lang="en-US" sz="1200" kern="1200" dirty="0" smtClean="0">
                <a:solidFill>
                  <a:schemeClr val="tx1"/>
                </a:solidFill>
                <a:effectLst/>
                <a:latin typeface="Arial" charset="0"/>
                <a:ea typeface="+mn-ea"/>
                <a:cs typeface="+mn-cs"/>
              </a:rPr>
              <a:t>Use the </a:t>
            </a:r>
            <a:r>
              <a:rPr lang="en-US" sz="1200" b="1" kern="1200" dirty="0" smtClean="0">
                <a:solidFill>
                  <a:schemeClr val="tx1"/>
                </a:solidFill>
                <a:effectLst/>
                <a:latin typeface="Arial" charset="0"/>
                <a:ea typeface="+mn-ea"/>
                <a:cs typeface="+mn-cs"/>
              </a:rPr>
              <a:t>DDMM</a:t>
            </a:r>
            <a:r>
              <a:rPr lang="en-US" sz="1200" kern="1200" dirty="0" smtClean="0">
                <a:solidFill>
                  <a:schemeClr val="tx1"/>
                </a:solidFill>
                <a:effectLst/>
                <a:latin typeface="Arial" charset="0"/>
                <a:ea typeface="+mn-ea"/>
                <a:cs typeface="+mn-cs"/>
              </a:rPr>
              <a:t> to assess how to make responsible decisions involving risky situations</a:t>
            </a:r>
          </a:p>
          <a:p>
            <a:r>
              <a:rPr lang="en-US" sz="1200" kern="1200" dirty="0" smtClean="0">
                <a:solidFill>
                  <a:schemeClr val="tx1"/>
                </a:solidFill>
                <a:effectLst/>
                <a:latin typeface="Arial" charset="0"/>
                <a:ea typeface="+mn-ea"/>
                <a:cs typeface="+mn-cs"/>
              </a:rPr>
              <a:t> </a:t>
            </a:r>
          </a:p>
          <a:p>
            <a:r>
              <a:rPr lang="en-US" sz="1200" b="1" kern="1200" dirty="0" smtClean="0">
                <a:solidFill>
                  <a:schemeClr val="tx1"/>
                </a:solidFill>
                <a:effectLst/>
                <a:latin typeface="Arial" charset="0"/>
                <a:ea typeface="+mn-ea"/>
                <a:cs typeface="+mn-cs"/>
              </a:rPr>
              <a:t>LESSON FOUR: Peer Pressure									</a:t>
            </a:r>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Define pressure and peer pressure</a:t>
            </a:r>
          </a:p>
          <a:p>
            <a:pPr lvl="0"/>
            <a:r>
              <a:rPr lang="en-US" sz="1200" kern="1200" dirty="0" smtClean="0">
                <a:solidFill>
                  <a:schemeClr val="tx1"/>
                </a:solidFill>
                <a:effectLst/>
                <a:latin typeface="Arial" charset="0"/>
                <a:ea typeface="+mn-ea"/>
                <a:cs typeface="+mn-cs"/>
              </a:rPr>
              <a:t>Recognize the sources of peer pressure</a:t>
            </a:r>
          </a:p>
          <a:p>
            <a:pPr lvl="0"/>
            <a:r>
              <a:rPr lang="en-US" sz="1200" kern="1200" dirty="0" smtClean="0">
                <a:solidFill>
                  <a:schemeClr val="tx1"/>
                </a:solidFill>
                <a:effectLst/>
                <a:latin typeface="Arial" charset="0"/>
                <a:ea typeface="+mn-ea"/>
                <a:cs typeface="+mn-cs"/>
              </a:rPr>
              <a:t>Identify ways to respond to peer pressure</a:t>
            </a:r>
          </a:p>
          <a:p>
            <a:pPr lvl="0"/>
            <a:r>
              <a:rPr lang="en-US" sz="1200" kern="1200" dirty="0" smtClean="0">
                <a:solidFill>
                  <a:schemeClr val="tx1"/>
                </a:solidFill>
                <a:effectLst/>
                <a:latin typeface="Arial" charset="0"/>
                <a:ea typeface="+mn-ea"/>
                <a:cs typeface="+mn-cs"/>
              </a:rPr>
              <a:t>Use the </a:t>
            </a:r>
            <a:r>
              <a:rPr lang="en-US" sz="1200" b="1" kern="1200" dirty="0" smtClean="0">
                <a:solidFill>
                  <a:schemeClr val="tx1"/>
                </a:solidFill>
                <a:effectLst/>
                <a:latin typeface="Arial" charset="0"/>
                <a:ea typeface="+mn-ea"/>
                <a:cs typeface="+mn-cs"/>
              </a:rPr>
              <a:t>DDMM</a:t>
            </a:r>
            <a:r>
              <a:rPr lang="en-US" sz="1200" kern="1200" dirty="0" smtClean="0">
                <a:solidFill>
                  <a:schemeClr val="tx1"/>
                </a:solidFill>
                <a:effectLst/>
                <a:latin typeface="Arial" charset="0"/>
                <a:ea typeface="+mn-ea"/>
                <a:cs typeface="+mn-cs"/>
              </a:rPr>
              <a:t> to generate responses to peer pressure </a:t>
            </a: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LESSON FIVE: Dealing With Stressful Situations							</a:t>
            </a:r>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Identify possible signs of stress</a:t>
            </a:r>
          </a:p>
          <a:p>
            <a:pPr lvl="0"/>
            <a:r>
              <a:rPr lang="en-US" sz="1200" kern="1200" dirty="0" smtClean="0">
                <a:solidFill>
                  <a:schemeClr val="tx1"/>
                </a:solidFill>
                <a:effectLst/>
                <a:latin typeface="Arial" charset="0"/>
                <a:ea typeface="+mn-ea"/>
                <a:cs typeface="+mn-cs"/>
              </a:rPr>
              <a:t>Recognize the physical and behavioral signs of stress</a:t>
            </a:r>
          </a:p>
          <a:p>
            <a:pPr lvl="0"/>
            <a:r>
              <a:rPr lang="en-US" sz="1200" kern="1200" dirty="0" smtClean="0">
                <a:solidFill>
                  <a:schemeClr val="tx1"/>
                </a:solidFill>
                <a:effectLst/>
                <a:latin typeface="Arial" charset="0"/>
                <a:ea typeface="+mn-ea"/>
                <a:cs typeface="+mn-cs"/>
              </a:rPr>
              <a:t>Use the </a:t>
            </a:r>
            <a:r>
              <a:rPr lang="en-US" sz="1200" b="1" kern="1200" dirty="0" smtClean="0">
                <a:solidFill>
                  <a:schemeClr val="tx1"/>
                </a:solidFill>
                <a:effectLst/>
                <a:latin typeface="Arial" charset="0"/>
                <a:ea typeface="+mn-ea"/>
                <a:cs typeface="+mn-cs"/>
              </a:rPr>
              <a:t>DDMM</a:t>
            </a:r>
            <a:r>
              <a:rPr lang="en-US" sz="1200" kern="1200" dirty="0" smtClean="0">
                <a:solidFill>
                  <a:schemeClr val="tx1"/>
                </a:solidFill>
                <a:effectLst/>
                <a:latin typeface="Arial" charset="0"/>
                <a:ea typeface="+mn-ea"/>
                <a:cs typeface="+mn-cs"/>
              </a:rPr>
              <a:t> in evaluating stressful situations</a:t>
            </a: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55</a:t>
            </a:fld>
            <a:endParaRPr lang="en-US"/>
          </a:p>
        </p:txBody>
      </p:sp>
    </p:spTree>
    <p:extLst>
      <p:ext uri="{BB962C8B-B14F-4D97-AF65-F5344CB8AC3E}">
        <p14:creationId xmlns:p14="http://schemas.microsoft.com/office/powerpoint/2010/main" val="25978906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Arial" charset="0"/>
                <a:ea typeface="+mn-ea"/>
                <a:cs typeface="+mn-cs"/>
              </a:rPr>
              <a:t>LESSON SIX: Basics of Communication								</a:t>
            </a:r>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Define and explain the importance of communication in daily living</a:t>
            </a:r>
          </a:p>
          <a:p>
            <a:pPr lvl="0"/>
            <a:r>
              <a:rPr lang="en-US" sz="1200" kern="1200" dirty="0" smtClean="0">
                <a:solidFill>
                  <a:schemeClr val="tx1"/>
                </a:solidFill>
                <a:effectLst/>
                <a:latin typeface="Arial" charset="0"/>
                <a:ea typeface="+mn-ea"/>
                <a:cs typeface="+mn-cs"/>
              </a:rPr>
              <a:t>Demonstrate confident communication </a:t>
            </a:r>
          </a:p>
          <a:p>
            <a:pPr lvl="0"/>
            <a:r>
              <a:rPr lang="en-US" sz="1200" kern="1200" dirty="0" smtClean="0">
                <a:solidFill>
                  <a:schemeClr val="tx1"/>
                </a:solidFill>
                <a:effectLst/>
                <a:latin typeface="Arial" charset="0"/>
                <a:ea typeface="+mn-ea"/>
                <a:cs typeface="+mn-cs"/>
              </a:rPr>
              <a:t>Use the </a:t>
            </a:r>
            <a:r>
              <a:rPr lang="en-US" sz="1200" b="1" kern="1200" dirty="0" smtClean="0">
                <a:solidFill>
                  <a:schemeClr val="tx1"/>
                </a:solidFill>
                <a:effectLst/>
                <a:latin typeface="Arial" charset="0"/>
                <a:ea typeface="+mn-ea"/>
                <a:cs typeface="+mn-cs"/>
              </a:rPr>
              <a:t>DDMM</a:t>
            </a:r>
            <a:r>
              <a:rPr lang="en-US" sz="1200" kern="1200" dirty="0" smtClean="0">
                <a:solidFill>
                  <a:schemeClr val="tx1"/>
                </a:solidFill>
                <a:effectLst/>
                <a:latin typeface="Arial" charset="0"/>
                <a:ea typeface="+mn-ea"/>
                <a:cs typeface="+mn-cs"/>
              </a:rPr>
              <a:t> to evaluate and generate alternative options for effective communication</a:t>
            </a: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LESSON SEVEN: Nonverbal Communication and Listening						</a:t>
            </a:r>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Define effective listening behaviors</a:t>
            </a:r>
          </a:p>
          <a:p>
            <a:pPr lvl="0"/>
            <a:r>
              <a:rPr lang="en-US" sz="1200" kern="1200" dirty="0" smtClean="0">
                <a:solidFill>
                  <a:schemeClr val="tx1"/>
                </a:solidFill>
                <a:effectLst/>
                <a:latin typeface="Arial" charset="0"/>
                <a:ea typeface="+mn-ea"/>
                <a:cs typeface="+mn-cs"/>
              </a:rPr>
              <a:t>Demonstrate effective listening using verbal and nonverbal behaviors</a:t>
            </a:r>
          </a:p>
          <a:p>
            <a:pPr lvl="0"/>
            <a:r>
              <a:rPr lang="en-US" sz="1200" kern="1200" dirty="0" smtClean="0">
                <a:solidFill>
                  <a:schemeClr val="tx1"/>
                </a:solidFill>
                <a:effectLst/>
                <a:latin typeface="Arial" charset="0"/>
                <a:ea typeface="+mn-ea"/>
                <a:cs typeface="+mn-cs"/>
              </a:rPr>
              <a:t>Use the </a:t>
            </a:r>
            <a:r>
              <a:rPr lang="en-US" sz="1200" b="1" kern="1200" dirty="0" smtClean="0">
                <a:solidFill>
                  <a:schemeClr val="tx1"/>
                </a:solidFill>
                <a:effectLst/>
                <a:latin typeface="Arial" charset="0"/>
                <a:ea typeface="+mn-ea"/>
                <a:cs typeface="+mn-cs"/>
              </a:rPr>
              <a:t>DDMM</a:t>
            </a:r>
            <a:r>
              <a:rPr lang="en-US" sz="1200" kern="1200" dirty="0" smtClean="0">
                <a:solidFill>
                  <a:schemeClr val="tx1"/>
                </a:solidFill>
                <a:effectLst/>
                <a:latin typeface="Arial" charset="0"/>
                <a:ea typeface="+mn-ea"/>
                <a:cs typeface="+mn-cs"/>
              </a:rPr>
              <a:t> to evaluate and generate alternative options for effective communication</a:t>
            </a: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LESSON EIGHT: Bullying 										</a:t>
            </a:r>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Define and recognize characteristics of bullying</a:t>
            </a:r>
          </a:p>
          <a:p>
            <a:pPr lvl="0"/>
            <a:r>
              <a:rPr lang="en-US" sz="1200" kern="1200" dirty="0" smtClean="0">
                <a:solidFill>
                  <a:schemeClr val="tx1"/>
                </a:solidFill>
                <a:effectLst/>
                <a:latin typeface="Arial" charset="0"/>
                <a:ea typeface="+mn-ea"/>
                <a:cs typeface="+mn-cs"/>
              </a:rPr>
              <a:t>Identify bullying behaviors</a:t>
            </a:r>
          </a:p>
          <a:p>
            <a:pPr lvl="0"/>
            <a:r>
              <a:rPr lang="en-US" sz="1200" kern="1200" dirty="0" smtClean="0">
                <a:solidFill>
                  <a:schemeClr val="tx1"/>
                </a:solidFill>
                <a:effectLst/>
                <a:latin typeface="Arial" charset="0"/>
                <a:ea typeface="+mn-ea"/>
                <a:cs typeface="+mn-cs"/>
              </a:rPr>
              <a:t>Differentiate between tattling and telling </a:t>
            </a:r>
          </a:p>
          <a:p>
            <a:pPr lvl="0"/>
            <a:r>
              <a:rPr lang="en-US" sz="1200" kern="1200" dirty="0" smtClean="0">
                <a:solidFill>
                  <a:schemeClr val="tx1"/>
                </a:solidFill>
                <a:effectLst/>
                <a:latin typeface="Arial" charset="0"/>
                <a:ea typeface="+mn-ea"/>
                <a:cs typeface="+mn-cs"/>
              </a:rPr>
              <a:t>Use the </a:t>
            </a:r>
            <a:r>
              <a:rPr lang="en-US" sz="1200" b="1" kern="1200" dirty="0" smtClean="0">
                <a:solidFill>
                  <a:schemeClr val="tx1"/>
                </a:solidFill>
                <a:effectLst/>
                <a:latin typeface="Arial" charset="0"/>
                <a:ea typeface="+mn-ea"/>
                <a:cs typeface="+mn-cs"/>
              </a:rPr>
              <a:t>DDMM</a:t>
            </a:r>
            <a:r>
              <a:rPr lang="en-US" sz="1200" kern="1200" dirty="0" smtClean="0">
                <a:solidFill>
                  <a:schemeClr val="tx1"/>
                </a:solidFill>
                <a:effectLst/>
                <a:latin typeface="Arial" charset="0"/>
                <a:ea typeface="+mn-ea"/>
                <a:cs typeface="+mn-cs"/>
              </a:rPr>
              <a:t> to practice safe ways to report bullying</a:t>
            </a: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LESSON NINE: Helping Others									</a:t>
            </a:r>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Identify the importance of being a good citizen  </a:t>
            </a:r>
          </a:p>
          <a:p>
            <a:pPr lvl="0"/>
            <a:r>
              <a:rPr lang="en-US" sz="1200" kern="1200" dirty="0" smtClean="0">
                <a:solidFill>
                  <a:schemeClr val="tx1"/>
                </a:solidFill>
                <a:effectLst/>
                <a:latin typeface="Arial" charset="0"/>
                <a:ea typeface="+mn-ea"/>
                <a:cs typeface="+mn-cs"/>
              </a:rPr>
              <a:t>Recognize the importance of reporting bullying to an adult at school and at home</a:t>
            </a:r>
          </a:p>
          <a:p>
            <a:pPr lvl="0"/>
            <a:r>
              <a:rPr lang="en-US" sz="1200" kern="1200" dirty="0" smtClean="0">
                <a:solidFill>
                  <a:schemeClr val="tx1"/>
                </a:solidFill>
                <a:effectLst/>
                <a:latin typeface="Arial" charset="0"/>
                <a:ea typeface="+mn-ea"/>
                <a:cs typeface="+mn-cs"/>
              </a:rPr>
              <a:t>Demonstrate the use of the </a:t>
            </a:r>
            <a:r>
              <a:rPr lang="en-US" sz="1200" b="1" kern="1200" dirty="0" smtClean="0">
                <a:solidFill>
                  <a:schemeClr val="tx1"/>
                </a:solidFill>
                <a:effectLst/>
                <a:latin typeface="Arial" charset="0"/>
                <a:ea typeface="+mn-ea"/>
                <a:cs typeface="+mn-cs"/>
              </a:rPr>
              <a:t>DDMM</a:t>
            </a:r>
            <a:r>
              <a:rPr lang="en-US" sz="1200" kern="1200" dirty="0" smtClean="0">
                <a:solidFill>
                  <a:schemeClr val="tx1"/>
                </a:solidFill>
                <a:effectLst/>
                <a:latin typeface="Arial" charset="0"/>
                <a:ea typeface="+mn-ea"/>
                <a:cs typeface="+mn-cs"/>
              </a:rPr>
              <a:t> in reporting bullying behaviors</a:t>
            </a:r>
          </a:p>
          <a:p>
            <a:pPr lvl="0"/>
            <a:r>
              <a:rPr lang="en-US" sz="1200" kern="1200" dirty="0" smtClean="0">
                <a:solidFill>
                  <a:schemeClr val="tx1"/>
                </a:solidFill>
                <a:effectLst/>
                <a:latin typeface="Arial" charset="0"/>
                <a:ea typeface="+mn-ea"/>
                <a:cs typeface="+mn-cs"/>
              </a:rPr>
              <a:t>Reinforce knowledge and positive behaviors to stop bullying</a:t>
            </a:r>
          </a:p>
          <a:p>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r>
              <a:rPr lang="en-US" sz="1200" b="1" kern="1200" dirty="0" smtClean="0">
                <a:solidFill>
                  <a:schemeClr val="tx1"/>
                </a:solidFill>
                <a:effectLst/>
                <a:latin typeface="Arial" charset="0"/>
                <a:ea typeface="+mn-ea"/>
                <a:cs typeface="+mn-cs"/>
              </a:rPr>
              <a:t>LESSON TEN:  Getting Help from Others and Review					           </a:t>
            </a:r>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Identify people in student’s lives they can go for if they need help</a:t>
            </a:r>
          </a:p>
          <a:p>
            <a:pPr lvl="0"/>
            <a:r>
              <a:rPr lang="en-US" sz="1200" kern="1200" dirty="0" smtClean="0">
                <a:solidFill>
                  <a:schemeClr val="tx1"/>
                </a:solidFill>
                <a:effectLst/>
                <a:latin typeface="Arial" charset="0"/>
                <a:ea typeface="+mn-ea"/>
                <a:cs typeface="+mn-cs"/>
              </a:rPr>
              <a:t>Recall previously learned key terms</a:t>
            </a:r>
          </a:p>
          <a:p>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56</a:t>
            </a:fld>
            <a:endParaRPr lang="en-US"/>
          </a:p>
        </p:txBody>
      </p:sp>
    </p:spTree>
    <p:extLst>
      <p:ext uri="{BB962C8B-B14F-4D97-AF65-F5344CB8AC3E}">
        <p14:creationId xmlns:p14="http://schemas.microsoft.com/office/powerpoint/2010/main" val="16886647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There is a golden opportunity here for D.A.R.E. and N.A.S.R.O. (SRO’s) and/or ISD Police Officers that are already permanently assigned to a middle school campus to teach this lesson at their campus. They have an entire year to get the lessons delivered to target 7</a:t>
            </a:r>
            <a:r>
              <a:rPr lang="en-US" baseline="30000" dirty="0" smtClean="0"/>
              <a:t>th</a:t>
            </a:r>
            <a:r>
              <a:rPr lang="en-US" dirty="0" smtClean="0"/>
              <a:t> grade students. Again this just makes good common sense and is a positive and effective use of resources.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hangingPunct="0"/>
            <a:r>
              <a:rPr lang="en-US" sz="1200" kern="1200" dirty="0" smtClean="0">
                <a:solidFill>
                  <a:schemeClr val="tx1"/>
                </a:solidFill>
                <a:effectLst/>
                <a:latin typeface="Arial" charset="0"/>
                <a:ea typeface="+mn-ea"/>
                <a:cs typeface="+mn-cs"/>
              </a:rPr>
              <a:t>The D.A.R.E. </a:t>
            </a:r>
            <a:r>
              <a:rPr lang="en-US" sz="1200" i="1" kern="1200" dirty="0" smtClean="0">
                <a:solidFill>
                  <a:schemeClr val="tx1"/>
                </a:solidFill>
                <a:effectLst/>
                <a:latin typeface="Arial" charset="0"/>
                <a:ea typeface="+mn-ea"/>
                <a:cs typeface="+mn-cs"/>
              </a:rPr>
              <a:t>keepin’ it REAL</a:t>
            </a:r>
            <a:r>
              <a:rPr lang="en-US" sz="1200" kern="1200" dirty="0" smtClean="0">
                <a:solidFill>
                  <a:schemeClr val="tx1"/>
                </a:solidFill>
                <a:effectLst/>
                <a:latin typeface="Arial" charset="0"/>
                <a:ea typeface="+mn-ea"/>
                <a:cs typeface="+mn-cs"/>
              </a:rPr>
              <a:t> curriculum represents over 20 years of research by the Drug Resistance Strategies Project (DRS) about why our youth use drugs. Out of this research a middle school substance abuse prevention program, </a:t>
            </a:r>
            <a:r>
              <a:rPr lang="en-US" sz="1200" i="1" kern="1200" dirty="0" smtClean="0">
                <a:solidFill>
                  <a:schemeClr val="tx1"/>
                </a:solidFill>
                <a:effectLst/>
                <a:latin typeface="Arial" charset="0"/>
                <a:ea typeface="+mn-ea"/>
                <a:cs typeface="+mn-cs"/>
              </a:rPr>
              <a:t>keepin’ it REAL</a:t>
            </a:r>
            <a:r>
              <a:rPr lang="en-US" sz="1200" kern="1200" dirty="0" smtClean="0">
                <a:solidFill>
                  <a:schemeClr val="tx1"/>
                </a:solidFill>
                <a:effectLst/>
                <a:latin typeface="Arial" charset="0"/>
                <a:ea typeface="+mn-ea"/>
                <a:cs typeface="+mn-cs"/>
              </a:rPr>
              <a:t>, was developed collaboratively by Penn State University, Arizona State University, D.A.R.E. America, and schools around the country. Grounded in cultural norms, the program teaches youth how to live drug-free lives confidently, drawing on the strengths of the students, their families and communities. </a:t>
            </a:r>
          </a:p>
          <a:p>
            <a:pPr hangingPunct="0"/>
            <a:r>
              <a:rPr lang="en-US" sz="1200" kern="1200" dirty="0" smtClean="0">
                <a:solidFill>
                  <a:schemeClr val="tx1"/>
                </a:solidFill>
                <a:effectLst/>
                <a:latin typeface="Arial" charset="0"/>
                <a:ea typeface="+mn-ea"/>
                <a:cs typeface="+mn-cs"/>
              </a:rPr>
              <a:t>The acronym REAL is the central message of the curriculum and teaches youth four ways to refuse drug offers -- Refuse, Explain, Avoid, and Leave.  These strategies help youth stay away from drugs by preparing them to act decisively and responsibly in difficult situations. The curriculum teaches students how to resist drugs offers by presenting practical strategies that are easy for them to remember and use.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hangingPunct="0"/>
            <a:r>
              <a:rPr lang="en-US" sz="1200" kern="1200" dirty="0" smtClean="0">
                <a:solidFill>
                  <a:schemeClr val="tx1"/>
                </a:solidFill>
                <a:effectLst/>
                <a:latin typeface="Arial" charset="0"/>
                <a:ea typeface="+mn-ea"/>
                <a:cs typeface="+mn-cs"/>
              </a:rPr>
              <a:t>The </a:t>
            </a:r>
            <a:r>
              <a:rPr lang="en-US" sz="1200" i="1" kern="1200" dirty="0" smtClean="0">
                <a:solidFill>
                  <a:schemeClr val="tx1"/>
                </a:solidFill>
                <a:effectLst/>
                <a:latin typeface="Arial" charset="0"/>
                <a:ea typeface="+mn-ea"/>
                <a:cs typeface="+mn-cs"/>
              </a:rPr>
              <a:t>keepin’ it REAL </a:t>
            </a:r>
            <a:r>
              <a:rPr lang="en-US" sz="1200" kern="1200" dirty="0" smtClean="0">
                <a:solidFill>
                  <a:schemeClr val="tx1"/>
                </a:solidFill>
                <a:effectLst/>
                <a:latin typeface="Arial" charset="0"/>
                <a:ea typeface="+mn-ea"/>
                <a:cs typeface="+mn-cs"/>
              </a:rPr>
              <a:t>curriculum is ideally organized as a 10 lesson program to be delivered over 10 weeks.  Each lesson requires one 40 - 45 minute class period and is designed to promote interaction between students and instructors.  Engaging activities are included to involve students in their own learning. Through sharing their own stories, practicing decision making and role-playing the REAL resistance strategies students gain mastery of new skills.  The program’s key learning tool is a series of videos that show high school youth and their own, real stories about drugs and drug offers.  The videos model or demonstrate how students use REAL strategies to resist drugs in real life situations in rural, urban and suburban communities. </a:t>
            </a:r>
          </a:p>
          <a:p>
            <a:pPr hangingPunct="0"/>
            <a:r>
              <a:rPr lang="en-US" sz="1200" kern="1200" dirty="0" smtClean="0">
                <a:solidFill>
                  <a:schemeClr val="tx1"/>
                </a:solidFill>
                <a:effectLst/>
                <a:latin typeface="Arial" charset="0"/>
                <a:ea typeface="+mn-ea"/>
                <a:cs typeface="+mn-cs"/>
              </a:rPr>
              <a:t>The core of the program is the REAL strategies for resisting drug offers: Refuse, Explain, Avoid, and Leave. By highlighting these four strategies, the program helps students learn effective decision making and communications skills which helps them resist the temptation to use drugs.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57</a:t>
            </a:fld>
            <a:endParaRPr lang="en-US"/>
          </a:p>
        </p:txBody>
      </p:sp>
    </p:spTree>
    <p:extLst>
      <p:ext uri="{BB962C8B-B14F-4D97-AF65-F5344CB8AC3E}">
        <p14:creationId xmlns:p14="http://schemas.microsoft.com/office/powerpoint/2010/main" val="28873185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Arial" charset="0"/>
                <a:ea typeface="+mn-ea"/>
                <a:cs typeface="+mn-cs"/>
              </a:rPr>
              <a:t>The </a:t>
            </a:r>
            <a:r>
              <a:rPr lang="en-US" sz="1200" i="1" kern="1200" dirty="0" smtClean="0">
                <a:solidFill>
                  <a:schemeClr val="tx1"/>
                </a:solidFill>
                <a:effectLst/>
                <a:latin typeface="Arial" charset="0"/>
                <a:ea typeface="+mn-ea"/>
                <a:cs typeface="+mn-cs"/>
              </a:rPr>
              <a:t>keepin’ it REAL</a:t>
            </a:r>
            <a:r>
              <a:rPr lang="en-US" sz="1200" kern="1200" dirty="0" smtClean="0">
                <a:solidFill>
                  <a:schemeClr val="tx1"/>
                </a:solidFill>
                <a:effectLst/>
                <a:latin typeface="Arial" charset="0"/>
                <a:ea typeface="+mn-ea"/>
                <a:cs typeface="+mn-cs"/>
              </a:rPr>
              <a:t> lessons incorporate personal stories and language that youth find familiar. The lessons teach risk assessment, decision making, communication, and life skills including the REAL strategies. The lessons are designed to promote interaction among the students as well as between the students and the instructor. Engaging activities are included to allow students to practice the REAL resistance strategies incorporating sound decision making skills. The </a:t>
            </a:r>
            <a:r>
              <a:rPr lang="en-US" sz="1200" i="1" kern="1200" dirty="0" smtClean="0">
                <a:solidFill>
                  <a:schemeClr val="tx1"/>
                </a:solidFill>
                <a:effectLst/>
                <a:latin typeface="Arial" charset="0"/>
                <a:ea typeface="+mn-ea"/>
                <a:cs typeface="+mn-cs"/>
              </a:rPr>
              <a:t>keepin’ it REAL </a:t>
            </a:r>
            <a:r>
              <a:rPr lang="en-US" sz="1200" kern="1200" dirty="0" smtClean="0">
                <a:solidFill>
                  <a:schemeClr val="tx1"/>
                </a:solidFill>
                <a:effectLst/>
                <a:latin typeface="Arial" charset="0"/>
                <a:ea typeface="+mn-ea"/>
                <a:cs typeface="+mn-cs"/>
              </a:rPr>
              <a:t>lessons include a variety of teaching modalities aimed at encouraging active student participation such as:</a:t>
            </a:r>
          </a:p>
          <a:p>
            <a:pPr lvl="0" fontAlgn="auto"/>
            <a:r>
              <a:rPr lang="en-US" sz="1200" kern="1200" dirty="0" smtClean="0">
                <a:solidFill>
                  <a:schemeClr val="tx1"/>
                </a:solidFill>
                <a:effectLst/>
                <a:latin typeface="Arial" charset="0"/>
                <a:ea typeface="+mn-ea"/>
                <a:cs typeface="+mn-cs"/>
              </a:rPr>
              <a:t>Cooperative learning group activities</a:t>
            </a:r>
            <a:endParaRPr lang="en-US" dirty="0" smtClean="0">
              <a:effectLst/>
            </a:endParaRPr>
          </a:p>
          <a:p>
            <a:pPr lvl="0" fontAlgn="auto"/>
            <a:r>
              <a:rPr lang="en-US" sz="1200" kern="1200" dirty="0" smtClean="0">
                <a:solidFill>
                  <a:schemeClr val="tx1"/>
                </a:solidFill>
                <a:effectLst/>
                <a:latin typeface="Arial" charset="0"/>
                <a:ea typeface="+mn-ea"/>
                <a:cs typeface="+mn-cs"/>
              </a:rPr>
              <a:t>Questions to promote higher level thinking</a:t>
            </a:r>
            <a:endParaRPr lang="en-US" dirty="0" smtClean="0">
              <a:effectLst/>
            </a:endParaRPr>
          </a:p>
          <a:p>
            <a:pPr lvl="0" fontAlgn="auto"/>
            <a:r>
              <a:rPr lang="en-US" sz="1200" kern="1200" dirty="0" smtClean="0">
                <a:solidFill>
                  <a:schemeClr val="tx1"/>
                </a:solidFill>
                <a:effectLst/>
                <a:latin typeface="Arial" charset="0"/>
                <a:ea typeface="+mn-ea"/>
                <a:cs typeface="+mn-cs"/>
              </a:rPr>
              <a:t>Role-plays</a:t>
            </a:r>
            <a:endParaRPr lang="en-US" dirty="0" smtClean="0">
              <a:effectLst/>
            </a:endParaRPr>
          </a:p>
          <a:p>
            <a:pPr lvl="0" fontAlgn="auto"/>
            <a:r>
              <a:rPr lang="en-US" sz="1200" kern="1200" dirty="0" smtClean="0">
                <a:solidFill>
                  <a:schemeClr val="tx1"/>
                </a:solidFill>
                <a:effectLst/>
                <a:latin typeface="Arial" charset="0"/>
                <a:ea typeface="+mn-ea"/>
                <a:cs typeface="+mn-cs"/>
              </a:rPr>
              <a:t>Think/Pair/Share discussion</a:t>
            </a:r>
            <a:endParaRPr lang="en-US" dirty="0" smtClean="0">
              <a:effectLst/>
            </a:endParaRPr>
          </a:p>
          <a:p>
            <a:pPr hangingPunct="0"/>
            <a:r>
              <a:rPr lang="en-US" sz="1200" kern="1200" dirty="0" smtClean="0">
                <a:solidFill>
                  <a:schemeClr val="tx1"/>
                </a:solidFill>
                <a:effectLst/>
                <a:latin typeface="Arial" charset="0"/>
                <a:ea typeface="+mn-ea"/>
                <a:cs typeface="+mn-cs"/>
              </a:rPr>
              <a:t>Each lesson includes:</a:t>
            </a:r>
          </a:p>
          <a:p>
            <a:pPr lvl="0" fontAlgn="auto"/>
            <a:r>
              <a:rPr lang="en-US" sz="1200" kern="1200" dirty="0" smtClean="0">
                <a:solidFill>
                  <a:schemeClr val="tx1"/>
                </a:solidFill>
                <a:effectLst/>
                <a:latin typeface="Arial" charset="0"/>
                <a:ea typeface="+mn-ea"/>
                <a:cs typeface="+mn-cs"/>
              </a:rPr>
              <a:t>Curriculum guide and instructions</a:t>
            </a:r>
            <a:endParaRPr lang="en-US" dirty="0" smtClean="0">
              <a:effectLst/>
            </a:endParaRPr>
          </a:p>
          <a:p>
            <a:pPr lvl="0" fontAlgn="auto"/>
            <a:r>
              <a:rPr lang="en-US" sz="1200" kern="1200" dirty="0" smtClean="0">
                <a:solidFill>
                  <a:schemeClr val="tx1"/>
                </a:solidFill>
                <a:effectLst/>
                <a:latin typeface="Arial" charset="0"/>
                <a:ea typeface="+mn-ea"/>
                <a:cs typeface="+mn-cs"/>
              </a:rPr>
              <a:t>Overheads or PowerPoint slides</a:t>
            </a:r>
            <a:endParaRPr lang="en-US" dirty="0" smtClean="0">
              <a:effectLst/>
            </a:endParaRPr>
          </a:p>
          <a:p>
            <a:pPr lvl="0" fontAlgn="auto"/>
            <a:r>
              <a:rPr lang="en-US" sz="1200" kern="1200" dirty="0" smtClean="0">
                <a:solidFill>
                  <a:schemeClr val="tx1"/>
                </a:solidFill>
                <a:effectLst/>
                <a:latin typeface="Arial" charset="0"/>
                <a:ea typeface="+mn-ea"/>
                <a:cs typeface="+mn-cs"/>
              </a:rPr>
              <a:t>Key terms</a:t>
            </a:r>
            <a:endParaRPr lang="en-US" dirty="0" smtClean="0">
              <a:effectLst/>
            </a:endParaRPr>
          </a:p>
          <a:p>
            <a:pPr lvl="0" fontAlgn="auto"/>
            <a:r>
              <a:rPr lang="en-US" sz="1200" kern="1200" dirty="0" smtClean="0">
                <a:solidFill>
                  <a:schemeClr val="tx1"/>
                </a:solidFill>
                <a:effectLst/>
                <a:latin typeface="Arial" charset="0"/>
                <a:ea typeface="+mn-ea"/>
                <a:cs typeface="+mn-cs"/>
              </a:rPr>
              <a:t>Student Planner pages </a:t>
            </a:r>
            <a:endParaRPr lang="en-US" dirty="0" smtClean="0">
              <a:effectLst/>
            </a:endParaRPr>
          </a:p>
          <a:p>
            <a:pPr lvl="0" fontAlgn="auto"/>
            <a:r>
              <a:rPr lang="en-US" sz="1200" kern="1200" dirty="0" smtClean="0">
                <a:solidFill>
                  <a:schemeClr val="tx1"/>
                </a:solidFill>
                <a:effectLst/>
                <a:latin typeface="Arial" charset="0"/>
                <a:ea typeface="+mn-ea"/>
                <a:cs typeface="+mn-cs"/>
              </a:rPr>
              <a:t>Homework page</a:t>
            </a:r>
            <a:endParaRPr lang="en-US" dirty="0" smtClean="0">
              <a:effectLst/>
            </a:endParaRPr>
          </a:p>
          <a:p>
            <a:pPr hangingPunct="0"/>
            <a:r>
              <a:rPr lang="en-US" sz="1200" kern="1200" dirty="0" smtClean="0">
                <a:solidFill>
                  <a:schemeClr val="tx1"/>
                </a:solidFill>
                <a:effectLst/>
                <a:latin typeface="Arial" charset="0"/>
                <a:ea typeface="+mn-ea"/>
                <a:cs typeface="+mn-cs"/>
              </a:rPr>
              <a:t>The students' performance on the homework assignments allows instructors to assess how well they are grasping the skills and knowledge taught in class.  </a:t>
            </a:r>
          </a:p>
          <a:p>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58</a:t>
            </a:fld>
            <a:endParaRPr lang="en-US"/>
          </a:p>
        </p:txBody>
      </p:sp>
    </p:spTree>
    <p:extLst>
      <p:ext uri="{BB962C8B-B14F-4D97-AF65-F5344CB8AC3E}">
        <p14:creationId xmlns:p14="http://schemas.microsoft.com/office/powerpoint/2010/main" val="2331132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Arial" charset="0"/>
                <a:ea typeface="+mn-ea"/>
                <a:cs typeface="+mn-cs"/>
              </a:rPr>
              <a:t>Lesson 1: Options and Choices</a:t>
            </a:r>
          </a:p>
          <a:p>
            <a:pPr hangingPunct="0"/>
            <a:r>
              <a:rPr lang="en-US" sz="1200" kern="1200" dirty="0" smtClean="0">
                <a:solidFill>
                  <a:schemeClr val="tx1"/>
                </a:solidFill>
                <a:effectLst/>
                <a:latin typeface="Arial" charset="0"/>
                <a:ea typeface="+mn-ea"/>
                <a:cs typeface="+mn-cs"/>
              </a:rPr>
              <a:t>In this lesson students will identify the </a:t>
            </a:r>
            <a:r>
              <a:rPr lang="en-US" sz="1200" i="1" kern="1200" dirty="0" smtClean="0">
                <a:solidFill>
                  <a:schemeClr val="tx1"/>
                </a:solidFill>
                <a:effectLst/>
                <a:latin typeface="Arial" charset="0"/>
                <a:ea typeface="+mn-ea"/>
                <a:cs typeface="+mn-cs"/>
              </a:rPr>
              <a:t>keepin’ it REAL</a:t>
            </a:r>
            <a:r>
              <a:rPr lang="en-US" sz="1200" kern="1200" dirty="0" smtClean="0">
                <a:solidFill>
                  <a:schemeClr val="tx1"/>
                </a:solidFill>
                <a:effectLst/>
                <a:latin typeface="Arial" charset="0"/>
                <a:ea typeface="+mn-ea"/>
                <a:cs typeface="+mn-cs"/>
              </a:rPr>
              <a:t> resistance strategies of Refuse, Explain, Avoid, and Leave.  An introductory video presents an overview of these core resistance strategies. Through class discussion and activities the concepts of options, choices and consequences are defined with the idea that all choices have consequences. Students learn to differentiate between a simple preference and a wise choice.</a:t>
            </a:r>
          </a:p>
          <a:p>
            <a:pPr hangingPunct="0"/>
            <a:r>
              <a:rPr lang="en-US" sz="1200" kern="1200" dirty="0" smtClean="0">
                <a:solidFill>
                  <a:schemeClr val="tx1"/>
                </a:solidFill>
                <a:effectLst/>
                <a:latin typeface="Arial" charset="0"/>
                <a:ea typeface="+mn-ea"/>
                <a:cs typeface="+mn-cs"/>
              </a:rPr>
              <a:t> </a:t>
            </a:r>
          </a:p>
          <a:p>
            <a:pPr hangingPunct="0"/>
            <a:r>
              <a:rPr lang="en-US" sz="1200" kern="1200" dirty="0" smtClean="0">
                <a:solidFill>
                  <a:schemeClr val="tx1"/>
                </a:solidFill>
                <a:effectLst/>
                <a:latin typeface="Arial" charset="0"/>
                <a:ea typeface="+mn-ea"/>
                <a:cs typeface="+mn-cs"/>
              </a:rPr>
              <a:t>Lesson 2: Risks</a:t>
            </a:r>
          </a:p>
          <a:p>
            <a:pPr hangingPunct="0"/>
            <a:r>
              <a:rPr lang="en-US" sz="1200" kern="1200" dirty="0" smtClean="0">
                <a:solidFill>
                  <a:schemeClr val="tx1"/>
                </a:solidFill>
                <a:effectLst/>
                <a:latin typeface="Arial" charset="0"/>
                <a:ea typeface="+mn-ea"/>
                <a:cs typeface="+mn-cs"/>
              </a:rPr>
              <a:t>Students will define the term risk and identify risks that could be potentially harmful to them.</a:t>
            </a:r>
          </a:p>
          <a:p>
            <a:pPr hangingPunct="0"/>
            <a:r>
              <a:rPr lang="en-US" sz="1200" kern="1200" dirty="0" smtClean="0">
                <a:solidFill>
                  <a:schemeClr val="tx1"/>
                </a:solidFill>
                <a:effectLst/>
                <a:latin typeface="Arial" charset="0"/>
                <a:ea typeface="+mn-ea"/>
                <a:cs typeface="+mn-cs"/>
              </a:rPr>
              <a:t>The Guessing Game activity is an opportunity to explain how a risk may affect their choices. Through the Guessing Game students are given factual information regarding the actual number of students currently engaging in drug use.</a:t>
            </a:r>
          </a:p>
          <a:p>
            <a:pPr hangingPunct="0"/>
            <a:r>
              <a:rPr lang="en-US" sz="1200" kern="1200" dirty="0" smtClean="0">
                <a:solidFill>
                  <a:schemeClr val="tx1"/>
                </a:solidFill>
                <a:effectLst/>
                <a:latin typeface="Arial" charset="0"/>
                <a:ea typeface="+mn-ea"/>
                <a:cs typeface="+mn-cs"/>
              </a:rPr>
              <a:t> </a:t>
            </a:r>
          </a:p>
          <a:p>
            <a:pPr hangingPunct="0"/>
            <a:r>
              <a:rPr lang="en-US" sz="1200" kern="1200" dirty="0" smtClean="0">
                <a:solidFill>
                  <a:schemeClr val="tx1"/>
                </a:solidFill>
                <a:effectLst/>
                <a:latin typeface="Arial" charset="0"/>
                <a:ea typeface="+mn-ea"/>
                <a:cs typeface="+mn-cs"/>
              </a:rPr>
              <a:t>Lesson 3: Communication and Conflict</a:t>
            </a:r>
          </a:p>
          <a:p>
            <a:pPr hangingPunct="0"/>
            <a:r>
              <a:rPr lang="en-US" sz="1200" kern="1200" dirty="0" smtClean="0">
                <a:solidFill>
                  <a:schemeClr val="tx1"/>
                </a:solidFill>
                <a:effectLst/>
                <a:latin typeface="Arial" charset="0"/>
                <a:ea typeface="+mn-ea"/>
                <a:cs typeface="+mn-cs"/>
              </a:rPr>
              <a:t>Students will identify and describe the components of the D.A.R.E. Decision-Making Model to make wise choices and sound decisions.  They will articulate what it means to agree to disagree and explain the differences between assertive, aggressive and passive behaviors. A group activity allows students the opportunity to work cooperatively to use the D.A.R.E. Decision-Making Model to solve conflict scenarios.</a:t>
            </a:r>
          </a:p>
          <a:p>
            <a:pPr hangingPunct="0"/>
            <a:r>
              <a:rPr lang="en-US" sz="1200" kern="1200" dirty="0" smtClean="0">
                <a:solidFill>
                  <a:schemeClr val="tx1"/>
                </a:solidFill>
                <a:effectLst/>
                <a:latin typeface="Arial" charset="0"/>
                <a:ea typeface="+mn-ea"/>
                <a:cs typeface="+mn-cs"/>
              </a:rPr>
              <a:t> </a:t>
            </a:r>
          </a:p>
          <a:p>
            <a:pPr hangingPunct="0"/>
            <a:r>
              <a:rPr lang="en-US" sz="1200" kern="1200" dirty="0" smtClean="0">
                <a:solidFill>
                  <a:schemeClr val="tx1"/>
                </a:solidFill>
                <a:effectLst/>
                <a:latin typeface="Arial" charset="0"/>
                <a:ea typeface="+mn-ea"/>
                <a:cs typeface="+mn-cs"/>
              </a:rPr>
              <a:t>Lesson 4: Refuse</a:t>
            </a:r>
          </a:p>
          <a:p>
            <a:pPr hangingPunct="0"/>
            <a:r>
              <a:rPr lang="en-US" sz="1200" kern="1200" dirty="0" smtClean="0">
                <a:solidFill>
                  <a:schemeClr val="tx1"/>
                </a:solidFill>
                <a:effectLst/>
                <a:latin typeface="Arial" charset="0"/>
                <a:ea typeface="+mn-ea"/>
                <a:cs typeface="+mn-cs"/>
              </a:rPr>
              <a:t>Students will be able to explain the REAL strategy of Refuse and be able to articulate “no” in a clear and assertive way.  A video is shown that models this strategy. Through discussion and sharing their own stories, students learn verbal and non-verbal assertiveness techniques for Refusing.</a:t>
            </a:r>
          </a:p>
          <a:p>
            <a:pPr hangingPunct="0"/>
            <a:r>
              <a:rPr lang="en-US" sz="1200" kern="1200" dirty="0" smtClean="0">
                <a:solidFill>
                  <a:schemeClr val="tx1"/>
                </a:solidFill>
                <a:effectLst/>
                <a:latin typeface="Arial" charset="0"/>
                <a:ea typeface="+mn-ea"/>
                <a:cs typeface="+mn-cs"/>
              </a:rPr>
              <a:t> </a:t>
            </a:r>
          </a:p>
          <a:p>
            <a:pPr hangingPunct="0"/>
            <a:r>
              <a:rPr lang="en-US" sz="1200" kern="1200" dirty="0" smtClean="0">
                <a:solidFill>
                  <a:schemeClr val="tx1"/>
                </a:solidFill>
                <a:effectLst/>
                <a:latin typeface="Arial" charset="0"/>
                <a:ea typeface="+mn-ea"/>
                <a:cs typeface="+mn-cs"/>
              </a:rPr>
              <a:t>Lesson 5:  Explain</a:t>
            </a:r>
          </a:p>
          <a:p>
            <a:pPr hangingPunct="0"/>
            <a:r>
              <a:rPr lang="en-US" sz="1200" kern="1200" dirty="0" smtClean="0">
                <a:solidFill>
                  <a:schemeClr val="tx1"/>
                </a:solidFill>
                <a:effectLst/>
                <a:latin typeface="Arial" charset="0"/>
                <a:ea typeface="+mn-ea"/>
                <a:cs typeface="+mn-cs"/>
              </a:rPr>
              <a:t>Students will demonstrate the REAL strategy of Explain and be able to state the reasons for their actions in a clear way. A video is shown that models this strategy. They will use “I Statements” in order to articulate their personal preferences and share their opinions or beliefs.</a:t>
            </a:r>
          </a:p>
          <a:p>
            <a:pPr hangingPunct="0"/>
            <a:r>
              <a:rPr lang="en-US" sz="1200" kern="1200" dirty="0" smtClean="0">
                <a:solidFill>
                  <a:schemeClr val="tx1"/>
                </a:solidFill>
                <a:effectLst/>
                <a:latin typeface="Arial" charset="0"/>
                <a:ea typeface="+mn-ea"/>
                <a:cs typeface="+mn-cs"/>
              </a:rPr>
              <a:t> </a:t>
            </a:r>
          </a:p>
        </p:txBody>
      </p:sp>
      <p:sp>
        <p:nvSpPr>
          <p:cNvPr id="4" name="Slide Number Placeholder 3"/>
          <p:cNvSpPr>
            <a:spLocks noGrp="1"/>
          </p:cNvSpPr>
          <p:nvPr>
            <p:ph type="sldNum" sz="quarter" idx="10"/>
          </p:nvPr>
        </p:nvSpPr>
        <p:spPr/>
        <p:txBody>
          <a:bodyPr/>
          <a:lstStyle/>
          <a:p>
            <a:fld id="{3AF0E035-4ABD-4B41-AF75-B807746E6392}" type="slidenum">
              <a:rPr lang="en-US" smtClean="0"/>
              <a:pPr/>
              <a:t>59</a:t>
            </a:fld>
            <a:endParaRPr lang="en-US"/>
          </a:p>
        </p:txBody>
      </p:sp>
    </p:spTree>
    <p:extLst>
      <p:ext uri="{BB962C8B-B14F-4D97-AF65-F5344CB8AC3E}">
        <p14:creationId xmlns:p14="http://schemas.microsoft.com/office/powerpoint/2010/main" val="2848044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b="1" dirty="0" smtClean="0">
                <a:effectLst/>
              </a:rPr>
              <a:t>To prevent further tragedy and/or massacre’s at our school campuses (Elementary through college/university) by preparing our officers &amp; deputies to deal with all active threats facing our schools today and by; preparing our SBLE Law Enforcement supervisors; our Sheriff’s, Constable’s and Chiefs in addition to our School Administrators, Principals and Board members; school staffs to be properly trained and prepared for emergency preparedness and to; teach students; and parents, vital information they need to meet, assist and over-come through positive intervention and prevention practices and in alleviating all challenges and threats facing our Youth.  </a:t>
            </a:r>
          </a:p>
          <a:p>
            <a:pPr lvl="0" rtl="0"/>
            <a:endParaRPr lang="en-US" b="1" dirty="0" smtClean="0">
              <a:effectLst/>
            </a:endParaRPr>
          </a:p>
          <a:p>
            <a:pPr lvl="0" rtl="0"/>
            <a:r>
              <a:rPr lang="en-US" b="1" dirty="0" smtClean="0">
                <a:effectLst/>
              </a:rPr>
              <a:t>Tragedy (</a:t>
            </a:r>
            <a:r>
              <a:rPr lang="en-US" b="1" dirty="0" err="1" smtClean="0">
                <a:effectLst/>
              </a:rPr>
              <a:t>trag·e·dy</a:t>
            </a:r>
            <a:r>
              <a:rPr lang="en-US" b="1" dirty="0" smtClean="0">
                <a:effectLst/>
              </a:rPr>
              <a:t>  </a:t>
            </a:r>
            <a:r>
              <a:rPr lang="en-US" dirty="0" smtClean="0">
                <a:effectLst/>
              </a:rPr>
              <a:t>/ˈtrajidē) </a:t>
            </a:r>
            <a:r>
              <a:rPr lang="en-US" sz="1200" kern="1200" dirty="0" smtClean="0">
                <a:solidFill>
                  <a:schemeClr val="tx1"/>
                </a:solidFill>
                <a:effectLst/>
                <a:latin typeface="Arial" charset="0"/>
                <a:ea typeface="+mn-ea"/>
                <a:cs typeface="+mn-cs"/>
              </a:rPr>
              <a:t>Noun: An event causing great suffering, destruction, and distress, such as a serious accident, crime, or natural catastrophe. Or a play dealing with tragic events and having an unhappy ending, esp. one concerning the downfall of the main character.</a:t>
            </a:r>
          </a:p>
          <a:p>
            <a:pPr lvl="0" rtl="0"/>
            <a:endParaRPr lang="en-US" sz="1200" kern="1200" dirty="0" smtClean="0">
              <a:solidFill>
                <a:schemeClr val="tx1"/>
              </a:solidFill>
              <a:effectLst/>
              <a:latin typeface="Arial" charset="0"/>
              <a:ea typeface="+mn-ea"/>
              <a:cs typeface="+mn-cs"/>
            </a:endParaRPr>
          </a:p>
          <a:p>
            <a:pPr lvl="0" rtl="0"/>
            <a:r>
              <a:rPr lang="en-US" b="1" dirty="0" smtClean="0">
                <a:effectLst/>
              </a:rPr>
              <a:t>Massacre (</a:t>
            </a:r>
            <a:r>
              <a:rPr lang="en-US" b="1" dirty="0" err="1" smtClean="0">
                <a:effectLst/>
              </a:rPr>
              <a:t>mas·sa·cre</a:t>
            </a:r>
            <a:r>
              <a:rPr lang="en-US" b="1" dirty="0" smtClean="0">
                <a:effectLst/>
              </a:rPr>
              <a:t> </a:t>
            </a:r>
            <a:r>
              <a:rPr lang="en-US" dirty="0" smtClean="0">
                <a:effectLst/>
              </a:rPr>
              <a:t>/ˈ</a:t>
            </a:r>
            <a:r>
              <a:rPr lang="en-US" dirty="0" err="1" smtClean="0">
                <a:effectLst/>
              </a:rPr>
              <a:t>masikər</a:t>
            </a:r>
            <a:r>
              <a:rPr lang="en-US" dirty="0" smtClean="0">
                <a:effectLst/>
              </a:rPr>
              <a:t>) </a:t>
            </a:r>
            <a:r>
              <a:rPr lang="en-US" sz="1200" kern="1200" dirty="0" smtClean="0">
                <a:solidFill>
                  <a:schemeClr val="tx1"/>
                </a:solidFill>
                <a:effectLst/>
                <a:latin typeface="Arial" charset="0"/>
                <a:ea typeface="+mn-ea"/>
                <a:cs typeface="+mn-cs"/>
              </a:rPr>
              <a:t>Noun: An indiscriminate and brutal slaughter of people: "the attack was described as a cold-blooded massacre". Verb: Deliberately and violently kill (a large number of people). Synonyms </a:t>
            </a:r>
            <a:r>
              <a:rPr lang="en-US" sz="1200" i="1" kern="1200" dirty="0" smtClean="0">
                <a:solidFill>
                  <a:schemeClr val="tx1"/>
                </a:solidFill>
                <a:effectLst/>
                <a:latin typeface="Arial" charset="0"/>
                <a:ea typeface="+mn-ea"/>
                <a:cs typeface="+mn-cs"/>
              </a:rPr>
              <a:t>noun</a:t>
            </a:r>
            <a:r>
              <a:rPr lang="en-US" sz="1200" kern="1200" dirty="0" smtClean="0">
                <a:solidFill>
                  <a:schemeClr val="tx1"/>
                </a:solidFill>
                <a:effectLst/>
                <a:latin typeface="Arial" charset="0"/>
                <a:ea typeface="+mn-ea"/>
                <a:cs typeface="+mn-cs"/>
              </a:rPr>
              <a:t>. slaughter - carnage - butchery – bloodshed </a:t>
            </a:r>
            <a:r>
              <a:rPr lang="en-US" sz="1200" i="1" kern="1200" dirty="0" smtClean="0">
                <a:solidFill>
                  <a:schemeClr val="tx1"/>
                </a:solidFill>
                <a:effectLst/>
                <a:latin typeface="Arial" charset="0"/>
                <a:ea typeface="+mn-ea"/>
                <a:cs typeface="+mn-cs"/>
              </a:rPr>
              <a:t>verb</a:t>
            </a:r>
            <a:r>
              <a:rPr lang="en-US" sz="1200" kern="1200" dirty="0" smtClean="0">
                <a:solidFill>
                  <a:schemeClr val="tx1"/>
                </a:solidFill>
                <a:effectLst/>
                <a:latin typeface="Arial" charset="0"/>
                <a:ea typeface="+mn-ea"/>
                <a:cs typeface="+mn-cs"/>
              </a:rPr>
              <a:t>. slaughter - butcher - murder - slay – kill.</a:t>
            </a:r>
          </a:p>
          <a:p>
            <a:pPr lvl="0" rtl="0"/>
            <a:endParaRPr lang="en-US" sz="1200" kern="1200" dirty="0" smtClean="0">
              <a:solidFill>
                <a:schemeClr val="tx1"/>
              </a:solidFill>
              <a:effectLst/>
              <a:latin typeface="Arial" charset="0"/>
              <a:ea typeface="+mn-ea"/>
              <a:cs typeface="+mn-cs"/>
            </a:endParaRPr>
          </a:p>
          <a:p>
            <a:pPr lvl="0" rtl="0"/>
            <a:r>
              <a:rPr lang="en-US" sz="1200" kern="1200" dirty="0" smtClean="0">
                <a:solidFill>
                  <a:schemeClr val="tx1"/>
                </a:solidFill>
                <a:effectLst/>
                <a:latin typeface="Arial" charset="0"/>
                <a:ea typeface="+mn-ea"/>
                <a:cs typeface="+mn-cs"/>
              </a:rPr>
              <a:t>Please study these words carefully. We consistently treat the wound verses preparing layers of protection and training that would prevent further wounding.  Does it have to happen to your Child before you get serious? Why not ask a parent, one who lost a child this December how they would have felt having a highly trained, knowledgeable, skilled, proficient and competent officer/deputy at Hook Elementary the day that tragedy and massacre hit their school? </a:t>
            </a:r>
          </a:p>
          <a:p>
            <a:pPr lvl="0" rtl="0"/>
            <a:endParaRPr lang="en-US" sz="1200" kern="1200" dirty="0" smtClean="0">
              <a:solidFill>
                <a:schemeClr val="tx1"/>
              </a:solidFill>
              <a:effectLst/>
              <a:latin typeface="Arial" charset="0"/>
              <a:ea typeface="+mn-ea"/>
              <a:cs typeface="+mn-cs"/>
            </a:endParaRPr>
          </a:p>
          <a:p>
            <a:pPr lvl="0" rtl="0"/>
            <a:r>
              <a:rPr lang="en-US" sz="1200" kern="1200" dirty="0" smtClean="0">
                <a:solidFill>
                  <a:schemeClr val="tx1"/>
                </a:solidFill>
                <a:effectLst/>
                <a:latin typeface="Arial" charset="0"/>
                <a:ea typeface="+mn-ea"/>
                <a:cs typeface="+mn-cs"/>
              </a:rPr>
              <a:t>How many armed officers-deputies and/or security guards do we have (not including secret service protection) for our own President and Vice-President children’s campuses? Are our children any less deserving? I do not believe our current President and Vice-President feel that way either; in my perception they felt impacted by this tragic event as did the actual parents (not to the same degree but still emotionally impacted). I truly believe they will do the right thing for the right reasons. You see they are concerned parents as well that truly care. That is just my opinion.  </a:t>
            </a:r>
          </a:p>
          <a:p>
            <a:pPr lvl="0" rtl="0"/>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5</a:t>
            </a:fld>
            <a:endParaRPr lang="en-US"/>
          </a:p>
        </p:txBody>
      </p:sp>
    </p:spTree>
    <p:extLst>
      <p:ext uri="{BB962C8B-B14F-4D97-AF65-F5344CB8AC3E}">
        <p14:creationId xmlns:p14="http://schemas.microsoft.com/office/powerpoint/2010/main" val="1769006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Arial" charset="0"/>
                <a:ea typeface="+mn-ea"/>
                <a:cs typeface="+mn-cs"/>
              </a:rPr>
              <a:t>Lesson 6: Avoid </a:t>
            </a:r>
          </a:p>
          <a:p>
            <a:pPr hangingPunct="0"/>
            <a:r>
              <a:rPr lang="en-US" sz="1200" kern="1200" dirty="0" smtClean="0">
                <a:solidFill>
                  <a:schemeClr val="tx1"/>
                </a:solidFill>
                <a:effectLst/>
                <a:latin typeface="Arial" charset="0"/>
                <a:ea typeface="+mn-ea"/>
                <a:cs typeface="+mn-cs"/>
              </a:rPr>
              <a:t>Students will define the REAL strategy of Avoid and be able to list three ways they can avoid a situation.  A video is shown that models this strategy. Through discussion, sharing their own stories, and role play scenarios student learn how to use the D.A.R.E. Decision-Making Model to practice ways to avoid potentially harmful situations.</a:t>
            </a:r>
          </a:p>
          <a:p>
            <a:pPr hangingPunct="0"/>
            <a:r>
              <a:rPr lang="en-US" sz="1200" kern="1200" dirty="0" smtClean="0">
                <a:solidFill>
                  <a:schemeClr val="tx1"/>
                </a:solidFill>
                <a:effectLst/>
                <a:latin typeface="Arial" charset="0"/>
                <a:ea typeface="+mn-ea"/>
                <a:cs typeface="+mn-cs"/>
              </a:rPr>
              <a:t> </a:t>
            </a:r>
          </a:p>
          <a:p>
            <a:pPr hangingPunct="0"/>
            <a:r>
              <a:rPr lang="en-US" sz="1200" kern="1200" dirty="0" smtClean="0">
                <a:solidFill>
                  <a:schemeClr val="tx1"/>
                </a:solidFill>
                <a:effectLst/>
                <a:latin typeface="Arial" charset="0"/>
                <a:ea typeface="+mn-ea"/>
                <a:cs typeface="+mn-cs"/>
              </a:rPr>
              <a:t>Lesson 7:  Leave</a:t>
            </a:r>
          </a:p>
          <a:p>
            <a:pPr hangingPunct="0"/>
            <a:r>
              <a:rPr lang="en-US" sz="1200" kern="1200" dirty="0" smtClean="0">
                <a:solidFill>
                  <a:schemeClr val="tx1"/>
                </a:solidFill>
                <a:effectLst/>
                <a:latin typeface="Arial" charset="0"/>
                <a:ea typeface="+mn-ea"/>
                <a:cs typeface="+mn-cs"/>
              </a:rPr>
              <a:t>Students will be able to explain the REAL strategy of Leave.  A video is shown that models this strategy. Through discussion, sharing their own stories, and role play scenarios students learn to identify situations where they can use the Leave strategy.</a:t>
            </a:r>
          </a:p>
          <a:p>
            <a:pPr hangingPunct="0"/>
            <a:r>
              <a:rPr lang="en-US" sz="1200" kern="1200" dirty="0" smtClean="0">
                <a:solidFill>
                  <a:schemeClr val="tx1"/>
                </a:solidFill>
                <a:effectLst/>
                <a:latin typeface="Arial" charset="0"/>
                <a:ea typeface="+mn-ea"/>
                <a:cs typeface="+mn-cs"/>
              </a:rPr>
              <a:t> </a:t>
            </a:r>
          </a:p>
          <a:p>
            <a:pPr hangingPunct="0"/>
            <a:r>
              <a:rPr lang="en-US" sz="1200" kern="1200" dirty="0" smtClean="0">
                <a:solidFill>
                  <a:schemeClr val="tx1"/>
                </a:solidFill>
                <a:effectLst/>
                <a:latin typeface="Arial" charset="0"/>
                <a:ea typeface="+mn-ea"/>
                <a:cs typeface="+mn-cs"/>
              </a:rPr>
              <a:t>Lesson 8:  Norms</a:t>
            </a:r>
          </a:p>
          <a:p>
            <a:pPr hangingPunct="0"/>
            <a:r>
              <a:rPr lang="en-US" sz="1200" kern="1200" dirty="0" smtClean="0">
                <a:solidFill>
                  <a:schemeClr val="tx1"/>
                </a:solidFill>
                <a:effectLst/>
                <a:latin typeface="Arial" charset="0"/>
                <a:ea typeface="+mn-ea"/>
                <a:cs typeface="+mn-cs"/>
              </a:rPr>
              <a:t>Students will be introduced to the concept of normative behavior and will be able to define the terms, norms and peer norms.  They will identify accurately the norms of drug use among their peers. Students learn that, contrary to what many of them believe, the majority of students their age do not use drugs. They will be able to explain how norms can influence their decisions.</a:t>
            </a:r>
          </a:p>
          <a:p>
            <a:pPr hangingPunct="0"/>
            <a:r>
              <a:rPr lang="en-US" sz="1200" kern="1200" dirty="0" smtClean="0">
                <a:solidFill>
                  <a:schemeClr val="tx1"/>
                </a:solidFill>
                <a:effectLst/>
                <a:latin typeface="Arial" charset="0"/>
                <a:ea typeface="+mn-ea"/>
                <a:cs typeface="+mn-cs"/>
              </a:rPr>
              <a:t> </a:t>
            </a:r>
          </a:p>
          <a:p>
            <a:pPr hangingPunct="0"/>
            <a:r>
              <a:rPr lang="en-US" sz="1200" kern="1200" dirty="0" smtClean="0">
                <a:solidFill>
                  <a:schemeClr val="tx1"/>
                </a:solidFill>
                <a:effectLst/>
                <a:latin typeface="Arial" charset="0"/>
                <a:ea typeface="+mn-ea"/>
                <a:cs typeface="+mn-cs"/>
              </a:rPr>
              <a:t>Lesson 9:  Feelings</a:t>
            </a:r>
          </a:p>
          <a:p>
            <a:pPr hangingPunct="0"/>
            <a:r>
              <a:rPr lang="en-US" sz="1200" kern="1200" dirty="0" smtClean="0">
                <a:solidFill>
                  <a:schemeClr val="tx1"/>
                </a:solidFill>
                <a:effectLst/>
                <a:latin typeface="Arial" charset="0"/>
                <a:ea typeface="+mn-ea"/>
                <a:cs typeface="+mn-cs"/>
              </a:rPr>
              <a:t>Students will identify how people express emotions in different ways and that they have unique feelings and reactions to situations. Role play scenarios are used to help students resolve conflict situations and express their feelings in a positive manner. They will learn to acknowledge the validity of their feelings and the feelings of others.</a:t>
            </a:r>
          </a:p>
          <a:p>
            <a:pPr hangingPunct="0"/>
            <a:r>
              <a:rPr lang="en-US" sz="1200" kern="1200" dirty="0" smtClean="0">
                <a:solidFill>
                  <a:schemeClr val="tx1"/>
                </a:solidFill>
                <a:effectLst/>
                <a:latin typeface="Arial" charset="0"/>
                <a:ea typeface="+mn-ea"/>
                <a:cs typeface="+mn-cs"/>
              </a:rPr>
              <a:t> </a:t>
            </a:r>
          </a:p>
          <a:p>
            <a:pPr hangingPunct="0"/>
            <a:r>
              <a:rPr lang="en-US" sz="1200" kern="1200" dirty="0" smtClean="0">
                <a:solidFill>
                  <a:schemeClr val="tx1"/>
                </a:solidFill>
                <a:effectLst/>
                <a:latin typeface="Arial" charset="0"/>
                <a:ea typeface="+mn-ea"/>
                <a:cs typeface="+mn-cs"/>
              </a:rPr>
              <a:t>Lesson 10:  Conclusion</a:t>
            </a:r>
          </a:p>
          <a:p>
            <a:pPr hangingPunct="0"/>
            <a:r>
              <a:rPr lang="en-US" sz="1200" kern="1200" dirty="0" smtClean="0">
                <a:solidFill>
                  <a:schemeClr val="tx1"/>
                </a:solidFill>
                <a:effectLst/>
                <a:latin typeface="Arial" charset="0"/>
                <a:ea typeface="+mn-ea"/>
                <a:cs typeface="+mn-cs"/>
              </a:rPr>
              <a:t>Students will learn how their REAL skills can be used in their network of friends, family and peers. They will use an ECO-MAP to explain the concept of a social support network and identify members of their personal social support network where they might go for help. The </a:t>
            </a:r>
            <a:r>
              <a:rPr lang="en-US" sz="1200" i="1" kern="1200" dirty="0" smtClean="0">
                <a:solidFill>
                  <a:schemeClr val="tx1"/>
                </a:solidFill>
                <a:effectLst/>
                <a:latin typeface="Arial" charset="0"/>
                <a:ea typeface="+mn-ea"/>
                <a:cs typeface="+mn-cs"/>
              </a:rPr>
              <a:t>keepin’ it REAL</a:t>
            </a:r>
            <a:r>
              <a:rPr lang="en-US" sz="1200" kern="1200" dirty="0" smtClean="0">
                <a:solidFill>
                  <a:schemeClr val="tx1"/>
                </a:solidFill>
                <a:effectLst/>
                <a:latin typeface="Arial" charset="0"/>
                <a:ea typeface="+mn-ea"/>
                <a:cs typeface="+mn-cs"/>
              </a:rPr>
              <a:t> Review offers students the opportunity to review the concepts and skills they have learned in the previous lessons.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60</a:t>
            </a:fld>
            <a:endParaRPr lang="en-US"/>
          </a:p>
        </p:txBody>
      </p:sp>
    </p:spTree>
    <p:extLst>
      <p:ext uri="{BB962C8B-B14F-4D97-AF65-F5344CB8AC3E}">
        <p14:creationId xmlns:p14="http://schemas.microsoft.com/office/powerpoint/2010/main" val="36448099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courses developed and delivered by </a:t>
            </a:r>
            <a:r>
              <a:rPr lang="en-US" b="1" dirty="0" smtClean="0">
                <a:latin typeface="Arial Black" pitchFamily="34" charset="0"/>
              </a:rPr>
              <a:t>SIERRA3</a:t>
            </a:r>
            <a:r>
              <a:rPr lang="en-US" dirty="0" smtClean="0"/>
              <a:t> </a:t>
            </a:r>
            <a:r>
              <a:rPr lang="en-US" sz="1200" b="1" kern="1200" dirty="0" smtClean="0">
                <a:solidFill>
                  <a:schemeClr val="tx1"/>
                </a:solidFill>
                <a:effectLst/>
                <a:latin typeface="Arial" charset="0"/>
                <a:ea typeface="+mn-ea"/>
                <a:cs typeface="+mn-cs"/>
              </a:rPr>
              <a:t>(Part of the SBLE Core Team of Trainers &amp; Subject Matter Experts)</a:t>
            </a:r>
            <a:r>
              <a:rPr lang="en-US" sz="1200" kern="1200" dirty="0" smtClean="0">
                <a:solidFill>
                  <a:schemeClr val="tx1"/>
                </a:solidFill>
                <a:effectLst/>
                <a:latin typeface="Arial" charset="0"/>
                <a:ea typeface="+mn-ea"/>
                <a:cs typeface="+mn-cs"/>
              </a:rPr>
              <a:t> </a:t>
            </a:r>
            <a:r>
              <a:rPr lang="en-US" dirty="0" smtClean="0"/>
              <a:t>and its core team of instructors </a:t>
            </a:r>
            <a:r>
              <a:rPr lang="en-US" sz="1200" kern="1200" dirty="0" smtClean="0">
                <a:solidFill>
                  <a:schemeClr val="tx1"/>
                </a:solidFill>
                <a:effectLst/>
                <a:latin typeface="Arial" charset="0"/>
                <a:ea typeface="+mn-ea"/>
                <a:cs typeface="+mn-cs"/>
              </a:rPr>
              <a:t>have highly successful (proven) curriculums/lessons designed by experienced operators to maximize internal assets creating enhanced preparedness within every school. </a:t>
            </a:r>
            <a:r>
              <a:rPr lang="en-US" dirty="0" smtClean="0"/>
              <a:t>There are several models one in California where students (Explorer Scouts) were taught Emergency Operations during critical incident as well as several models within San Antonio (specifically South San Antonio I.S.D. Police Department and Southside I.S.D. Police Departments have developed highly trained Explorer Scouts (model programs) certifying them (Explorer Scouts) in Teen CERT as well as a myriad of other diverse response capabilities; therefore this is not theory it has been proven to work. By empowering youth you enhance your immediate response capabilities.</a:t>
            </a: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61</a:t>
            </a:fld>
            <a:endParaRPr lang="en-US"/>
          </a:p>
        </p:txBody>
      </p:sp>
    </p:spTree>
    <p:extLst>
      <p:ext uri="{BB962C8B-B14F-4D97-AF65-F5344CB8AC3E}">
        <p14:creationId xmlns:p14="http://schemas.microsoft.com/office/powerpoint/2010/main" val="31172090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Middle/Junior High and High School Students</a:t>
            </a:r>
          </a:p>
          <a:p>
            <a:pPr marL="628650" lvl="1" indent="-171450">
              <a:buFont typeface="Arial" pitchFamily="34" charset="0"/>
              <a:buChar char="•"/>
            </a:pPr>
            <a:r>
              <a:rPr lang="en-US" dirty="0" smtClean="0"/>
              <a:t>Law Enforcement Explorer Scouts</a:t>
            </a:r>
          </a:p>
          <a:p>
            <a:pPr marL="628650" lvl="1" indent="-171450">
              <a:buFont typeface="Arial" pitchFamily="34" charset="0"/>
              <a:buChar char="•"/>
            </a:pPr>
            <a:r>
              <a:rPr lang="en-US" dirty="0" smtClean="0"/>
              <a:t>J.R.O.T.C.</a:t>
            </a:r>
          </a:p>
          <a:p>
            <a:pPr marL="628650" lvl="1" indent="-171450">
              <a:buFont typeface="Arial" pitchFamily="34" charset="0"/>
              <a:buChar char="•"/>
            </a:pPr>
            <a:r>
              <a:rPr lang="en-US" dirty="0" smtClean="0"/>
              <a:t>Student Council</a:t>
            </a:r>
          </a:p>
          <a:p>
            <a:pPr marL="0" lvl="0" indent="0">
              <a:buFont typeface="Arial" pitchFamily="34" charset="0"/>
              <a:buNone/>
            </a:pPr>
            <a:endParaRPr lang="en-US" dirty="0" smtClean="0"/>
          </a:p>
          <a:p>
            <a:pPr marL="0" lvl="0" indent="0">
              <a:buFont typeface="Arial" pitchFamily="34" charset="0"/>
              <a:buNone/>
            </a:pPr>
            <a:r>
              <a:rPr lang="en-US" dirty="0" smtClean="0"/>
              <a:t>Can be after school or weekend classes for select students.</a:t>
            </a: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62</a:t>
            </a:fld>
            <a:endParaRPr lang="en-US"/>
          </a:p>
        </p:txBody>
      </p:sp>
    </p:spTree>
    <p:extLst>
      <p:ext uri="{BB962C8B-B14F-4D97-AF65-F5344CB8AC3E}">
        <p14:creationId xmlns:p14="http://schemas.microsoft.com/office/powerpoint/2010/main" val="437495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Mentorship program </a:t>
            </a:r>
            <a:r>
              <a:rPr lang="en-US" sz="2400" dirty="0" smtClean="0"/>
              <a:t>(VFW, AARP, Etc. Volunteers)</a:t>
            </a:r>
          </a:p>
          <a:p>
            <a:pPr lvl="2">
              <a:buFont typeface="Wingdings" pitchFamily="2" charset="2"/>
              <a:buChar char="ü"/>
            </a:pPr>
            <a:r>
              <a:rPr lang="en-US" dirty="0" smtClean="0"/>
              <a:t>Math, Sciences, Reading and Writing</a:t>
            </a:r>
          </a:p>
          <a:p>
            <a:pPr lvl="2">
              <a:buFont typeface="Wingdings" pitchFamily="2" charset="2"/>
              <a:buChar char="ü"/>
            </a:pPr>
            <a:r>
              <a:rPr lang="en-US" dirty="0" smtClean="0"/>
              <a:t>Citizenship, duty, responsibility &amp; accountability</a:t>
            </a:r>
          </a:p>
          <a:p>
            <a:pPr lvl="2">
              <a:buFont typeface="Wingdings" pitchFamily="2" charset="2"/>
              <a:buChar char="ü"/>
            </a:pPr>
            <a:r>
              <a:rPr lang="en-US" dirty="0" smtClean="0"/>
              <a:t> Core Family Values</a:t>
            </a:r>
          </a:p>
          <a:p>
            <a:pPr lvl="2">
              <a:buFont typeface="Wingdings" pitchFamily="2" charset="2"/>
              <a:buChar char="ü"/>
            </a:pPr>
            <a:r>
              <a:rPr lang="en-US" dirty="0" smtClean="0"/>
              <a:t>Patriotism, Duty, Honor and Country</a:t>
            </a:r>
          </a:p>
          <a:p>
            <a:endParaRPr lang="en-US" dirty="0" smtClean="0"/>
          </a:p>
          <a:p>
            <a:r>
              <a:rPr lang="en-US" dirty="0" smtClean="0"/>
              <a:t>How many useful people with veteran experience and/or knowledge are just sitting there with nothing to do – many who are looking for some way to continue to contribute or even help them feel of value again. This could even be very therapeutically good for some of our young wounded veterans in helping them recover (after being cleared by competent medical staff).</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mn-ea"/>
                <a:cs typeface="+mn-cs"/>
              </a:rPr>
              <a:t>The SBLE Holistic School Safety &amp; Security Concept and Training Plan provides a strong and viable venue to bring all required resources together in a united coalition of assets. It is a Strategic Concept &amp; Plan. </a:t>
            </a:r>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63</a:t>
            </a:fld>
            <a:endParaRPr lang="en-US"/>
          </a:p>
        </p:txBody>
      </p:sp>
    </p:spTree>
    <p:extLst>
      <p:ext uri="{BB962C8B-B14F-4D97-AF65-F5344CB8AC3E}">
        <p14:creationId xmlns:p14="http://schemas.microsoft.com/office/powerpoint/2010/main" val="40873387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D.A.R.E. Parenting Lessons</a:t>
            </a:r>
          </a:p>
          <a:p>
            <a:endParaRPr lang="en-US" dirty="0" smtClean="0"/>
          </a:p>
          <a:p>
            <a:r>
              <a:rPr lang="en-US" dirty="0" smtClean="0"/>
              <a:t>Other informative and educational lessons</a:t>
            </a: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64</a:t>
            </a:fld>
            <a:endParaRPr lang="en-US"/>
          </a:p>
        </p:txBody>
      </p:sp>
    </p:spTree>
    <p:extLst>
      <p:ext uri="{BB962C8B-B14F-4D97-AF65-F5344CB8AC3E}">
        <p14:creationId xmlns:p14="http://schemas.microsoft.com/office/powerpoint/2010/main" val="3897686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C69737-6E8D-4950-A33C-CA031A35CC6A}" type="slidenum">
              <a:rPr lang="en-US"/>
              <a:pPr/>
              <a:t>65</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pPr>
              <a:lnSpc>
                <a:spcPct val="80000"/>
              </a:lnSpc>
            </a:pPr>
            <a:r>
              <a:rPr lang="en-US" sz="800" dirty="0"/>
              <a:t>These are </a:t>
            </a:r>
            <a:r>
              <a:rPr lang="en-US" sz="800" b="1" dirty="0"/>
              <a:t>Parent Lessons</a:t>
            </a:r>
            <a:r>
              <a:rPr lang="en-US" sz="800" dirty="0"/>
              <a:t> that can be taught throughout the school year at PTA/PTO or as a stand-a-lone after school program for parents. Each lesson can be taught in 50 minute to1 ½ to hour segments. One day, each evening after school or at other community venues. </a:t>
            </a:r>
          </a:p>
          <a:p>
            <a:pPr>
              <a:lnSpc>
                <a:spcPct val="80000"/>
              </a:lnSpc>
            </a:pPr>
            <a:endParaRPr lang="en-US" sz="800" dirty="0"/>
          </a:p>
          <a:p>
            <a:pPr>
              <a:lnSpc>
                <a:spcPct val="80000"/>
              </a:lnSpc>
            </a:pPr>
            <a:r>
              <a:rPr lang="en-US" sz="800" b="1" dirty="0"/>
              <a:t>Lesson 1:	Most Common Abused Drugs &amp; Symptoms</a:t>
            </a:r>
          </a:p>
          <a:p>
            <a:pPr lvl="1">
              <a:lnSpc>
                <a:spcPct val="80000"/>
              </a:lnSpc>
              <a:buFontTx/>
              <a:buChar char="•"/>
            </a:pPr>
            <a:r>
              <a:rPr lang="en-US" sz="800" dirty="0"/>
              <a:t>Inhalants &amp; Over-The-Counter Drugs</a:t>
            </a:r>
          </a:p>
          <a:p>
            <a:pPr>
              <a:lnSpc>
                <a:spcPct val="80000"/>
              </a:lnSpc>
            </a:pPr>
            <a:r>
              <a:rPr lang="en-US" sz="800" b="1" dirty="0"/>
              <a:t>Lesson 2:	Harmful Effects of Drug Use &amp; Abuse</a:t>
            </a:r>
          </a:p>
          <a:p>
            <a:pPr lvl="1">
              <a:lnSpc>
                <a:spcPct val="80000"/>
              </a:lnSpc>
              <a:buFontTx/>
              <a:buChar char="•"/>
            </a:pPr>
            <a:r>
              <a:rPr lang="en-US" sz="800" dirty="0"/>
              <a:t>Alcohol &amp; Tobacco </a:t>
            </a:r>
          </a:p>
          <a:p>
            <a:pPr lvl="1">
              <a:lnSpc>
                <a:spcPct val="80000"/>
              </a:lnSpc>
              <a:buFontTx/>
              <a:buChar char="•"/>
            </a:pPr>
            <a:r>
              <a:rPr lang="en-US" sz="800" dirty="0"/>
              <a:t>Illegal Drugs (Marijuana – Meth – Rave Drugs)</a:t>
            </a:r>
          </a:p>
          <a:p>
            <a:pPr>
              <a:lnSpc>
                <a:spcPct val="80000"/>
              </a:lnSpc>
            </a:pPr>
            <a:r>
              <a:rPr lang="en-US" sz="800" b="1" dirty="0"/>
              <a:t>Lesson 3:	Behavior Associated with Drug Use/Abuse</a:t>
            </a:r>
          </a:p>
          <a:p>
            <a:pPr lvl="1">
              <a:lnSpc>
                <a:spcPct val="80000"/>
              </a:lnSpc>
              <a:buFontTx/>
              <a:buChar char="•"/>
            </a:pPr>
            <a:r>
              <a:rPr lang="en-US" sz="800" dirty="0"/>
              <a:t>What to look for</a:t>
            </a:r>
          </a:p>
          <a:p>
            <a:pPr lvl="1">
              <a:lnSpc>
                <a:spcPct val="80000"/>
              </a:lnSpc>
              <a:buFontTx/>
              <a:buChar char="•"/>
            </a:pPr>
            <a:r>
              <a:rPr lang="en-US" sz="800" dirty="0"/>
              <a:t>What to do if you find drugs</a:t>
            </a:r>
          </a:p>
          <a:p>
            <a:pPr>
              <a:lnSpc>
                <a:spcPct val="80000"/>
              </a:lnSpc>
            </a:pPr>
            <a:r>
              <a:rPr lang="en-US" sz="800" b="1" dirty="0"/>
              <a:t>Lesson 4:	Gang Affiliation Indicators</a:t>
            </a:r>
          </a:p>
          <a:p>
            <a:pPr lvl="1">
              <a:lnSpc>
                <a:spcPct val="80000"/>
              </a:lnSpc>
              <a:buFontTx/>
              <a:buChar char="•"/>
            </a:pPr>
            <a:r>
              <a:rPr lang="en-US" sz="800" dirty="0"/>
              <a:t>Clothing, jewelry, colors, superficial hand-drawn tattoos or markings</a:t>
            </a:r>
          </a:p>
          <a:p>
            <a:pPr lvl="1">
              <a:lnSpc>
                <a:spcPct val="80000"/>
              </a:lnSpc>
              <a:buFontTx/>
              <a:buChar char="•"/>
            </a:pPr>
            <a:r>
              <a:rPr lang="en-US" sz="800" dirty="0"/>
              <a:t>Who you’re children are hanging out with</a:t>
            </a:r>
          </a:p>
          <a:p>
            <a:pPr>
              <a:lnSpc>
                <a:spcPct val="80000"/>
              </a:lnSpc>
            </a:pPr>
            <a:r>
              <a:rPr lang="en-US" sz="800" b="1" dirty="0"/>
              <a:t>Lesson 5:	Gang Intervention &amp; Prevention Strategies</a:t>
            </a:r>
          </a:p>
          <a:p>
            <a:pPr lvl="1">
              <a:lnSpc>
                <a:spcPct val="80000"/>
              </a:lnSpc>
              <a:buFontTx/>
              <a:buChar char="•"/>
            </a:pPr>
            <a:r>
              <a:rPr lang="en-US" sz="800" dirty="0"/>
              <a:t>Alternatives</a:t>
            </a:r>
          </a:p>
          <a:p>
            <a:pPr lvl="1">
              <a:lnSpc>
                <a:spcPct val="80000"/>
              </a:lnSpc>
              <a:buFontTx/>
              <a:buChar char="•"/>
            </a:pPr>
            <a:r>
              <a:rPr lang="en-US" sz="800" dirty="0"/>
              <a:t>Counseling</a:t>
            </a:r>
          </a:p>
          <a:p>
            <a:pPr>
              <a:lnSpc>
                <a:spcPct val="80000"/>
              </a:lnSpc>
            </a:pPr>
            <a:r>
              <a:rPr lang="en-US" sz="800" b="1" dirty="0"/>
              <a:t>Lesson 6:	Internet Safety</a:t>
            </a:r>
          </a:p>
          <a:p>
            <a:pPr lvl="1">
              <a:lnSpc>
                <a:spcPct val="80000"/>
              </a:lnSpc>
              <a:buFontTx/>
              <a:buChar char="•"/>
            </a:pPr>
            <a:r>
              <a:rPr lang="en-US" sz="800" dirty="0"/>
              <a:t>Blogs – My Space - </a:t>
            </a:r>
          </a:p>
          <a:p>
            <a:pPr lvl="1">
              <a:lnSpc>
                <a:spcPct val="80000"/>
              </a:lnSpc>
              <a:buFontTx/>
              <a:buChar char="•"/>
            </a:pPr>
            <a:r>
              <a:rPr lang="en-US" sz="800" dirty="0"/>
              <a:t>Parental Controls – Checks &amp; Balances</a:t>
            </a:r>
          </a:p>
          <a:p>
            <a:pPr lvl="1">
              <a:lnSpc>
                <a:spcPct val="80000"/>
              </a:lnSpc>
              <a:buFontTx/>
              <a:buChar char="•"/>
            </a:pPr>
            <a:r>
              <a:rPr lang="en-US" sz="800" dirty="0"/>
              <a:t>Predators</a:t>
            </a:r>
          </a:p>
          <a:p>
            <a:pPr>
              <a:lnSpc>
                <a:spcPct val="80000"/>
              </a:lnSpc>
            </a:pPr>
            <a:r>
              <a:rPr lang="en-US" sz="800" b="1" dirty="0"/>
              <a:t>Lesson 7:	Teen Suicide</a:t>
            </a:r>
          </a:p>
          <a:p>
            <a:pPr lvl="1">
              <a:lnSpc>
                <a:spcPct val="80000"/>
              </a:lnSpc>
              <a:buFontTx/>
              <a:buChar char="•"/>
            </a:pPr>
            <a:r>
              <a:rPr lang="en-US" sz="800" dirty="0"/>
              <a:t>Warning Signs (What to look for)</a:t>
            </a:r>
          </a:p>
          <a:p>
            <a:pPr lvl="1">
              <a:lnSpc>
                <a:spcPct val="80000"/>
              </a:lnSpc>
              <a:buFontTx/>
              <a:buChar char="•"/>
            </a:pPr>
            <a:r>
              <a:rPr lang="en-US" sz="800" dirty="0"/>
              <a:t>Where to seek and get help</a:t>
            </a:r>
          </a:p>
          <a:p>
            <a:pPr>
              <a:lnSpc>
                <a:spcPct val="80000"/>
              </a:lnSpc>
            </a:pPr>
            <a:r>
              <a:rPr lang="en-US" sz="800" b="1" dirty="0"/>
              <a:t>Lesson 8:	Parents On Patrol (POPS) Program and School Watch Program (SWP)</a:t>
            </a:r>
          </a:p>
          <a:p>
            <a:pPr>
              <a:lnSpc>
                <a:spcPct val="80000"/>
              </a:lnSpc>
            </a:pPr>
            <a:r>
              <a:rPr lang="en-US" sz="800" b="1" dirty="0"/>
              <a:t>Lesson 9:	Active Listen Skills</a:t>
            </a:r>
          </a:p>
          <a:p>
            <a:pPr>
              <a:lnSpc>
                <a:spcPct val="80000"/>
              </a:lnSpc>
            </a:pPr>
            <a:r>
              <a:rPr lang="en-US" sz="800" b="1" dirty="0"/>
              <a:t>Lesson 10:	Managing Violence (Anger Management)</a:t>
            </a:r>
          </a:p>
          <a:p>
            <a:pPr lvl="1">
              <a:lnSpc>
                <a:spcPct val="80000"/>
              </a:lnSpc>
              <a:buFontTx/>
              <a:buChar char="•"/>
            </a:pPr>
            <a:r>
              <a:rPr lang="en-US" sz="800" dirty="0"/>
              <a:t>Self-Discipline &amp; Self-Control Strategies</a:t>
            </a:r>
          </a:p>
          <a:p>
            <a:pPr lvl="1">
              <a:lnSpc>
                <a:spcPct val="80000"/>
              </a:lnSpc>
              <a:buFontTx/>
              <a:buChar char="•"/>
            </a:pPr>
            <a:r>
              <a:rPr lang="en-US" sz="800" dirty="0"/>
              <a:t>Managing stress without violence</a:t>
            </a:r>
          </a:p>
          <a:p>
            <a:pPr>
              <a:lnSpc>
                <a:spcPct val="80000"/>
              </a:lnSpc>
            </a:pPr>
            <a:r>
              <a:rPr lang="en-US" sz="800" b="1" dirty="0"/>
              <a:t>Lesson 11:	Peer Pressure</a:t>
            </a:r>
          </a:p>
          <a:p>
            <a:pPr lvl="1">
              <a:lnSpc>
                <a:spcPct val="80000"/>
              </a:lnSpc>
              <a:buFontTx/>
              <a:buChar char="•"/>
            </a:pPr>
            <a:r>
              <a:rPr lang="en-US" sz="800" dirty="0"/>
              <a:t>Bullying</a:t>
            </a:r>
          </a:p>
          <a:p>
            <a:pPr lvl="1">
              <a:lnSpc>
                <a:spcPct val="80000"/>
              </a:lnSpc>
              <a:buFontTx/>
              <a:buChar char="•"/>
            </a:pPr>
            <a:r>
              <a:rPr lang="en-US" sz="800" dirty="0"/>
              <a:t>Self-Esteem</a:t>
            </a:r>
          </a:p>
          <a:p>
            <a:pPr>
              <a:lnSpc>
                <a:spcPct val="80000"/>
              </a:lnSpc>
            </a:pPr>
            <a:r>
              <a:rPr lang="en-US" sz="800" b="1" dirty="0"/>
              <a:t>Lesson 12:	Parental Responsibilities</a:t>
            </a:r>
          </a:p>
          <a:p>
            <a:pPr lvl="1">
              <a:lnSpc>
                <a:spcPct val="80000"/>
              </a:lnSpc>
              <a:buFontTx/>
              <a:buChar char="•"/>
            </a:pPr>
            <a:r>
              <a:rPr lang="en-US" sz="800" dirty="0"/>
              <a:t>Teaching Responsibility &amp; Accountability</a:t>
            </a:r>
          </a:p>
          <a:p>
            <a:pPr lvl="1">
              <a:lnSpc>
                <a:spcPct val="80000"/>
              </a:lnSpc>
              <a:buFontTx/>
              <a:buChar char="•"/>
            </a:pPr>
            <a:r>
              <a:rPr lang="en-US" sz="800" dirty="0"/>
              <a:t>Consequence of actions (self &amp; others)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Continuing educations programs many that have no associated cost and that have been established by the federal government and other organizations.</a:t>
            </a:r>
          </a:p>
          <a:p>
            <a:endParaRPr lang="en-US" dirty="0" smtClean="0"/>
          </a:p>
          <a:p>
            <a:r>
              <a:rPr lang="en-US" dirty="0" smtClean="0"/>
              <a:t>Examples:</a:t>
            </a:r>
          </a:p>
          <a:p>
            <a:pPr marL="171450" indent="-171450">
              <a:buFont typeface="Arial" pitchFamily="34" charset="0"/>
              <a:buChar char="•"/>
            </a:pPr>
            <a:r>
              <a:rPr lang="en-US" dirty="0" smtClean="0"/>
              <a:t>FEMA Courses</a:t>
            </a:r>
          </a:p>
          <a:p>
            <a:pPr marL="171450" indent="-171450">
              <a:buFont typeface="Arial" pitchFamily="34" charset="0"/>
              <a:buChar char="•"/>
            </a:pPr>
            <a:r>
              <a:rPr lang="en-US" dirty="0" smtClean="0"/>
              <a:t>Emergency Management Courses</a:t>
            </a: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66</a:t>
            </a:fld>
            <a:endParaRPr lang="en-US"/>
          </a:p>
        </p:txBody>
      </p:sp>
    </p:spTree>
    <p:extLst>
      <p:ext uri="{BB962C8B-B14F-4D97-AF65-F5344CB8AC3E}">
        <p14:creationId xmlns:p14="http://schemas.microsoft.com/office/powerpoint/2010/main" val="5085621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BD271-C3FE-40BE-87F5-35184A9776F1}" type="slidenum">
              <a:rPr lang="en-US"/>
              <a:pPr/>
              <a:t>67</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pPr>
              <a:lnSpc>
                <a:spcPct val="80000"/>
              </a:lnSpc>
            </a:pPr>
            <a:r>
              <a:rPr lang="en-US" sz="800" b="1" dirty="0"/>
              <a:t>SBLE Campus Law Enforcement</a:t>
            </a:r>
            <a:endParaRPr lang="en-US" sz="800" dirty="0"/>
          </a:p>
          <a:p>
            <a:pPr lvl="4">
              <a:lnSpc>
                <a:spcPct val="80000"/>
              </a:lnSpc>
            </a:pPr>
            <a:r>
              <a:rPr lang="en-US" sz="800" dirty="0"/>
              <a:t>Crime Scene Processing</a:t>
            </a:r>
          </a:p>
          <a:p>
            <a:pPr lvl="4">
              <a:lnSpc>
                <a:spcPct val="80000"/>
              </a:lnSpc>
            </a:pPr>
            <a:r>
              <a:rPr lang="en-US" sz="800" dirty="0"/>
              <a:t>Criminal Investigations</a:t>
            </a:r>
          </a:p>
          <a:p>
            <a:pPr lvl="4">
              <a:lnSpc>
                <a:spcPct val="80000"/>
              </a:lnSpc>
            </a:pPr>
            <a:r>
              <a:rPr lang="en-US" sz="800" dirty="0"/>
              <a:t>Juvenile Investigations Courses</a:t>
            </a:r>
          </a:p>
          <a:p>
            <a:pPr lvl="4">
              <a:lnSpc>
                <a:spcPct val="80000"/>
              </a:lnSpc>
            </a:pPr>
            <a:r>
              <a:rPr lang="en-US" sz="800" dirty="0"/>
              <a:t>Interviewing Juveniles</a:t>
            </a:r>
          </a:p>
          <a:p>
            <a:pPr lvl="4">
              <a:lnSpc>
                <a:spcPct val="80000"/>
              </a:lnSpc>
            </a:pPr>
            <a:r>
              <a:rPr lang="en-US" sz="800" dirty="0"/>
              <a:t>Interviewing and obtaining statements from juvenile suspects</a:t>
            </a:r>
          </a:p>
          <a:p>
            <a:pPr lvl="4">
              <a:lnSpc>
                <a:spcPct val="80000"/>
              </a:lnSpc>
            </a:pPr>
            <a:r>
              <a:rPr lang="en-US" sz="800" dirty="0"/>
              <a:t>Maintaining Juvenile Offender Files</a:t>
            </a:r>
          </a:p>
          <a:p>
            <a:pPr lvl="4">
              <a:lnSpc>
                <a:spcPct val="80000"/>
              </a:lnSpc>
            </a:pPr>
            <a:r>
              <a:rPr lang="en-US" sz="800" dirty="0"/>
              <a:t>Child Abuse &amp; Neglect Investigations</a:t>
            </a:r>
          </a:p>
          <a:p>
            <a:pPr lvl="4">
              <a:lnSpc>
                <a:spcPct val="80000"/>
              </a:lnSpc>
            </a:pPr>
            <a:r>
              <a:rPr lang="en-US" sz="800" dirty="0"/>
              <a:t>Juvenile Law Courses</a:t>
            </a:r>
          </a:p>
          <a:p>
            <a:pPr lvl="4">
              <a:lnSpc>
                <a:spcPct val="80000"/>
              </a:lnSpc>
            </a:pPr>
            <a:r>
              <a:rPr lang="en-US" sz="800" dirty="0"/>
              <a:t>Drug Awareness: Up-to-date information on most Common Used &amp; Abused Drugs by young people (Teenagers to young adults in college)</a:t>
            </a:r>
          </a:p>
          <a:p>
            <a:pPr lvl="4">
              <a:lnSpc>
                <a:spcPct val="80000"/>
              </a:lnSpc>
            </a:pPr>
            <a:r>
              <a:rPr lang="en-US" sz="800" dirty="0"/>
              <a:t>Inhalants &amp; Marijuana</a:t>
            </a:r>
          </a:p>
          <a:p>
            <a:pPr lvl="4">
              <a:lnSpc>
                <a:spcPct val="80000"/>
              </a:lnSpc>
            </a:pPr>
            <a:r>
              <a:rPr lang="en-US" sz="800" dirty="0"/>
              <a:t>Methamphetamines &amp; Rave Drugs</a:t>
            </a:r>
          </a:p>
          <a:p>
            <a:pPr lvl="4">
              <a:lnSpc>
                <a:spcPct val="80000"/>
              </a:lnSpc>
            </a:pPr>
            <a:r>
              <a:rPr lang="en-US" sz="800" dirty="0"/>
              <a:t>Drug Concealment</a:t>
            </a:r>
          </a:p>
          <a:p>
            <a:pPr lvl="4">
              <a:lnSpc>
                <a:spcPct val="80000"/>
              </a:lnSpc>
            </a:pPr>
            <a:r>
              <a:rPr lang="en-US" sz="800" dirty="0"/>
              <a:t>Gang Awareness &amp; Gang Intervention and Prevention Strategies</a:t>
            </a:r>
          </a:p>
          <a:p>
            <a:pPr lvl="4">
              <a:lnSpc>
                <a:spcPct val="80000"/>
              </a:lnSpc>
            </a:pPr>
            <a:r>
              <a:rPr lang="en-US" sz="800" dirty="0"/>
              <a:t>Handling the mentally challenged student</a:t>
            </a:r>
          </a:p>
          <a:p>
            <a:pPr lvl="4">
              <a:lnSpc>
                <a:spcPct val="80000"/>
              </a:lnSpc>
            </a:pPr>
            <a:r>
              <a:rPr lang="en-US" sz="800" dirty="0"/>
              <a:t>Criminal Intelligence collecting, analyzing and developing predictability models.</a:t>
            </a:r>
          </a:p>
          <a:p>
            <a:pPr lvl="4">
              <a:lnSpc>
                <a:spcPct val="80000"/>
              </a:lnSpc>
            </a:pPr>
            <a:r>
              <a:rPr lang="en-US" sz="800" dirty="0"/>
              <a:t>Handling Violent Offenders</a:t>
            </a:r>
          </a:p>
          <a:p>
            <a:pPr lvl="4">
              <a:lnSpc>
                <a:spcPct val="80000"/>
              </a:lnSpc>
            </a:pPr>
            <a:r>
              <a:rPr lang="en-US" sz="800" dirty="0"/>
              <a:t>Confrontational Management intervention and prevention strategies</a:t>
            </a:r>
          </a:p>
          <a:p>
            <a:pPr lvl="4">
              <a:lnSpc>
                <a:spcPct val="80000"/>
              </a:lnSpc>
            </a:pPr>
            <a:r>
              <a:rPr lang="en-US" sz="800" dirty="0"/>
              <a:t> Identifying potential violent offenders based on known behavior characteristics and mannerisms.</a:t>
            </a:r>
          </a:p>
          <a:p>
            <a:pPr lvl="4">
              <a:lnSpc>
                <a:spcPct val="80000"/>
              </a:lnSpc>
            </a:pPr>
            <a:r>
              <a:rPr lang="en-US" sz="800" dirty="0"/>
              <a:t>Dating Violence and others.</a:t>
            </a:r>
          </a:p>
          <a:p>
            <a:pPr lvl="4">
              <a:lnSpc>
                <a:spcPct val="80000"/>
              </a:lnSpc>
            </a:pPr>
            <a:endParaRPr lang="en-US" sz="800" dirty="0"/>
          </a:p>
          <a:p>
            <a:pPr lvl="4">
              <a:lnSpc>
                <a:spcPct val="80000"/>
              </a:lnSpc>
            </a:pPr>
            <a:r>
              <a:rPr lang="en-US" sz="800" b="1" dirty="0"/>
              <a:t>Additional Parent Lessons</a:t>
            </a:r>
            <a:endParaRPr lang="en-US" sz="800" dirty="0"/>
          </a:p>
          <a:p>
            <a:pPr lvl="4">
              <a:lnSpc>
                <a:spcPct val="80000"/>
              </a:lnSpc>
            </a:pPr>
            <a:r>
              <a:rPr lang="en-US" sz="800" dirty="0"/>
              <a:t>Training Classes</a:t>
            </a:r>
          </a:p>
          <a:p>
            <a:pPr lvl="4">
              <a:lnSpc>
                <a:spcPct val="80000"/>
              </a:lnSpc>
            </a:pPr>
            <a:r>
              <a:rPr lang="en-US" sz="800" dirty="0"/>
              <a:t>On-line Training</a:t>
            </a:r>
          </a:p>
          <a:p>
            <a:pPr lvl="4">
              <a:lnSpc>
                <a:spcPct val="80000"/>
              </a:lnSpc>
            </a:pPr>
            <a:r>
              <a:rPr lang="en-US" sz="800" dirty="0"/>
              <a:t>On-line Resources</a:t>
            </a:r>
            <a:endParaRPr lang="en-US" sz="800" b="1" dirty="0"/>
          </a:p>
          <a:p>
            <a:pPr lvl="4">
              <a:lnSpc>
                <a:spcPct val="80000"/>
              </a:lnSpc>
            </a:pPr>
            <a:endParaRPr lang="en-US" sz="800" b="1" dirty="0"/>
          </a:p>
          <a:p>
            <a:pPr lvl="4">
              <a:lnSpc>
                <a:spcPct val="80000"/>
              </a:lnSpc>
            </a:pPr>
            <a:r>
              <a:rPr lang="en-US" sz="800" b="1" dirty="0"/>
              <a:t>Additional Student Lessons</a:t>
            </a:r>
            <a:endParaRPr lang="en-US" sz="800" dirty="0"/>
          </a:p>
          <a:p>
            <a:pPr lvl="4">
              <a:lnSpc>
                <a:spcPct val="80000"/>
              </a:lnSpc>
            </a:pPr>
            <a:r>
              <a:rPr lang="en-US" sz="800" dirty="0"/>
              <a:t>Training Classes/lessons</a:t>
            </a:r>
          </a:p>
          <a:p>
            <a:pPr lvl="4">
              <a:lnSpc>
                <a:spcPct val="80000"/>
              </a:lnSpc>
            </a:pPr>
            <a:r>
              <a:rPr lang="en-US" sz="800" dirty="0"/>
              <a:t>On-line interactive Training</a:t>
            </a:r>
            <a:endParaRPr lang="en-US" sz="800" b="1" dirty="0"/>
          </a:p>
          <a:p>
            <a:pPr lvl="4">
              <a:lnSpc>
                <a:spcPct val="80000"/>
              </a:lnSpc>
            </a:pPr>
            <a:endParaRPr lang="en-US" sz="800" b="1" dirty="0"/>
          </a:p>
          <a:p>
            <a:pPr lvl="4">
              <a:lnSpc>
                <a:spcPct val="80000"/>
              </a:lnSpc>
            </a:pPr>
            <a:r>
              <a:rPr lang="en-US" sz="800" b="1" dirty="0"/>
              <a:t>Specialized Campus Staff Training</a:t>
            </a:r>
            <a:endParaRPr lang="en-US" sz="800" dirty="0"/>
          </a:p>
          <a:p>
            <a:pPr lvl="4">
              <a:lnSpc>
                <a:spcPct val="80000"/>
              </a:lnSpc>
            </a:pPr>
            <a:r>
              <a:rPr lang="en-US" sz="800" dirty="0"/>
              <a:t>Training Classes/Lessons</a:t>
            </a:r>
          </a:p>
          <a:p>
            <a:pPr lvl="4">
              <a:lnSpc>
                <a:spcPct val="80000"/>
              </a:lnSpc>
            </a:pPr>
            <a:r>
              <a:rPr lang="en-US" sz="800" dirty="0"/>
              <a:t>On-line </a:t>
            </a:r>
            <a:r>
              <a:rPr lang="en-US" sz="800" dirty="0" smtClean="0"/>
              <a:t>learning</a:t>
            </a:r>
          </a:p>
          <a:p>
            <a:pPr lvl="4">
              <a:lnSpc>
                <a:spcPct val="80000"/>
              </a:lnSpc>
            </a:pPr>
            <a:endParaRPr lang="en-US" sz="800" dirty="0" smtClean="0"/>
          </a:p>
          <a:p>
            <a:r>
              <a:rPr lang="en-US" sz="800" b="1" dirty="0" smtClean="0"/>
              <a:t>FEMA Courses available on-line:</a:t>
            </a:r>
          </a:p>
          <a:p>
            <a:r>
              <a:rPr lang="en-US" sz="800" dirty="0" smtClean="0"/>
              <a:t>IS-1</a:t>
            </a:r>
            <a:r>
              <a:rPr lang="en-US" sz="800" dirty="0" smtClean="0">
                <a:hlinkClick r:id="rId3" action="ppaction://hlinkfile"/>
              </a:rPr>
              <a:t>Emergency Manager: An Orientation to the Position</a:t>
            </a:r>
            <a:r>
              <a:rPr lang="en-US" sz="800" dirty="0" smtClean="0"/>
              <a:t> </a:t>
            </a:r>
          </a:p>
          <a:p>
            <a:r>
              <a:rPr lang="en-US" sz="800" dirty="0" smtClean="0"/>
              <a:t>11.0IS-3</a:t>
            </a:r>
            <a:r>
              <a:rPr lang="en-US" sz="800" dirty="0" smtClean="0">
                <a:hlinkClick r:id="rId4" action="ppaction://hlinkfile"/>
              </a:rPr>
              <a:t>Radiological Emergency Management</a:t>
            </a:r>
            <a:r>
              <a:rPr lang="en-US" sz="800" dirty="0" smtClean="0"/>
              <a:t> </a:t>
            </a:r>
          </a:p>
          <a:p>
            <a:r>
              <a:rPr lang="en-US" sz="800" dirty="0" smtClean="0"/>
              <a:t>11.0IS-5.a</a:t>
            </a:r>
            <a:r>
              <a:rPr lang="en-US" sz="800" dirty="0" smtClean="0">
                <a:hlinkClick r:id="rId5" action="ppaction://hlinkfile"/>
              </a:rPr>
              <a:t>An Introduction to Hazardous Materials</a:t>
            </a:r>
            <a:r>
              <a:rPr lang="en-US" sz="800" dirty="0" smtClean="0"/>
              <a:t> </a:t>
            </a:r>
          </a:p>
          <a:p>
            <a:r>
              <a:rPr lang="en-US" sz="800" dirty="0" smtClean="0"/>
              <a:t>11.0IS-7</a:t>
            </a:r>
            <a:r>
              <a:rPr lang="en-US" sz="800" dirty="0" smtClean="0">
                <a:hlinkClick r:id="rId6" action="ppaction://hlinkfile"/>
              </a:rPr>
              <a:t>A Citizen's Guide to Disaster Assistance</a:t>
            </a:r>
            <a:r>
              <a:rPr lang="en-US" sz="800" dirty="0" smtClean="0"/>
              <a:t> </a:t>
            </a:r>
          </a:p>
          <a:p>
            <a:r>
              <a:rPr lang="en-US" sz="800" dirty="0" smtClean="0"/>
              <a:t>11.0IS-8.a</a:t>
            </a:r>
            <a:r>
              <a:rPr lang="en-US" sz="800" dirty="0" smtClean="0">
                <a:hlinkClick r:id="rId7" action="ppaction://hlinkfile"/>
              </a:rPr>
              <a:t>Building for the Earthquakes of Tomorrow: Complying with Executive Order 12699</a:t>
            </a:r>
            <a:r>
              <a:rPr lang="en-US" sz="800" dirty="0" smtClean="0"/>
              <a:t> </a:t>
            </a:r>
          </a:p>
          <a:p>
            <a:r>
              <a:rPr lang="en-US" sz="800" dirty="0" smtClean="0"/>
              <a:t>0IS-15.b</a:t>
            </a:r>
            <a:r>
              <a:rPr lang="en-US" sz="800" dirty="0" smtClean="0">
                <a:hlinkClick r:id="rId8" action="ppaction://hlinkfile"/>
              </a:rPr>
              <a:t>Special Events Contingency Planning for Public Safety Agencies</a:t>
            </a:r>
            <a:r>
              <a:rPr lang="en-US" sz="800" dirty="0" smtClean="0"/>
              <a:t> -(7/22/2010)0.41.0</a:t>
            </a:r>
            <a:br>
              <a:rPr lang="en-US" sz="800" dirty="0" smtClean="0"/>
            </a:br>
            <a:r>
              <a:rPr lang="en-US" sz="800" dirty="0" smtClean="0"/>
              <a:t/>
            </a:r>
            <a:br>
              <a:rPr lang="en-US" sz="800" dirty="0" smtClean="0"/>
            </a:br>
            <a:r>
              <a:rPr lang="en-US" sz="800" dirty="0" smtClean="0"/>
              <a:t>1.0 (When combined with IS-19, IS-20, IS-21, IS-33, IS-106, IS-107 and IS-101.b)</a:t>
            </a:r>
          </a:p>
          <a:p>
            <a:r>
              <a:rPr lang="en-US" sz="800" dirty="0" smtClean="0"/>
              <a:t>IS-19.12</a:t>
            </a:r>
            <a:r>
              <a:rPr lang="en-US" sz="800" dirty="0" smtClean="0">
                <a:hlinkClick r:id="rId9" action="ppaction://hlinkfile"/>
              </a:rPr>
              <a:t>FEMA EEO Supervisor Course 2012</a:t>
            </a:r>
            <a:r>
              <a:rPr lang="en-US" sz="800" dirty="0" smtClean="0"/>
              <a:t> -(1/26/2012)0.11.0</a:t>
            </a:r>
            <a:br>
              <a:rPr lang="en-US" sz="800" dirty="0" smtClean="0"/>
            </a:br>
            <a:r>
              <a:rPr lang="en-US" sz="800" dirty="0" smtClean="0"/>
              <a:t/>
            </a:r>
            <a:br>
              <a:rPr lang="en-US" sz="800" dirty="0" smtClean="0"/>
            </a:br>
            <a:r>
              <a:rPr lang="en-US" sz="800" dirty="0" smtClean="0"/>
              <a:t>1.0 (When combined with IS-18, IS-20, IS-21, IS-33, IS-106, IS-107 and IS-101.b)</a:t>
            </a:r>
          </a:p>
          <a:p>
            <a:r>
              <a:rPr lang="en-US" sz="800" dirty="0" smtClean="0"/>
              <a:t>IS-20.12</a:t>
            </a:r>
            <a:r>
              <a:rPr lang="en-US" sz="800" dirty="0" smtClean="0">
                <a:hlinkClick r:id="rId10" action="ppaction://hlinkfile"/>
              </a:rPr>
              <a:t>Diversity Awareness</a:t>
            </a:r>
            <a:r>
              <a:rPr lang="en-US" sz="800" dirty="0" smtClean="0"/>
              <a:t> -(1/30/2012)0.11.0</a:t>
            </a:r>
            <a:br>
              <a:rPr lang="en-US" sz="800" dirty="0" smtClean="0"/>
            </a:br>
            <a:r>
              <a:rPr lang="en-US" sz="800" dirty="0" smtClean="0"/>
              <a:t/>
            </a:r>
            <a:br>
              <a:rPr lang="en-US" sz="800" dirty="0" smtClean="0"/>
            </a:br>
            <a:r>
              <a:rPr lang="en-US" sz="800" dirty="0" smtClean="0"/>
              <a:t>1.0 (When combined with IS-18, IS-19, IS-21, IS-33, IS-106, IS-107 and IS-101.b)</a:t>
            </a:r>
          </a:p>
          <a:p>
            <a:r>
              <a:rPr lang="en-US" sz="800" dirty="0" smtClean="0"/>
              <a:t>IS-21.12</a:t>
            </a:r>
            <a:r>
              <a:rPr lang="en-US" sz="800" dirty="0" smtClean="0">
                <a:hlinkClick r:id="rId11" action="ppaction://hlinkfile"/>
              </a:rPr>
              <a:t>Civil Rights and FEMA Disaster Assistance</a:t>
            </a:r>
            <a:r>
              <a:rPr lang="en-US" sz="800" dirty="0" smtClean="0"/>
              <a:t> -(1/30/2012)0.11.0</a:t>
            </a:r>
            <a:br>
              <a:rPr lang="en-US" sz="800" dirty="0" smtClean="0"/>
            </a:br>
            <a:r>
              <a:rPr lang="en-US" sz="800" dirty="0" smtClean="0"/>
              <a:t/>
            </a:r>
            <a:br>
              <a:rPr lang="en-US" sz="800" dirty="0" smtClean="0"/>
            </a:br>
            <a:r>
              <a:rPr lang="en-US" sz="800" dirty="0" smtClean="0"/>
              <a:t>1.0 (When combined with IS-18, IS-19, IS-20, IS-33, IS-106, IS-107 and IS-101.b)</a:t>
            </a:r>
          </a:p>
          <a:p>
            <a:r>
              <a:rPr lang="en-US" sz="800" dirty="0" smtClean="0"/>
              <a:t>IS-22</a:t>
            </a:r>
            <a:r>
              <a:rPr lang="en-US" sz="800" dirty="0" smtClean="0">
                <a:hlinkClick r:id="rId12" action="ppaction://hlinkfile"/>
              </a:rPr>
              <a:t>Are You Ready? An In-depth Guide to Citizen Preparedness</a:t>
            </a:r>
            <a:r>
              <a:rPr lang="en-US" sz="800" dirty="0" smtClean="0"/>
              <a:t> -(10/25/2010)11.0</a:t>
            </a:r>
            <a:br>
              <a:rPr lang="en-US" sz="800" dirty="0" smtClean="0"/>
            </a:br>
            <a:r>
              <a:rPr lang="en-US" sz="800" dirty="0" smtClean="0"/>
              <a:t/>
            </a:r>
            <a:br>
              <a:rPr lang="en-US" sz="800" dirty="0" smtClean="0"/>
            </a:br>
            <a:r>
              <a:rPr lang="en-US" sz="800" dirty="0" smtClean="0"/>
              <a:t>1.0 (When combined with IS 102.b, IS 293, IS 634)</a:t>
            </a:r>
          </a:p>
          <a:p>
            <a:r>
              <a:rPr lang="en-US" sz="800" dirty="0" smtClean="0"/>
              <a:t>IS-27</a:t>
            </a:r>
            <a:r>
              <a:rPr lang="en-US" sz="800" dirty="0" smtClean="0">
                <a:hlinkClick r:id="rId13" action="ppaction://hlinkfile"/>
              </a:rPr>
              <a:t>Orientation to FEMA Logistics</a:t>
            </a:r>
            <a:r>
              <a:rPr lang="en-US" sz="800" dirty="0" smtClean="0"/>
              <a:t> -(2/8/2011)0.41.0</a:t>
            </a:r>
            <a:br>
              <a:rPr lang="en-US" sz="800" dirty="0" smtClean="0"/>
            </a:br>
            <a:r>
              <a:rPr lang="en-US" sz="800" dirty="0" smtClean="0"/>
              <a:t/>
            </a:r>
            <a:br>
              <a:rPr lang="en-US" sz="800" dirty="0" smtClean="0"/>
            </a:br>
            <a:r>
              <a:rPr lang="en-US" sz="800" dirty="0" smtClean="0"/>
              <a:t>1.0 (When combined with IS-245.a and IS-246)</a:t>
            </a:r>
          </a:p>
          <a:p>
            <a:r>
              <a:rPr lang="en-US" sz="800" dirty="0" smtClean="0"/>
              <a:t>IS-29</a:t>
            </a:r>
            <a:r>
              <a:rPr lang="en-US" sz="800" dirty="0" smtClean="0">
                <a:hlinkClick r:id="rId14"/>
              </a:rPr>
              <a:t>Public Information Officer Awareness</a:t>
            </a:r>
            <a:r>
              <a:rPr lang="en-US" sz="800" dirty="0" smtClean="0"/>
              <a:t> -(11/3/2011)</a:t>
            </a:r>
            <a:endParaRPr lang="en-US" sz="80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mn-ea"/>
                <a:cs typeface="+mn-cs"/>
              </a:rPr>
              <a:t>Hanan Yadin</a:t>
            </a:r>
            <a:r>
              <a:rPr lang="en-US" sz="1200" kern="1200" dirty="0" smtClean="0">
                <a:solidFill>
                  <a:schemeClr val="tx1"/>
                </a:solidFill>
                <a:effectLst/>
                <a:latin typeface="Arial" charset="0"/>
                <a:ea typeface="+mn-ea"/>
                <a:cs typeface="+mn-cs"/>
              </a:rPr>
              <a:t>, former Israeli Defense Force (IDF) Counter-Terrorism Unit and Shin-Beth Counter-Terrorism expert. Hanan is the only </a:t>
            </a:r>
            <a:r>
              <a:rPr lang="en-US" sz="1200" b="1" kern="1200" dirty="0" smtClean="0">
                <a:solidFill>
                  <a:schemeClr val="tx1"/>
                </a:solidFill>
                <a:effectLst/>
                <a:latin typeface="Arial" charset="0"/>
                <a:ea typeface="+mn-ea"/>
                <a:cs typeface="+mn-cs"/>
              </a:rPr>
              <a:t>Subject Matter Expert </a:t>
            </a:r>
            <a:r>
              <a:rPr lang="en-US" sz="1200" kern="1200" dirty="0" smtClean="0">
                <a:solidFill>
                  <a:schemeClr val="tx1"/>
                </a:solidFill>
                <a:effectLst/>
                <a:latin typeface="Arial" charset="0"/>
                <a:ea typeface="+mn-ea"/>
                <a:cs typeface="+mn-cs"/>
              </a:rPr>
              <a:t>with real world with actual practical tactical experience in School Safety &amp; Security. He has actually lived and applied his real world experience in urban combat (school Assaults). He knows from his real world experience proven intervention and prevention strategies concerning School Safety &amp; Security; and is the only person (with real live experience) in the United State today. He grew-up In Israel and experienced violence in schools up-close and personal and was directly involved in addressing School Safety &amp; Security within Israel. He knows tactics better than anyone in the country when it comes to true and realistic school safety and security.</a:t>
            </a:r>
          </a:p>
          <a:p>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69</a:t>
            </a:fld>
            <a:endParaRPr lang="en-US"/>
          </a:p>
        </p:txBody>
      </p:sp>
    </p:spTree>
    <p:extLst>
      <p:ext uri="{BB962C8B-B14F-4D97-AF65-F5344CB8AC3E}">
        <p14:creationId xmlns:p14="http://schemas.microsoft.com/office/powerpoint/2010/main" val="14281834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culminates from 40-consecutive years in law enforcement; training and working in a school-based environment combined with the diversity of colleagues, associates that are literally “TRUE SUBJECT MATTER EXPERTS” within their highly diversified field.</a:t>
            </a:r>
          </a:p>
          <a:p>
            <a:endParaRPr lang="en-US" dirty="0" smtClean="0"/>
          </a:p>
          <a:p>
            <a:r>
              <a:rPr lang="en-US" dirty="0" smtClean="0"/>
              <a:t>This has been a labor of love, passion and commitment to the men and women of law enforcement and to our Children.</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mn-ea"/>
                <a:cs typeface="+mn-cs"/>
              </a:rPr>
              <a:t>The SBLE Holistic School Safety &amp; Security Concept and Training Plan provides a strong and viable venue to bring all required resources together in a united coalition of assets. It is a </a:t>
            </a:r>
            <a:r>
              <a:rPr lang="en-US" sz="1200" b="1" u="sng" kern="1200" dirty="0" smtClean="0">
                <a:solidFill>
                  <a:schemeClr val="tx1"/>
                </a:solidFill>
                <a:effectLst/>
                <a:latin typeface="Arial" charset="0"/>
                <a:ea typeface="+mn-ea"/>
                <a:cs typeface="+mn-cs"/>
              </a:rPr>
              <a:t>Strategic Concept &amp; Plan</a:t>
            </a:r>
            <a:r>
              <a:rPr lang="en-US" sz="1200" b="1" kern="1200" dirty="0" smtClean="0">
                <a:solidFill>
                  <a:schemeClr val="tx1"/>
                </a:solidFill>
                <a:effectLst/>
                <a:latin typeface="Arial" charset="0"/>
                <a:ea typeface="+mn-ea"/>
                <a:cs typeface="+mn-cs"/>
              </a:rPr>
              <a:t>. </a:t>
            </a:r>
            <a:endParaRPr lang="en-US" sz="1200" kern="1200" dirty="0" smtClean="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73</a:t>
            </a:fld>
            <a:endParaRPr lang="en-US"/>
          </a:p>
        </p:txBody>
      </p:sp>
    </p:spTree>
    <p:extLst>
      <p:ext uri="{BB962C8B-B14F-4D97-AF65-F5344CB8AC3E}">
        <p14:creationId xmlns:p14="http://schemas.microsoft.com/office/powerpoint/2010/main" val="4277558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more tangible and specific goals and objectives are in following sides and slide notes. </a:t>
            </a: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6</a:t>
            </a:fld>
            <a:endParaRPr lang="en-US"/>
          </a:p>
        </p:txBody>
      </p:sp>
    </p:spTree>
    <p:extLst>
      <p:ext uri="{BB962C8B-B14F-4D97-AF65-F5344CB8AC3E}">
        <p14:creationId xmlns:p14="http://schemas.microsoft.com/office/powerpoint/2010/main" val="35768553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2CE24D-05C5-46D2-92B0-EB45944FD398}" type="slidenum">
              <a:rPr lang="en-US"/>
              <a:pPr/>
              <a:t>74</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pPr>
              <a:lnSpc>
                <a:spcPct val="80000"/>
              </a:lnSpc>
            </a:pPr>
            <a:r>
              <a:rPr lang="en-US" sz="800" b="1"/>
              <a:t>Partner Statements</a:t>
            </a:r>
            <a:endParaRPr lang="en-US" sz="800"/>
          </a:p>
          <a:p>
            <a:pPr>
              <a:lnSpc>
                <a:spcPct val="80000"/>
              </a:lnSpc>
            </a:pPr>
            <a:r>
              <a:rPr lang="en-US" sz="800"/>
              <a:t/>
            </a:r>
            <a:br>
              <a:rPr lang="en-US" sz="800"/>
            </a:br>
            <a:r>
              <a:rPr lang="en-US" sz="800" b="1"/>
              <a:t>Texas State University</a:t>
            </a:r>
            <a:r>
              <a:rPr lang="en-US" sz="800"/>
              <a:t> is a premier public, student–centered, doctoral granting institution dedicated to excellence in serving the educational needs of the diverse population of Texas and the world beyond.  The </a:t>
            </a:r>
            <a:r>
              <a:rPr lang="en-US" sz="800" b="1"/>
              <a:t>Texas School Safety Center (TxSSC)</a:t>
            </a:r>
            <a:r>
              <a:rPr lang="en-US" sz="800"/>
              <a:t> is the Texas State University premier Center for Campus - School Safety and Security initiatives. The Texas School Safety Center (TxSSC) includes other divisions, the Institute for Criminal Justice Studies (ICJS), the Center for Youth Initiatives (CYI) and TxSSC support Staff. TxSSC is a multi-division training and technical assistance center focused on health and safety issues with an emphasis on youth involvement and leadership. TxSSC-ICJS trains law enforcement and educators, facilitates community mobilization, and develops youth as leaders. At TxSSC, our mission is to create safe and secure communities and schools for all Texans by promoting collaboration, coordination, cooperation, self-initiative and the best training curriculums in the country.</a:t>
            </a:r>
          </a:p>
          <a:p>
            <a:pPr>
              <a:lnSpc>
                <a:spcPct val="80000"/>
              </a:lnSpc>
            </a:pPr>
            <a:r>
              <a:rPr lang="en-US" sz="800" b="1"/>
              <a:t>The Texas School Safety Center (TxSSC): </a:t>
            </a:r>
            <a:r>
              <a:rPr lang="en-US" sz="800"/>
              <a:t>was created in 1999 by then Governor George Bush and authorized by the 77th Texas Legislature in 2001 to serve as a central location for school safety information, and to provide schools with research, training, and technical assistance to reduce youth violence and promote safety in the state. TxSSC is charged to conduct safety training that includes: development of a positive school environment and proactive safety measures to address local concerns, school safety courses for law enforcement officials, assistance for districts in developing a multi-hazard emergency operations plan, security criteria for instructional facilities, and a model safety and security audit procedure for the state. The center also collects school safety data for the state and provides a report to the public.</a:t>
            </a:r>
            <a:endParaRPr lang="en-US" sz="800" b="1"/>
          </a:p>
          <a:p>
            <a:pPr>
              <a:lnSpc>
                <a:spcPct val="80000"/>
              </a:lnSpc>
            </a:pPr>
            <a:r>
              <a:rPr lang="en-US" sz="800" b="1"/>
              <a:t>The Institute for Criminal Justice Studies (ICJS): </a:t>
            </a:r>
            <a:r>
              <a:rPr lang="en-US" sz="800"/>
              <a:t>was created in 1974 as part of the Department of Criminal Justice at the former Southwest Texas State University (now Texas State University). ICJS has trained more than 75,000 criminal justice, law enforcement and crime prevention practitioners from throughout Texas, in addition to 46 other states as well as from Canada, Guam, Mexico, Great Britain, Australia, Costa Rica and Saudi Arabia during the past 36-years. ICJS has partnered with leading experts in the field of law enforcement, school safety, counter-terrorism, and other homeland security related subjects to research, develop and deliver the most current, state-of-the-art, realistic, interactive and best practices from lessons learned law enforcement and crime prevention curriculums and trainings in the country. Some of our new partners include Signature Science, LLC.; Instinctive Shooting International Incorporated (ISIINC), former Israeli soldiers who bring state-of-the-art mitigation and defense training along with a plethora of first hand experience in dealing with and countering terrorism; Responsive Learning; and Parks Place, LLC. ICJS is continually researching and forming partnerships with the best expert companies and organizations in the country, to ensure we deliver the absolute best training possible. ICJS retains the most experienced, veteran subject matter experts using the innovative and cost saving ICJS Adjunct Contractor (Vendor) Instructor pool. This by design reduced full-time operation staff associated cost and only utilizes training cadre/personnel as required by specific training needs. Instructors are paid for each training/delivery and this is by individual contract.</a:t>
            </a:r>
            <a:endParaRPr lang="en-US" sz="800" b="1"/>
          </a:p>
          <a:p>
            <a:pPr>
              <a:lnSpc>
                <a:spcPct val="80000"/>
              </a:lnSpc>
            </a:pPr>
            <a:r>
              <a:rPr lang="en-US" sz="800" b="1"/>
              <a:t>Signature Science</a:t>
            </a:r>
            <a:r>
              <a:rPr lang="en-US" sz="800"/>
              <a:t>: uses a multidisciplinary approach to solving Homeland Security problems. By combining science and engineering expertise with law enforcement and military experience, we became a nationally-recognized provider of Homeland Security services—well before September 11th. Our science and engineering expertise includes chemistry, microbiology, statistics, meteorology, toxicology, and numerous other technical disciplines. We recruit the best candidates and hire only those that pass our rigorous screening process. The technical challenges and corporate culture help us retain the best staff (less than 1% annual turnover in our corporate history) and provide consistently excellent service to our clients. Our tactical and strategic capabilities include individuals experienced in law enforcement, military operations, crisis management, school safety, and logistics. Our Austin based company has partnered with ICJS to help in the research, development and delivery of </a:t>
            </a:r>
            <a:r>
              <a:rPr lang="en-US" sz="800" b="1" i="1"/>
              <a:t>Project SBLE Officer Training Program </a:t>
            </a:r>
            <a:r>
              <a:rPr lang="en-US" sz="800"/>
              <a:t>curriculums/lessons. </a:t>
            </a:r>
            <a:endParaRPr lang="en-US" sz="800" b="1"/>
          </a:p>
          <a:p>
            <a:pPr>
              <a:lnSpc>
                <a:spcPct val="80000"/>
              </a:lnSpc>
            </a:pPr>
            <a:r>
              <a:rPr lang="en-US" sz="800" b="1"/>
              <a:t>ISI Training Center (ISI.Inc)</a:t>
            </a:r>
            <a:r>
              <a:rPr lang="en-US" sz="800"/>
              <a:t> Since 1993, ISI Worldwide LLC., has successfully provided high caliber training and consulting services to Police Departments, SWAT teams, Military Personnel, Government Agencies and Private Security entities throughout the United States. At ISI, we believe in training that not only meets, but exceeds current professional training standards. We firmly believe in proactive, innovative and practical training methods that work in the real world which is why ISI is a partner in the </a:t>
            </a:r>
            <a:r>
              <a:rPr lang="en-US" sz="800" b="1" i="1"/>
              <a:t>Project SBLE Officer Training Program</a:t>
            </a:r>
            <a:r>
              <a:rPr lang="en-US" sz="800"/>
              <a:t>. Operational excellence is best achieved by elevating individual as well as team capabilities. The result is a well prepared team that has the confidence, competency and skill level to rapidly execute an effective response to a range of hostile situations while reducing the risk of injury or loss of life. ISI has the distinct advantage of providing you with the finest mix of custom training solutions available on the market. ISI sets itself apart from other vendors by offering tactical and counter-terror courses that are tailored to simulate the </a:t>
            </a:r>
            <a:r>
              <a:rPr lang="en-US" sz="800" b="1"/>
              <a:t>actual</a:t>
            </a:r>
            <a:r>
              <a:rPr lang="en-US" sz="800"/>
              <a:t> operating environment (bus, airplane, urban, etc.) of the individual and team. American and Israeli expertise, by merging American and Israeli “know how” in a spirit of cooperation we have set unmatched new standards of excellence in the counter-terrorism and tactical training industries. ISI Worldwide has adapted the best practices learned from real world examples to design sophisticated training modules and scenarios that are applicable to the conditions, threat levels and requirements of American agencies. Today’s operators have high-level responsibilities and are focused on their immediate duties as well as fighting the war against terror. That’s why ISI maintains a mobile team of diverse instructors who are experts in their fields in order to bring world class training directly to you. The mission of ISI is to deliver value and best-in-class training to your operators. </a:t>
            </a:r>
            <a:r>
              <a:rPr lang="en-US" sz="800" b="1" i="1"/>
              <a:t>They</a:t>
            </a:r>
            <a:r>
              <a:rPr lang="en-US" sz="800"/>
              <a:t> are why we stay focused. </a:t>
            </a:r>
            <a:r>
              <a:rPr lang="en-US" sz="800" b="1" i="1"/>
              <a:t>They</a:t>
            </a:r>
            <a:r>
              <a:rPr lang="en-US" sz="800"/>
              <a:t> are why we continually seek improvements. </a:t>
            </a:r>
            <a:r>
              <a:rPr lang="en-US" sz="800" b="1" i="1"/>
              <a:t>They </a:t>
            </a:r>
            <a:r>
              <a:rPr lang="en-US" sz="800"/>
              <a:t>are why we are in business. </a:t>
            </a:r>
            <a:endParaRPr lang="en-US" sz="800" b="1"/>
          </a:p>
          <a:p>
            <a:pPr>
              <a:lnSpc>
                <a:spcPct val="80000"/>
              </a:lnSpc>
            </a:pPr>
            <a:r>
              <a:rPr lang="en-US" sz="800" b="1"/>
              <a:t>Responsive Learning (On-line course developers):</a:t>
            </a:r>
            <a:r>
              <a:rPr lang="en-US" sz="800"/>
              <a:t> is a professional development, project Management Company. They capture knowledge and expertise and translate it into a learning format that can be shared when needed, where needed, and as needed.  Responsive learning uses e-Learning technology and techniques to design and deliver powerful training and learning solutions specifically for schools, districts, and education agencies.  Responsive Learning was created for schools by school people.  We are the architects who design and build the systems to connect the experts, resources, and training. Schools and institutions have an enormous knowledge base, full of specialized instruction, policies, procedures, systems, fact sheets, and other resources.   Efficiently and effectively transferring that knowledge to stakeholders is the challenge.  We help institutions and schools plan, prepare, collaborate, communicate, and respond to this challenge by developing learning systems to organize, manage, and deliver their experience, expertise and shared resources. Multi-hazard Emergency Management and Response Planning for Communities and Schools is one key focus.  School violence, hurricanes, and other natural disasters are stark reminders of how critical it is for our nation to approach emergency management in a coordinated, consistent, efficient manner. Responsive learning will be our web-based on-line learning resource center to support Project SBLE Training Program.</a:t>
            </a:r>
          </a:p>
          <a:p>
            <a:pPr>
              <a:lnSpc>
                <a:spcPct val="80000"/>
              </a:lnSpc>
            </a:pPr>
            <a:r>
              <a:rPr lang="en-US" sz="800"/>
              <a:t/>
            </a:r>
            <a:br>
              <a:rPr lang="en-US" sz="800"/>
            </a:br>
            <a:r>
              <a:rPr lang="en-US" sz="800" b="1"/>
              <a:t>National Association of School Resource Officers (NASRO):</a:t>
            </a:r>
            <a:r>
              <a:rPr lang="en-US" sz="800"/>
              <a:t> is a not-for-profit organization for school based law enforcement officers, school administrators, and school security/safety professionals working as partners to protect students, school faculty and staff and the schools they attend. NASRO officers are some of the most highly trained and experienced SBLE officers in the country today. NASRO as our newest partner will assist TxSSC-ICJS with curriculum research and development (through the NASRO Training Committee). The SBLE Concept can easily be adapted to the needs of any community, desiring safe schools, and effective community partnerships. NASRO has a well established structure in place for national curriculum delivery.</a:t>
            </a:r>
          </a:p>
          <a:p>
            <a:pPr>
              <a:lnSpc>
                <a:spcPct val="80000"/>
              </a:lnSpc>
            </a:pPr>
            <a:endParaRPr lang="en-US" sz="8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18175E-0DBD-4D83-A798-18750EE99A1D}" type="slidenum">
              <a:rPr lang="en-US"/>
              <a:pPr/>
              <a:t>75</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pPr fontAlgn="base"/>
            <a:r>
              <a:rPr lang="en-US" sz="1200" kern="1200" dirty="0" smtClean="0">
                <a:solidFill>
                  <a:schemeClr val="tx1"/>
                </a:solidFill>
                <a:effectLst/>
                <a:latin typeface="Arial" charset="0"/>
                <a:ea typeface="+mn-ea"/>
                <a:cs typeface="+mn-cs"/>
              </a:rPr>
              <a:t>Texas D.A.R.E. Training &amp; Development Institute consistently looks for funding to off-set cost to individual agencies.</a:t>
            </a:r>
          </a:p>
          <a:p>
            <a:pPr fontAlgn="base"/>
            <a:r>
              <a:rPr lang="en-US" sz="1200" kern="1200" dirty="0" smtClean="0">
                <a:solidFill>
                  <a:schemeClr val="tx1"/>
                </a:solidFill>
                <a:effectLst/>
                <a:latin typeface="Arial" charset="0"/>
                <a:ea typeface="+mn-ea"/>
                <a:cs typeface="+mn-cs"/>
              </a:rPr>
              <a:t> </a:t>
            </a:r>
          </a:p>
          <a:p>
            <a:pPr fontAlgn="base"/>
            <a:r>
              <a:rPr lang="en-US" sz="1200" kern="1200" dirty="0" smtClean="0">
                <a:solidFill>
                  <a:schemeClr val="tx1"/>
                </a:solidFill>
                <a:effectLst/>
                <a:latin typeface="Arial" charset="0"/>
                <a:ea typeface="+mn-ea"/>
                <a:cs typeface="+mn-cs"/>
              </a:rPr>
              <a:t>Average training cost for a 40-hour course to deliver the Texas D.A.R.E. Training &amp; Development Institute SBLE Holistic School Safety &amp; Security Concept and Training Plan is $2,500.oo per student at 50 students per class. As the Train-The-Trainer component is integrated (established with each state this cost will substantially be reduced to around $450.00 per attendee/participant at state level.  </a:t>
            </a:r>
          </a:p>
          <a:p>
            <a:pPr fontAlgn="base"/>
            <a:r>
              <a:rPr lang="en-US" sz="1200" kern="1200" dirty="0" smtClean="0">
                <a:solidFill>
                  <a:schemeClr val="tx1"/>
                </a:solidFill>
                <a:effectLst/>
                <a:latin typeface="Arial" charset="0"/>
                <a:ea typeface="+mn-ea"/>
                <a:cs typeface="+mn-cs"/>
              </a:rPr>
              <a:t> </a:t>
            </a:r>
          </a:p>
          <a:p>
            <a:pPr fontAlgn="base"/>
            <a:r>
              <a:rPr lang="en-US" sz="1200" kern="1200" dirty="0" smtClean="0">
                <a:solidFill>
                  <a:schemeClr val="tx1"/>
                </a:solidFill>
                <a:effectLst/>
                <a:latin typeface="Arial" charset="0"/>
                <a:ea typeface="+mn-ea"/>
                <a:cs typeface="+mn-cs"/>
              </a:rPr>
              <a:t>Texas D.A.R.E. Training &amp; Development Institute will always works with Chiefs and Sheriffs to offer the highest caliber, state-of-the-art, realistic and interactive law enforcement training based on best practices from lessons learned.  Texas D.A.R.E. Training &amp; Development Institute uses only the best and highest qualified, veteran subject matter experts as instructors. We currently use former F.B.I., Scientist, Sheriffs, Chiefs and veteran law enforcement subject matter experts, some of the best in the country through our partnerships. </a:t>
            </a:r>
          </a:p>
          <a:p>
            <a:endParaRPr lang="en-US" sz="10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outerShdw blurRad="38100" dist="38100" dir="2700000" algn="tl">
                    <a:srgbClr val="000000">
                      <a:alpha val="43137"/>
                    </a:srgbClr>
                  </a:outerShdw>
                </a:effectLst>
              </a:rPr>
              <a:t>REMEMBER THIS:</a:t>
            </a:r>
            <a:r>
              <a:rPr lang="en-US" dirty="0" smtClean="0"/>
              <a:t> “Never has a law enforcement officer stood so tall and valiant as when he/she stooped to help a CHILD”.</a:t>
            </a:r>
          </a:p>
          <a:p>
            <a:endParaRPr lang="en-US" dirty="0" smtClean="0"/>
          </a:p>
          <a:p>
            <a:r>
              <a:rPr lang="en-US" dirty="0" smtClean="0"/>
              <a:t>If our “FOCUS” is truly to help and protect our children where they can learn; then it is time to put-a-way our Childish ways, pettiness's, differences and political correctness and stayed the course!</a:t>
            </a: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7</a:t>
            </a:fld>
            <a:endParaRPr lang="en-US"/>
          </a:p>
        </p:txBody>
      </p:sp>
    </p:spTree>
    <p:extLst>
      <p:ext uri="{BB962C8B-B14F-4D97-AF65-F5344CB8AC3E}">
        <p14:creationId xmlns:p14="http://schemas.microsoft.com/office/powerpoint/2010/main" val="2497693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These are the entities with the real dog in the hunt so-to-speak and be accurate. </a:t>
            </a:r>
            <a:r>
              <a:rPr lang="en-US" sz="1200" kern="1200" dirty="0" smtClean="0">
                <a:solidFill>
                  <a:schemeClr val="tx1"/>
                </a:solidFill>
                <a:effectLst/>
                <a:latin typeface="Arial" charset="0"/>
                <a:ea typeface="+mn-ea"/>
                <a:cs typeface="+mn-cs"/>
              </a:rPr>
              <a:t>They include both </a:t>
            </a:r>
            <a:r>
              <a:rPr lang="en-US" sz="1200" b="1" kern="1200" dirty="0" smtClean="0">
                <a:solidFill>
                  <a:schemeClr val="tx1"/>
                </a:solidFill>
                <a:effectLst/>
                <a:latin typeface="Arial" charset="0"/>
                <a:ea typeface="+mn-ea"/>
                <a:cs typeface="+mn-cs"/>
              </a:rPr>
              <a:t>D.A.R.E. Officers</a:t>
            </a:r>
            <a:r>
              <a:rPr lang="en-US" sz="1200" kern="1200" dirty="0" smtClean="0">
                <a:solidFill>
                  <a:schemeClr val="tx1"/>
                </a:solidFill>
                <a:effectLst/>
                <a:latin typeface="Arial" charset="0"/>
                <a:ea typeface="+mn-ea"/>
                <a:cs typeface="+mn-cs"/>
              </a:rPr>
              <a:t>, </a:t>
            </a:r>
            <a:r>
              <a:rPr lang="en-US" sz="1200" b="1" kern="1200" dirty="0" smtClean="0">
                <a:solidFill>
                  <a:schemeClr val="tx1"/>
                </a:solidFill>
                <a:effectLst/>
                <a:latin typeface="Arial" charset="0"/>
                <a:ea typeface="+mn-ea"/>
                <a:cs typeface="+mn-cs"/>
              </a:rPr>
              <a:t>N.A.S.R.O. – School Resource Officers (SRO)</a:t>
            </a:r>
            <a:r>
              <a:rPr lang="en-US" sz="1200" kern="1200" dirty="0" smtClean="0">
                <a:solidFill>
                  <a:schemeClr val="tx1"/>
                </a:solidFill>
                <a:effectLst/>
                <a:latin typeface="Arial" charset="0"/>
                <a:ea typeface="+mn-ea"/>
                <a:cs typeface="+mn-cs"/>
              </a:rPr>
              <a:t> and G.R.E.A.T. Officers.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3AF0E035-4ABD-4B41-AF75-B807746E6392}" type="slidenum">
              <a:rPr lang="en-US" smtClean="0"/>
              <a:pPr/>
              <a:t>8</a:t>
            </a:fld>
            <a:endParaRPr lang="en-US"/>
          </a:p>
        </p:txBody>
      </p:sp>
    </p:spTree>
    <p:extLst>
      <p:ext uri="{BB962C8B-B14F-4D97-AF65-F5344CB8AC3E}">
        <p14:creationId xmlns:p14="http://schemas.microsoft.com/office/powerpoint/2010/main" val="238412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3EC1F2-6176-4AEA-8B2C-72A344366E4E}" type="slidenum">
              <a:rPr lang="en-US"/>
              <a:pPr/>
              <a:t>12</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0376D29-C551-464B-B339-D6E54474B93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AF6A52-38CB-4C97-96E4-7D27408D251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725D9B-30E8-4D4E-BD94-5E2F10A0F86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CA8A129-1815-42C0-900D-FA46A9F85A2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AE8B6D6-1271-4DDC-B66D-97DE8177EA6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C4E9ABB-4C61-430E-8F2D-620050C36F6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F6BDCF8-7580-4E6F-A6A3-42E866AD9E9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138D251-788B-48F6-802D-7089299A773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74C7185-B53E-4757-93F1-BBAD6690AC69}"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A459787-5FC7-4B31-BB04-D4BE59F12D2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BD50EC8-7DD8-4322-AA4E-B0CFF6DD235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FF9A7C1-75E1-48F9-8C27-0144FDC2B6B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5.jp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4.jp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4.jpg"/><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4.jpg"/></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jpg"/></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2.png"/></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5.jpg"/><Relationship Id="rId7" Type="http://schemas.openxmlformats.org/officeDocument/2006/relationships/image" Target="../media/image43.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57.jpg"/><Relationship Id="rId4" Type="http://schemas.openxmlformats.org/officeDocument/2006/relationships/image" Target="../media/image56.jpg"/></Relationships>
</file>

<file path=ppt/slides/_rels/slide6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g"/><Relationship Id="rId4" Type="http://schemas.openxmlformats.org/officeDocument/2006/relationships/image" Target="../media/image59.png"/></Relationships>
</file>

<file path=ppt/slides/_rels/slide6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hyperlink" Target="http://3.bp.blogspot.com/-0f8R340rc7E/UE6xE0iAU5I/AAAAAAAAAas/1UljEd-dX8s/s1600/wwp" TargetMode="External"/><Relationship Id="rId4" Type="http://schemas.openxmlformats.org/officeDocument/2006/relationships/image" Target="../media/image63.jpeg"/></Relationships>
</file>

<file path=ppt/slides/_rels/slide6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4.jpg"/></Relationships>
</file>

<file path=ppt/slides/_rels/slide6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67.jpeg"/><Relationship Id="rId4" Type="http://schemas.openxmlformats.org/officeDocument/2006/relationships/image" Target="../media/image43.png"/></Relationships>
</file>

<file path=ppt/slides/_rels/slide6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jpg"/></Relationships>
</file>

<file path=ppt/slides/_rels/slide6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6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jp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81.jpeg"/><Relationship Id="rId3" Type="http://schemas.openxmlformats.org/officeDocument/2006/relationships/image" Target="../media/image73.png"/><Relationship Id="rId7" Type="http://schemas.openxmlformats.org/officeDocument/2006/relationships/image" Target="../media/image4.jpg"/><Relationship Id="rId12" Type="http://schemas.openxmlformats.org/officeDocument/2006/relationships/image" Target="../media/image80.gif"/><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76.jpeg"/><Relationship Id="rId11" Type="http://schemas.openxmlformats.org/officeDocument/2006/relationships/image" Target="../media/image79.jpg"/><Relationship Id="rId5" Type="http://schemas.openxmlformats.org/officeDocument/2006/relationships/image" Target="../media/image75.emf"/><Relationship Id="rId15" Type="http://schemas.openxmlformats.org/officeDocument/2006/relationships/image" Target="../media/image82.jpg"/><Relationship Id="rId10" Type="http://schemas.openxmlformats.org/officeDocument/2006/relationships/image" Target="../media/image78.jpg"/><Relationship Id="rId4" Type="http://schemas.openxmlformats.org/officeDocument/2006/relationships/image" Target="../media/image74.png"/><Relationship Id="rId9" Type="http://schemas.openxmlformats.org/officeDocument/2006/relationships/image" Target="../media/image77.gif"/><Relationship Id="rId14" Type="http://schemas.openxmlformats.org/officeDocument/2006/relationships/image" Target="../media/image27.emf"/></Relationships>
</file>

<file path=ppt/slides/_rels/slide7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sz="4000" b="1" dirty="0" smtClean="0">
                <a:effectLst>
                  <a:outerShdw blurRad="38100" dist="38100" dir="2700000" algn="tl">
                    <a:srgbClr val="FFFFFF"/>
                  </a:outerShdw>
                </a:effectLst>
              </a:rPr>
              <a:t>Texas </a:t>
            </a:r>
            <a:r>
              <a:rPr lang="en-US" sz="4000" b="1" i="1" dirty="0" smtClean="0">
                <a:solidFill>
                  <a:srgbClr val="CC0000"/>
                </a:solidFill>
                <a:effectLst>
                  <a:outerShdw blurRad="38100" dist="38100" dir="2700000" algn="tl">
                    <a:srgbClr val="FFFFFF"/>
                  </a:outerShdw>
                </a:effectLst>
                <a:latin typeface="Arial Black" pitchFamily="34" charset="0"/>
              </a:rPr>
              <a:t>D.A.R.E.</a:t>
            </a:r>
            <a:r>
              <a:rPr lang="en-US" sz="4000" b="1" dirty="0" smtClean="0">
                <a:effectLst>
                  <a:outerShdw blurRad="38100" dist="38100" dir="2700000" algn="tl">
                    <a:srgbClr val="FFFFFF"/>
                  </a:outerShdw>
                </a:effectLst>
              </a:rPr>
              <a:t> Training &amp; Development Institute </a:t>
            </a:r>
            <a:endParaRPr lang="en-US" sz="4000" b="1" dirty="0">
              <a:effectLst>
                <a:outerShdw blurRad="38100" dist="38100" dir="2700000" algn="tl">
                  <a:srgbClr val="FFFFFF"/>
                </a:outerShdw>
              </a:effectLst>
            </a:endParaRPr>
          </a:p>
        </p:txBody>
      </p:sp>
      <p:sp>
        <p:nvSpPr>
          <p:cNvPr id="3075" name="Rectangle 3"/>
          <p:cNvSpPr>
            <a:spLocks noGrp="1" noChangeArrowheads="1"/>
          </p:cNvSpPr>
          <p:nvPr>
            <p:ph type="body" idx="1"/>
          </p:nvPr>
        </p:nvSpPr>
        <p:spPr>
          <a:xfrm>
            <a:off x="457200" y="1752600"/>
            <a:ext cx="8229600" cy="2438400"/>
          </a:xfrm>
        </p:spPr>
        <p:txBody>
          <a:bodyPr/>
          <a:lstStyle/>
          <a:p>
            <a:pPr algn="ctr">
              <a:buFontTx/>
              <a:buNone/>
            </a:pPr>
            <a:r>
              <a:rPr lang="en-US" sz="6000" b="1" dirty="0">
                <a:effectLst>
                  <a:outerShdw blurRad="38100" dist="38100" dir="2700000" algn="tl">
                    <a:srgbClr val="FFFFFF"/>
                  </a:outerShdw>
                </a:effectLst>
              </a:rPr>
              <a:t>HOLISTIC TRAINING </a:t>
            </a:r>
          </a:p>
          <a:p>
            <a:pPr algn="ctr">
              <a:buFontTx/>
              <a:buNone/>
            </a:pPr>
            <a:r>
              <a:rPr lang="en-US" sz="6000" b="1" dirty="0">
                <a:effectLst>
                  <a:outerShdw blurRad="38100" dist="38100" dir="2700000" algn="tl">
                    <a:srgbClr val="FFFFFF"/>
                  </a:outerShdw>
                </a:effectLst>
              </a:rPr>
              <a:t>PLAN &amp; CONCEPT</a:t>
            </a:r>
          </a:p>
        </p:txBody>
      </p:sp>
      <p:pic>
        <p:nvPicPr>
          <p:cNvPr id="3076" name="Picture 4" descr="Police Officer Street Tactical Uniform"/>
          <p:cNvPicPr>
            <a:picLocks noChangeAspect="1" noChangeArrowheads="1"/>
          </p:cNvPicPr>
          <p:nvPr/>
        </p:nvPicPr>
        <p:blipFill>
          <a:blip r:embed="rId3" cstate="print">
            <a:clrChange>
              <a:clrFrom>
                <a:srgbClr val="FFFFFF"/>
              </a:clrFrom>
              <a:clrTo>
                <a:srgbClr val="FFFFFF">
                  <a:alpha val="0"/>
                </a:srgbClr>
              </a:clrTo>
            </a:clrChange>
            <a:lum bright="-30000" contrast="12000"/>
          </a:blip>
          <a:srcRect r="21739"/>
          <a:stretch>
            <a:fillRect/>
          </a:stretch>
        </p:blipFill>
        <p:spPr bwMode="auto">
          <a:xfrm>
            <a:off x="304800" y="3886200"/>
            <a:ext cx="1371600" cy="2819400"/>
          </a:xfrm>
          <a:prstGeom prst="rect">
            <a:avLst/>
          </a:prstGeom>
          <a:noFill/>
        </p:spPr>
      </p:pic>
      <p:pic>
        <p:nvPicPr>
          <p:cNvPr id="3077" name="Picture 5" descr="female police &#10;officer on white &#10;background, portrait. &#10;fotosearch - search &#10;stock photos, &#10;pictures, images, &#10;and photo clipart"/>
          <p:cNvPicPr>
            <a:picLocks noChangeAspect="1" noChangeArrowheads="1"/>
          </p:cNvPicPr>
          <p:nvPr/>
        </p:nvPicPr>
        <p:blipFill>
          <a:blip r:embed="rId4" cstate="print">
            <a:clrChange>
              <a:clrFrom>
                <a:srgbClr val="F8F8F8"/>
              </a:clrFrom>
              <a:clrTo>
                <a:srgbClr val="F8F8F8">
                  <a:alpha val="0"/>
                </a:srgbClr>
              </a:clrTo>
            </a:clrChange>
            <a:lum bright="-12000" contrast="12000"/>
          </a:blip>
          <a:srcRect l="32001" r="16000" b="7333"/>
          <a:stretch>
            <a:fillRect/>
          </a:stretch>
        </p:blipFill>
        <p:spPr bwMode="auto">
          <a:xfrm>
            <a:off x="7543800" y="3886200"/>
            <a:ext cx="1600200" cy="2819400"/>
          </a:xfrm>
          <a:prstGeom prst="rect">
            <a:avLst/>
          </a:prstGeom>
          <a:noFill/>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0" y="3886200"/>
            <a:ext cx="2396630" cy="2895600"/>
          </a:xfrm>
          <a:prstGeom prst="rect">
            <a:avLst/>
          </a:prstGeom>
        </p:spPr>
      </p:pic>
      <p:pic>
        <p:nvPicPr>
          <p:cNvPr id="10" name="Picture 9"/>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5000" y="3810000"/>
            <a:ext cx="3017662" cy="299618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OBJECTIVES – Cont’d:</a:t>
            </a:r>
            <a:endParaRPr lang="en-US" dirty="0"/>
          </a:p>
        </p:txBody>
      </p:sp>
      <p:sp>
        <p:nvSpPr>
          <p:cNvPr id="3" name="Content Placeholder 2"/>
          <p:cNvSpPr>
            <a:spLocks noGrp="1"/>
          </p:cNvSpPr>
          <p:nvPr>
            <p:ph idx="1"/>
          </p:nvPr>
        </p:nvSpPr>
        <p:spPr/>
        <p:txBody>
          <a:bodyPr/>
          <a:lstStyle/>
          <a:p>
            <a:r>
              <a:rPr lang="en-US" dirty="0" smtClean="0"/>
              <a:t>Specialty (Highly Specialized) Training for</a:t>
            </a:r>
          </a:p>
          <a:p>
            <a:pPr lvl="1">
              <a:buFont typeface="Wingdings" pitchFamily="2" charset="2"/>
              <a:buChar char="Ø"/>
            </a:pPr>
            <a:r>
              <a:rPr lang="en-US" dirty="0"/>
              <a:t> </a:t>
            </a:r>
            <a:r>
              <a:rPr lang="en-US" dirty="0" smtClean="0"/>
              <a:t>Officers/Deputies</a:t>
            </a:r>
          </a:p>
          <a:p>
            <a:pPr lvl="1">
              <a:buFont typeface="Wingdings" pitchFamily="2" charset="2"/>
              <a:buChar char="Ø"/>
            </a:pPr>
            <a:r>
              <a:rPr lang="en-US" dirty="0"/>
              <a:t> </a:t>
            </a:r>
            <a:r>
              <a:rPr lang="en-US" dirty="0" smtClean="0"/>
              <a:t>Law Enforcement Supervisors (Leadership Training)</a:t>
            </a:r>
          </a:p>
          <a:p>
            <a:pPr lvl="1">
              <a:buFont typeface="Wingdings" pitchFamily="2" charset="2"/>
              <a:buChar char="Ø"/>
            </a:pPr>
            <a:r>
              <a:rPr lang="en-US" dirty="0"/>
              <a:t> </a:t>
            </a:r>
            <a:r>
              <a:rPr lang="en-US" dirty="0" smtClean="0"/>
              <a:t>Law Enforcement &amp; School District Administrators (And School Board Members)</a:t>
            </a:r>
          </a:p>
          <a:p>
            <a:pPr lvl="1">
              <a:buFont typeface="Wingdings" pitchFamily="2" charset="2"/>
              <a:buChar char="Ø"/>
            </a:pPr>
            <a:r>
              <a:rPr lang="en-US" dirty="0"/>
              <a:t> </a:t>
            </a:r>
            <a:r>
              <a:rPr lang="en-US" dirty="0" smtClean="0"/>
              <a:t>School Staff &amp; Teachers</a:t>
            </a:r>
          </a:p>
          <a:p>
            <a:pPr lvl="1">
              <a:buFont typeface="Wingdings" pitchFamily="2" charset="2"/>
              <a:buChar char="Ø"/>
            </a:pPr>
            <a:r>
              <a:rPr lang="en-US" dirty="0"/>
              <a:t> </a:t>
            </a:r>
            <a:r>
              <a:rPr lang="en-US" dirty="0" smtClean="0"/>
              <a:t>Students</a:t>
            </a:r>
          </a:p>
          <a:p>
            <a:pPr lvl="1">
              <a:buFont typeface="Wingdings" pitchFamily="2" charset="2"/>
              <a:buChar char="Ø"/>
            </a:pPr>
            <a:r>
              <a:rPr lang="en-US" dirty="0"/>
              <a:t> </a:t>
            </a:r>
            <a:r>
              <a:rPr lang="en-US" dirty="0" smtClean="0"/>
              <a:t>Parents</a:t>
            </a:r>
            <a:endParaRPr lang="en-US" dirty="0"/>
          </a:p>
        </p:txBody>
      </p:sp>
      <p:grpSp>
        <p:nvGrpSpPr>
          <p:cNvPr id="4" name="Group 3"/>
          <p:cNvGrpSpPr/>
          <p:nvPr/>
        </p:nvGrpSpPr>
        <p:grpSpPr>
          <a:xfrm>
            <a:off x="6934200" y="5638800"/>
            <a:ext cx="2057400" cy="1085850"/>
            <a:chOff x="2514600" y="2743200"/>
            <a:chExt cx="3497498" cy="1924050"/>
          </a:xfrm>
        </p:grpSpPr>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extLst>
      <p:ext uri="{BB962C8B-B14F-4D97-AF65-F5344CB8AC3E}">
        <p14:creationId xmlns:p14="http://schemas.microsoft.com/office/powerpoint/2010/main" val="4124860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OBJECTIVES – Cont’d:</a:t>
            </a:r>
            <a:endParaRPr lang="en-US" dirty="0"/>
          </a:p>
        </p:txBody>
      </p:sp>
      <p:sp>
        <p:nvSpPr>
          <p:cNvPr id="3" name="Content Placeholder 2"/>
          <p:cNvSpPr>
            <a:spLocks noGrp="1"/>
          </p:cNvSpPr>
          <p:nvPr>
            <p:ph idx="1"/>
          </p:nvPr>
        </p:nvSpPr>
        <p:spPr>
          <a:xfrm>
            <a:off x="457200" y="1371600"/>
            <a:ext cx="8229600" cy="5410200"/>
          </a:xfrm>
        </p:spPr>
        <p:txBody>
          <a:bodyPr/>
          <a:lstStyle/>
          <a:p>
            <a:r>
              <a:rPr lang="en-US" dirty="0" smtClean="0">
                <a:latin typeface="Arial Black" pitchFamily="34" charset="0"/>
              </a:rPr>
              <a:t>DETECT</a:t>
            </a:r>
            <a:r>
              <a:rPr lang="en-US" dirty="0" smtClean="0"/>
              <a:t> – </a:t>
            </a:r>
            <a:r>
              <a:rPr lang="en-US" dirty="0" smtClean="0">
                <a:latin typeface="Arial Black" pitchFamily="34" charset="0"/>
              </a:rPr>
              <a:t>DETER</a:t>
            </a:r>
            <a:r>
              <a:rPr lang="en-US" dirty="0" smtClean="0"/>
              <a:t> – </a:t>
            </a:r>
            <a:r>
              <a:rPr lang="en-US" dirty="0" smtClean="0">
                <a:latin typeface="Arial Black" pitchFamily="34" charset="0"/>
              </a:rPr>
              <a:t>DELAY</a:t>
            </a:r>
            <a:r>
              <a:rPr lang="en-US" dirty="0" smtClean="0"/>
              <a:t> – </a:t>
            </a:r>
            <a:r>
              <a:rPr lang="en-US" dirty="0" smtClean="0">
                <a:latin typeface="Arial Black" pitchFamily="34" charset="0"/>
              </a:rPr>
              <a:t>DENY</a:t>
            </a:r>
          </a:p>
          <a:p>
            <a:pPr lvl="1">
              <a:buFont typeface="Wingdings" pitchFamily="2" charset="2"/>
              <a:buChar char="Ø"/>
            </a:pPr>
            <a:r>
              <a:rPr lang="en-US" dirty="0"/>
              <a:t> </a:t>
            </a:r>
            <a:r>
              <a:rPr lang="en-US" dirty="0" smtClean="0"/>
              <a:t>Alcohol</a:t>
            </a:r>
          </a:p>
          <a:p>
            <a:pPr lvl="1">
              <a:buFont typeface="Wingdings" pitchFamily="2" charset="2"/>
              <a:buChar char="Ø"/>
            </a:pPr>
            <a:r>
              <a:rPr lang="en-US" dirty="0"/>
              <a:t> </a:t>
            </a:r>
            <a:r>
              <a:rPr lang="en-US" dirty="0" smtClean="0"/>
              <a:t>Tobacco</a:t>
            </a:r>
          </a:p>
          <a:p>
            <a:pPr lvl="1">
              <a:buFont typeface="Wingdings" pitchFamily="2" charset="2"/>
              <a:buChar char="Ø"/>
            </a:pPr>
            <a:r>
              <a:rPr lang="en-US" dirty="0"/>
              <a:t> </a:t>
            </a:r>
            <a:r>
              <a:rPr lang="en-US" dirty="0" smtClean="0"/>
              <a:t>Over-the-counter Drug Abuse</a:t>
            </a:r>
          </a:p>
          <a:p>
            <a:pPr lvl="1">
              <a:buFont typeface="Wingdings" pitchFamily="2" charset="2"/>
              <a:buChar char="Ø"/>
            </a:pPr>
            <a:r>
              <a:rPr lang="en-US" dirty="0"/>
              <a:t> </a:t>
            </a:r>
            <a:r>
              <a:rPr lang="en-US" dirty="0" smtClean="0"/>
              <a:t>Prescription Drug Abuse</a:t>
            </a:r>
          </a:p>
          <a:p>
            <a:pPr lvl="1">
              <a:buFont typeface="Wingdings" pitchFamily="2" charset="2"/>
              <a:buChar char="Ø"/>
            </a:pPr>
            <a:r>
              <a:rPr lang="en-US" dirty="0"/>
              <a:t> </a:t>
            </a:r>
            <a:r>
              <a:rPr lang="en-US" dirty="0" smtClean="0"/>
              <a:t>Illegal Drug Sale/Use/Abuse</a:t>
            </a:r>
          </a:p>
          <a:p>
            <a:pPr lvl="1">
              <a:buFont typeface="Wingdings" pitchFamily="2" charset="2"/>
              <a:buChar char="Ø"/>
            </a:pPr>
            <a:r>
              <a:rPr lang="en-US" dirty="0"/>
              <a:t> </a:t>
            </a:r>
            <a:r>
              <a:rPr lang="en-US" dirty="0" smtClean="0"/>
              <a:t>Bullying</a:t>
            </a:r>
          </a:p>
          <a:p>
            <a:pPr lvl="1">
              <a:buFont typeface="Wingdings" pitchFamily="2" charset="2"/>
              <a:buChar char="Ø"/>
            </a:pPr>
            <a:r>
              <a:rPr lang="en-US" dirty="0"/>
              <a:t> </a:t>
            </a:r>
            <a:r>
              <a:rPr lang="en-US" dirty="0" smtClean="0"/>
              <a:t>Teen Suicide</a:t>
            </a:r>
          </a:p>
          <a:p>
            <a:pPr lvl="1">
              <a:buFont typeface="Wingdings" pitchFamily="2" charset="2"/>
              <a:buChar char="Ø"/>
            </a:pPr>
            <a:r>
              <a:rPr lang="en-US" dirty="0"/>
              <a:t> </a:t>
            </a:r>
            <a:r>
              <a:rPr lang="en-US" dirty="0" smtClean="0"/>
              <a:t>Gangs</a:t>
            </a:r>
          </a:p>
          <a:p>
            <a:pPr lvl="1">
              <a:buFont typeface="Wingdings" pitchFamily="2" charset="2"/>
              <a:buChar char="Ø"/>
            </a:pPr>
            <a:r>
              <a:rPr lang="en-US" dirty="0"/>
              <a:t> </a:t>
            </a:r>
            <a:r>
              <a:rPr lang="en-US" dirty="0" smtClean="0"/>
              <a:t>Other Active Threats and/or Violence </a:t>
            </a:r>
            <a:endParaRPr lang="en-US" dirty="0"/>
          </a:p>
        </p:txBody>
      </p:sp>
      <p:grpSp>
        <p:nvGrpSpPr>
          <p:cNvPr id="4" name="Group 3"/>
          <p:cNvGrpSpPr/>
          <p:nvPr/>
        </p:nvGrpSpPr>
        <p:grpSpPr>
          <a:xfrm>
            <a:off x="7391400" y="5867400"/>
            <a:ext cx="1600200" cy="857250"/>
            <a:chOff x="2514600" y="2743200"/>
            <a:chExt cx="3497498" cy="1924050"/>
          </a:xfrm>
        </p:grpSpPr>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extLst>
      <p:ext uri="{BB962C8B-B14F-4D97-AF65-F5344CB8AC3E}">
        <p14:creationId xmlns:p14="http://schemas.microsoft.com/office/powerpoint/2010/main" val="32942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Arial Black" pitchFamily="34" charset="0"/>
              </a:rPr>
              <a:t>OBJECTIVES – Cont’d:</a:t>
            </a:r>
            <a:endParaRPr lang="en-US" dirty="0"/>
          </a:p>
        </p:txBody>
      </p:sp>
      <p:sp>
        <p:nvSpPr>
          <p:cNvPr id="5" name="Content Placeholder 4"/>
          <p:cNvSpPr>
            <a:spLocks noGrp="1"/>
          </p:cNvSpPr>
          <p:nvPr>
            <p:ph idx="1"/>
          </p:nvPr>
        </p:nvSpPr>
        <p:spPr>
          <a:xfrm>
            <a:off x="228600" y="1295400"/>
            <a:ext cx="8229600" cy="5486400"/>
          </a:xfrm>
        </p:spPr>
        <p:txBody>
          <a:bodyPr/>
          <a:lstStyle/>
          <a:p>
            <a:r>
              <a:rPr lang="en-US" dirty="0" smtClean="0">
                <a:latin typeface="+mj-lt"/>
              </a:rPr>
              <a:t>Enhance Safety &amp; Security for our Schools</a:t>
            </a:r>
          </a:p>
          <a:p>
            <a:endParaRPr lang="en-US" sz="1200" dirty="0" smtClean="0">
              <a:latin typeface="+mj-lt"/>
            </a:endParaRPr>
          </a:p>
          <a:p>
            <a:r>
              <a:rPr lang="en-US" dirty="0" smtClean="0">
                <a:latin typeface="+mj-lt"/>
              </a:rPr>
              <a:t>Enhance Officer &amp; Administrator/Faculty Relations</a:t>
            </a:r>
          </a:p>
          <a:p>
            <a:endParaRPr lang="en-US" sz="1200" dirty="0" smtClean="0">
              <a:latin typeface="+mj-lt"/>
            </a:endParaRPr>
          </a:p>
          <a:p>
            <a:r>
              <a:rPr lang="en-US" dirty="0" smtClean="0">
                <a:latin typeface="+mj-lt"/>
              </a:rPr>
              <a:t>Enhance Officer &amp; Student Relations</a:t>
            </a:r>
          </a:p>
          <a:p>
            <a:endParaRPr lang="en-US" sz="1200" dirty="0" smtClean="0">
              <a:latin typeface="+mj-lt"/>
            </a:endParaRPr>
          </a:p>
          <a:p>
            <a:r>
              <a:rPr lang="en-US" dirty="0" smtClean="0">
                <a:latin typeface="+mj-lt"/>
              </a:rPr>
              <a:t>Enhance Officer/Agency &amp; Community Relations</a:t>
            </a:r>
          </a:p>
          <a:p>
            <a:endParaRPr lang="en-US" sz="1200" dirty="0" smtClean="0">
              <a:latin typeface="+mj-lt"/>
            </a:endParaRPr>
          </a:p>
          <a:p>
            <a:r>
              <a:rPr lang="en-US" dirty="0" smtClean="0">
                <a:latin typeface="+mj-lt"/>
              </a:rPr>
              <a:t>Enhance School &amp; Community Relations</a:t>
            </a:r>
            <a:endParaRPr lang="en-US" dirty="0">
              <a:latin typeface="+mj-lt"/>
            </a:endParaRPr>
          </a:p>
        </p:txBody>
      </p:sp>
      <p:grpSp>
        <p:nvGrpSpPr>
          <p:cNvPr id="6" name="Group 5"/>
          <p:cNvGrpSpPr/>
          <p:nvPr/>
        </p:nvGrpSpPr>
        <p:grpSpPr>
          <a:xfrm>
            <a:off x="7696200" y="5943600"/>
            <a:ext cx="1295400" cy="781050"/>
            <a:chOff x="2514600" y="2743200"/>
            <a:chExt cx="3497498" cy="1924050"/>
          </a:xfrm>
        </p:grpSpPr>
        <p:pic>
          <p:nvPicPr>
            <p:cNvPr id="7" name="Picture 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AutoShape 11"/>
          <p:cNvSpPr>
            <a:spLocks noChangeArrowheads="1"/>
          </p:cNvSpPr>
          <p:nvPr/>
        </p:nvSpPr>
        <p:spPr bwMode="auto">
          <a:xfrm rot="8597510">
            <a:off x="5878513" y="4862513"/>
            <a:ext cx="2606675" cy="1447800"/>
          </a:xfrm>
          <a:prstGeom prst="curvedDownArrow">
            <a:avLst>
              <a:gd name="adj1" fmla="val 13137"/>
              <a:gd name="adj2" fmla="val 33675"/>
              <a:gd name="adj3" fmla="val 41986"/>
            </a:avLst>
          </a:prstGeom>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a:solidFill>
              <a:srgbClr val="000000"/>
            </a:solidFill>
            <a:miter lim="800000"/>
            <a:headEnd/>
            <a:tailEnd/>
          </a:ln>
        </p:spPr>
        <p:txBody>
          <a:bodyPr anchor="ctr"/>
          <a:lstStyle/>
          <a:p>
            <a:endParaRPr lang="en-US"/>
          </a:p>
        </p:txBody>
      </p:sp>
      <p:sp>
        <p:nvSpPr>
          <p:cNvPr id="32773" name="AutoShape 5"/>
          <p:cNvSpPr>
            <a:spLocks noChangeAspect="1" noChangeArrowheads="1"/>
          </p:cNvSpPr>
          <p:nvPr/>
        </p:nvSpPr>
        <p:spPr bwMode="auto">
          <a:xfrm>
            <a:off x="0" y="0"/>
            <a:ext cx="9144000" cy="6858000"/>
          </a:xfrm>
          <a:prstGeom prst="rect">
            <a:avLst/>
          </a:prstGeom>
          <a:noFill/>
          <a:ln w="9525">
            <a:noFill/>
            <a:miter lim="800000"/>
            <a:headEnd/>
            <a:tailEnd/>
          </a:ln>
        </p:spPr>
        <p:txBody>
          <a:bodyPr/>
          <a:lstStyle/>
          <a:p>
            <a:endParaRPr lang="en-US"/>
          </a:p>
        </p:txBody>
      </p:sp>
      <p:sp>
        <p:nvSpPr>
          <p:cNvPr id="32777" name="AutoShape 9"/>
          <p:cNvSpPr>
            <a:spLocks noChangeArrowheads="1"/>
          </p:cNvSpPr>
          <p:nvPr/>
        </p:nvSpPr>
        <p:spPr bwMode="auto">
          <a:xfrm rot="-24195439">
            <a:off x="779463" y="601663"/>
            <a:ext cx="2578100" cy="1495425"/>
          </a:xfrm>
          <a:prstGeom prst="curvedDownArrow">
            <a:avLst>
              <a:gd name="adj1" fmla="val 13545"/>
              <a:gd name="adj2" fmla="val 60427"/>
              <a:gd name="adj3" fmla="val 31940"/>
            </a:avLst>
          </a:prstGeom>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a:solidFill>
              <a:srgbClr val="000000"/>
            </a:solidFill>
            <a:miter lim="800000"/>
            <a:headEnd/>
            <a:tailEnd/>
          </a:ln>
        </p:spPr>
        <p:txBody>
          <a:bodyPr anchor="ctr"/>
          <a:lstStyle/>
          <a:p>
            <a:endParaRPr lang="en-US"/>
          </a:p>
        </p:txBody>
      </p:sp>
      <p:sp>
        <p:nvSpPr>
          <p:cNvPr id="32778" name="AutoShape 10"/>
          <p:cNvSpPr>
            <a:spLocks noChangeArrowheads="1"/>
          </p:cNvSpPr>
          <p:nvPr/>
        </p:nvSpPr>
        <p:spPr bwMode="auto">
          <a:xfrm rot="13584419">
            <a:off x="624681" y="4941095"/>
            <a:ext cx="2765425" cy="893762"/>
          </a:xfrm>
          <a:prstGeom prst="curvedDownArrow">
            <a:avLst>
              <a:gd name="adj1" fmla="val 31500"/>
              <a:gd name="adj2" fmla="val 93383"/>
              <a:gd name="adj3" fmla="val 37505"/>
            </a:avLst>
          </a:prstGeom>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a:solidFill>
              <a:srgbClr val="000000"/>
            </a:solidFill>
            <a:miter lim="800000"/>
            <a:headEnd/>
            <a:tailEnd/>
          </a:ln>
        </p:spPr>
        <p:txBody>
          <a:bodyPr anchor="ctr"/>
          <a:lstStyle/>
          <a:p>
            <a:endParaRPr lang="en-US"/>
          </a:p>
        </p:txBody>
      </p:sp>
      <p:sp>
        <p:nvSpPr>
          <p:cNvPr id="32780" name="AutoShape 12"/>
          <p:cNvSpPr>
            <a:spLocks noChangeArrowheads="1"/>
          </p:cNvSpPr>
          <p:nvPr/>
        </p:nvSpPr>
        <p:spPr bwMode="auto">
          <a:xfrm rot="2414964">
            <a:off x="5967413" y="655638"/>
            <a:ext cx="2547937" cy="1570037"/>
          </a:xfrm>
          <a:prstGeom prst="curvedDownArrow">
            <a:avLst>
              <a:gd name="adj1" fmla="val 9008"/>
              <a:gd name="adj2" fmla="val 29910"/>
              <a:gd name="adj3" fmla="val 46509"/>
            </a:avLst>
          </a:prstGeom>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ln w="9525">
            <a:solidFill>
              <a:srgbClr val="000000"/>
            </a:solidFill>
            <a:miter lim="800000"/>
            <a:headEnd/>
            <a:tailEnd/>
          </a:ln>
        </p:spPr>
        <p:txBody>
          <a:bodyPr anchor="ctr"/>
          <a:lstStyle/>
          <a:p>
            <a:endParaRPr lang="en-US"/>
          </a:p>
        </p:txBody>
      </p:sp>
      <p:sp>
        <p:nvSpPr>
          <p:cNvPr id="32781" name="AutoShape 13"/>
          <p:cNvSpPr>
            <a:spLocks noChangeArrowheads="1"/>
          </p:cNvSpPr>
          <p:nvPr/>
        </p:nvSpPr>
        <p:spPr bwMode="auto">
          <a:xfrm>
            <a:off x="3275013" y="400050"/>
            <a:ext cx="2652712" cy="1203325"/>
          </a:xfrm>
          <a:prstGeom prst="cube">
            <a:avLst>
              <a:gd name="adj" fmla="val 25000"/>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00"/>
            </a:solidFill>
            <a:miter lim="800000"/>
            <a:headEnd/>
            <a:tailEnd/>
          </a:ln>
        </p:spPr>
        <p:txBody>
          <a:bodyPr lIns="61832" tIns="30916" rIns="61832" bIns="30916" anchor="ctr"/>
          <a:lstStyle/>
          <a:p>
            <a:pPr algn="ctr"/>
            <a:r>
              <a:rPr lang="en-US" sz="1500" b="1">
                <a:solidFill>
                  <a:srgbClr val="FFFFFF"/>
                </a:solidFill>
              </a:rPr>
              <a:t>Prepare/Prevent</a:t>
            </a:r>
            <a:endParaRPr lang="en-US"/>
          </a:p>
        </p:txBody>
      </p:sp>
      <p:sp>
        <p:nvSpPr>
          <p:cNvPr id="32782" name="AutoShape 14"/>
          <p:cNvSpPr>
            <a:spLocks noChangeArrowheads="1"/>
          </p:cNvSpPr>
          <p:nvPr/>
        </p:nvSpPr>
        <p:spPr bwMode="auto">
          <a:xfrm>
            <a:off x="3587750" y="5808663"/>
            <a:ext cx="2182813" cy="847725"/>
          </a:xfrm>
          <a:prstGeom prst="cube">
            <a:avLst>
              <a:gd name="adj" fmla="val 25000"/>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00"/>
            </a:solidFill>
            <a:miter lim="800000"/>
            <a:headEnd/>
            <a:tailEnd/>
          </a:ln>
        </p:spPr>
        <p:txBody>
          <a:bodyPr lIns="61832" tIns="30916" rIns="61832" bIns="30916" anchor="ctr"/>
          <a:lstStyle/>
          <a:p>
            <a:pPr algn="ctr"/>
            <a:r>
              <a:rPr lang="en-US" sz="1500" b="1">
                <a:solidFill>
                  <a:srgbClr val="FFFFFF"/>
                </a:solidFill>
              </a:rPr>
              <a:t>Recovery</a:t>
            </a:r>
            <a:endParaRPr lang="en-US"/>
          </a:p>
        </p:txBody>
      </p:sp>
      <p:sp>
        <p:nvSpPr>
          <p:cNvPr id="32783" name="AutoShape 15"/>
          <p:cNvSpPr>
            <a:spLocks noChangeArrowheads="1"/>
          </p:cNvSpPr>
          <p:nvPr/>
        </p:nvSpPr>
        <p:spPr bwMode="auto">
          <a:xfrm>
            <a:off x="7175500" y="3205163"/>
            <a:ext cx="1968500" cy="844550"/>
          </a:xfrm>
          <a:prstGeom prst="cube">
            <a:avLst>
              <a:gd name="adj" fmla="val 25000"/>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00"/>
            </a:solidFill>
            <a:miter lim="800000"/>
            <a:headEnd/>
            <a:tailEnd/>
          </a:ln>
        </p:spPr>
        <p:txBody>
          <a:bodyPr lIns="61832" tIns="30916" rIns="61832" bIns="30916" anchor="ctr"/>
          <a:lstStyle/>
          <a:p>
            <a:pPr algn="ctr"/>
            <a:r>
              <a:rPr lang="en-US" sz="1500" b="1">
                <a:solidFill>
                  <a:srgbClr val="FFFFFF"/>
                </a:solidFill>
              </a:rPr>
              <a:t>Response</a:t>
            </a:r>
            <a:endParaRPr lang="en-US"/>
          </a:p>
        </p:txBody>
      </p:sp>
      <p:sp>
        <p:nvSpPr>
          <p:cNvPr id="32784" name="AutoShape 16"/>
          <p:cNvSpPr>
            <a:spLocks noChangeArrowheads="1"/>
          </p:cNvSpPr>
          <p:nvPr/>
        </p:nvSpPr>
        <p:spPr bwMode="auto">
          <a:xfrm>
            <a:off x="0" y="3260725"/>
            <a:ext cx="2184400" cy="842963"/>
          </a:xfrm>
          <a:prstGeom prst="cube">
            <a:avLst>
              <a:gd name="adj" fmla="val 25000"/>
            </a:avLst>
          </a:prstGeom>
          <a:gradFill rotWithShape="1">
            <a:gsLst>
              <a:gs pos="0">
                <a:srgbClr val="000082"/>
              </a:gs>
              <a:gs pos="30000">
                <a:srgbClr val="66008F"/>
              </a:gs>
              <a:gs pos="64999">
                <a:srgbClr val="BA0066"/>
              </a:gs>
              <a:gs pos="89999">
                <a:srgbClr val="FF0000"/>
              </a:gs>
              <a:gs pos="100000">
                <a:srgbClr val="FF8200"/>
              </a:gs>
            </a:gsLst>
            <a:lin ang="5400000" scaled="1"/>
          </a:gradFill>
          <a:ln w="9525">
            <a:solidFill>
              <a:srgbClr val="000000"/>
            </a:solidFill>
            <a:miter lim="800000"/>
            <a:headEnd/>
            <a:tailEnd/>
          </a:ln>
        </p:spPr>
        <p:txBody>
          <a:bodyPr lIns="61832" tIns="30916" rIns="61832" bIns="30916" anchor="ctr"/>
          <a:lstStyle/>
          <a:p>
            <a:pPr algn="ctr"/>
            <a:r>
              <a:rPr lang="en-US" sz="1500" b="1">
                <a:solidFill>
                  <a:srgbClr val="FFFFFF"/>
                </a:solidFill>
              </a:rPr>
              <a:t>Evaluation</a:t>
            </a:r>
            <a:endParaRPr lang="en-US"/>
          </a:p>
        </p:txBody>
      </p:sp>
      <p:sp>
        <p:nvSpPr>
          <p:cNvPr id="32785" name="Text Box 17"/>
          <p:cNvSpPr txBox="1">
            <a:spLocks noChangeArrowheads="1"/>
          </p:cNvSpPr>
          <p:nvPr/>
        </p:nvSpPr>
        <p:spPr bwMode="auto">
          <a:xfrm>
            <a:off x="2286000" y="2544763"/>
            <a:ext cx="4835525" cy="2560637"/>
          </a:xfrm>
          <a:prstGeom prst="rect">
            <a:avLst/>
          </a:prstGeom>
          <a:noFill/>
          <a:ln w="9525">
            <a:noFill/>
            <a:miter lim="800000"/>
            <a:headEnd/>
            <a:tailEnd/>
          </a:ln>
        </p:spPr>
        <p:txBody>
          <a:bodyPr lIns="61832" tIns="30916" rIns="61832" bIns="30916"/>
          <a:lstStyle/>
          <a:p>
            <a:pPr algn="ctr"/>
            <a:r>
              <a:rPr lang="en-US" sz="2800" b="1" dirty="0">
                <a:solidFill>
                  <a:srgbClr val="0000FF"/>
                </a:solidFill>
                <a:latin typeface="Arial Black" pitchFamily="34" charset="0"/>
              </a:rPr>
              <a:t>Protecting Schools from </a:t>
            </a:r>
            <a:r>
              <a:rPr lang="en-US" sz="2800" b="1" dirty="0" smtClean="0">
                <a:solidFill>
                  <a:srgbClr val="0000FF"/>
                </a:solidFill>
                <a:latin typeface="Arial Black" pitchFamily="34" charset="0"/>
              </a:rPr>
              <a:t>Tobacco, Alcohol, Drugs, Active Threats, (Terrorism – Shooters) </a:t>
            </a:r>
            <a:r>
              <a:rPr lang="en-US" sz="2800" b="1" dirty="0">
                <a:solidFill>
                  <a:srgbClr val="0000FF"/>
                </a:solidFill>
                <a:latin typeface="Arial Black" pitchFamily="34" charset="0"/>
              </a:rPr>
              <a:t>Gangs and Violent Acts </a:t>
            </a:r>
          </a:p>
          <a:p>
            <a:pPr algn="ctr"/>
            <a:r>
              <a:rPr lang="en-US" sz="2800" b="1" dirty="0" smtClean="0">
                <a:solidFill>
                  <a:srgbClr val="0000FF"/>
                </a:solidFill>
                <a:latin typeface="Arial Black" pitchFamily="34" charset="0"/>
              </a:rPr>
              <a:t>Through </a:t>
            </a:r>
            <a:r>
              <a:rPr lang="en-US" sz="2800" b="1" dirty="0">
                <a:solidFill>
                  <a:srgbClr val="0000FF"/>
                </a:solidFill>
                <a:latin typeface="Arial Black" pitchFamily="34" charset="0"/>
              </a:rPr>
              <a:t>Specialized </a:t>
            </a:r>
            <a:r>
              <a:rPr lang="en-US" sz="2800" b="1" dirty="0" smtClean="0">
                <a:solidFill>
                  <a:srgbClr val="0000FF"/>
                </a:solidFill>
                <a:latin typeface="Arial Black" pitchFamily="34" charset="0"/>
              </a:rPr>
              <a:t>Training</a:t>
            </a:r>
            <a:endParaRPr lang="en-US" sz="2800" dirty="0"/>
          </a:p>
        </p:txBody>
      </p:sp>
      <p:pic>
        <p:nvPicPr>
          <p:cNvPr id="32786" name="Picture 18" descr="Policeman comforting"/>
          <p:cNvPicPr>
            <a:picLocks noChangeAspect="1" noChangeArrowheads="1"/>
          </p:cNvPicPr>
          <p:nvPr/>
        </p:nvPicPr>
        <p:blipFill>
          <a:blip r:embed="rId3" cstate="print"/>
          <a:srcRect l="1389" r="19940" b="13866"/>
          <a:stretch>
            <a:fillRect/>
          </a:stretch>
        </p:blipFill>
        <p:spPr bwMode="auto">
          <a:xfrm>
            <a:off x="1138238" y="5072063"/>
            <a:ext cx="1558925" cy="1736725"/>
          </a:xfrm>
          <a:prstGeom prst="rect">
            <a:avLst/>
          </a:prstGeom>
          <a:noFill/>
        </p:spPr>
      </p:pic>
      <p:pic>
        <p:nvPicPr>
          <p:cNvPr id="32787" name="Picture 19" descr="Arrest photo I"/>
          <p:cNvPicPr>
            <a:picLocks noChangeAspect="1" noChangeArrowheads="1"/>
          </p:cNvPicPr>
          <p:nvPr/>
        </p:nvPicPr>
        <p:blipFill>
          <a:blip r:embed="rId4" cstate="print"/>
          <a:srcRect l="10985" t="17062" r="22568"/>
          <a:stretch>
            <a:fillRect/>
          </a:stretch>
        </p:blipFill>
        <p:spPr bwMode="auto">
          <a:xfrm>
            <a:off x="6440488" y="266700"/>
            <a:ext cx="2182812" cy="1736725"/>
          </a:xfrm>
          <a:prstGeom prst="rect">
            <a:avLst/>
          </a:prstGeom>
          <a:noFill/>
        </p:spPr>
      </p:pic>
      <p:pic>
        <p:nvPicPr>
          <p:cNvPr id="32788" name="Picture 20" descr="Police Officer &amp; Sheriff Deputy"/>
          <p:cNvPicPr>
            <a:picLocks noChangeAspect="1" noChangeArrowheads="1"/>
          </p:cNvPicPr>
          <p:nvPr/>
        </p:nvPicPr>
        <p:blipFill>
          <a:blip r:embed="rId5" cstate="print"/>
          <a:srcRect l="31752" t="8421" r="31688" b="27940"/>
          <a:stretch>
            <a:fillRect/>
          </a:stretch>
        </p:blipFill>
        <p:spPr bwMode="auto">
          <a:xfrm>
            <a:off x="1033463" y="266700"/>
            <a:ext cx="1350962" cy="2403475"/>
          </a:xfrm>
          <a:prstGeom prst="rect">
            <a:avLst/>
          </a:prstGeom>
          <a:noFill/>
        </p:spPr>
      </p:pic>
      <p:pic>
        <p:nvPicPr>
          <p:cNvPr id="32790" name="Picture 22" descr="SBLE San Marcos Basic &amp; Fort Worth Intermediate Courses FY 2010 073"/>
          <p:cNvPicPr>
            <a:picLocks noChangeAspect="1" noChangeArrowheads="1"/>
          </p:cNvPicPr>
          <p:nvPr/>
        </p:nvPicPr>
        <p:blipFill>
          <a:blip r:embed="rId6" cstate="print"/>
          <a:srcRect l="14375" t="8672" r="21875"/>
          <a:stretch>
            <a:fillRect/>
          </a:stretch>
        </p:blipFill>
        <p:spPr bwMode="auto">
          <a:xfrm>
            <a:off x="6781800" y="4953000"/>
            <a:ext cx="2133600" cy="1803400"/>
          </a:xfrm>
          <a:prstGeom prst="rect">
            <a:avLst/>
          </a:prstGeom>
          <a:noFill/>
        </p:spPr>
      </p:pic>
      <p:grpSp>
        <p:nvGrpSpPr>
          <p:cNvPr id="16" name="Group 15"/>
          <p:cNvGrpSpPr/>
          <p:nvPr/>
        </p:nvGrpSpPr>
        <p:grpSpPr>
          <a:xfrm>
            <a:off x="3483714" y="1674813"/>
            <a:ext cx="1905000" cy="915987"/>
            <a:chOff x="2514600" y="2743200"/>
            <a:chExt cx="3497498" cy="1924050"/>
          </a:xfrm>
        </p:grpSpPr>
        <p:pic>
          <p:nvPicPr>
            <p:cNvPr id="17" name="Picture 1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b="1" smtClean="0">
                <a:effectLst>
                  <a:outerShdw blurRad="38100" dist="38100" dir="2700000" algn="tl">
                    <a:srgbClr val="FFFFFF"/>
                  </a:outerShdw>
                </a:effectLst>
              </a:rPr>
              <a:t>Research &amp; Development</a:t>
            </a:r>
            <a:endParaRPr lang="en-US" b="1">
              <a:effectLst>
                <a:outerShdw blurRad="38100" dist="38100" dir="2700000" algn="tl">
                  <a:srgbClr val="FFFFFF"/>
                </a:outerShdw>
              </a:effectLst>
            </a:endParaRPr>
          </a:p>
        </p:txBody>
      </p:sp>
      <p:sp>
        <p:nvSpPr>
          <p:cNvPr id="3" name="Rectangle 3"/>
          <p:cNvSpPr txBox="1">
            <a:spLocks noChangeArrowheads="1"/>
          </p:cNvSpPr>
          <p:nvPr/>
        </p:nvSpPr>
        <p:spPr>
          <a:xfrm>
            <a:off x="457200" y="1295400"/>
            <a:ext cx="8229600" cy="5562600"/>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b="1" dirty="0" smtClean="0"/>
              <a:t>Input from officers in schools, feedback from officers taking the course and course evaluations</a:t>
            </a:r>
          </a:p>
          <a:p>
            <a:endParaRPr lang="en-US" sz="800" b="1" dirty="0" smtClean="0"/>
          </a:p>
          <a:p>
            <a:r>
              <a:rPr lang="en-US" b="1" dirty="0" smtClean="0"/>
              <a:t>Input from I.S.D. Chiefs </a:t>
            </a:r>
          </a:p>
          <a:p>
            <a:endParaRPr lang="en-US" sz="800" b="1" dirty="0" smtClean="0"/>
          </a:p>
          <a:p>
            <a:r>
              <a:rPr lang="en-US" b="1" dirty="0" smtClean="0"/>
              <a:t>Texas D.A.R.E. Training &amp; Development Institute TCLEOSE Advisory Board</a:t>
            </a:r>
            <a:endParaRPr lang="en-US" sz="1200" b="1" dirty="0" smtClean="0"/>
          </a:p>
          <a:p>
            <a:endParaRPr lang="en-US" sz="800" b="1" dirty="0" smtClean="0"/>
          </a:p>
          <a:p>
            <a:r>
              <a:rPr lang="en-US" b="1" dirty="0" smtClean="0"/>
              <a:t>Best practices from lessons learned across the state and nation</a:t>
            </a:r>
          </a:p>
          <a:p>
            <a:endParaRPr lang="en-US" sz="800" b="1" dirty="0" smtClean="0"/>
          </a:p>
          <a:p>
            <a:r>
              <a:rPr lang="en-US" b="1" dirty="0" smtClean="0"/>
              <a:t>Independent evaluations  </a:t>
            </a:r>
            <a:endParaRPr lang="en-US" b="1"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6200" y="5408030"/>
            <a:ext cx="1408176" cy="1398153"/>
          </a:xfrm>
          <a:prstGeom prst="rect">
            <a:avLst/>
          </a:prstGeom>
        </p:spPr>
      </p:pic>
    </p:spTree>
    <p:extLst>
      <p:ext uri="{BB962C8B-B14F-4D97-AF65-F5344CB8AC3E}">
        <p14:creationId xmlns:p14="http://schemas.microsoft.com/office/powerpoint/2010/main" val="786535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76200"/>
            <a:ext cx="8458200" cy="1143000"/>
          </a:xfrm>
        </p:spPr>
        <p:txBody>
          <a:bodyPr/>
          <a:lstStyle/>
          <a:p>
            <a:r>
              <a:rPr lang="en-US" sz="4000" b="1" dirty="0" smtClean="0">
                <a:effectLst>
                  <a:outerShdw blurRad="38100" dist="38100" dir="2700000" algn="tl">
                    <a:srgbClr val="FFFFFF"/>
                  </a:outerShdw>
                </a:effectLst>
                <a:latin typeface="Arial Black" pitchFamily="34" charset="0"/>
              </a:rPr>
              <a:t>LEVEL I </a:t>
            </a:r>
            <a:r>
              <a:rPr lang="en-US" sz="4000" b="1" dirty="0">
                <a:effectLst>
                  <a:outerShdw blurRad="38100" dist="38100" dir="2700000" algn="tl">
                    <a:srgbClr val="FFFFFF"/>
                  </a:outerShdw>
                </a:effectLst>
              </a:rPr>
              <a:t>– SBLE Officer Courses</a:t>
            </a:r>
          </a:p>
        </p:txBody>
      </p:sp>
      <p:sp>
        <p:nvSpPr>
          <p:cNvPr id="4099" name="Rectangle 3"/>
          <p:cNvSpPr>
            <a:spLocks noGrp="1" noChangeArrowheads="1"/>
          </p:cNvSpPr>
          <p:nvPr>
            <p:ph type="body" idx="1"/>
          </p:nvPr>
        </p:nvSpPr>
        <p:spPr>
          <a:xfrm>
            <a:off x="457200" y="1066800"/>
            <a:ext cx="8229600" cy="4876800"/>
          </a:xfrm>
        </p:spPr>
        <p:txBody>
          <a:bodyPr/>
          <a:lstStyle/>
          <a:p>
            <a:pPr>
              <a:lnSpc>
                <a:spcPct val="90000"/>
              </a:lnSpc>
            </a:pPr>
            <a:r>
              <a:rPr lang="en-US" b="1" dirty="0" smtClean="0"/>
              <a:t>Phase I: Basic </a:t>
            </a:r>
            <a:r>
              <a:rPr lang="en-US" b="1" dirty="0" smtClean="0"/>
              <a:t>Officer-Deputy Course</a:t>
            </a:r>
            <a:endParaRPr lang="en-US" b="1" dirty="0"/>
          </a:p>
          <a:p>
            <a:pPr>
              <a:lnSpc>
                <a:spcPct val="90000"/>
              </a:lnSpc>
            </a:pPr>
            <a:r>
              <a:rPr lang="en-US" b="1" dirty="0" smtClean="0"/>
              <a:t>Phase II: Intermediate </a:t>
            </a:r>
            <a:r>
              <a:rPr lang="en-US" b="1" dirty="0" smtClean="0"/>
              <a:t>Officer-Deputy Course</a:t>
            </a:r>
            <a:endParaRPr lang="en-US" b="1" dirty="0"/>
          </a:p>
          <a:p>
            <a:pPr>
              <a:lnSpc>
                <a:spcPct val="90000"/>
              </a:lnSpc>
            </a:pPr>
            <a:r>
              <a:rPr lang="en-US" b="1" dirty="0" smtClean="0"/>
              <a:t>Phase III: Advanced </a:t>
            </a:r>
            <a:r>
              <a:rPr lang="en-US" b="1" dirty="0" smtClean="0"/>
              <a:t>Officer-Deputy Course</a:t>
            </a:r>
            <a:endParaRPr lang="en-US" b="1" dirty="0"/>
          </a:p>
          <a:p>
            <a:pPr>
              <a:lnSpc>
                <a:spcPct val="90000"/>
              </a:lnSpc>
            </a:pPr>
            <a:r>
              <a:rPr lang="en-US" b="1" dirty="0" smtClean="0"/>
              <a:t>Phase IV: Masters </a:t>
            </a:r>
            <a:r>
              <a:rPr lang="en-US" b="1" dirty="0" smtClean="0"/>
              <a:t>Officer-Deputy </a:t>
            </a:r>
            <a:r>
              <a:rPr lang="en-US" b="1" dirty="0" smtClean="0"/>
              <a:t>Course</a:t>
            </a:r>
          </a:p>
          <a:p>
            <a:pPr>
              <a:lnSpc>
                <a:spcPct val="90000"/>
              </a:lnSpc>
            </a:pPr>
            <a:r>
              <a:rPr lang="en-US" b="1" dirty="0" smtClean="0"/>
              <a:t>Phase V: Other select supplemental courses such as N.A.S.R.O. specialty lessons.</a:t>
            </a:r>
            <a:endParaRPr lang="en-US" b="1" dirty="0"/>
          </a:p>
        </p:txBody>
      </p:sp>
      <p:grpSp>
        <p:nvGrpSpPr>
          <p:cNvPr id="6" name="Group 5"/>
          <p:cNvGrpSpPr/>
          <p:nvPr/>
        </p:nvGrpSpPr>
        <p:grpSpPr>
          <a:xfrm>
            <a:off x="7162800" y="5638800"/>
            <a:ext cx="1828800" cy="1085850"/>
            <a:chOff x="2514600" y="2743200"/>
            <a:chExt cx="3497498" cy="1924050"/>
          </a:xfrm>
        </p:grpSpPr>
        <p:pic>
          <p:nvPicPr>
            <p:cNvPr id="7" name="Picture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
        <p:nvSpPr>
          <p:cNvPr id="3" name="Rectangle 2"/>
          <p:cNvSpPr/>
          <p:nvPr/>
        </p:nvSpPr>
        <p:spPr>
          <a:xfrm>
            <a:off x="2585906" y="5505271"/>
            <a:ext cx="4352474"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Highly Specialized</a:t>
            </a:r>
          </a:p>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TRAINING</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1143000"/>
          </a:xfrm>
        </p:spPr>
        <p:txBody>
          <a:bodyPr/>
          <a:lstStyle/>
          <a:p>
            <a:r>
              <a:rPr lang="en-US" sz="4000" dirty="0" smtClean="0">
                <a:latin typeface="Arial Black" pitchFamily="34" charset="0"/>
              </a:rPr>
              <a:t>Phase I Levels I – </a:t>
            </a:r>
            <a:r>
              <a:rPr lang="en-US" sz="4000" dirty="0" smtClean="0">
                <a:latin typeface="Arial Black" pitchFamily="34" charset="0"/>
              </a:rPr>
              <a:t>IV &amp; V</a:t>
            </a:r>
            <a:r>
              <a:rPr lang="en-US" sz="4000" dirty="0" smtClean="0">
                <a:latin typeface="Arial Black" pitchFamily="34" charset="0"/>
              </a:rPr>
              <a:t/>
            </a:r>
            <a:br>
              <a:rPr lang="en-US" sz="4000" dirty="0" smtClean="0">
                <a:latin typeface="Arial Black" pitchFamily="34" charset="0"/>
              </a:rPr>
            </a:br>
            <a:r>
              <a:rPr lang="en-US" sz="4000" dirty="0" smtClean="0">
                <a:latin typeface="Arial Black" pitchFamily="34" charset="0"/>
              </a:rPr>
              <a:t>Officer-Deputy SBLE Training</a:t>
            </a:r>
            <a:endParaRPr lang="en-US" sz="4000" dirty="0">
              <a:latin typeface="Arial Black"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73200"/>
            <a:ext cx="9067800" cy="5384800"/>
          </a:xfrm>
          <a:prstGeom prst="rect">
            <a:avLst/>
          </a:prstGeom>
        </p:spPr>
      </p:pic>
    </p:spTree>
    <p:extLst>
      <p:ext uri="{BB962C8B-B14F-4D97-AF65-F5344CB8AC3E}">
        <p14:creationId xmlns:p14="http://schemas.microsoft.com/office/powerpoint/2010/main" val="2006769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638"/>
            <a:ext cx="8229600" cy="1630362"/>
          </a:xfrm>
        </p:spPr>
        <p:txBody>
          <a:bodyPr/>
          <a:lstStyle/>
          <a:p>
            <a:r>
              <a:rPr lang="en-US" sz="4000" b="1" dirty="0">
                <a:effectLst>
                  <a:outerShdw blurRad="38100" dist="38100" dir="2700000" algn="tl">
                    <a:srgbClr val="FFFFFF"/>
                  </a:outerShdw>
                </a:effectLst>
              </a:rPr>
              <a:t>OVERVIEW of </a:t>
            </a:r>
            <a:br>
              <a:rPr lang="en-US" sz="4000" b="1" dirty="0">
                <a:effectLst>
                  <a:outerShdw blurRad="38100" dist="38100" dir="2700000" algn="tl">
                    <a:srgbClr val="FFFFFF"/>
                  </a:outerShdw>
                </a:effectLst>
              </a:rPr>
            </a:br>
            <a:r>
              <a:rPr lang="en-US" sz="4000" b="1" dirty="0">
                <a:effectLst>
                  <a:outerShdw blurRad="38100" dist="38100" dir="2700000" algn="tl">
                    <a:srgbClr val="FFFFFF"/>
                  </a:outerShdw>
                </a:effectLst>
              </a:rPr>
              <a:t>SBLE Basic Officer </a:t>
            </a:r>
            <a:br>
              <a:rPr lang="en-US" sz="4000" b="1" dirty="0">
                <a:effectLst>
                  <a:outerShdw blurRad="38100" dist="38100" dir="2700000" algn="tl">
                    <a:srgbClr val="FFFFFF"/>
                  </a:outerShdw>
                </a:effectLst>
              </a:rPr>
            </a:br>
            <a:r>
              <a:rPr lang="en-US" sz="4000" b="1" dirty="0">
                <a:effectLst>
                  <a:outerShdw blurRad="38100" dist="38100" dir="2700000" algn="tl">
                    <a:srgbClr val="FFFFFF"/>
                  </a:outerShdw>
                </a:effectLst>
              </a:rPr>
              <a:t>Specialized Training Course</a:t>
            </a:r>
          </a:p>
        </p:txBody>
      </p:sp>
      <p:sp>
        <p:nvSpPr>
          <p:cNvPr id="34822" name="Text Box 6"/>
          <p:cNvSpPr txBox="1">
            <a:spLocks noChangeArrowheads="1"/>
          </p:cNvSpPr>
          <p:nvPr/>
        </p:nvSpPr>
        <p:spPr bwMode="auto">
          <a:xfrm>
            <a:off x="2438400" y="4857750"/>
            <a:ext cx="4575291" cy="1323439"/>
          </a:xfrm>
          <a:prstGeom prst="rect">
            <a:avLst/>
          </a:prstGeom>
          <a:noFill/>
          <a:ln w="9525">
            <a:noFill/>
            <a:miter lim="800000"/>
            <a:headEnd/>
            <a:tailEnd/>
          </a:ln>
          <a:effectLst/>
        </p:spPr>
        <p:txBody>
          <a:bodyPr wrap="none">
            <a:spAutoFit/>
          </a:bodyPr>
          <a:lstStyle/>
          <a:p>
            <a:pPr algn="ctr"/>
            <a:r>
              <a:rPr lang="en-US" sz="4000" b="1" dirty="0" smtClean="0">
                <a:effectLst>
                  <a:outerShdw blurRad="38100" dist="38100" dir="2700000" algn="tl">
                    <a:srgbClr val="FFFFFF"/>
                  </a:outerShdw>
                </a:effectLst>
                <a:latin typeface="Arial Black" pitchFamily="34" charset="0"/>
              </a:rPr>
              <a:t>LEVEL I</a:t>
            </a:r>
          </a:p>
          <a:p>
            <a:pPr algn="ctr"/>
            <a:r>
              <a:rPr lang="en-US" sz="4000" b="1" dirty="0" smtClean="0">
                <a:effectLst>
                  <a:outerShdw blurRad="38100" dist="38100" dir="2700000" algn="tl">
                    <a:srgbClr val="FFFFFF"/>
                  </a:outerShdw>
                </a:effectLst>
                <a:latin typeface="Arial Black" pitchFamily="34" charset="0"/>
              </a:rPr>
              <a:t>PHASE I - Basic</a:t>
            </a:r>
            <a:endParaRPr lang="en-US" sz="4000" b="1" dirty="0">
              <a:effectLst>
                <a:outerShdw blurRad="38100" dist="38100" dir="2700000" algn="tl">
                  <a:srgbClr val="FFFFFF"/>
                </a:outerShdw>
              </a:effectLst>
              <a:latin typeface="Arial Black" pitchFamily="34" charset="0"/>
            </a:endParaRPr>
          </a:p>
        </p:txBody>
      </p:sp>
      <p:grpSp>
        <p:nvGrpSpPr>
          <p:cNvPr id="2" name="Group 1"/>
          <p:cNvGrpSpPr/>
          <p:nvPr/>
        </p:nvGrpSpPr>
        <p:grpSpPr>
          <a:xfrm>
            <a:off x="2674702" y="2743200"/>
            <a:ext cx="3497498" cy="1924050"/>
            <a:chOff x="2514600" y="2743200"/>
            <a:chExt cx="3497498" cy="1924050"/>
          </a:xfrm>
        </p:grpSpPr>
        <p:pic>
          <p:nvPicPr>
            <p:cNvPr id="5" name="Picture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4000" b="1" dirty="0" smtClean="0"/>
              <a:t>Basic </a:t>
            </a:r>
            <a:r>
              <a:rPr lang="en-US" sz="4000" b="1" dirty="0"/>
              <a:t>Officer </a:t>
            </a:r>
            <a:r>
              <a:rPr lang="en-US" sz="4000" b="1" dirty="0" smtClean="0"/>
              <a:t>Course/Lessons</a:t>
            </a:r>
            <a:endParaRPr lang="en-US" sz="4000" b="1" dirty="0"/>
          </a:p>
        </p:txBody>
      </p:sp>
      <p:sp>
        <p:nvSpPr>
          <p:cNvPr id="14339" name="Rectangle 3"/>
          <p:cNvSpPr>
            <a:spLocks noGrp="1" noChangeArrowheads="1"/>
          </p:cNvSpPr>
          <p:nvPr>
            <p:ph type="body" idx="1"/>
          </p:nvPr>
        </p:nvSpPr>
        <p:spPr>
          <a:xfrm>
            <a:off x="457200" y="1524000"/>
            <a:ext cx="8229600" cy="4953000"/>
          </a:xfrm>
        </p:spPr>
        <p:txBody>
          <a:bodyPr/>
          <a:lstStyle/>
          <a:p>
            <a:r>
              <a:rPr lang="en-US" b="1" dirty="0"/>
              <a:t>History of School-Based Law Enforcement (SBLE)</a:t>
            </a:r>
          </a:p>
          <a:p>
            <a:endParaRPr lang="en-US" sz="1200" b="1" dirty="0"/>
          </a:p>
          <a:p>
            <a:r>
              <a:rPr lang="en-US" b="1" dirty="0"/>
              <a:t>Gangs (Overview – what to look for &amp; officer safety)</a:t>
            </a:r>
          </a:p>
          <a:p>
            <a:endParaRPr lang="en-US" sz="1200" b="1" dirty="0"/>
          </a:p>
          <a:p>
            <a:r>
              <a:rPr lang="en-US" b="1" dirty="0"/>
              <a:t>Juvenile Law &amp; Juvenile Case Law</a:t>
            </a:r>
          </a:p>
          <a:p>
            <a:endParaRPr lang="en-US" sz="1200" b="1" dirty="0"/>
          </a:p>
          <a:p>
            <a:r>
              <a:rPr lang="en-US" b="1" dirty="0"/>
              <a:t>Alcohol Code &amp; Health and Safety Code </a:t>
            </a:r>
            <a:endParaRPr lang="en-US" dirty="0"/>
          </a:p>
          <a:p>
            <a:endParaRPr lang="en-US" sz="1200" b="1" dirty="0"/>
          </a:p>
          <a:p>
            <a:r>
              <a:rPr lang="en-US" b="1" dirty="0" smtClean="0"/>
              <a:t>Law Enforcement Ethics </a:t>
            </a:r>
            <a:endParaRPr lang="en-US" b="1" dirty="0"/>
          </a:p>
        </p:txBody>
      </p:sp>
      <p:grpSp>
        <p:nvGrpSpPr>
          <p:cNvPr id="4" name="Group 3"/>
          <p:cNvGrpSpPr/>
          <p:nvPr/>
        </p:nvGrpSpPr>
        <p:grpSpPr>
          <a:xfrm>
            <a:off x="6934200" y="5638800"/>
            <a:ext cx="2057400" cy="1085850"/>
            <a:chOff x="2514600" y="2743200"/>
            <a:chExt cx="3497498" cy="192405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ChangeArrowheads="1"/>
          </p:cNvSpPr>
          <p:nvPr/>
        </p:nvSpPr>
        <p:spPr bwMode="auto">
          <a:xfrm>
            <a:off x="381000" y="1143000"/>
            <a:ext cx="8229600" cy="51816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3200" b="1" dirty="0"/>
              <a:t>Sharing of Information Law (FERPA)</a:t>
            </a:r>
            <a:r>
              <a:rPr lang="en-US" sz="2400" b="1" dirty="0"/>
              <a:t>    </a:t>
            </a:r>
          </a:p>
          <a:p>
            <a:pPr marL="342900" indent="-342900">
              <a:lnSpc>
                <a:spcPct val="90000"/>
              </a:lnSpc>
              <a:spcBef>
                <a:spcPct val="20000"/>
              </a:spcBef>
              <a:buFontTx/>
              <a:buChar char="•"/>
            </a:pPr>
            <a:endParaRPr lang="en-US" sz="1200" b="1" dirty="0"/>
          </a:p>
          <a:p>
            <a:pPr marL="342900" indent="-342900">
              <a:lnSpc>
                <a:spcPct val="90000"/>
              </a:lnSpc>
              <a:spcBef>
                <a:spcPct val="20000"/>
              </a:spcBef>
              <a:buFontTx/>
              <a:buChar char="•"/>
            </a:pPr>
            <a:r>
              <a:rPr lang="en-US" sz="3200" b="1" dirty="0"/>
              <a:t>Search and Seizure in Schools</a:t>
            </a:r>
            <a:r>
              <a:rPr lang="en-US" sz="3200" dirty="0"/>
              <a:t> - </a:t>
            </a:r>
            <a:r>
              <a:rPr lang="en-US" sz="3200" b="1" dirty="0"/>
              <a:t>Handling and Processing Juvenile Offenders</a:t>
            </a:r>
          </a:p>
          <a:p>
            <a:pPr marL="342900" indent="-342900">
              <a:lnSpc>
                <a:spcPct val="90000"/>
              </a:lnSpc>
              <a:spcBef>
                <a:spcPct val="20000"/>
              </a:spcBef>
              <a:buFontTx/>
              <a:buChar char="•"/>
            </a:pPr>
            <a:endParaRPr lang="en-US" sz="1200" b="1" dirty="0"/>
          </a:p>
          <a:p>
            <a:pPr marL="342900" indent="-342900">
              <a:lnSpc>
                <a:spcPct val="90000"/>
              </a:lnSpc>
              <a:spcBef>
                <a:spcPct val="20000"/>
              </a:spcBef>
              <a:buFontTx/>
              <a:buChar char="•"/>
            </a:pPr>
            <a:r>
              <a:rPr lang="en-US" sz="3200" b="1" dirty="0"/>
              <a:t>Recent School Case Law</a:t>
            </a:r>
            <a:r>
              <a:rPr lang="en-US" sz="2400" b="1" dirty="0"/>
              <a:t> </a:t>
            </a:r>
          </a:p>
          <a:p>
            <a:pPr marL="342900" indent="-342900">
              <a:lnSpc>
                <a:spcPct val="90000"/>
              </a:lnSpc>
              <a:spcBef>
                <a:spcPct val="20000"/>
              </a:spcBef>
              <a:buFontTx/>
              <a:buChar char="•"/>
            </a:pPr>
            <a:endParaRPr lang="en-US" sz="1200" b="1" dirty="0"/>
          </a:p>
          <a:p>
            <a:pPr marL="342900" indent="-342900">
              <a:lnSpc>
                <a:spcPct val="90000"/>
              </a:lnSpc>
              <a:spcBef>
                <a:spcPct val="20000"/>
              </a:spcBef>
              <a:buFontTx/>
              <a:buChar char="•"/>
            </a:pPr>
            <a:r>
              <a:rPr lang="en-US" sz="3200" b="1" dirty="0"/>
              <a:t>Penal Code &amp; Code of Criminal Procedure</a:t>
            </a:r>
          </a:p>
          <a:p>
            <a:pPr marL="342900" indent="-342900">
              <a:lnSpc>
                <a:spcPct val="90000"/>
              </a:lnSpc>
              <a:spcBef>
                <a:spcPct val="20000"/>
              </a:spcBef>
              <a:buFontTx/>
              <a:buChar char="•"/>
            </a:pPr>
            <a:endParaRPr lang="en-US" sz="1200" b="1" dirty="0"/>
          </a:p>
          <a:p>
            <a:pPr marL="342900" indent="-342900">
              <a:lnSpc>
                <a:spcPct val="90000"/>
              </a:lnSpc>
              <a:spcBef>
                <a:spcPct val="20000"/>
              </a:spcBef>
              <a:buFontTx/>
              <a:buChar char="•"/>
            </a:pPr>
            <a:r>
              <a:rPr lang="en-US" sz="3200" b="1" dirty="0"/>
              <a:t>Alternative strategies for writing tickets to enforce school discipline.</a:t>
            </a:r>
          </a:p>
        </p:txBody>
      </p:sp>
      <p:sp>
        <p:nvSpPr>
          <p:cNvPr id="4" name="Rectangle 2"/>
          <p:cNvSpPr txBox="1">
            <a:spLocks noChangeArrowheads="1"/>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b="1" dirty="0" smtClean="0"/>
              <a:t>Basic Officer Course – </a:t>
            </a:r>
            <a:r>
              <a:rPr lang="en-US" sz="3200" b="1" dirty="0" smtClean="0"/>
              <a:t>Cont’d</a:t>
            </a:r>
            <a:endParaRPr lang="en-US" sz="3200" b="1" dirty="0"/>
          </a:p>
        </p:txBody>
      </p:sp>
      <p:grpSp>
        <p:nvGrpSpPr>
          <p:cNvPr id="5" name="Group 4"/>
          <p:cNvGrpSpPr/>
          <p:nvPr/>
        </p:nvGrpSpPr>
        <p:grpSpPr>
          <a:xfrm>
            <a:off x="7391400" y="5867400"/>
            <a:ext cx="1600200" cy="857250"/>
            <a:chOff x="2514600" y="2743200"/>
            <a:chExt cx="3497498" cy="1924050"/>
          </a:xfrm>
        </p:grpSpPr>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latin typeface="Arial Black" pitchFamily="34" charset="0"/>
              </a:rPr>
              <a:t>FORWARD</a:t>
            </a:r>
            <a:endParaRPr lang="en-US" b="1" i="1" dirty="0">
              <a:latin typeface="Arial Black" pitchFamily="34" charset="0"/>
            </a:endParaRPr>
          </a:p>
        </p:txBody>
      </p:sp>
      <p:sp>
        <p:nvSpPr>
          <p:cNvPr id="3" name="Content Placeholder 2"/>
          <p:cNvSpPr>
            <a:spLocks noGrp="1"/>
          </p:cNvSpPr>
          <p:nvPr>
            <p:ph idx="1"/>
          </p:nvPr>
        </p:nvSpPr>
        <p:spPr>
          <a:xfrm>
            <a:off x="228600" y="1219200"/>
            <a:ext cx="8686800" cy="4525963"/>
          </a:xfrm>
        </p:spPr>
        <p:txBody>
          <a:bodyPr/>
          <a:lstStyle/>
          <a:p>
            <a:pPr marL="0" indent="0" algn="ctr">
              <a:buNone/>
            </a:pPr>
            <a:r>
              <a:rPr lang="en-US" b="1" i="1" dirty="0" smtClean="0"/>
              <a:t>It is time to go to and listen to the men and women in </a:t>
            </a:r>
            <a:r>
              <a:rPr lang="en-US" b="1" i="1" dirty="0" smtClean="0">
                <a:latin typeface="Arial Black" pitchFamily="34" charset="0"/>
              </a:rPr>
              <a:t>Law Enforcement </a:t>
            </a:r>
            <a:r>
              <a:rPr lang="en-US" b="1" i="1" u="sng" dirty="0" smtClean="0"/>
              <a:t>that work in our schools on a daily basis </a:t>
            </a:r>
            <a:r>
              <a:rPr lang="en-US" b="1" i="1" dirty="0" smtClean="0"/>
              <a:t>verses listening to men and women far removed from the realities of a school-based environment. </a:t>
            </a:r>
            <a:endParaRPr lang="en-US" b="1"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4191000"/>
            <a:ext cx="3962400" cy="2644139"/>
          </a:xfrm>
          <a:prstGeom prst="rect">
            <a:avLst/>
          </a:prstGeom>
        </p:spPr>
      </p:pic>
    </p:spTree>
    <p:extLst>
      <p:ext uri="{BB962C8B-B14F-4D97-AF65-F5344CB8AC3E}">
        <p14:creationId xmlns:p14="http://schemas.microsoft.com/office/powerpoint/2010/main" val="3729568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z="4000" b="1" dirty="0" smtClean="0"/>
              <a:t>Basic </a:t>
            </a:r>
            <a:r>
              <a:rPr lang="en-US" sz="4000" b="1" dirty="0"/>
              <a:t>Officer </a:t>
            </a:r>
            <a:r>
              <a:rPr lang="en-US" sz="4000" b="1" dirty="0" smtClean="0"/>
              <a:t>Course – </a:t>
            </a:r>
            <a:r>
              <a:rPr lang="en-US" sz="3200" b="1" dirty="0"/>
              <a:t>Cont’d</a:t>
            </a:r>
          </a:p>
        </p:txBody>
      </p:sp>
      <p:sp>
        <p:nvSpPr>
          <p:cNvPr id="17412" name="Rectangle 4"/>
          <p:cNvSpPr>
            <a:spLocks noGrp="1" noChangeArrowheads="1"/>
          </p:cNvSpPr>
          <p:nvPr>
            <p:ph type="body" idx="1"/>
          </p:nvPr>
        </p:nvSpPr>
        <p:spPr>
          <a:xfrm>
            <a:off x="152400" y="1600200"/>
            <a:ext cx="8839200" cy="5029200"/>
          </a:xfrm>
          <a:noFill/>
          <a:ln/>
        </p:spPr>
        <p:txBody>
          <a:bodyPr/>
          <a:lstStyle/>
          <a:p>
            <a:pPr>
              <a:lnSpc>
                <a:spcPct val="90000"/>
              </a:lnSpc>
            </a:pPr>
            <a:r>
              <a:rPr lang="en-US" b="1" dirty="0"/>
              <a:t>First Responder Terminology/Threats Chemical-Biological &amp; Radiological (CBR)</a:t>
            </a:r>
          </a:p>
          <a:p>
            <a:pPr>
              <a:lnSpc>
                <a:spcPct val="90000"/>
              </a:lnSpc>
            </a:pPr>
            <a:endParaRPr lang="en-US" sz="1200" b="1" dirty="0"/>
          </a:p>
          <a:p>
            <a:pPr>
              <a:lnSpc>
                <a:spcPct val="90000"/>
              </a:lnSpc>
            </a:pPr>
            <a:r>
              <a:rPr lang="en-US" b="1" dirty="0"/>
              <a:t>First Responder Health &amp; Safety Response Protocols</a:t>
            </a:r>
            <a:r>
              <a:rPr lang="en-US" dirty="0"/>
              <a:t> </a:t>
            </a:r>
            <a:r>
              <a:rPr lang="en-US" b="1" dirty="0"/>
              <a:t>for CBR</a:t>
            </a:r>
            <a:r>
              <a:rPr lang="en-US" dirty="0"/>
              <a:t> </a:t>
            </a:r>
            <a:endParaRPr lang="en-US" b="1" dirty="0"/>
          </a:p>
          <a:p>
            <a:pPr>
              <a:lnSpc>
                <a:spcPct val="90000"/>
              </a:lnSpc>
            </a:pPr>
            <a:endParaRPr lang="en-US" sz="1200" b="1" dirty="0"/>
          </a:p>
          <a:p>
            <a:pPr>
              <a:lnSpc>
                <a:spcPct val="90000"/>
              </a:lnSpc>
            </a:pPr>
            <a:r>
              <a:rPr lang="en-US" b="1" dirty="0"/>
              <a:t>Improvised Explosive Devices (IED) Awareness</a:t>
            </a:r>
          </a:p>
          <a:p>
            <a:pPr>
              <a:lnSpc>
                <a:spcPct val="90000"/>
              </a:lnSpc>
            </a:pPr>
            <a:endParaRPr lang="en-US" sz="1200" b="1" dirty="0"/>
          </a:p>
          <a:p>
            <a:pPr>
              <a:lnSpc>
                <a:spcPct val="90000"/>
              </a:lnSpc>
            </a:pPr>
            <a:r>
              <a:rPr lang="en-US" b="1" dirty="0"/>
              <a:t>Counter-Terrorism (Domestic &amp; International</a:t>
            </a:r>
            <a:r>
              <a:rPr lang="en-US" b="1" dirty="0" smtClean="0"/>
              <a:t>) - ISI</a:t>
            </a:r>
            <a:endParaRPr lang="en-US" b="1" dirty="0"/>
          </a:p>
        </p:txBody>
      </p:sp>
      <p:grpSp>
        <p:nvGrpSpPr>
          <p:cNvPr id="4" name="Group 3"/>
          <p:cNvGrpSpPr/>
          <p:nvPr/>
        </p:nvGrpSpPr>
        <p:grpSpPr>
          <a:xfrm>
            <a:off x="6934200" y="5638800"/>
            <a:ext cx="2057400" cy="1085850"/>
            <a:chOff x="2514600" y="2743200"/>
            <a:chExt cx="3497498" cy="192405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1143000"/>
          </a:xfrm>
        </p:spPr>
        <p:txBody>
          <a:bodyPr/>
          <a:lstStyle/>
          <a:p>
            <a:r>
              <a:rPr lang="en-US" dirty="0" smtClean="0">
                <a:latin typeface="Arial Black" pitchFamily="34" charset="0"/>
              </a:rPr>
              <a:t>Confrontation Management</a:t>
            </a:r>
            <a:br>
              <a:rPr lang="en-US" dirty="0" smtClean="0">
                <a:latin typeface="Arial Black" pitchFamily="34" charset="0"/>
              </a:rPr>
            </a:br>
            <a:r>
              <a:rPr lang="en-US" sz="4000" dirty="0" smtClean="0">
                <a:latin typeface="Arial Black" pitchFamily="34" charset="0"/>
              </a:rPr>
              <a:t>and Concealed Weapons</a:t>
            </a:r>
            <a:endParaRPr lang="en-US" sz="4000" dirty="0">
              <a:latin typeface="Arial Black" pitchFamily="34" charset="0"/>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0000"/>
            <a:ext cx="9144000" cy="5588000"/>
          </a:xfrm>
          <a:prstGeom prst="rect">
            <a:avLst/>
          </a:prstGeom>
        </p:spPr>
      </p:pic>
    </p:spTree>
    <p:extLst>
      <p:ext uri="{BB962C8B-B14F-4D97-AF65-F5344CB8AC3E}">
        <p14:creationId xmlns:p14="http://schemas.microsoft.com/office/powerpoint/2010/main" val="9144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US" sz="4000" b="1" dirty="0" smtClean="0">
                <a:solidFill>
                  <a:schemeClr val="tx2"/>
                </a:solidFill>
              </a:rPr>
              <a:t>Basic </a:t>
            </a:r>
            <a:r>
              <a:rPr lang="en-US" sz="4000" b="1" dirty="0">
                <a:solidFill>
                  <a:schemeClr val="tx2"/>
                </a:solidFill>
              </a:rPr>
              <a:t>Officer </a:t>
            </a:r>
            <a:r>
              <a:rPr lang="en-US" sz="4000" b="1" dirty="0" smtClean="0">
                <a:solidFill>
                  <a:schemeClr val="tx2"/>
                </a:solidFill>
              </a:rPr>
              <a:t>Course – </a:t>
            </a:r>
            <a:r>
              <a:rPr lang="en-US" sz="3200" b="1" dirty="0">
                <a:solidFill>
                  <a:schemeClr val="tx2"/>
                </a:solidFill>
              </a:rPr>
              <a:t>Cont’d</a:t>
            </a:r>
          </a:p>
        </p:txBody>
      </p:sp>
      <p:sp>
        <p:nvSpPr>
          <p:cNvPr id="53253" name="Rectangle 5"/>
          <p:cNvSpPr>
            <a:spLocks noChangeArrowheads="1"/>
          </p:cNvSpPr>
          <p:nvPr/>
        </p:nvSpPr>
        <p:spPr bwMode="auto">
          <a:xfrm>
            <a:off x="457200" y="1219200"/>
            <a:ext cx="8229600" cy="50292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3200" b="1" dirty="0" smtClean="0"/>
              <a:t>CPTED for Schools</a:t>
            </a:r>
          </a:p>
          <a:p>
            <a:pPr marL="342900" indent="-342900">
              <a:lnSpc>
                <a:spcPct val="90000"/>
              </a:lnSpc>
              <a:spcBef>
                <a:spcPct val="20000"/>
              </a:spcBef>
              <a:buFontTx/>
              <a:buChar char="•"/>
            </a:pPr>
            <a:endParaRPr lang="en-US" sz="1200" b="1" dirty="0" smtClean="0"/>
          </a:p>
          <a:p>
            <a:pPr marL="342900" indent="-342900">
              <a:lnSpc>
                <a:spcPct val="90000"/>
              </a:lnSpc>
              <a:spcBef>
                <a:spcPct val="20000"/>
              </a:spcBef>
              <a:buFontTx/>
              <a:buChar char="•"/>
            </a:pPr>
            <a:r>
              <a:rPr lang="en-US" sz="3200" b="1" dirty="0" smtClean="0"/>
              <a:t>School </a:t>
            </a:r>
            <a:r>
              <a:rPr lang="en-US" sz="3200" b="1" dirty="0"/>
              <a:t>Violence </a:t>
            </a:r>
            <a:r>
              <a:rPr lang="en-US" sz="3200" dirty="0" smtClean="0"/>
              <a:t>“Cause &amp; Effect”</a:t>
            </a:r>
            <a:endParaRPr lang="en-US" sz="3200" dirty="0"/>
          </a:p>
          <a:p>
            <a:pPr marL="342900" indent="-342900">
              <a:lnSpc>
                <a:spcPct val="90000"/>
              </a:lnSpc>
              <a:spcBef>
                <a:spcPct val="20000"/>
              </a:spcBef>
              <a:buFontTx/>
              <a:buChar char="•"/>
            </a:pPr>
            <a:endParaRPr lang="en-US" sz="1200" dirty="0"/>
          </a:p>
          <a:p>
            <a:pPr marL="342900" indent="-342900">
              <a:lnSpc>
                <a:spcPct val="90000"/>
              </a:lnSpc>
              <a:spcBef>
                <a:spcPct val="20000"/>
              </a:spcBef>
              <a:buFontTx/>
              <a:buChar char="•"/>
            </a:pPr>
            <a:r>
              <a:rPr lang="en-US" sz="3200" b="1" dirty="0"/>
              <a:t>Bullying &amp; Cyber-Bullying</a:t>
            </a:r>
          </a:p>
          <a:p>
            <a:pPr marL="342900" indent="-342900">
              <a:lnSpc>
                <a:spcPct val="90000"/>
              </a:lnSpc>
              <a:spcBef>
                <a:spcPct val="20000"/>
              </a:spcBef>
              <a:buFontTx/>
              <a:buChar char="•"/>
            </a:pPr>
            <a:endParaRPr lang="en-US" sz="1200" b="1" dirty="0"/>
          </a:p>
          <a:p>
            <a:pPr marL="342900" indent="-342900">
              <a:lnSpc>
                <a:spcPct val="90000"/>
              </a:lnSpc>
              <a:spcBef>
                <a:spcPct val="20000"/>
              </a:spcBef>
              <a:buFontTx/>
              <a:buChar char="•"/>
            </a:pPr>
            <a:r>
              <a:rPr lang="en-US" sz="3200" b="1" dirty="0"/>
              <a:t>Drug Awareness Part I (Concealment)</a:t>
            </a:r>
          </a:p>
          <a:p>
            <a:pPr marL="342900" indent="-342900">
              <a:lnSpc>
                <a:spcPct val="90000"/>
              </a:lnSpc>
              <a:spcBef>
                <a:spcPct val="20000"/>
              </a:spcBef>
              <a:buFontTx/>
              <a:buChar char="•"/>
            </a:pPr>
            <a:endParaRPr lang="en-US" sz="1200" b="1" dirty="0"/>
          </a:p>
          <a:p>
            <a:pPr marL="342900" indent="-342900">
              <a:lnSpc>
                <a:spcPct val="90000"/>
              </a:lnSpc>
              <a:spcBef>
                <a:spcPct val="20000"/>
              </a:spcBef>
              <a:buFontTx/>
              <a:buChar char="•"/>
            </a:pPr>
            <a:r>
              <a:rPr lang="en-US" sz="3200" b="1" dirty="0"/>
              <a:t>Mitigating School Mass Active Threats</a:t>
            </a:r>
          </a:p>
          <a:p>
            <a:pPr marL="342900" indent="-342900">
              <a:lnSpc>
                <a:spcPct val="90000"/>
              </a:lnSpc>
              <a:spcBef>
                <a:spcPct val="20000"/>
              </a:spcBef>
              <a:buFontTx/>
              <a:buChar char="•"/>
            </a:pPr>
            <a:endParaRPr lang="en-US" sz="1200" b="1" dirty="0"/>
          </a:p>
          <a:p>
            <a:pPr marL="342900" indent="-342900">
              <a:lnSpc>
                <a:spcPct val="90000"/>
              </a:lnSpc>
              <a:spcBef>
                <a:spcPct val="20000"/>
              </a:spcBef>
              <a:buFontTx/>
              <a:buChar char="•"/>
            </a:pPr>
            <a:r>
              <a:rPr lang="en-US" sz="3200" b="1" dirty="0"/>
              <a:t>Krav-Maga (Israeli unarmed self-defense – Officer &amp; student safety</a:t>
            </a:r>
            <a:r>
              <a:rPr lang="en-US" sz="3200" b="1" dirty="0" smtClean="0"/>
              <a:t>) ISI</a:t>
            </a:r>
            <a:endParaRPr lang="en-US" sz="3200" b="1" dirty="0"/>
          </a:p>
          <a:p>
            <a:pPr marL="342900" indent="-342900">
              <a:lnSpc>
                <a:spcPct val="90000"/>
              </a:lnSpc>
              <a:spcBef>
                <a:spcPct val="20000"/>
              </a:spcBef>
              <a:buFontTx/>
              <a:buChar char="•"/>
            </a:pPr>
            <a:endParaRPr lang="en-US" sz="3200" b="1" dirty="0"/>
          </a:p>
        </p:txBody>
      </p:sp>
      <p:grpSp>
        <p:nvGrpSpPr>
          <p:cNvPr id="4" name="Group 3"/>
          <p:cNvGrpSpPr/>
          <p:nvPr/>
        </p:nvGrpSpPr>
        <p:grpSpPr>
          <a:xfrm>
            <a:off x="7162800" y="5867400"/>
            <a:ext cx="1828800" cy="857250"/>
            <a:chOff x="2514600" y="2743200"/>
            <a:chExt cx="3497498" cy="192405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dirty="0" smtClean="0">
                <a:latin typeface="Arial Black" pitchFamily="34" charset="0"/>
              </a:rPr>
              <a:t>Drug Awareness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49" y="1295400"/>
            <a:ext cx="9156949" cy="5638800"/>
          </a:xfrm>
          <a:prstGeom prst="rect">
            <a:avLst/>
          </a:prstGeom>
        </p:spPr>
      </p:pic>
    </p:spTree>
    <p:extLst>
      <p:ext uri="{BB962C8B-B14F-4D97-AF65-F5344CB8AC3E}">
        <p14:creationId xmlns:p14="http://schemas.microsoft.com/office/powerpoint/2010/main" val="33059484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US" sz="4000" b="1" dirty="0" smtClean="0">
                <a:solidFill>
                  <a:schemeClr val="tx2"/>
                </a:solidFill>
              </a:rPr>
              <a:t>Basic </a:t>
            </a:r>
            <a:r>
              <a:rPr lang="en-US" sz="4000" b="1" dirty="0">
                <a:solidFill>
                  <a:schemeClr val="tx2"/>
                </a:solidFill>
              </a:rPr>
              <a:t>Officer </a:t>
            </a:r>
            <a:r>
              <a:rPr lang="en-US" sz="4000" b="1" dirty="0" smtClean="0">
                <a:solidFill>
                  <a:schemeClr val="tx2"/>
                </a:solidFill>
              </a:rPr>
              <a:t>Course </a:t>
            </a:r>
            <a:r>
              <a:rPr lang="en-US" sz="4000" b="1" dirty="0">
                <a:solidFill>
                  <a:schemeClr val="tx2"/>
                </a:solidFill>
              </a:rPr>
              <a:t>– </a:t>
            </a:r>
            <a:r>
              <a:rPr lang="en-US" sz="3200" b="1" dirty="0">
                <a:solidFill>
                  <a:schemeClr val="tx2"/>
                </a:solidFill>
              </a:rPr>
              <a:t>Cont’d</a:t>
            </a:r>
          </a:p>
        </p:txBody>
      </p:sp>
      <p:sp>
        <p:nvSpPr>
          <p:cNvPr id="55301" name="Rectangle 5"/>
          <p:cNvSpPr>
            <a:spLocks noChangeArrowheads="1"/>
          </p:cNvSpPr>
          <p:nvPr/>
        </p:nvSpPr>
        <p:spPr bwMode="auto">
          <a:xfrm>
            <a:off x="457200" y="1600200"/>
            <a:ext cx="8229600" cy="50292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800" dirty="0"/>
              <a:t>SBLE Officer, </a:t>
            </a:r>
            <a:r>
              <a:rPr lang="en-US" sz="2800" b="1" u="sng" dirty="0">
                <a:effectLst>
                  <a:outerShdw blurRad="38100" dist="38100" dir="2700000" algn="tl">
                    <a:srgbClr val="FFFFFF"/>
                  </a:outerShdw>
                </a:effectLst>
              </a:rPr>
              <a:t>School Staff</a:t>
            </a:r>
            <a:r>
              <a:rPr lang="en-US" sz="2800" dirty="0"/>
              <a:t>, Student and Parent Relations Part </a:t>
            </a:r>
            <a:r>
              <a:rPr lang="en-US" sz="2800" dirty="0" smtClean="0"/>
              <a:t>I</a:t>
            </a:r>
          </a:p>
          <a:p>
            <a:pPr marL="342900" indent="-342900">
              <a:lnSpc>
                <a:spcPct val="90000"/>
              </a:lnSpc>
              <a:spcBef>
                <a:spcPct val="20000"/>
              </a:spcBef>
              <a:buFontTx/>
              <a:buChar char="•"/>
            </a:pPr>
            <a:r>
              <a:rPr lang="en-US" sz="2800" dirty="0" smtClean="0"/>
              <a:t>Overview of/for Developing </a:t>
            </a:r>
            <a:r>
              <a:rPr lang="en-US" sz="2800" dirty="0"/>
              <a:t>comprehensive Emergency Operations Plans (EOP) or Emergency Action Plans (</a:t>
            </a:r>
            <a:r>
              <a:rPr lang="en-US" sz="2800" dirty="0" smtClean="0"/>
              <a:t>EAP)</a:t>
            </a:r>
          </a:p>
          <a:p>
            <a:pPr marL="342900" indent="-342900">
              <a:lnSpc>
                <a:spcPct val="90000"/>
              </a:lnSpc>
              <a:spcBef>
                <a:spcPct val="20000"/>
              </a:spcBef>
              <a:buFontTx/>
              <a:buChar char="•"/>
            </a:pPr>
            <a:r>
              <a:rPr lang="en-US" sz="2800" dirty="0" smtClean="0"/>
              <a:t>Scenarios </a:t>
            </a:r>
            <a:r>
              <a:rPr lang="en-US" sz="2800" b="1" dirty="0">
                <a:effectLst>
                  <a:outerShdw blurRad="38100" dist="38100" dir="2700000" algn="tl">
                    <a:srgbClr val="000000">
                      <a:alpha val="43000"/>
                    </a:srgbClr>
                  </a:outerShdw>
                </a:effectLst>
              </a:rPr>
              <a:t>(Critiques &amp; Evaluation) </a:t>
            </a:r>
            <a:endParaRPr lang="en-US" sz="2800" b="1" dirty="0" smtClean="0">
              <a:effectLst>
                <a:outerShdw blurRad="38100" dist="38100" dir="2700000" algn="tl">
                  <a:srgbClr val="000000">
                    <a:alpha val="43000"/>
                  </a:srgbClr>
                </a:outerShdw>
              </a:effectLst>
            </a:endParaRPr>
          </a:p>
          <a:p>
            <a:pPr marL="342900" indent="-342900">
              <a:lnSpc>
                <a:spcPct val="90000"/>
              </a:lnSpc>
              <a:spcBef>
                <a:spcPct val="20000"/>
              </a:spcBef>
              <a:buFontTx/>
              <a:buChar char="•"/>
            </a:pPr>
            <a:r>
              <a:rPr lang="en-US" sz="2800" b="1" dirty="0" smtClean="0">
                <a:effectLst>
                  <a:outerShdw blurRad="38100" dist="38100" dir="2700000" algn="tl">
                    <a:srgbClr val="000000">
                      <a:alpha val="43000"/>
                    </a:srgbClr>
                  </a:outerShdw>
                </a:effectLst>
              </a:rPr>
              <a:t>Open Forum &amp; Discussion</a:t>
            </a:r>
            <a:endParaRPr lang="en-US" sz="2800" dirty="0"/>
          </a:p>
        </p:txBody>
      </p:sp>
      <p:grpSp>
        <p:nvGrpSpPr>
          <p:cNvPr id="4" name="Group 3"/>
          <p:cNvGrpSpPr/>
          <p:nvPr/>
        </p:nvGrpSpPr>
        <p:grpSpPr>
          <a:xfrm>
            <a:off x="7010400" y="5562600"/>
            <a:ext cx="1981200" cy="1162050"/>
            <a:chOff x="2514600" y="2743200"/>
            <a:chExt cx="3497498" cy="192405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4524" y="4724399"/>
            <a:ext cx="3876676" cy="2031797"/>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457200" y="274638"/>
            <a:ext cx="8229600" cy="1858962"/>
          </a:xfrm>
          <a:prstGeom prst="rect">
            <a:avLst/>
          </a:prstGeom>
          <a:noFill/>
          <a:ln w="9525">
            <a:noFill/>
            <a:miter lim="800000"/>
            <a:headEnd/>
            <a:tailEnd/>
          </a:ln>
          <a:effectLst/>
        </p:spPr>
        <p:txBody>
          <a:bodyPr anchor="ctr"/>
          <a:lstStyle/>
          <a:p>
            <a:pPr algn="ctr"/>
            <a:r>
              <a:rPr lang="en-US" sz="4000" b="1">
                <a:solidFill>
                  <a:schemeClr val="tx2"/>
                </a:solidFill>
                <a:effectLst>
                  <a:outerShdw blurRad="38100" dist="38100" dir="2700000" algn="tl">
                    <a:srgbClr val="FFFFFF"/>
                  </a:outerShdw>
                </a:effectLst>
              </a:rPr>
              <a:t>OVERVIEW of </a:t>
            </a:r>
            <a:br>
              <a:rPr lang="en-US" sz="4000" b="1">
                <a:solidFill>
                  <a:schemeClr val="tx2"/>
                </a:solidFill>
                <a:effectLst>
                  <a:outerShdw blurRad="38100" dist="38100" dir="2700000" algn="tl">
                    <a:srgbClr val="FFFFFF"/>
                  </a:outerShdw>
                </a:effectLst>
              </a:rPr>
            </a:br>
            <a:r>
              <a:rPr lang="en-US" sz="4000" b="1">
                <a:solidFill>
                  <a:schemeClr val="tx2"/>
                </a:solidFill>
                <a:effectLst>
                  <a:outerShdw blurRad="38100" dist="38100" dir="2700000" algn="tl">
                    <a:srgbClr val="FFFFFF"/>
                  </a:outerShdw>
                </a:effectLst>
              </a:rPr>
              <a:t>SBLE Intermediate Officer </a:t>
            </a:r>
            <a:br>
              <a:rPr lang="en-US" sz="4000" b="1">
                <a:solidFill>
                  <a:schemeClr val="tx2"/>
                </a:solidFill>
                <a:effectLst>
                  <a:outerShdw blurRad="38100" dist="38100" dir="2700000" algn="tl">
                    <a:srgbClr val="FFFFFF"/>
                  </a:outerShdw>
                </a:effectLst>
              </a:rPr>
            </a:br>
            <a:r>
              <a:rPr lang="en-US" sz="4000" b="1">
                <a:solidFill>
                  <a:schemeClr val="tx2"/>
                </a:solidFill>
                <a:effectLst>
                  <a:outerShdw blurRad="38100" dist="38100" dir="2700000" algn="tl">
                    <a:srgbClr val="FFFFFF"/>
                  </a:outerShdw>
                </a:effectLst>
              </a:rPr>
              <a:t>Specialized Training Course</a:t>
            </a:r>
          </a:p>
        </p:txBody>
      </p:sp>
      <p:sp>
        <p:nvSpPr>
          <p:cNvPr id="5" name="Text Box 6"/>
          <p:cNvSpPr txBox="1">
            <a:spLocks noChangeArrowheads="1"/>
          </p:cNvSpPr>
          <p:nvPr/>
        </p:nvSpPr>
        <p:spPr bwMode="auto">
          <a:xfrm>
            <a:off x="1310758" y="4857750"/>
            <a:ext cx="6842642" cy="1323439"/>
          </a:xfrm>
          <a:prstGeom prst="rect">
            <a:avLst/>
          </a:prstGeom>
          <a:noFill/>
          <a:ln w="9525">
            <a:noFill/>
            <a:miter lim="800000"/>
            <a:headEnd/>
            <a:tailEnd/>
          </a:ln>
          <a:effectLst/>
        </p:spPr>
        <p:txBody>
          <a:bodyPr wrap="none">
            <a:spAutoFit/>
          </a:bodyPr>
          <a:lstStyle/>
          <a:p>
            <a:pPr algn="ctr"/>
            <a:r>
              <a:rPr lang="en-US" sz="4000" b="1" dirty="0" smtClean="0">
                <a:effectLst>
                  <a:outerShdw blurRad="38100" dist="38100" dir="2700000" algn="tl">
                    <a:srgbClr val="FFFFFF"/>
                  </a:outerShdw>
                </a:effectLst>
                <a:latin typeface="Arial Black" pitchFamily="34" charset="0"/>
              </a:rPr>
              <a:t>LEVEL I</a:t>
            </a:r>
          </a:p>
          <a:p>
            <a:pPr algn="ctr"/>
            <a:r>
              <a:rPr lang="en-US" sz="4000" b="1" dirty="0" smtClean="0">
                <a:effectLst>
                  <a:outerShdw blurRad="38100" dist="38100" dir="2700000" algn="tl">
                    <a:srgbClr val="FFFFFF"/>
                  </a:outerShdw>
                </a:effectLst>
                <a:latin typeface="Arial Black" pitchFamily="34" charset="0"/>
              </a:rPr>
              <a:t>PHASE II - Intermediate</a:t>
            </a:r>
            <a:endParaRPr lang="en-US" sz="4000" b="1" dirty="0">
              <a:effectLst>
                <a:outerShdw blurRad="38100" dist="38100" dir="2700000" algn="tl">
                  <a:srgbClr val="FFFFFF"/>
                </a:outerShdw>
              </a:effectLst>
              <a:latin typeface="Arial Black" pitchFamily="34" charset="0"/>
            </a:endParaRPr>
          </a:p>
        </p:txBody>
      </p:sp>
      <p:grpSp>
        <p:nvGrpSpPr>
          <p:cNvPr id="6" name="Group 5"/>
          <p:cNvGrpSpPr/>
          <p:nvPr/>
        </p:nvGrpSpPr>
        <p:grpSpPr>
          <a:xfrm>
            <a:off x="2595211" y="2743200"/>
            <a:ext cx="3497498" cy="1924050"/>
            <a:chOff x="2514600" y="2743200"/>
            <a:chExt cx="3497498" cy="1924050"/>
          </a:xfrm>
        </p:grpSpPr>
        <p:pic>
          <p:nvPicPr>
            <p:cNvPr id="7"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US" sz="4000" b="1" dirty="0" smtClean="0">
                <a:solidFill>
                  <a:schemeClr val="tx2"/>
                </a:solidFill>
              </a:rPr>
              <a:t>Intermediate Officer Course</a:t>
            </a:r>
            <a:endParaRPr lang="en-US" sz="4000" b="1" dirty="0">
              <a:solidFill>
                <a:schemeClr val="tx2"/>
              </a:solidFill>
            </a:endParaRPr>
          </a:p>
        </p:txBody>
      </p:sp>
      <p:sp>
        <p:nvSpPr>
          <p:cNvPr id="43013" name="Rectangle 5"/>
          <p:cNvSpPr>
            <a:spLocks noChangeArrowheads="1"/>
          </p:cNvSpPr>
          <p:nvPr/>
        </p:nvSpPr>
        <p:spPr bwMode="auto">
          <a:xfrm>
            <a:off x="457200" y="1676400"/>
            <a:ext cx="8229600" cy="4953000"/>
          </a:xfrm>
          <a:prstGeom prst="rect">
            <a:avLst/>
          </a:prstGeom>
          <a:noFill/>
          <a:ln w="9525">
            <a:noFill/>
            <a:miter lim="800000"/>
            <a:headEnd/>
            <a:tailEnd/>
          </a:ln>
          <a:effectLst/>
        </p:spPr>
        <p:txBody>
          <a:bodyPr/>
          <a:lstStyle/>
          <a:p>
            <a:pPr marL="342900" indent="-342900">
              <a:lnSpc>
                <a:spcPct val="80000"/>
              </a:lnSpc>
              <a:spcBef>
                <a:spcPct val="20000"/>
              </a:spcBef>
              <a:buFontTx/>
              <a:buChar char="•"/>
            </a:pPr>
            <a:r>
              <a:rPr lang="en-US" sz="3200" dirty="0"/>
              <a:t>Gang Investigations (Intervention Strategies)</a:t>
            </a:r>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dirty="0"/>
              <a:t>Juvenile &amp; School Case Law (Updates)</a:t>
            </a:r>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dirty="0"/>
              <a:t>Action Planning – Problem Solving</a:t>
            </a:r>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dirty="0"/>
              <a:t>SBLE Officer Role in Discipline &amp; Enforcement (Keep Kids In School)</a:t>
            </a:r>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dirty="0" smtClean="0"/>
              <a:t>School Special Reaction(Response) Teams (SSRT) 16-hours ISI</a:t>
            </a:r>
            <a:endParaRPr lang="en-US" sz="3200" dirty="0"/>
          </a:p>
        </p:txBody>
      </p:sp>
      <p:grpSp>
        <p:nvGrpSpPr>
          <p:cNvPr id="4" name="Group 3"/>
          <p:cNvGrpSpPr/>
          <p:nvPr/>
        </p:nvGrpSpPr>
        <p:grpSpPr>
          <a:xfrm>
            <a:off x="6934200" y="5638800"/>
            <a:ext cx="2057400" cy="1085850"/>
            <a:chOff x="2514600" y="2743200"/>
            <a:chExt cx="3497498" cy="192405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mtClean="0"/>
              <a:t>School Special Reaction TEAM</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447800"/>
            <a:ext cx="8305800" cy="5410200"/>
          </a:xfrm>
          <a:prstGeom prst="rect">
            <a:avLst/>
          </a:prstGeom>
        </p:spPr>
      </p:pic>
      <p:pic>
        <p:nvPicPr>
          <p:cNvPr id="4" name="Picture 7" descr="ISI"/>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38800" y="5075298"/>
            <a:ext cx="2352975" cy="1447800"/>
          </a:xfrm>
          <a:prstGeom prst="rect">
            <a:avLst/>
          </a:prstGeom>
          <a:noFill/>
          <a:ln w="9525">
            <a:noFill/>
            <a:miter lim="800000"/>
            <a:headEnd/>
            <a:tailEnd/>
          </a:ln>
        </p:spPr>
      </p:pic>
      <p:sp>
        <p:nvSpPr>
          <p:cNvPr id="5" name="TextBox 4"/>
          <p:cNvSpPr txBox="1"/>
          <p:nvPr/>
        </p:nvSpPr>
        <p:spPr>
          <a:xfrm>
            <a:off x="5710240" y="6370698"/>
            <a:ext cx="2626023" cy="461665"/>
          </a:xfrm>
          <a:prstGeom prst="rect">
            <a:avLst/>
          </a:prstGeom>
          <a:noFill/>
        </p:spPr>
        <p:txBody>
          <a:bodyPr wrap="none" rtlCol="0">
            <a:spAutoFit/>
          </a:bodyPr>
          <a:lstStyle/>
          <a:p>
            <a:r>
              <a:rPr lang="en-US" sz="1200" dirty="0" smtClean="0"/>
              <a:t>Tactical &amp; First Responder &amp; Other</a:t>
            </a:r>
          </a:p>
          <a:p>
            <a:r>
              <a:rPr lang="en-US" sz="1200" dirty="0" smtClean="0"/>
              <a:t>Active &amp; Specialized Threat TNG</a:t>
            </a:r>
            <a:endParaRPr lang="en-US" sz="1200" dirty="0"/>
          </a:p>
        </p:txBody>
      </p:sp>
    </p:spTree>
    <p:extLst>
      <p:ext uri="{BB962C8B-B14F-4D97-AF65-F5344CB8AC3E}">
        <p14:creationId xmlns:p14="http://schemas.microsoft.com/office/powerpoint/2010/main" val="25177179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US" sz="4000" b="1" dirty="0" smtClean="0">
                <a:solidFill>
                  <a:schemeClr val="tx2"/>
                </a:solidFill>
              </a:rPr>
              <a:t>Intermediate Course </a:t>
            </a:r>
            <a:r>
              <a:rPr lang="en-US" sz="4400" b="1" dirty="0">
                <a:solidFill>
                  <a:schemeClr val="tx2"/>
                </a:solidFill>
              </a:rPr>
              <a:t>– </a:t>
            </a:r>
            <a:r>
              <a:rPr lang="en-US" sz="3600" b="1" dirty="0">
                <a:solidFill>
                  <a:schemeClr val="tx2"/>
                </a:solidFill>
              </a:rPr>
              <a:t>Cont’d</a:t>
            </a:r>
          </a:p>
        </p:txBody>
      </p:sp>
      <p:sp>
        <p:nvSpPr>
          <p:cNvPr id="49157" name="Rectangle 5"/>
          <p:cNvSpPr>
            <a:spLocks noChangeArrowheads="1"/>
          </p:cNvSpPr>
          <p:nvPr/>
        </p:nvSpPr>
        <p:spPr bwMode="auto">
          <a:xfrm>
            <a:off x="381000" y="1295400"/>
            <a:ext cx="8229600" cy="4953000"/>
          </a:xfrm>
          <a:prstGeom prst="rect">
            <a:avLst/>
          </a:prstGeom>
          <a:noFill/>
          <a:ln w="9525">
            <a:noFill/>
            <a:miter lim="800000"/>
            <a:headEnd/>
            <a:tailEnd/>
          </a:ln>
          <a:effectLst/>
        </p:spPr>
        <p:txBody>
          <a:bodyPr/>
          <a:lstStyle/>
          <a:p>
            <a:pPr marL="342900" indent="-342900">
              <a:lnSpc>
                <a:spcPct val="80000"/>
              </a:lnSpc>
              <a:spcBef>
                <a:spcPct val="20000"/>
              </a:spcBef>
              <a:buFontTx/>
              <a:buChar char="•"/>
            </a:pPr>
            <a:r>
              <a:rPr lang="en-US" sz="3200" dirty="0"/>
              <a:t>Collecting, Analyzing, Reporting and storing Intelligence for SBLE Officers</a:t>
            </a:r>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dirty="0"/>
              <a:t>SBLE Officer Stress Management</a:t>
            </a:r>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dirty="0"/>
              <a:t>Drug Awareness Part II (Symptoms &amp; Signs)</a:t>
            </a:r>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dirty="0"/>
              <a:t>SBLE Officer Fitness, Wellness and Professional Development</a:t>
            </a:r>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dirty="0"/>
              <a:t>SBLE Officer how to work with the media.</a:t>
            </a:r>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dirty="0"/>
              <a:t>Dating Violence &amp; Stalking in Schools</a:t>
            </a:r>
          </a:p>
        </p:txBody>
      </p:sp>
      <p:grpSp>
        <p:nvGrpSpPr>
          <p:cNvPr id="4" name="Group 3"/>
          <p:cNvGrpSpPr/>
          <p:nvPr/>
        </p:nvGrpSpPr>
        <p:grpSpPr>
          <a:xfrm>
            <a:off x="7696200" y="5943600"/>
            <a:ext cx="1295400" cy="781050"/>
            <a:chOff x="2514600" y="2743200"/>
            <a:chExt cx="3497498" cy="1924050"/>
          </a:xfrm>
        </p:grpSpPr>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US" sz="4000" b="1" dirty="0" smtClean="0">
                <a:solidFill>
                  <a:schemeClr val="tx2"/>
                </a:solidFill>
              </a:rPr>
              <a:t>Intermediate Course </a:t>
            </a:r>
            <a:r>
              <a:rPr lang="en-US" sz="4400" b="1" dirty="0">
                <a:solidFill>
                  <a:schemeClr val="tx2"/>
                </a:solidFill>
              </a:rPr>
              <a:t>– </a:t>
            </a:r>
            <a:r>
              <a:rPr lang="en-US" sz="3600" b="1" dirty="0">
                <a:solidFill>
                  <a:schemeClr val="tx2"/>
                </a:solidFill>
              </a:rPr>
              <a:t>Cont’d</a:t>
            </a:r>
          </a:p>
        </p:txBody>
      </p:sp>
      <p:sp>
        <p:nvSpPr>
          <p:cNvPr id="51205" name="Rectangle 5"/>
          <p:cNvSpPr>
            <a:spLocks noChangeArrowheads="1"/>
          </p:cNvSpPr>
          <p:nvPr/>
        </p:nvSpPr>
        <p:spPr bwMode="auto">
          <a:xfrm>
            <a:off x="457200" y="1676400"/>
            <a:ext cx="8229600" cy="4953000"/>
          </a:xfrm>
          <a:prstGeom prst="rect">
            <a:avLst/>
          </a:prstGeom>
          <a:noFill/>
          <a:ln w="9525">
            <a:noFill/>
            <a:miter lim="800000"/>
            <a:headEnd/>
            <a:tailEnd/>
          </a:ln>
          <a:effectLst/>
        </p:spPr>
        <p:txBody>
          <a:bodyPr/>
          <a:lstStyle/>
          <a:p>
            <a:pPr marL="342900" indent="-342900">
              <a:lnSpc>
                <a:spcPct val="80000"/>
              </a:lnSpc>
              <a:spcBef>
                <a:spcPct val="20000"/>
              </a:spcBef>
              <a:buFontTx/>
              <a:buChar char="•"/>
            </a:pPr>
            <a:r>
              <a:rPr lang="en-US" sz="3200" dirty="0"/>
              <a:t>Identifying potentially dangerous and/or violent persons or students</a:t>
            </a:r>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dirty="0"/>
              <a:t>SBLE Officer Role as a “</a:t>
            </a:r>
            <a:r>
              <a:rPr lang="en-US" sz="3200" b="1" dirty="0">
                <a:effectLst>
                  <a:outerShdw blurRad="38100" dist="38100" dir="2700000" algn="tl">
                    <a:srgbClr val="FFFFFF"/>
                  </a:outerShdw>
                </a:effectLst>
              </a:rPr>
              <a:t>Problem Solver</a:t>
            </a:r>
            <a:r>
              <a:rPr lang="en-US" sz="3200" dirty="0"/>
              <a:t>”</a:t>
            </a:r>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dirty="0"/>
              <a:t>SBLE Officer, </a:t>
            </a:r>
            <a:r>
              <a:rPr lang="en-US" sz="3200" dirty="0">
                <a:effectLst>
                  <a:outerShdw blurRad="38100" dist="38100" dir="2700000" algn="tl">
                    <a:srgbClr val="FFFFFF"/>
                  </a:outerShdw>
                </a:effectLst>
              </a:rPr>
              <a:t>School Staff</a:t>
            </a:r>
            <a:r>
              <a:rPr lang="en-US" sz="3200" dirty="0"/>
              <a:t>,</a:t>
            </a:r>
            <a:r>
              <a:rPr lang="en-US" sz="3200" b="1" dirty="0"/>
              <a:t> </a:t>
            </a:r>
            <a:r>
              <a:rPr lang="en-US" sz="3200" b="1" u="sng" dirty="0"/>
              <a:t>Student</a:t>
            </a:r>
            <a:r>
              <a:rPr lang="en-US" sz="3200" b="1" dirty="0"/>
              <a:t> </a:t>
            </a:r>
            <a:r>
              <a:rPr lang="en-US" sz="3200" dirty="0"/>
              <a:t>and Parent Relations Part </a:t>
            </a:r>
            <a:r>
              <a:rPr lang="en-US" sz="3200" dirty="0" smtClean="0"/>
              <a:t>II (Cultural Diversity)</a:t>
            </a:r>
            <a:endParaRPr lang="en-US" sz="3200" dirty="0"/>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dirty="0"/>
              <a:t>Developing School Safety Teams </a:t>
            </a:r>
            <a:r>
              <a:rPr lang="en-US" sz="3200" dirty="0" smtClean="0"/>
              <a:t>(Special Reaction (Response) Teams) – SSRT (ISI</a:t>
            </a:r>
            <a:r>
              <a:rPr lang="en-US" sz="3200" dirty="0" smtClean="0"/>
              <a:t>)</a:t>
            </a:r>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dirty="0" smtClean="0"/>
              <a:t>Hostage Rescue (Initial </a:t>
            </a:r>
          </a:p>
          <a:p>
            <a:pPr>
              <a:lnSpc>
                <a:spcPct val="80000"/>
              </a:lnSpc>
              <a:spcBef>
                <a:spcPct val="20000"/>
              </a:spcBef>
            </a:pPr>
            <a:r>
              <a:rPr lang="en-US" sz="3200" dirty="0" smtClean="0"/>
              <a:t>   Negotiations)</a:t>
            </a:r>
            <a:endParaRPr lang="en-US" sz="3200" dirty="0"/>
          </a:p>
        </p:txBody>
      </p:sp>
      <p:grpSp>
        <p:nvGrpSpPr>
          <p:cNvPr id="4" name="Group 3"/>
          <p:cNvGrpSpPr/>
          <p:nvPr/>
        </p:nvGrpSpPr>
        <p:grpSpPr>
          <a:xfrm>
            <a:off x="6934200" y="5638800"/>
            <a:ext cx="2057400" cy="1085850"/>
            <a:chOff x="2514600" y="2743200"/>
            <a:chExt cx="3497498" cy="192405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PURPOSE</a:t>
            </a:r>
            <a:endParaRPr lang="en-US" dirty="0">
              <a:latin typeface="Arial Black" pitchFamily="34" charset="0"/>
            </a:endParaRPr>
          </a:p>
        </p:txBody>
      </p:sp>
      <p:sp>
        <p:nvSpPr>
          <p:cNvPr id="3" name="Content Placeholder 2"/>
          <p:cNvSpPr>
            <a:spLocks noGrp="1"/>
          </p:cNvSpPr>
          <p:nvPr>
            <p:ph idx="1"/>
          </p:nvPr>
        </p:nvSpPr>
        <p:spPr>
          <a:xfrm>
            <a:off x="457200" y="1447800"/>
            <a:ext cx="8229600" cy="5029200"/>
          </a:xfrm>
        </p:spPr>
        <p:txBody>
          <a:bodyPr/>
          <a:lstStyle/>
          <a:p>
            <a:pPr marL="0" indent="0">
              <a:buNone/>
            </a:pPr>
            <a:r>
              <a:rPr lang="en-US" dirty="0" smtClean="0"/>
              <a:t>Provide our </a:t>
            </a:r>
            <a:r>
              <a:rPr lang="en-US" dirty="0" smtClean="0"/>
              <a:t>SBLE Officers &amp; Deputies with the means to:</a:t>
            </a:r>
          </a:p>
          <a:p>
            <a:pPr lvl="1">
              <a:buFont typeface="Arial" pitchFamily="34" charset="0"/>
              <a:buChar char="•"/>
            </a:pPr>
            <a:r>
              <a:rPr lang="en-US" dirty="0" smtClean="0">
                <a:latin typeface="Arial Black" pitchFamily="34" charset="0"/>
              </a:rPr>
              <a:t>D</a:t>
            </a:r>
            <a:r>
              <a:rPr lang="en-US" dirty="0" smtClean="0"/>
              <a:t>eter</a:t>
            </a:r>
            <a:r>
              <a:rPr lang="en-US" dirty="0" smtClean="0"/>
              <a:t>, </a:t>
            </a:r>
            <a:endParaRPr lang="en-US" dirty="0" smtClean="0"/>
          </a:p>
          <a:p>
            <a:pPr lvl="1">
              <a:buFont typeface="Arial" pitchFamily="34" charset="0"/>
              <a:buChar char="•"/>
            </a:pPr>
            <a:r>
              <a:rPr lang="en-US" dirty="0" smtClean="0">
                <a:latin typeface="Arial Black" pitchFamily="34" charset="0"/>
              </a:rPr>
              <a:t>D</a:t>
            </a:r>
            <a:r>
              <a:rPr lang="en-US" dirty="0" smtClean="0"/>
              <a:t>etect</a:t>
            </a:r>
            <a:r>
              <a:rPr lang="en-US" dirty="0" smtClean="0"/>
              <a:t>, </a:t>
            </a:r>
            <a:endParaRPr lang="en-US" dirty="0" smtClean="0"/>
          </a:p>
          <a:p>
            <a:pPr lvl="1">
              <a:buFont typeface="Arial" pitchFamily="34" charset="0"/>
              <a:buChar char="•"/>
            </a:pPr>
            <a:r>
              <a:rPr lang="en-US" dirty="0" smtClean="0">
                <a:latin typeface="Arial Black" pitchFamily="34" charset="0"/>
              </a:rPr>
              <a:t>D</a:t>
            </a:r>
            <a:r>
              <a:rPr lang="en-US" dirty="0" smtClean="0"/>
              <a:t>elay </a:t>
            </a:r>
            <a:r>
              <a:rPr lang="en-US" dirty="0" smtClean="0"/>
              <a:t>and </a:t>
            </a:r>
            <a:endParaRPr lang="en-US" dirty="0" smtClean="0"/>
          </a:p>
          <a:p>
            <a:pPr lvl="1">
              <a:buFont typeface="Arial" pitchFamily="34" charset="0"/>
              <a:buChar char="•"/>
            </a:pPr>
            <a:r>
              <a:rPr lang="en-US" dirty="0" smtClean="0">
                <a:latin typeface="Arial Black" pitchFamily="34" charset="0"/>
              </a:rPr>
              <a:t>D</a:t>
            </a:r>
            <a:r>
              <a:rPr lang="en-US" dirty="0" smtClean="0"/>
              <a:t>eny </a:t>
            </a:r>
          </a:p>
          <a:p>
            <a:pPr marL="57150" indent="0">
              <a:buNone/>
            </a:pPr>
            <a:r>
              <a:rPr lang="en-US" sz="2800" dirty="0" smtClean="0"/>
              <a:t>Tobacco</a:t>
            </a:r>
            <a:r>
              <a:rPr lang="en-US" sz="2800" dirty="0" smtClean="0"/>
              <a:t>, alcohol, prescription or over-the-counter drugs and/or illegal Drug use/abuse, bullying, gangs, teen suicide, other active threats of violence on/at our school campuses</a:t>
            </a:r>
            <a:r>
              <a:rPr lang="en-US" dirty="0" smtClean="0"/>
              <a:t>.</a:t>
            </a:r>
            <a:endParaRPr lang="en-US" dirty="0"/>
          </a:p>
        </p:txBody>
      </p:sp>
      <p:grpSp>
        <p:nvGrpSpPr>
          <p:cNvPr id="4" name="Group 3"/>
          <p:cNvGrpSpPr/>
          <p:nvPr/>
        </p:nvGrpSpPr>
        <p:grpSpPr>
          <a:xfrm>
            <a:off x="7620000" y="6019800"/>
            <a:ext cx="1371600" cy="704850"/>
            <a:chOff x="2514600" y="2743200"/>
            <a:chExt cx="3497498" cy="192405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extLst>
      <p:ext uri="{BB962C8B-B14F-4D97-AF65-F5344CB8AC3E}">
        <p14:creationId xmlns:p14="http://schemas.microsoft.com/office/powerpoint/2010/main" val="70961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457200" y="274638"/>
            <a:ext cx="8229600" cy="1858962"/>
          </a:xfrm>
          <a:prstGeom prst="rect">
            <a:avLst/>
          </a:prstGeom>
          <a:noFill/>
          <a:ln w="9525">
            <a:noFill/>
            <a:miter lim="800000"/>
            <a:headEnd/>
            <a:tailEnd/>
          </a:ln>
          <a:effectLst/>
        </p:spPr>
        <p:txBody>
          <a:bodyPr anchor="ctr"/>
          <a:lstStyle/>
          <a:p>
            <a:pPr algn="ctr"/>
            <a:r>
              <a:rPr lang="en-US" sz="4000" b="1">
                <a:solidFill>
                  <a:schemeClr val="tx2"/>
                </a:solidFill>
                <a:effectLst>
                  <a:outerShdw blurRad="38100" dist="38100" dir="2700000" algn="tl">
                    <a:srgbClr val="FFFFFF"/>
                  </a:outerShdw>
                </a:effectLst>
              </a:rPr>
              <a:t>OVERVIEW of </a:t>
            </a:r>
            <a:br>
              <a:rPr lang="en-US" sz="4000" b="1">
                <a:solidFill>
                  <a:schemeClr val="tx2"/>
                </a:solidFill>
                <a:effectLst>
                  <a:outerShdw blurRad="38100" dist="38100" dir="2700000" algn="tl">
                    <a:srgbClr val="FFFFFF"/>
                  </a:outerShdw>
                </a:effectLst>
              </a:rPr>
            </a:br>
            <a:r>
              <a:rPr lang="en-US" sz="4000" b="1">
                <a:solidFill>
                  <a:schemeClr val="tx2"/>
                </a:solidFill>
                <a:effectLst>
                  <a:outerShdw blurRad="38100" dist="38100" dir="2700000" algn="tl">
                    <a:srgbClr val="FFFFFF"/>
                  </a:outerShdw>
                </a:effectLst>
              </a:rPr>
              <a:t>SBLE Advanced Officer </a:t>
            </a:r>
            <a:br>
              <a:rPr lang="en-US" sz="4000" b="1">
                <a:solidFill>
                  <a:schemeClr val="tx2"/>
                </a:solidFill>
                <a:effectLst>
                  <a:outerShdw blurRad="38100" dist="38100" dir="2700000" algn="tl">
                    <a:srgbClr val="FFFFFF"/>
                  </a:outerShdw>
                </a:effectLst>
              </a:rPr>
            </a:br>
            <a:r>
              <a:rPr lang="en-US" sz="4000" b="1">
                <a:solidFill>
                  <a:schemeClr val="tx2"/>
                </a:solidFill>
                <a:effectLst>
                  <a:outerShdw blurRad="38100" dist="38100" dir="2700000" algn="tl">
                    <a:srgbClr val="FFFFFF"/>
                  </a:outerShdw>
                </a:effectLst>
              </a:rPr>
              <a:t>Specialized Training Course</a:t>
            </a:r>
          </a:p>
        </p:txBody>
      </p:sp>
      <p:sp>
        <p:nvSpPr>
          <p:cNvPr id="5" name="Text Box 6"/>
          <p:cNvSpPr txBox="1">
            <a:spLocks noChangeArrowheads="1"/>
          </p:cNvSpPr>
          <p:nvPr/>
        </p:nvSpPr>
        <p:spPr bwMode="auto">
          <a:xfrm>
            <a:off x="1600200" y="4857750"/>
            <a:ext cx="6170279" cy="1323439"/>
          </a:xfrm>
          <a:prstGeom prst="rect">
            <a:avLst/>
          </a:prstGeom>
          <a:noFill/>
          <a:ln w="9525">
            <a:noFill/>
            <a:miter lim="800000"/>
            <a:headEnd/>
            <a:tailEnd/>
          </a:ln>
          <a:effectLst/>
        </p:spPr>
        <p:txBody>
          <a:bodyPr wrap="none">
            <a:spAutoFit/>
          </a:bodyPr>
          <a:lstStyle/>
          <a:p>
            <a:pPr algn="ctr"/>
            <a:r>
              <a:rPr lang="en-US" sz="4000" b="1" dirty="0" smtClean="0">
                <a:effectLst>
                  <a:outerShdw blurRad="38100" dist="38100" dir="2700000" algn="tl">
                    <a:srgbClr val="FFFFFF"/>
                  </a:outerShdw>
                </a:effectLst>
                <a:latin typeface="Arial Black" pitchFamily="34" charset="0"/>
              </a:rPr>
              <a:t>LEVEL I</a:t>
            </a:r>
          </a:p>
          <a:p>
            <a:pPr algn="ctr"/>
            <a:r>
              <a:rPr lang="en-US" sz="4000" b="1" dirty="0" smtClean="0">
                <a:effectLst>
                  <a:outerShdw blurRad="38100" dist="38100" dir="2700000" algn="tl">
                    <a:srgbClr val="FFFFFF"/>
                  </a:outerShdw>
                </a:effectLst>
                <a:latin typeface="Arial Black" pitchFamily="34" charset="0"/>
              </a:rPr>
              <a:t>PHASE III - Advanced</a:t>
            </a:r>
            <a:endParaRPr lang="en-US" sz="4000" b="1" dirty="0">
              <a:effectLst>
                <a:outerShdw blurRad="38100" dist="38100" dir="2700000" algn="tl">
                  <a:srgbClr val="FFFFFF"/>
                </a:outerShdw>
              </a:effectLst>
              <a:latin typeface="Arial Black" pitchFamily="34" charset="0"/>
            </a:endParaRPr>
          </a:p>
        </p:txBody>
      </p:sp>
      <p:grpSp>
        <p:nvGrpSpPr>
          <p:cNvPr id="6" name="Group 5"/>
          <p:cNvGrpSpPr/>
          <p:nvPr/>
        </p:nvGrpSpPr>
        <p:grpSpPr>
          <a:xfrm>
            <a:off x="2674702" y="2743200"/>
            <a:ext cx="3497498" cy="1924050"/>
            <a:chOff x="2514600" y="2743200"/>
            <a:chExt cx="3497498" cy="1924050"/>
          </a:xfrm>
        </p:grpSpPr>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US" sz="4000" b="1" dirty="0" smtClean="0">
                <a:solidFill>
                  <a:schemeClr val="tx2"/>
                </a:solidFill>
              </a:rPr>
              <a:t>Advanced Officer Course</a:t>
            </a:r>
            <a:endParaRPr lang="en-US" sz="3600" b="1" dirty="0">
              <a:solidFill>
                <a:schemeClr val="tx2"/>
              </a:solidFill>
            </a:endParaRPr>
          </a:p>
        </p:txBody>
      </p:sp>
      <p:sp>
        <p:nvSpPr>
          <p:cNvPr id="64517" name="Rectangle 5"/>
          <p:cNvSpPr>
            <a:spLocks noChangeArrowheads="1"/>
          </p:cNvSpPr>
          <p:nvPr/>
        </p:nvSpPr>
        <p:spPr bwMode="auto">
          <a:xfrm>
            <a:off x="228600" y="1676400"/>
            <a:ext cx="8686800" cy="4953000"/>
          </a:xfrm>
          <a:prstGeom prst="rect">
            <a:avLst/>
          </a:prstGeom>
          <a:noFill/>
          <a:ln w="9525">
            <a:noFill/>
            <a:miter lim="800000"/>
            <a:headEnd/>
            <a:tailEnd/>
          </a:ln>
          <a:effectLst/>
        </p:spPr>
        <p:txBody>
          <a:bodyPr/>
          <a:lstStyle/>
          <a:p>
            <a:pPr marL="342900" indent="-342900">
              <a:lnSpc>
                <a:spcPct val="80000"/>
              </a:lnSpc>
              <a:spcBef>
                <a:spcPct val="20000"/>
              </a:spcBef>
              <a:buFontTx/>
              <a:buChar char="•"/>
            </a:pPr>
            <a:r>
              <a:rPr lang="en-US" sz="3200" dirty="0"/>
              <a:t>SBLE Officer </a:t>
            </a:r>
            <a:r>
              <a:rPr lang="en-US" sz="3200" b="1" dirty="0">
                <a:effectLst>
                  <a:outerShdw blurRad="38100" dist="38100" dir="2700000" algn="tl">
                    <a:srgbClr val="FFFFFF"/>
                  </a:outerShdw>
                </a:effectLst>
              </a:rPr>
              <a:t>Crisis Intervention &amp; Prevention</a:t>
            </a:r>
            <a:r>
              <a:rPr lang="en-US" sz="3200" dirty="0"/>
              <a:t> </a:t>
            </a:r>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dirty="0"/>
              <a:t>Collecting, Analyzing and Reporting </a:t>
            </a:r>
            <a:r>
              <a:rPr lang="en-US" sz="3200" b="1" dirty="0"/>
              <a:t>INTEL</a:t>
            </a:r>
            <a:r>
              <a:rPr lang="en-US" sz="3200" dirty="0"/>
              <a:t> Part II (Know what is going on)</a:t>
            </a:r>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b="1" dirty="0"/>
              <a:t>Drug Awareness</a:t>
            </a:r>
            <a:r>
              <a:rPr lang="en-US" sz="3200" dirty="0"/>
              <a:t> Part III </a:t>
            </a:r>
            <a:r>
              <a:rPr lang="en-US" sz="2800" dirty="0"/>
              <a:t>(Most abused drugs)</a:t>
            </a:r>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b="1" dirty="0"/>
              <a:t>Gang </a:t>
            </a:r>
            <a:r>
              <a:rPr lang="en-US" sz="3200" b="1" u="sng" dirty="0"/>
              <a:t>Intervention</a:t>
            </a:r>
            <a:r>
              <a:rPr lang="en-US" sz="3200" dirty="0"/>
              <a:t> &amp; </a:t>
            </a:r>
            <a:r>
              <a:rPr lang="en-US" sz="3200" b="1" u="sng" dirty="0"/>
              <a:t>Prevention</a:t>
            </a:r>
            <a:r>
              <a:rPr lang="en-US" sz="3200" dirty="0"/>
              <a:t> Strategies</a:t>
            </a:r>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b="1" dirty="0"/>
              <a:t>Truancy</a:t>
            </a:r>
            <a:r>
              <a:rPr lang="en-US" sz="3200" dirty="0"/>
              <a:t> (Why we need to keep kids in schools) </a:t>
            </a:r>
          </a:p>
        </p:txBody>
      </p:sp>
      <p:grpSp>
        <p:nvGrpSpPr>
          <p:cNvPr id="4" name="Group 3"/>
          <p:cNvGrpSpPr/>
          <p:nvPr/>
        </p:nvGrpSpPr>
        <p:grpSpPr>
          <a:xfrm>
            <a:off x="6934200" y="5638800"/>
            <a:ext cx="2057400" cy="1085850"/>
            <a:chOff x="2514600" y="2743200"/>
            <a:chExt cx="3497498" cy="192405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US" sz="4000" b="1" dirty="0" smtClean="0">
                <a:solidFill>
                  <a:schemeClr val="tx2"/>
                </a:solidFill>
              </a:rPr>
              <a:t>Advanced Course </a:t>
            </a:r>
            <a:r>
              <a:rPr lang="en-US" sz="3200" b="1" dirty="0">
                <a:solidFill>
                  <a:schemeClr val="tx2"/>
                </a:solidFill>
              </a:rPr>
              <a:t>- Continued</a:t>
            </a:r>
          </a:p>
        </p:txBody>
      </p:sp>
      <p:sp>
        <p:nvSpPr>
          <p:cNvPr id="66565" name="Rectangle 5"/>
          <p:cNvSpPr>
            <a:spLocks noChangeArrowheads="1"/>
          </p:cNvSpPr>
          <p:nvPr/>
        </p:nvSpPr>
        <p:spPr bwMode="auto">
          <a:xfrm>
            <a:off x="457200" y="1447800"/>
            <a:ext cx="8229600" cy="4953000"/>
          </a:xfrm>
          <a:prstGeom prst="rect">
            <a:avLst/>
          </a:prstGeom>
          <a:noFill/>
          <a:ln w="9525">
            <a:noFill/>
            <a:miter lim="800000"/>
            <a:headEnd/>
            <a:tailEnd/>
          </a:ln>
          <a:effectLst/>
        </p:spPr>
        <p:txBody>
          <a:bodyPr/>
          <a:lstStyle/>
          <a:p>
            <a:pPr marL="342900" indent="-342900">
              <a:lnSpc>
                <a:spcPct val="80000"/>
              </a:lnSpc>
              <a:spcBef>
                <a:spcPct val="20000"/>
              </a:spcBef>
              <a:buFontTx/>
              <a:buChar char="•"/>
            </a:pPr>
            <a:r>
              <a:rPr lang="en-US" sz="3200" dirty="0"/>
              <a:t>Establishing and Empowering</a:t>
            </a:r>
            <a:r>
              <a:rPr lang="en-US" sz="3200" b="1" dirty="0"/>
              <a:t> </a:t>
            </a:r>
            <a:r>
              <a:rPr lang="en-US" sz="3200" b="1" u="sng" dirty="0"/>
              <a:t>Teen Courts</a:t>
            </a:r>
            <a:r>
              <a:rPr lang="en-US" sz="3200" b="1" dirty="0"/>
              <a:t> &amp; </a:t>
            </a:r>
            <a:r>
              <a:rPr lang="en-US" sz="3200" b="1" u="sng" dirty="0"/>
              <a:t>Peer Review</a:t>
            </a:r>
            <a:r>
              <a:rPr lang="en-US" sz="3200" b="1" dirty="0"/>
              <a:t> </a:t>
            </a:r>
            <a:r>
              <a:rPr lang="en-US" sz="3200" dirty="0"/>
              <a:t>(Positive alternatives designed to keep kids in schools</a:t>
            </a:r>
            <a:r>
              <a:rPr lang="en-US" sz="3200" dirty="0" smtClean="0"/>
              <a:t>) using Student Councils.</a:t>
            </a:r>
            <a:endParaRPr lang="en-US" sz="3200" dirty="0"/>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dirty="0"/>
              <a:t>Establishing Neighborhood </a:t>
            </a:r>
            <a:r>
              <a:rPr lang="en-US" sz="3200" b="1" dirty="0">
                <a:effectLst>
                  <a:outerShdw blurRad="38100" dist="38100" dir="2700000" algn="tl">
                    <a:srgbClr val="FFFFFF"/>
                  </a:outerShdw>
                </a:effectLst>
              </a:rPr>
              <a:t>School Watch</a:t>
            </a:r>
            <a:r>
              <a:rPr lang="en-US" sz="3200" dirty="0"/>
              <a:t> </a:t>
            </a:r>
            <a:r>
              <a:rPr lang="en-US" sz="3200" b="1" dirty="0">
                <a:effectLst>
                  <a:outerShdw blurRad="38100" dist="38100" dir="2700000" algn="tl">
                    <a:srgbClr val="FFFFFF"/>
                  </a:outerShdw>
                </a:effectLst>
              </a:rPr>
              <a:t>Programs</a:t>
            </a:r>
            <a:r>
              <a:rPr lang="en-US" sz="3200" dirty="0"/>
              <a:t> (Community-based)</a:t>
            </a:r>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b="1" dirty="0"/>
              <a:t>Special handing</a:t>
            </a:r>
            <a:r>
              <a:rPr lang="en-US" sz="3200" dirty="0"/>
              <a:t> of mentally challenged students or students with special needs</a:t>
            </a:r>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dirty="0"/>
              <a:t>Physical </a:t>
            </a:r>
            <a:r>
              <a:rPr lang="en-US" sz="3200" b="1" u="sng" dirty="0"/>
              <a:t>restraint</a:t>
            </a:r>
            <a:r>
              <a:rPr lang="en-US" sz="3200" dirty="0"/>
              <a:t> &amp; </a:t>
            </a:r>
            <a:r>
              <a:rPr lang="en-US" sz="3200" b="1" u="sng" dirty="0"/>
              <a:t>de-escalation</a:t>
            </a:r>
            <a:r>
              <a:rPr lang="en-US" sz="3200" dirty="0"/>
              <a:t> tactics – use of force continuum for schools  </a:t>
            </a:r>
          </a:p>
        </p:txBody>
      </p:sp>
      <p:grpSp>
        <p:nvGrpSpPr>
          <p:cNvPr id="4" name="Group 3"/>
          <p:cNvGrpSpPr/>
          <p:nvPr/>
        </p:nvGrpSpPr>
        <p:grpSpPr>
          <a:xfrm>
            <a:off x="7620000" y="5867400"/>
            <a:ext cx="1371600" cy="857249"/>
            <a:chOff x="2514600" y="2743200"/>
            <a:chExt cx="3497498" cy="192405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US" sz="4000" b="1" dirty="0" smtClean="0">
                <a:solidFill>
                  <a:schemeClr val="tx2"/>
                </a:solidFill>
              </a:rPr>
              <a:t>Advanced Course </a:t>
            </a:r>
            <a:r>
              <a:rPr lang="en-US" sz="3200" b="1" dirty="0">
                <a:solidFill>
                  <a:schemeClr val="tx2"/>
                </a:solidFill>
              </a:rPr>
              <a:t>- Continued</a:t>
            </a:r>
          </a:p>
        </p:txBody>
      </p:sp>
      <p:sp>
        <p:nvSpPr>
          <p:cNvPr id="67589" name="Rectangle 5"/>
          <p:cNvSpPr>
            <a:spLocks noChangeArrowheads="1"/>
          </p:cNvSpPr>
          <p:nvPr/>
        </p:nvSpPr>
        <p:spPr bwMode="auto">
          <a:xfrm>
            <a:off x="457200" y="1676400"/>
            <a:ext cx="8229600" cy="4953000"/>
          </a:xfrm>
          <a:prstGeom prst="rect">
            <a:avLst/>
          </a:prstGeom>
          <a:noFill/>
          <a:ln w="9525">
            <a:noFill/>
            <a:miter lim="800000"/>
            <a:headEnd/>
            <a:tailEnd/>
          </a:ln>
          <a:effectLst/>
        </p:spPr>
        <p:txBody>
          <a:bodyPr/>
          <a:lstStyle/>
          <a:p>
            <a:pPr marL="342900" indent="-342900">
              <a:lnSpc>
                <a:spcPct val="80000"/>
              </a:lnSpc>
              <a:spcBef>
                <a:spcPct val="20000"/>
              </a:spcBef>
              <a:buFontTx/>
              <a:buChar char="•"/>
            </a:pPr>
            <a:r>
              <a:rPr lang="en-US" sz="3200" dirty="0"/>
              <a:t>Teen Suicide </a:t>
            </a:r>
            <a:r>
              <a:rPr lang="en-US" sz="3200" b="1" u="sng" dirty="0">
                <a:effectLst>
                  <a:outerShdw blurRad="38100" dist="38100" dir="2700000" algn="tl">
                    <a:srgbClr val="FFFFFF"/>
                  </a:outerShdw>
                </a:effectLst>
              </a:rPr>
              <a:t>intervention</a:t>
            </a:r>
            <a:r>
              <a:rPr lang="en-US" sz="3200" dirty="0"/>
              <a:t> and </a:t>
            </a:r>
            <a:r>
              <a:rPr lang="en-US" sz="3200" b="1" u="sng" dirty="0">
                <a:effectLst>
                  <a:outerShdw blurRad="38100" dist="38100" dir="2700000" algn="tl">
                    <a:srgbClr val="FFFFFF"/>
                  </a:outerShdw>
                </a:effectLst>
              </a:rPr>
              <a:t>prevention</a:t>
            </a:r>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dirty="0"/>
              <a:t>Responding to </a:t>
            </a:r>
            <a:r>
              <a:rPr lang="en-US" sz="3200" b="1" dirty="0">
                <a:effectLst>
                  <a:outerShdw blurRad="38100" dist="38100" dir="2700000" algn="tl">
                    <a:srgbClr val="FFFFFF"/>
                  </a:outerShdw>
                </a:effectLst>
              </a:rPr>
              <a:t>School Bomb Threats</a:t>
            </a:r>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dirty="0"/>
              <a:t>Understanding </a:t>
            </a:r>
            <a:r>
              <a:rPr lang="en-US" sz="3200" b="1" u="sng" dirty="0"/>
              <a:t>Child development</a:t>
            </a:r>
            <a:r>
              <a:rPr lang="en-US" sz="3200" dirty="0"/>
              <a:t> &amp; </a:t>
            </a:r>
            <a:r>
              <a:rPr lang="en-US" sz="3200" b="1" u="sng" dirty="0"/>
              <a:t>psychology</a:t>
            </a:r>
            <a:r>
              <a:rPr lang="en-US" sz="3200" dirty="0"/>
              <a:t> </a:t>
            </a:r>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b="1" u="sng" dirty="0"/>
              <a:t>Cultural diversity</a:t>
            </a:r>
            <a:r>
              <a:rPr lang="en-US" sz="3200" dirty="0"/>
              <a:t> on school and college campuses</a:t>
            </a:r>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dirty="0"/>
              <a:t>Conducting Campus Safety &amp; Security </a:t>
            </a:r>
            <a:r>
              <a:rPr lang="en-US" sz="3200" b="1" u="sng" dirty="0">
                <a:effectLst>
                  <a:outerShdw blurRad="38100" dist="38100" dir="2700000" algn="tl">
                    <a:srgbClr val="FFFFFF"/>
                  </a:outerShdw>
                </a:effectLst>
              </a:rPr>
              <a:t>threat assessments</a:t>
            </a:r>
            <a:endParaRPr lang="en-US" sz="3200" dirty="0"/>
          </a:p>
        </p:txBody>
      </p:sp>
      <p:grpSp>
        <p:nvGrpSpPr>
          <p:cNvPr id="4" name="Group 3"/>
          <p:cNvGrpSpPr/>
          <p:nvPr/>
        </p:nvGrpSpPr>
        <p:grpSpPr>
          <a:xfrm>
            <a:off x="7315200" y="5943600"/>
            <a:ext cx="1676400" cy="781050"/>
            <a:chOff x="2514600" y="2743200"/>
            <a:chExt cx="3497498" cy="192405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Advanced Course </a:t>
            </a:r>
            <a:r>
              <a:rPr lang="en-US" sz="3600" b="1" dirty="0" smtClean="0"/>
              <a:t>– Continued </a:t>
            </a:r>
            <a:endParaRPr lang="en-US" dirty="0"/>
          </a:p>
        </p:txBody>
      </p:sp>
      <p:sp>
        <p:nvSpPr>
          <p:cNvPr id="3" name="Content Placeholder 2"/>
          <p:cNvSpPr>
            <a:spLocks noGrp="1"/>
          </p:cNvSpPr>
          <p:nvPr>
            <p:ph idx="1"/>
          </p:nvPr>
        </p:nvSpPr>
        <p:spPr>
          <a:xfrm>
            <a:off x="381000" y="1219200"/>
            <a:ext cx="8534400" cy="5486400"/>
          </a:xfrm>
        </p:spPr>
        <p:txBody>
          <a:bodyPr/>
          <a:lstStyle/>
          <a:p>
            <a:r>
              <a:rPr lang="en-US" dirty="0" smtClean="0"/>
              <a:t>Structuring, composition, role, responsibility and accountabilities of Special Reaction (Response) Team members</a:t>
            </a:r>
          </a:p>
          <a:p>
            <a:endParaRPr lang="en-US" sz="1400" dirty="0" smtClean="0"/>
          </a:p>
          <a:p>
            <a:r>
              <a:rPr lang="en-US" dirty="0" smtClean="0"/>
              <a:t>Developing comprehensive Emergency Operations Plans (EOP) or Emergency Action Plans (EAP)</a:t>
            </a:r>
          </a:p>
          <a:p>
            <a:endParaRPr lang="en-US" sz="1400" dirty="0" smtClean="0"/>
          </a:p>
          <a:p>
            <a:r>
              <a:rPr lang="en-US" dirty="0" smtClean="0"/>
              <a:t>Hostage Rescue and/or initial negotiation</a:t>
            </a:r>
          </a:p>
          <a:p>
            <a:endParaRPr lang="en-US" sz="1400" dirty="0" smtClean="0"/>
          </a:p>
          <a:p>
            <a:r>
              <a:rPr lang="en-US" dirty="0" smtClean="0"/>
              <a:t>Scenarios </a:t>
            </a:r>
            <a:r>
              <a:rPr lang="en-US" sz="2800" b="1" dirty="0" smtClean="0">
                <a:effectLst>
                  <a:outerShdw blurRad="38100" dist="38100" dir="2700000" algn="tl">
                    <a:srgbClr val="000000">
                      <a:alpha val="43137"/>
                    </a:srgbClr>
                  </a:outerShdw>
                </a:effectLst>
              </a:rPr>
              <a:t>(Critiques &amp; Evaluation) </a:t>
            </a:r>
            <a:endParaRPr lang="en-US" sz="2800" b="1" dirty="0">
              <a:effectLst>
                <a:outerShdw blurRad="38100" dist="38100" dir="2700000" algn="tl">
                  <a:srgbClr val="000000">
                    <a:alpha val="43137"/>
                  </a:srgbClr>
                </a:outerShdw>
              </a:effectLst>
            </a:endParaRPr>
          </a:p>
        </p:txBody>
      </p:sp>
      <p:grpSp>
        <p:nvGrpSpPr>
          <p:cNvPr id="4" name="Group 3"/>
          <p:cNvGrpSpPr/>
          <p:nvPr/>
        </p:nvGrpSpPr>
        <p:grpSpPr>
          <a:xfrm>
            <a:off x="6934200" y="5638800"/>
            <a:ext cx="2057400" cy="1085850"/>
            <a:chOff x="2514600" y="2743200"/>
            <a:chExt cx="3497498" cy="192405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extLst>
      <p:ext uri="{BB962C8B-B14F-4D97-AF65-F5344CB8AC3E}">
        <p14:creationId xmlns:p14="http://schemas.microsoft.com/office/powerpoint/2010/main" val="1869783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ChangeArrowheads="1"/>
          </p:cNvSpPr>
          <p:nvPr/>
        </p:nvSpPr>
        <p:spPr bwMode="auto">
          <a:xfrm>
            <a:off x="457200" y="274638"/>
            <a:ext cx="8229600" cy="1858962"/>
          </a:xfrm>
          <a:prstGeom prst="rect">
            <a:avLst/>
          </a:prstGeom>
          <a:noFill/>
          <a:ln w="9525">
            <a:noFill/>
            <a:miter lim="800000"/>
            <a:headEnd/>
            <a:tailEnd/>
          </a:ln>
          <a:effectLst/>
        </p:spPr>
        <p:txBody>
          <a:bodyPr anchor="ctr"/>
          <a:lstStyle/>
          <a:p>
            <a:pPr algn="ctr"/>
            <a:r>
              <a:rPr lang="en-US" sz="4000" b="1">
                <a:solidFill>
                  <a:schemeClr val="tx2"/>
                </a:solidFill>
                <a:effectLst>
                  <a:outerShdw blurRad="38100" dist="38100" dir="2700000" algn="tl">
                    <a:srgbClr val="FFFFFF"/>
                  </a:outerShdw>
                </a:effectLst>
              </a:rPr>
              <a:t>OVERVIEW of </a:t>
            </a:r>
            <a:br>
              <a:rPr lang="en-US" sz="4000" b="1">
                <a:solidFill>
                  <a:schemeClr val="tx2"/>
                </a:solidFill>
                <a:effectLst>
                  <a:outerShdw blurRad="38100" dist="38100" dir="2700000" algn="tl">
                    <a:srgbClr val="FFFFFF"/>
                  </a:outerShdw>
                </a:effectLst>
              </a:rPr>
            </a:br>
            <a:r>
              <a:rPr lang="en-US" sz="4000" b="1">
                <a:solidFill>
                  <a:schemeClr val="tx2"/>
                </a:solidFill>
                <a:effectLst>
                  <a:outerShdw blurRad="38100" dist="38100" dir="2700000" algn="tl">
                    <a:srgbClr val="FFFFFF"/>
                  </a:outerShdw>
                </a:effectLst>
              </a:rPr>
              <a:t>SBLE Master Officer </a:t>
            </a:r>
            <a:br>
              <a:rPr lang="en-US" sz="4000" b="1">
                <a:solidFill>
                  <a:schemeClr val="tx2"/>
                </a:solidFill>
                <a:effectLst>
                  <a:outerShdw blurRad="38100" dist="38100" dir="2700000" algn="tl">
                    <a:srgbClr val="FFFFFF"/>
                  </a:outerShdw>
                </a:effectLst>
              </a:rPr>
            </a:br>
            <a:r>
              <a:rPr lang="en-US" sz="4000" b="1">
                <a:solidFill>
                  <a:schemeClr val="tx2"/>
                </a:solidFill>
                <a:effectLst>
                  <a:outerShdw blurRad="38100" dist="38100" dir="2700000" algn="tl">
                    <a:srgbClr val="FFFFFF"/>
                  </a:outerShdw>
                </a:effectLst>
              </a:rPr>
              <a:t>Specialized Training Course</a:t>
            </a:r>
          </a:p>
        </p:txBody>
      </p:sp>
      <p:sp>
        <p:nvSpPr>
          <p:cNvPr id="5" name="Text Box 6"/>
          <p:cNvSpPr txBox="1">
            <a:spLocks noChangeArrowheads="1"/>
          </p:cNvSpPr>
          <p:nvPr/>
        </p:nvSpPr>
        <p:spPr bwMode="auto">
          <a:xfrm>
            <a:off x="1981200" y="4857750"/>
            <a:ext cx="5343129" cy="1323439"/>
          </a:xfrm>
          <a:prstGeom prst="rect">
            <a:avLst/>
          </a:prstGeom>
          <a:noFill/>
          <a:ln w="9525">
            <a:noFill/>
            <a:miter lim="800000"/>
            <a:headEnd/>
            <a:tailEnd/>
          </a:ln>
          <a:effectLst/>
        </p:spPr>
        <p:txBody>
          <a:bodyPr wrap="none">
            <a:spAutoFit/>
          </a:bodyPr>
          <a:lstStyle/>
          <a:p>
            <a:pPr algn="ctr"/>
            <a:r>
              <a:rPr lang="en-US" sz="4000" b="1" dirty="0" smtClean="0">
                <a:effectLst>
                  <a:outerShdw blurRad="38100" dist="38100" dir="2700000" algn="tl">
                    <a:srgbClr val="FFFFFF"/>
                  </a:outerShdw>
                </a:effectLst>
                <a:latin typeface="Arial Black" pitchFamily="34" charset="0"/>
              </a:rPr>
              <a:t>LEVEL I</a:t>
            </a:r>
          </a:p>
          <a:p>
            <a:pPr algn="ctr"/>
            <a:r>
              <a:rPr lang="en-US" sz="4000" b="1" dirty="0" smtClean="0">
                <a:effectLst>
                  <a:outerShdw blurRad="38100" dist="38100" dir="2700000" algn="tl">
                    <a:srgbClr val="FFFFFF"/>
                  </a:outerShdw>
                </a:effectLst>
                <a:latin typeface="Arial Black" pitchFamily="34" charset="0"/>
              </a:rPr>
              <a:t>PHASE IV - Master</a:t>
            </a:r>
            <a:endParaRPr lang="en-US" sz="4000" b="1" dirty="0">
              <a:effectLst>
                <a:outerShdw blurRad="38100" dist="38100" dir="2700000" algn="tl">
                  <a:srgbClr val="FFFFFF"/>
                </a:outerShdw>
              </a:effectLst>
              <a:latin typeface="Arial Black" pitchFamily="34" charset="0"/>
            </a:endParaRPr>
          </a:p>
        </p:txBody>
      </p:sp>
      <p:grpSp>
        <p:nvGrpSpPr>
          <p:cNvPr id="6" name="Group 5"/>
          <p:cNvGrpSpPr/>
          <p:nvPr/>
        </p:nvGrpSpPr>
        <p:grpSpPr>
          <a:xfrm>
            <a:off x="2674702" y="2743200"/>
            <a:ext cx="3497498" cy="1924050"/>
            <a:chOff x="2514600" y="2743200"/>
            <a:chExt cx="3497498" cy="1924050"/>
          </a:xfrm>
        </p:grpSpPr>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b="1" dirty="0" smtClean="0"/>
              <a:t>Master </a:t>
            </a:r>
            <a:r>
              <a:rPr lang="en-US" b="1" dirty="0"/>
              <a:t>Officer Course OBJECTIVES</a:t>
            </a:r>
            <a:r>
              <a:rPr lang="en-US" sz="4000" b="1" dirty="0"/>
              <a:t/>
            </a:r>
            <a:br>
              <a:rPr lang="en-US" sz="4000" b="1" dirty="0"/>
            </a:br>
            <a:endParaRPr lang="en-US" dirty="0"/>
          </a:p>
        </p:txBody>
      </p:sp>
      <p:sp>
        <p:nvSpPr>
          <p:cNvPr id="3" name="Content Placeholder 2"/>
          <p:cNvSpPr>
            <a:spLocks noGrp="1"/>
          </p:cNvSpPr>
          <p:nvPr>
            <p:ph idx="1"/>
          </p:nvPr>
        </p:nvSpPr>
        <p:spPr/>
        <p:txBody>
          <a:bodyPr/>
          <a:lstStyle/>
          <a:p>
            <a:r>
              <a:rPr lang="en-US" b="1" dirty="0" smtClean="0"/>
              <a:t>Neutralizing</a:t>
            </a:r>
            <a:r>
              <a:rPr lang="en-US" dirty="0" smtClean="0"/>
              <a:t> threats (w/practical's)</a:t>
            </a:r>
          </a:p>
          <a:p>
            <a:r>
              <a:rPr lang="en-US" b="1" dirty="0" smtClean="0"/>
              <a:t>Analyzing</a:t>
            </a:r>
            <a:r>
              <a:rPr lang="en-US" dirty="0" smtClean="0"/>
              <a:t> Threat </a:t>
            </a:r>
            <a:r>
              <a:rPr lang="en-US" b="1" dirty="0" smtClean="0"/>
              <a:t>INTEL</a:t>
            </a:r>
          </a:p>
          <a:p>
            <a:r>
              <a:rPr lang="en-US" b="1" dirty="0" smtClean="0"/>
              <a:t>Threat</a:t>
            </a:r>
            <a:r>
              <a:rPr lang="en-US" dirty="0" smtClean="0"/>
              <a:t> intervention &amp; prevention strategies based on Best Practices and Lessons Learned</a:t>
            </a:r>
          </a:p>
          <a:p>
            <a:r>
              <a:rPr lang="en-US" b="1" dirty="0" smtClean="0"/>
              <a:t>Facilitator</a:t>
            </a:r>
            <a:r>
              <a:rPr lang="en-US" dirty="0" smtClean="0"/>
              <a:t> and presentation skills enhancement</a:t>
            </a:r>
          </a:p>
          <a:p>
            <a:r>
              <a:rPr lang="en-US" b="1" dirty="0" smtClean="0"/>
              <a:t>Preparation</a:t>
            </a:r>
            <a:r>
              <a:rPr lang="en-US" dirty="0" smtClean="0"/>
              <a:t>, practice and delivery of the following curriculums/lessons:</a:t>
            </a:r>
            <a:endParaRPr lang="en-US" dirty="0"/>
          </a:p>
        </p:txBody>
      </p:sp>
      <p:grpSp>
        <p:nvGrpSpPr>
          <p:cNvPr id="4" name="Group 3"/>
          <p:cNvGrpSpPr/>
          <p:nvPr/>
        </p:nvGrpSpPr>
        <p:grpSpPr>
          <a:xfrm>
            <a:off x="7315200" y="5867400"/>
            <a:ext cx="1676400" cy="857250"/>
            <a:chOff x="2514600" y="2743200"/>
            <a:chExt cx="3497498" cy="192405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extLst>
      <p:ext uri="{BB962C8B-B14F-4D97-AF65-F5344CB8AC3E}">
        <p14:creationId xmlns:p14="http://schemas.microsoft.com/office/powerpoint/2010/main" val="2220384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ChangeArrowheads="1"/>
          </p:cNvSpPr>
          <p:nvPr/>
        </p:nvSpPr>
        <p:spPr bwMode="auto">
          <a:xfrm>
            <a:off x="457200" y="274638"/>
            <a:ext cx="8229600" cy="1143000"/>
          </a:xfrm>
          <a:prstGeom prst="rect">
            <a:avLst/>
          </a:prstGeom>
          <a:noFill/>
          <a:ln w="9525">
            <a:noFill/>
            <a:miter lim="800000"/>
            <a:headEnd/>
            <a:tailEnd/>
          </a:ln>
          <a:effectLst/>
        </p:spPr>
        <p:txBody>
          <a:bodyPr anchor="ctr"/>
          <a:lstStyle/>
          <a:p>
            <a:pPr algn="ctr"/>
            <a:r>
              <a:rPr lang="en-US" sz="4000" b="1" dirty="0" smtClean="0">
                <a:solidFill>
                  <a:schemeClr val="tx2"/>
                </a:solidFill>
              </a:rPr>
              <a:t>Master Officer Course </a:t>
            </a:r>
            <a:r>
              <a:rPr lang="en-US" sz="4000" b="1" dirty="0">
                <a:solidFill>
                  <a:schemeClr val="tx2"/>
                </a:solidFill>
              </a:rPr>
              <a:t>OBJECTIVES</a:t>
            </a:r>
            <a:endParaRPr lang="en-US" sz="3600" b="1" dirty="0">
              <a:solidFill>
                <a:schemeClr val="tx2"/>
              </a:solidFill>
            </a:endParaRPr>
          </a:p>
        </p:txBody>
      </p:sp>
      <p:sp>
        <p:nvSpPr>
          <p:cNvPr id="69637" name="Rectangle 5"/>
          <p:cNvSpPr>
            <a:spLocks noChangeArrowheads="1"/>
          </p:cNvSpPr>
          <p:nvPr/>
        </p:nvSpPr>
        <p:spPr bwMode="auto">
          <a:xfrm>
            <a:off x="228600" y="1600200"/>
            <a:ext cx="8686800" cy="4953000"/>
          </a:xfrm>
          <a:prstGeom prst="rect">
            <a:avLst/>
          </a:prstGeom>
          <a:noFill/>
          <a:ln w="9525">
            <a:noFill/>
            <a:miter lim="800000"/>
            <a:headEnd/>
            <a:tailEnd/>
          </a:ln>
          <a:effectLst/>
        </p:spPr>
        <p:txBody>
          <a:bodyPr/>
          <a:lstStyle/>
          <a:p>
            <a:pPr marL="457200" indent="-457200">
              <a:lnSpc>
                <a:spcPct val="80000"/>
              </a:lnSpc>
              <a:spcBef>
                <a:spcPct val="20000"/>
              </a:spcBef>
              <a:buFont typeface="Wingdings" pitchFamily="2" charset="2"/>
              <a:buChar char="ü"/>
            </a:pPr>
            <a:r>
              <a:rPr lang="en-US" sz="3200" dirty="0"/>
              <a:t>SBLE Officer will learn and be able to deliver the SBLE </a:t>
            </a:r>
            <a:r>
              <a:rPr lang="en-US" sz="3200" b="1" u="sng" dirty="0">
                <a:effectLst>
                  <a:outerShdw blurRad="38100" dist="38100" dir="2700000" algn="tl">
                    <a:srgbClr val="FFFFFF"/>
                  </a:outerShdw>
                </a:effectLst>
              </a:rPr>
              <a:t>School Staff</a:t>
            </a:r>
            <a:r>
              <a:rPr lang="en-US" sz="3200" dirty="0"/>
              <a:t> training curriculum</a:t>
            </a:r>
          </a:p>
          <a:p>
            <a:pPr marL="342900" indent="-342900">
              <a:lnSpc>
                <a:spcPct val="80000"/>
              </a:lnSpc>
              <a:spcBef>
                <a:spcPct val="20000"/>
              </a:spcBef>
              <a:buFontTx/>
              <a:buChar char="•"/>
            </a:pPr>
            <a:endParaRPr lang="en-US" sz="1200" dirty="0"/>
          </a:p>
          <a:p>
            <a:pPr marL="457200" indent="-457200">
              <a:lnSpc>
                <a:spcPct val="80000"/>
              </a:lnSpc>
              <a:spcBef>
                <a:spcPct val="20000"/>
              </a:spcBef>
              <a:buFont typeface="Wingdings" pitchFamily="2" charset="2"/>
              <a:buChar char="ü"/>
            </a:pPr>
            <a:r>
              <a:rPr lang="en-US" sz="3200" dirty="0"/>
              <a:t>SBLE Officer will learn and be able to deliver the SBLE </a:t>
            </a:r>
            <a:r>
              <a:rPr lang="en-US" sz="3200" b="1" u="sng" dirty="0">
                <a:effectLst>
                  <a:outerShdw blurRad="38100" dist="38100" dir="2700000" algn="tl">
                    <a:srgbClr val="FFFFFF"/>
                  </a:outerShdw>
                </a:effectLst>
              </a:rPr>
              <a:t>Student</a:t>
            </a:r>
            <a:r>
              <a:rPr lang="en-US" sz="3200" dirty="0"/>
              <a:t> training curriculum</a:t>
            </a:r>
          </a:p>
          <a:p>
            <a:pPr marL="342900" indent="-342900">
              <a:lnSpc>
                <a:spcPct val="80000"/>
              </a:lnSpc>
              <a:spcBef>
                <a:spcPct val="20000"/>
              </a:spcBef>
              <a:buFontTx/>
              <a:buChar char="•"/>
            </a:pPr>
            <a:endParaRPr lang="en-US" sz="1200" dirty="0"/>
          </a:p>
          <a:p>
            <a:pPr marL="457200" indent="-457200">
              <a:lnSpc>
                <a:spcPct val="80000"/>
              </a:lnSpc>
              <a:spcBef>
                <a:spcPct val="20000"/>
              </a:spcBef>
              <a:buFont typeface="Wingdings" pitchFamily="2" charset="2"/>
              <a:buChar char="ü"/>
            </a:pPr>
            <a:r>
              <a:rPr lang="en-US" sz="3200" dirty="0"/>
              <a:t>SBLE Officer will learn and be able to deliver the SBLE </a:t>
            </a:r>
            <a:r>
              <a:rPr lang="en-US" sz="3200" b="1" u="sng" dirty="0">
                <a:effectLst>
                  <a:outerShdw blurRad="38100" dist="38100" dir="2700000" algn="tl">
                    <a:srgbClr val="FFFFFF"/>
                  </a:outerShdw>
                </a:effectLst>
              </a:rPr>
              <a:t>Parent</a:t>
            </a:r>
            <a:r>
              <a:rPr lang="en-US" sz="3200" dirty="0"/>
              <a:t> training curriculum</a:t>
            </a:r>
          </a:p>
          <a:p>
            <a:pPr marL="342900" indent="-342900">
              <a:lnSpc>
                <a:spcPct val="80000"/>
              </a:lnSpc>
              <a:spcBef>
                <a:spcPct val="20000"/>
              </a:spcBef>
              <a:buFontTx/>
              <a:buChar char="•"/>
            </a:pPr>
            <a:endParaRPr lang="en-US" sz="1200" dirty="0"/>
          </a:p>
          <a:p>
            <a:pPr marL="457200" indent="-457200">
              <a:lnSpc>
                <a:spcPct val="80000"/>
              </a:lnSpc>
              <a:spcBef>
                <a:spcPct val="20000"/>
              </a:spcBef>
              <a:buFont typeface="Wingdings" pitchFamily="2" charset="2"/>
              <a:buChar char="ü"/>
            </a:pPr>
            <a:r>
              <a:rPr lang="en-US" sz="3200" dirty="0"/>
              <a:t>SBLE Officers must </a:t>
            </a:r>
            <a:r>
              <a:rPr lang="en-US" sz="3200" b="1" u="sng" dirty="0">
                <a:effectLst>
                  <a:outerShdw blurRad="38100" dist="38100" dir="2700000" algn="tl">
                    <a:srgbClr val="FFFFFF"/>
                  </a:outerShdw>
                </a:effectLst>
              </a:rPr>
              <a:t>Define</a:t>
            </a:r>
            <a:r>
              <a:rPr lang="en-US" sz="3200" dirty="0"/>
              <a:t> &amp; </a:t>
            </a:r>
            <a:r>
              <a:rPr lang="en-US" sz="3200" b="1" u="sng" dirty="0">
                <a:effectLst>
                  <a:outerShdw blurRad="38100" dist="38100" dir="2700000" algn="tl">
                    <a:srgbClr val="FFFFFF"/>
                  </a:outerShdw>
                </a:effectLst>
              </a:rPr>
              <a:t>Process</a:t>
            </a:r>
            <a:r>
              <a:rPr lang="en-US" sz="3200" dirty="0"/>
              <a:t> each of the curricula lessons.</a:t>
            </a:r>
          </a:p>
          <a:p>
            <a:pPr marL="342900" indent="-342900">
              <a:lnSpc>
                <a:spcPct val="80000"/>
              </a:lnSpc>
              <a:spcBef>
                <a:spcPct val="20000"/>
              </a:spcBef>
              <a:buFontTx/>
              <a:buChar char="•"/>
            </a:pPr>
            <a:endParaRPr lang="en-US" sz="1200" dirty="0"/>
          </a:p>
          <a:p>
            <a:pPr marL="342900" indent="-342900">
              <a:lnSpc>
                <a:spcPct val="80000"/>
              </a:lnSpc>
              <a:spcBef>
                <a:spcPct val="20000"/>
              </a:spcBef>
              <a:buFontTx/>
              <a:buChar char="•"/>
            </a:pPr>
            <a:r>
              <a:rPr lang="en-US" sz="3200" dirty="0"/>
              <a:t>Other identified specialized training required </a:t>
            </a:r>
          </a:p>
        </p:txBody>
      </p:sp>
      <p:grpSp>
        <p:nvGrpSpPr>
          <p:cNvPr id="4" name="Group 3"/>
          <p:cNvGrpSpPr/>
          <p:nvPr/>
        </p:nvGrpSpPr>
        <p:grpSpPr>
          <a:xfrm>
            <a:off x="8054814" y="6248400"/>
            <a:ext cx="936785" cy="476250"/>
            <a:chOff x="2514600" y="2743200"/>
            <a:chExt cx="3497498" cy="192405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Black" pitchFamily="34" charset="0"/>
              </a:rPr>
              <a:t>LEVEL I PHASE V</a:t>
            </a:r>
            <a:br>
              <a:rPr lang="en-US" b="1" dirty="0" smtClean="0">
                <a:latin typeface="Arial Black" pitchFamily="34" charset="0"/>
              </a:rPr>
            </a:br>
            <a:r>
              <a:rPr lang="en-US" sz="4000" b="1" dirty="0" smtClean="0"/>
              <a:t>Supplemental Education</a:t>
            </a:r>
            <a:endParaRPr lang="en-US" sz="4000" b="1" dirty="0"/>
          </a:p>
        </p:txBody>
      </p:sp>
      <p:sp>
        <p:nvSpPr>
          <p:cNvPr id="3" name="Content Placeholder 2"/>
          <p:cNvSpPr>
            <a:spLocks noGrp="1"/>
          </p:cNvSpPr>
          <p:nvPr>
            <p:ph idx="1"/>
          </p:nvPr>
        </p:nvSpPr>
        <p:spPr>
          <a:xfrm>
            <a:off x="457200" y="1524000"/>
            <a:ext cx="8229600" cy="5257800"/>
          </a:xfrm>
        </p:spPr>
        <p:txBody>
          <a:bodyPr/>
          <a:lstStyle/>
          <a:p>
            <a:r>
              <a:rPr lang="en-US" dirty="0" smtClean="0"/>
              <a:t>Courses on controlling mentally disturbed persons </a:t>
            </a:r>
            <a:r>
              <a:rPr lang="en-US" dirty="0"/>
              <a:t>using minimal force </a:t>
            </a:r>
            <a:r>
              <a:rPr lang="en-US" dirty="0" smtClean="0"/>
              <a:t>(adults and juveniles).</a:t>
            </a:r>
          </a:p>
          <a:p>
            <a:r>
              <a:rPr lang="en-US" dirty="0" smtClean="0"/>
              <a:t>Advanced INTEL collection, analysis and sharing (preserving civil liberties and life)</a:t>
            </a:r>
          </a:p>
          <a:p>
            <a:r>
              <a:rPr lang="en-US" dirty="0" smtClean="0"/>
              <a:t>Advanced Tactics (dealing with myriad of threats)</a:t>
            </a:r>
          </a:p>
          <a:p>
            <a:r>
              <a:rPr lang="en-US" dirty="0" smtClean="0"/>
              <a:t>Other courses requested by officers &amp; deputies vested with responsibility to serve and protect</a:t>
            </a:r>
            <a:endParaRPr lang="en-US" dirty="0"/>
          </a:p>
        </p:txBody>
      </p:sp>
    </p:spTree>
    <p:extLst>
      <p:ext uri="{BB962C8B-B14F-4D97-AF65-F5344CB8AC3E}">
        <p14:creationId xmlns:p14="http://schemas.microsoft.com/office/powerpoint/2010/main" val="29364797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Black" pitchFamily="34" charset="0"/>
              </a:rPr>
              <a:t>LEVEL I PHASE V</a:t>
            </a:r>
            <a:br>
              <a:rPr lang="en-US" b="1" dirty="0">
                <a:latin typeface="Arial Black" pitchFamily="34" charset="0"/>
              </a:rPr>
            </a:br>
            <a:r>
              <a:rPr lang="en-US" sz="3600" b="1" dirty="0"/>
              <a:t>Supplemental </a:t>
            </a:r>
            <a:r>
              <a:rPr lang="en-US" sz="3600" b="1" dirty="0" smtClean="0"/>
              <a:t>Education – Cont’d</a:t>
            </a:r>
            <a:endParaRPr lang="en-US" sz="3600" dirty="0"/>
          </a:p>
        </p:txBody>
      </p:sp>
      <p:sp>
        <p:nvSpPr>
          <p:cNvPr id="3" name="Content Placeholder 2"/>
          <p:cNvSpPr>
            <a:spLocks noGrp="1"/>
          </p:cNvSpPr>
          <p:nvPr>
            <p:ph idx="1"/>
          </p:nvPr>
        </p:nvSpPr>
        <p:spPr/>
        <p:txBody>
          <a:bodyPr/>
          <a:lstStyle/>
          <a:p>
            <a:pPr marL="0" indent="0">
              <a:buNone/>
            </a:pPr>
            <a:r>
              <a:rPr lang="en-US" dirty="0" smtClean="0">
                <a:latin typeface="Arial Black" pitchFamily="34" charset="0"/>
              </a:rPr>
              <a:t>N.A.S.R.O.</a:t>
            </a:r>
            <a:r>
              <a:rPr lang="en-US" dirty="0" smtClean="0"/>
              <a:t> Courses:</a:t>
            </a:r>
          </a:p>
          <a:p>
            <a:pPr lvl="1">
              <a:buFont typeface="Arial" pitchFamily="34" charset="0"/>
              <a:buChar char="•"/>
            </a:pPr>
            <a:r>
              <a:rPr lang="en-US" dirty="0" smtClean="0"/>
              <a:t>Basic S.R.O.</a:t>
            </a:r>
          </a:p>
          <a:p>
            <a:pPr lvl="1">
              <a:buFont typeface="Arial" pitchFamily="34" charset="0"/>
              <a:buChar char="•"/>
            </a:pPr>
            <a:r>
              <a:rPr lang="en-US" dirty="0" smtClean="0"/>
              <a:t>Advanced S.R.O.</a:t>
            </a:r>
          </a:p>
          <a:p>
            <a:pPr lvl="1">
              <a:buFont typeface="Arial" pitchFamily="34" charset="0"/>
              <a:buChar char="•"/>
            </a:pPr>
            <a:r>
              <a:rPr lang="en-US" dirty="0" smtClean="0"/>
              <a:t>S.R.O. Active Shooter Response</a:t>
            </a:r>
          </a:p>
          <a:p>
            <a:pPr lvl="1">
              <a:buFont typeface="Arial" pitchFamily="34" charset="0"/>
              <a:buChar char="•"/>
            </a:pPr>
            <a:r>
              <a:rPr lang="en-US" dirty="0" smtClean="0"/>
              <a:t>Interview and Interrogation techniques for the S.R.O.</a:t>
            </a:r>
          </a:p>
          <a:p>
            <a:pPr lvl="1">
              <a:buFont typeface="Arial" pitchFamily="34" charset="0"/>
              <a:buChar char="•"/>
            </a:pPr>
            <a:r>
              <a:rPr lang="en-US" dirty="0" smtClean="0"/>
              <a:t>School Security Officer (SSO) course</a:t>
            </a:r>
          </a:p>
          <a:p>
            <a:pPr lvl="1">
              <a:buFont typeface="Arial" pitchFamily="34" charset="0"/>
              <a:buChar char="•"/>
            </a:pPr>
            <a:r>
              <a:rPr lang="en-US" dirty="0" smtClean="0"/>
              <a:t>Enhancing Lock-down Procedures for S.R.O.</a:t>
            </a:r>
          </a:p>
          <a:p>
            <a:pPr lvl="1">
              <a:buFont typeface="Arial" pitchFamily="34" charset="0"/>
              <a:buChar char="•"/>
            </a:pPr>
            <a:r>
              <a:rPr lang="en-US" dirty="0" smtClean="0"/>
              <a:t>School Law Up-dates for S.R.O.</a:t>
            </a:r>
            <a:endParaRPr lang="en-US" dirty="0"/>
          </a:p>
        </p:txBody>
      </p:sp>
    </p:spTree>
    <p:extLst>
      <p:ext uri="{BB962C8B-B14F-4D97-AF65-F5344CB8AC3E}">
        <p14:creationId xmlns:p14="http://schemas.microsoft.com/office/powerpoint/2010/main" val="1311011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VISION</a:t>
            </a:r>
            <a:endParaRPr lang="en-US" dirty="0">
              <a:latin typeface="Arial Black" pitchFamily="34" charset="0"/>
            </a:endParaRPr>
          </a:p>
        </p:txBody>
      </p:sp>
      <p:sp>
        <p:nvSpPr>
          <p:cNvPr id="3" name="Content Placeholder 2"/>
          <p:cNvSpPr>
            <a:spLocks noGrp="1"/>
          </p:cNvSpPr>
          <p:nvPr>
            <p:ph idx="1"/>
          </p:nvPr>
        </p:nvSpPr>
        <p:spPr/>
        <p:txBody>
          <a:bodyPr/>
          <a:lstStyle/>
          <a:p>
            <a:r>
              <a:rPr lang="en-US" dirty="0" smtClean="0"/>
              <a:t>To develop a universal integrated holistic school safety &amp; security model concept, Force Multiplier and training plan.</a:t>
            </a:r>
            <a:endParaRPr lang="en-US" dirty="0"/>
          </a:p>
        </p:txBody>
      </p:sp>
      <p:grpSp>
        <p:nvGrpSpPr>
          <p:cNvPr id="4" name="Group 3"/>
          <p:cNvGrpSpPr/>
          <p:nvPr/>
        </p:nvGrpSpPr>
        <p:grpSpPr>
          <a:xfrm>
            <a:off x="6934200" y="5638800"/>
            <a:ext cx="2057400" cy="1085850"/>
            <a:chOff x="2514600" y="2743200"/>
            <a:chExt cx="3497498" cy="192405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pic>
        <p:nvPicPr>
          <p:cNvPr id="1026" name="Picture 2" descr="http://www.scientificamerican.com/media/inline/memories-of-tomorrow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200400"/>
            <a:ext cx="4800600" cy="350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0367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lstStyle/>
          <a:p>
            <a:r>
              <a:rPr lang="en-US" dirty="0" smtClean="0">
                <a:latin typeface="Arial Black" pitchFamily="34" charset="0"/>
              </a:rPr>
              <a:t>FORCE MULTIPLIER</a:t>
            </a:r>
            <a:endParaRPr lang="en-US" dirty="0">
              <a:latin typeface="Arial Black" pitchFamily="34" charset="0"/>
            </a:endParaRPr>
          </a:p>
        </p:txBody>
      </p:sp>
      <p:sp>
        <p:nvSpPr>
          <p:cNvPr id="3" name="Content Placeholder 2"/>
          <p:cNvSpPr>
            <a:spLocks noGrp="1"/>
          </p:cNvSpPr>
          <p:nvPr>
            <p:ph idx="1"/>
          </p:nvPr>
        </p:nvSpPr>
        <p:spPr>
          <a:xfrm>
            <a:off x="457200" y="914400"/>
            <a:ext cx="8229600" cy="5516563"/>
          </a:xfrm>
        </p:spPr>
        <p:txBody>
          <a:bodyPr/>
          <a:lstStyle/>
          <a:p>
            <a:pPr marL="0" indent="0">
              <a:buNone/>
            </a:pPr>
            <a:r>
              <a:rPr lang="en-US" dirty="0" smtClean="0">
                <a:latin typeface="Arial Black" pitchFamily="34" charset="0"/>
              </a:rPr>
              <a:t>CROSS-TRAINING CONCEPT</a:t>
            </a:r>
          </a:p>
          <a:p>
            <a:pPr marL="57150" indent="0">
              <a:buNone/>
            </a:pPr>
            <a:endParaRPr lang="en-US" sz="800" dirty="0" smtClean="0">
              <a:latin typeface="Arial Black" pitchFamily="34" charset="0"/>
            </a:endParaRPr>
          </a:p>
          <a:p>
            <a:pPr lvl="1">
              <a:buFont typeface="Wingdings" pitchFamily="2" charset="2"/>
              <a:buChar char="ü"/>
            </a:pPr>
            <a:r>
              <a:rPr lang="en-US" dirty="0" smtClean="0">
                <a:latin typeface="Arial Black" pitchFamily="34" charset="0"/>
              </a:rPr>
              <a:t>D.A.R.E. Officer</a:t>
            </a:r>
            <a:endParaRPr lang="en-US" dirty="0" smtClean="0">
              <a:latin typeface="Tahoma" pitchFamily="34" charset="0"/>
              <a:ea typeface="Tahoma" pitchFamily="34" charset="0"/>
              <a:cs typeface="Tahoma" pitchFamily="34" charset="0"/>
            </a:endParaRPr>
          </a:p>
          <a:p>
            <a:pPr marL="57150" indent="0">
              <a:buNone/>
            </a:pPr>
            <a:endParaRPr lang="en-US" sz="1200" dirty="0" smtClean="0">
              <a:latin typeface="Arial Black" pitchFamily="34" charset="0"/>
            </a:endParaRPr>
          </a:p>
          <a:p>
            <a:pPr lvl="1">
              <a:buFont typeface="Wingdings" pitchFamily="2" charset="2"/>
              <a:buChar char="ü"/>
            </a:pPr>
            <a:r>
              <a:rPr lang="en-US" dirty="0" smtClean="0">
                <a:latin typeface="Arial Black" pitchFamily="34" charset="0"/>
              </a:rPr>
              <a:t>N.A.S.R.O. </a:t>
            </a:r>
            <a:r>
              <a:rPr lang="en-US" dirty="0" smtClean="0">
                <a:latin typeface="Tahoma" pitchFamily="34" charset="0"/>
                <a:ea typeface="Tahoma" pitchFamily="34" charset="0"/>
                <a:cs typeface="Tahoma" pitchFamily="34" charset="0"/>
              </a:rPr>
              <a:t>Officer certification courses</a:t>
            </a:r>
            <a:endParaRPr lang="en-US" dirty="0" smtClean="0">
              <a:latin typeface="Arial Black" pitchFamily="34" charset="0"/>
            </a:endParaRPr>
          </a:p>
          <a:p>
            <a:pPr marL="57150" indent="0">
              <a:buNone/>
            </a:pPr>
            <a:endParaRPr lang="en-US" sz="1200" dirty="0" smtClean="0">
              <a:latin typeface="Arial Black" pitchFamily="34" charset="0"/>
            </a:endParaRPr>
          </a:p>
          <a:p>
            <a:pPr lvl="1">
              <a:buFont typeface="Wingdings" pitchFamily="2" charset="2"/>
              <a:buChar char="ü"/>
            </a:pPr>
            <a:r>
              <a:rPr lang="en-US" dirty="0" smtClean="0">
                <a:latin typeface="Arial Black" pitchFamily="34" charset="0"/>
              </a:rPr>
              <a:t>Crime Prevention </a:t>
            </a:r>
            <a:r>
              <a:rPr lang="en-US" dirty="0" smtClean="0">
                <a:latin typeface="Tahoma" pitchFamily="34" charset="0"/>
                <a:ea typeface="Tahoma" pitchFamily="34" charset="0"/>
                <a:cs typeface="Tahoma" pitchFamily="34" charset="0"/>
              </a:rPr>
              <a:t>courses </a:t>
            </a:r>
          </a:p>
          <a:p>
            <a:pPr marL="0" indent="0">
              <a:buNone/>
            </a:pPr>
            <a:endParaRPr lang="en-US" sz="1200" dirty="0" smtClean="0">
              <a:latin typeface="Arial Black" pitchFamily="34" charset="0"/>
              <a:ea typeface="Tahoma" pitchFamily="34" charset="0"/>
              <a:cs typeface="Tahoma" pitchFamily="34" charset="0"/>
            </a:endParaRPr>
          </a:p>
          <a:p>
            <a:pPr lvl="1">
              <a:buFont typeface="Wingdings" pitchFamily="2" charset="2"/>
              <a:buChar char="ü"/>
            </a:pPr>
            <a:r>
              <a:rPr lang="en-US" dirty="0" smtClean="0">
                <a:latin typeface="Arial Black" pitchFamily="34" charset="0"/>
                <a:ea typeface="Tahoma" pitchFamily="34" charset="0"/>
                <a:cs typeface="Tahoma" pitchFamily="34" charset="0"/>
              </a:rPr>
              <a:t>G.R.E.A.T. Officer </a:t>
            </a:r>
            <a:r>
              <a:rPr lang="en-US" dirty="0" smtClean="0">
                <a:latin typeface="Tahoma" pitchFamily="34" charset="0"/>
                <a:ea typeface="Tahoma" pitchFamily="34" charset="0"/>
                <a:cs typeface="Tahoma" pitchFamily="34" charset="0"/>
              </a:rPr>
              <a:t>certification</a:t>
            </a:r>
          </a:p>
          <a:p>
            <a:pPr marL="57150" indent="0">
              <a:buNone/>
            </a:pPr>
            <a:endParaRPr lang="en-US" sz="1200" b="1" dirty="0" smtClean="0">
              <a:latin typeface="Arial Black" pitchFamily="34" charset="0"/>
              <a:ea typeface="Tahoma" pitchFamily="34" charset="0"/>
              <a:cs typeface="Tahoma" pitchFamily="34" charset="0"/>
            </a:endParaRPr>
          </a:p>
          <a:p>
            <a:pPr lvl="1">
              <a:buFont typeface="Wingdings" pitchFamily="2" charset="2"/>
              <a:buChar char="ü"/>
            </a:pPr>
            <a:r>
              <a:rPr lang="en-US" b="1" dirty="0" smtClean="0">
                <a:latin typeface="Arial Black" pitchFamily="34" charset="0"/>
                <a:ea typeface="Tahoma" pitchFamily="34" charset="0"/>
                <a:cs typeface="Tahoma" pitchFamily="34" charset="0"/>
              </a:rPr>
              <a:t>Community Policing &amp; S.A.F.E. </a:t>
            </a:r>
            <a:r>
              <a:rPr lang="en-US" dirty="0" smtClean="0">
                <a:latin typeface="Tahoma" pitchFamily="34" charset="0"/>
                <a:ea typeface="Tahoma" pitchFamily="34" charset="0"/>
                <a:cs typeface="Tahoma" pitchFamily="34" charset="0"/>
              </a:rPr>
              <a:t>training courses</a:t>
            </a:r>
            <a:endParaRPr lang="en-US" dirty="0">
              <a:latin typeface="Arial Black" pitchFamily="34" charset="0"/>
            </a:endParaRPr>
          </a:p>
        </p:txBody>
      </p:sp>
      <p:sp>
        <p:nvSpPr>
          <p:cNvPr id="4" name="Rectangle 3"/>
          <p:cNvSpPr/>
          <p:nvPr/>
        </p:nvSpPr>
        <p:spPr>
          <a:xfrm>
            <a:off x="1295400" y="5410200"/>
            <a:ext cx="7281160"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All rolled into one elite force</a:t>
            </a:r>
          </a:p>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for “GOOD”</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835401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000" b="1" dirty="0" smtClean="0">
                <a:effectLst>
                  <a:outerShdw blurRad="38100" dist="38100" dir="2700000" algn="tl">
                    <a:srgbClr val="FFFFFF"/>
                  </a:outerShdw>
                </a:effectLst>
                <a:latin typeface="Arial Black" pitchFamily="34" charset="0"/>
              </a:rPr>
              <a:t>LEVEL II </a:t>
            </a:r>
            <a:r>
              <a:rPr lang="en-US" sz="4000" b="1" dirty="0">
                <a:effectLst>
                  <a:outerShdw blurRad="38100" dist="38100" dir="2700000" algn="tl">
                    <a:srgbClr val="FFFFFF"/>
                  </a:outerShdw>
                </a:effectLst>
              </a:rPr>
              <a:t>– </a:t>
            </a:r>
            <a:r>
              <a:rPr lang="en-US" sz="4000" b="1" dirty="0" smtClean="0">
                <a:effectLst>
                  <a:outerShdw blurRad="38100" dist="38100" dir="2700000" algn="tl">
                    <a:srgbClr val="FFFFFF"/>
                  </a:outerShdw>
                </a:effectLst>
              </a:rPr>
              <a:t>Phase I SBLE </a:t>
            </a:r>
            <a:r>
              <a:rPr lang="en-US" sz="4000" b="1" dirty="0">
                <a:effectLst>
                  <a:outerShdw blurRad="38100" dist="38100" dir="2700000" algn="tl">
                    <a:srgbClr val="FFFFFF"/>
                  </a:outerShdw>
                </a:effectLst>
              </a:rPr>
              <a:t>Supervisor Courses</a:t>
            </a:r>
          </a:p>
        </p:txBody>
      </p:sp>
      <p:sp>
        <p:nvSpPr>
          <p:cNvPr id="5123" name="Rectangle 3"/>
          <p:cNvSpPr>
            <a:spLocks noGrp="1" noChangeArrowheads="1"/>
          </p:cNvSpPr>
          <p:nvPr>
            <p:ph type="body" idx="1"/>
          </p:nvPr>
        </p:nvSpPr>
        <p:spPr>
          <a:xfrm>
            <a:off x="457200" y="1798638"/>
            <a:ext cx="8229600" cy="4525962"/>
          </a:xfrm>
        </p:spPr>
        <p:txBody>
          <a:bodyPr/>
          <a:lstStyle/>
          <a:p>
            <a:r>
              <a:rPr lang="en-US" b="1" dirty="0"/>
              <a:t>SBLE Supervisor Course - </a:t>
            </a:r>
            <a:r>
              <a:rPr lang="en-US" b="1" dirty="0" smtClean="0">
                <a:latin typeface="Arial Black" pitchFamily="34" charset="0"/>
              </a:rPr>
              <a:t>Basic</a:t>
            </a:r>
            <a:endParaRPr lang="en-US" b="1" dirty="0">
              <a:latin typeface="Arial Black" pitchFamily="34" charset="0"/>
            </a:endParaRPr>
          </a:p>
          <a:p>
            <a:endParaRPr lang="en-US" b="1" dirty="0"/>
          </a:p>
        </p:txBody>
      </p:sp>
      <p:pic>
        <p:nvPicPr>
          <p:cNvPr id="5125" name="Picture 5" descr="ranks_insignia_sgt"/>
          <p:cNvPicPr>
            <a:picLocks noChangeAspect="1" noChangeArrowheads="1"/>
          </p:cNvPicPr>
          <p:nvPr/>
        </p:nvPicPr>
        <p:blipFill>
          <a:blip r:embed="rId3" cstate="print">
            <a:clrChange>
              <a:clrFrom>
                <a:srgbClr val="FFFFFF"/>
              </a:clrFrom>
              <a:clrTo>
                <a:srgbClr val="FFFFFF">
                  <a:alpha val="0"/>
                </a:srgbClr>
              </a:clrTo>
            </a:clrChange>
            <a:lum bright="-12000" contrast="18000"/>
          </a:blip>
          <a:srcRect l="29016" r="29533" b="5971"/>
          <a:stretch>
            <a:fillRect/>
          </a:stretch>
        </p:blipFill>
        <p:spPr bwMode="auto">
          <a:xfrm>
            <a:off x="1943100" y="2514600"/>
            <a:ext cx="2362200" cy="2705100"/>
          </a:xfrm>
          <a:prstGeom prst="rect">
            <a:avLst/>
          </a:prstGeom>
          <a:noFill/>
        </p:spPr>
      </p:pic>
      <p:pic>
        <p:nvPicPr>
          <p:cNvPr id="5132" name="Picture 12" descr="120px-US-O3_insignia"/>
          <p:cNvPicPr>
            <a:picLocks noChangeAspect="1" noChangeArrowheads="1"/>
          </p:cNvPicPr>
          <p:nvPr/>
        </p:nvPicPr>
        <p:blipFill>
          <a:blip r:embed="rId4" cstate="print"/>
          <a:srcRect/>
          <a:stretch>
            <a:fillRect/>
          </a:stretch>
        </p:blipFill>
        <p:spPr bwMode="auto">
          <a:xfrm>
            <a:off x="4533900" y="2827338"/>
            <a:ext cx="2400300" cy="2239962"/>
          </a:xfrm>
          <a:prstGeom prst="rect">
            <a:avLst/>
          </a:prstGeom>
          <a:noFill/>
        </p:spPr>
      </p:pic>
      <p:grpSp>
        <p:nvGrpSpPr>
          <p:cNvPr id="7" name="Group 6"/>
          <p:cNvGrpSpPr/>
          <p:nvPr/>
        </p:nvGrpSpPr>
        <p:grpSpPr>
          <a:xfrm>
            <a:off x="6629400" y="5219700"/>
            <a:ext cx="2362200" cy="1504949"/>
            <a:chOff x="2514600" y="2743200"/>
            <a:chExt cx="3497498" cy="1924050"/>
          </a:xfrm>
        </p:grpSpPr>
        <p:pic>
          <p:nvPicPr>
            <p:cNvPr id="8" name="Picture 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Black" pitchFamily="34" charset="0"/>
              </a:rPr>
              <a:t>Level II Phase I </a:t>
            </a:r>
            <a:r>
              <a:rPr lang="en-US" b="1" dirty="0" smtClean="0"/>
              <a:t>Leadership Training for Supervisors</a:t>
            </a:r>
            <a:endParaRPr lang="en-US" b="1" dirty="0"/>
          </a:p>
        </p:txBody>
      </p:sp>
      <p:sp>
        <p:nvSpPr>
          <p:cNvPr id="3" name="Content Placeholder 2"/>
          <p:cNvSpPr>
            <a:spLocks noGrp="1"/>
          </p:cNvSpPr>
          <p:nvPr>
            <p:ph idx="1"/>
          </p:nvPr>
        </p:nvSpPr>
        <p:spPr>
          <a:xfrm>
            <a:off x="457200" y="1600200"/>
            <a:ext cx="8229600" cy="5105400"/>
          </a:xfrm>
        </p:spPr>
        <p:txBody>
          <a:bodyPr/>
          <a:lstStyle/>
          <a:p>
            <a:r>
              <a:rPr lang="en-US" dirty="0" smtClean="0"/>
              <a:t>Leadership Basic Terms module</a:t>
            </a:r>
          </a:p>
          <a:p>
            <a:r>
              <a:rPr lang="en-US" dirty="0" smtClean="0"/>
              <a:t>Psychology of Human Behavior module</a:t>
            </a:r>
          </a:p>
          <a:p>
            <a:r>
              <a:rPr lang="en-US" dirty="0" smtClean="0"/>
              <a:t>Types/Styles of Leadership module</a:t>
            </a:r>
          </a:p>
          <a:p>
            <a:r>
              <a:rPr lang="en-US" dirty="0" smtClean="0"/>
              <a:t>Risk Management module</a:t>
            </a:r>
          </a:p>
          <a:p>
            <a:r>
              <a:rPr lang="en-US" dirty="0" smtClean="0"/>
              <a:t>Goal Setting (w/practical exercises)</a:t>
            </a:r>
          </a:p>
          <a:p>
            <a:r>
              <a:rPr lang="en-US" dirty="0" smtClean="0"/>
              <a:t>Counseling module</a:t>
            </a:r>
          </a:p>
          <a:p>
            <a:pPr lvl="1">
              <a:buFont typeface="Wingdings" pitchFamily="2" charset="2"/>
              <a:buChar char="ü"/>
            </a:pPr>
            <a:r>
              <a:rPr lang="en-US" dirty="0"/>
              <a:t> </a:t>
            </a:r>
            <a:r>
              <a:rPr lang="en-US" dirty="0" smtClean="0"/>
              <a:t>Professional Development</a:t>
            </a:r>
          </a:p>
          <a:p>
            <a:pPr lvl="1">
              <a:buFont typeface="Wingdings" pitchFamily="2" charset="2"/>
              <a:buChar char="ü"/>
            </a:pPr>
            <a:r>
              <a:rPr lang="en-US" dirty="0" smtClean="0"/>
              <a:t>Performance &amp; Evaluation</a:t>
            </a:r>
          </a:p>
          <a:p>
            <a:pPr lvl="1">
              <a:buFont typeface="Wingdings" pitchFamily="2" charset="2"/>
              <a:buChar char="ü"/>
            </a:pPr>
            <a:r>
              <a:rPr lang="en-US" dirty="0"/>
              <a:t> </a:t>
            </a:r>
            <a:r>
              <a:rPr lang="en-US" dirty="0" smtClean="0"/>
              <a:t>Corrective</a:t>
            </a:r>
            <a:endParaRPr lang="en-US" dirty="0"/>
          </a:p>
        </p:txBody>
      </p:sp>
      <p:grpSp>
        <p:nvGrpSpPr>
          <p:cNvPr id="4" name="Group 3"/>
          <p:cNvGrpSpPr/>
          <p:nvPr/>
        </p:nvGrpSpPr>
        <p:grpSpPr>
          <a:xfrm>
            <a:off x="6934200" y="5638800"/>
            <a:ext cx="2057400" cy="1085850"/>
            <a:chOff x="2514600" y="2743200"/>
            <a:chExt cx="3497498" cy="192405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extLst>
      <p:ext uri="{BB962C8B-B14F-4D97-AF65-F5344CB8AC3E}">
        <p14:creationId xmlns:p14="http://schemas.microsoft.com/office/powerpoint/2010/main" val="29797891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latin typeface="Arial Black" pitchFamily="34" charset="0"/>
              </a:rPr>
              <a:t>Level II </a:t>
            </a:r>
            <a:r>
              <a:rPr lang="en-US" sz="3600" dirty="0" smtClean="0"/>
              <a:t>Phase I Leadership </a:t>
            </a:r>
            <a:r>
              <a:rPr lang="en-US" sz="3600" dirty="0"/>
              <a:t>Training </a:t>
            </a:r>
            <a:r>
              <a:rPr lang="en-US" sz="3600" dirty="0" smtClean="0"/>
              <a:t/>
            </a:r>
            <a:br>
              <a:rPr lang="en-US" sz="3600" dirty="0" smtClean="0"/>
            </a:br>
            <a:r>
              <a:rPr lang="en-US" sz="3600" dirty="0" smtClean="0"/>
              <a:t>for Supervisors – Cont’d:</a:t>
            </a:r>
            <a:endParaRPr lang="en-US" sz="3600" dirty="0"/>
          </a:p>
        </p:txBody>
      </p:sp>
      <p:sp>
        <p:nvSpPr>
          <p:cNvPr id="3" name="Content Placeholder 2"/>
          <p:cNvSpPr>
            <a:spLocks noGrp="1"/>
          </p:cNvSpPr>
          <p:nvPr>
            <p:ph idx="1"/>
          </p:nvPr>
        </p:nvSpPr>
        <p:spPr>
          <a:xfrm>
            <a:off x="381000" y="1600200"/>
            <a:ext cx="8458200" cy="5105400"/>
          </a:xfrm>
        </p:spPr>
        <p:txBody>
          <a:bodyPr/>
          <a:lstStyle/>
          <a:p>
            <a:r>
              <a:rPr lang="en-US" dirty="0" smtClean="0"/>
              <a:t>Leadership Traits module</a:t>
            </a:r>
          </a:p>
          <a:p>
            <a:r>
              <a:rPr lang="en-US" dirty="0" smtClean="0"/>
              <a:t>Leadership Characteristics module</a:t>
            </a:r>
          </a:p>
          <a:p>
            <a:r>
              <a:rPr lang="en-US" dirty="0" smtClean="0"/>
              <a:t>Scheduling &amp; Assignments module</a:t>
            </a:r>
          </a:p>
          <a:p>
            <a:r>
              <a:rPr lang="en-US" dirty="0" smtClean="0"/>
              <a:t>Leadership Ethics module</a:t>
            </a:r>
          </a:p>
          <a:p>
            <a:r>
              <a:rPr lang="en-US" dirty="0" smtClean="0"/>
              <a:t>Manpower and Budgeting surveys and justifications module</a:t>
            </a:r>
          </a:p>
          <a:p>
            <a:r>
              <a:rPr lang="en-US" dirty="0" smtClean="0"/>
              <a:t>Organizational Effectiveness module(Group general session, breakouts and review) </a:t>
            </a:r>
          </a:p>
          <a:p>
            <a:r>
              <a:rPr lang="en-US" dirty="0" smtClean="0"/>
              <a:t>Summary</a:t>
            </a:r>
            <a:endParaRPr lang="en-US" dirty="0"/>
          </a:p>
        </p:txBody>
      </p:sp>
      <p:grpSp>
        <p:nvGrpSpPr>
          <p:cNvPr id="4" name="Group 3"/>
          <p:cNvGrpSpPr/>
          <p:nvPr/>
        </p:nvGrpSpPr>
        <p:grpSpPr>
          <a:xfrm>
            <a:off x="7696200" y="6019800"/>
            <a:ext cx="1295400" cy="704850"/>
            <a:chOff x="2514600" y="2743200"/>
            <a:chExt cx="3497498" cy="192405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extLst>
      <p:ext uri="{BB962C8B-B14F-4D97-AF65-F5344CB8AC3E}">
        <p14:creationId xmlns:p14="http://schemas.microsoft.com/office/powerpoint/2010/main" val="1131941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4000" b="1" dirty="0" smtClean="0">
                <a:effectLst>
                  <a:outerShdw blurRad="38100" dist="38100" dir="2700000" algn="tl">
                    <a:srgbClr val="FFFFFF"/>
                  </a:outerShdw>
                </a:effectLst>
                <a:latin typeface="Arial Black" pitchFamily="34" charset="0"/>
              </a:rPr>
              <a:t>LEVEL II </a:t>
            </a:r>
            <a:r>
              <a:rPr lang="en-US" sz="4000" b="1" dirty="0" smtClean="0">
                <a:effectLst>
                  <a:outerShdw blurRad="38100" dist="38100" dir="2700000" algn="tl">
                    <a:srgbClr val="FFFFFF"/>
                  </a:outerShdw>
                </a:effectLst>
              </a:rPr>
              <a:t>– Phase II SBLE Supervisor Courses</a:t>
            </a:r>
            <a:endParaRPr lang="en-US" sz="4000" b="1" dirty="0">
              <a:effectLst>
                <a:outerShdw blurRad="38100" dist="38100" dir="2700000" algn="tl">
                  <a:srgbClr val="FFFFFF"/>
                </a:outerShdw>
              </a:effectLst>
            </a:endParaRPr>
          </a:p>
        </p:txBody>
      </p:sp>
      <p:sp>
        <p:nvSpPr>
          <p:cNvPr id="3" name="Rectangle 3"/>
          <p:cNvSpPr txBox="1">
            <a:spLocks noChangeArrowheads="1"/>
          </p:cNvSpPr>
          <p:nvPr/>
        </p:nvSpPr>
        <p:spPr>
          <a:xfrm>
            <a:off x="457200" y="1798638"/>
            <a:ext cx="8229600" cy="4525962"/>
          </a:xfrm>
          <a:prstGeom prst="rect">
            <a:avLst/>
          </a:prstGeom>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b="1" dirty="0" smtClean="0"/>
              <a:t>SBLE Supervisor Course - </a:t>
            </a:r>
            <a:r>
              <a:rPr lang="en-US" b="1" dirty="0" smtClean="0">
                <a:latin typeface="Arial Black" pitchFamily="34" charset="0"/>
              </a:rPr>
              <a:t>Advanced</a:t>
            </a:r>
            <a:endParaRPr lang="en-US" b="1" dirty="0">
              <a:latin typeface="Arial Black" pitchFamily="34" charset="0"/>
            </a:endParaRPr>
          </a:p>
        </p:txBody>
      </p:sp>
      <p:grpSp>
        <p:nvGrpSpPr>
          <p:cNvPr id="9" name="Group 8"/>
          <p:cNvGrpSpPr/>
          <p:nvPr/>
        </p:nvGrpSpPr>
        <p:grpSpPr>
          <a:xfrm>
            <a:off x="1943100" y="2362200"/>
            <a:ext cx="4991100" cy="2705100"/>
            <a:chOff x="1943100" y="2362200"/>
            <a:chExt cx="4991100" cy="2705100"/>
          </a:xfrm>
        </p:grpSpPr>
        <p:pic>
          <p:nvPicPr>
            <p:cNvPr id="4" name="Picture 5" descr="ranks_insignia_sgt"/>
            <p:cNvPicPr>
              <a:picLocks noChangeAspect="1" noChangeArrowheads="1"/>
            </p:cNvPicPr>
            <p:nvPr/>
          </p:nvPicPr>
          <p:blipFill>
            <a:blip r:embed="rId3" cstate="print">
              <a:clrChange>
                <a:clrFrom>
                  <a:srgbClr val="FFFFFF"/>
                </a:clrFrom>
                <a:clrTo>
                  <a:srgbClr val="FFFFFF">
                    <a:alpha val="0"/>
                  </a:srgbClr>
                </a:clrTo>
              </a:clrChange>
              <a:lum bright="-12000" contrast="18000"/>
            </a:blip>
            <a:srcRect l="29016" r="29533" b="5971"/>
            <a:stretch>
              <a:fillRect/>
            </a:stretch>
          </p:blipFill>
          <p:spPr bwMode="auto">
            <a:xfrm>
              <a:off x="1943100" y="2362200"/>
              <a:ext cx="2362200" cy="2705100"/>
            </a:xfrm>
            <a:prstGeom prst="rect">
              <a:avLst/>
            </a:prstGeom>
            <a:noFill/>
          </p:spPr>
        </p:pic>
        <p:pic>
          <p:nvPicPr>
            <p:cNvPr id="5" name="Picture 12" descr="120px-US-O3_insignia"/>
            <p:cNvPicPr>
              <a:picLocks noChangeAspect="1" noChangeArrowheads="1"/>
            </p:cNvPicPr>
            <p:nvPr/>
          </p:nvPicPr>
          <p:blipFill>
            <a:blip r:embed="rId4" cstate="print"/>
            <a:srcRect/>
            <a:stretch>
              <a:fillRect/>
            </a:stretch>
          </p:blipFill>
          <p:spPr bwMode="auto">
            <a:xfrm>
              <a:off x="4533900" y="2674938"/>
              <a:ext cx="2400300" cy="2239962"/>
            </a:xfrm>
            <a:prstGeom prst="rect">
              <a:avLst/>
            </a:prstGeom>
            <a:noFill/>
          </p:spPr>
        </p:pic>
      </p:grpSp>
      <p:grpSp>
        <p:nvGrpSpPr>
          <p:cNvPr id="6" name="Group 5"/>
          <p:cNvGrpSpPr/>
          <p:nvPr/>
        </p:nvGrpSpPr>
        <p:grpSpPr>
          <a:xfrm>
            <a:off x="6477000" y="5067300"/>
            <a:ext cx="2514600" cy="1657349"/>
            <a:chOff x="2514600" y="2743200"/>
            <a:chExt cx="3497498" cy="1924050"/>
          </a:xfrm>
        </p:grpSpPr>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extLst>
      <p:ext uri="{BB962C8B-B14F-4D97-AF65-F5344CB8AC3E}">
        <p14:creationId xmlns:p14="http://schemas.microsoft.com/office/powerpoint/2010/main" val="3277264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82000" cy="1371600"/>
          </a:xfrm>
        </p:spPr>
        <p:txBody>
          <a:bodyPr/>
          <a:lstStyle/>
          <a:p>
            <a:r>
              <a:rPr lang="en-US" b="1" dirty="0">
                <a:latin typeface="Arial Black" pitchFamily="34" charset="0"/>
              </a:rPr>
              <a:t>Level II Phase </a:t>
            </a:r>
            <a:r>
              <a:rPr lang="en-US" b="1" dirty="0" smtClean="0">
                <a:latin typeface="Arial Black" pitchFamily="34" charset="0"/>
              </a:rPr>
              <a:t>II </a:t>
            </a:r>
            <a:r>
              <a:rPr lang="en-US" b="1" dirty="0"/>
              <a:t>Leadership </a:t>
            </a:r>
            <a:r>
              <a:rPr lang="en-US" b="1" dirty="0" smtClean="0"/>
              <a:t>Supervisor Training</a:t>
            </a:r>
            <a:endParaRPr lang="en-US" dirty="0"/>
          </a:p>
        </p:txBody>
      </p:sp>
      <p:sp>
        <p:nvSpPr>
          <p:cNvPr id="3" name="Content Placeholder 2"/>
          <p:cNvSpPr>
            <a:spLocks noGrp="1"/>
          </p:cNvSpPr>
          <p:nvPr>
            <p:ph idx="1"/>
          </p:nvPr>
        </p:nvSpPr>
        <p:spPr/>
        <p:txBody>
          <a:bodyPr/>
          <a:lstStyle/>
          <a:p>
            <a:r>
              <a:rPr lang="en-US" dirty="0" smtClean="0"/>
              <a:t>SBLE </a:t>
            </a:r>
            <a:r>
              <a:rPr lang="en-US" b="1" dirty="0" smtClean="0"/>
              <a:t>Basic</a:t>
            </a:r>
            <a:r>
              <a:rPr lang="en-US" dirty="0" smtClean="0"/>
              <a:t> Course – Overview (Define &amp; Process)</a:t>
            </a:r>
          </a:p>
          <a:p>
            <a:r>
              <a:rPr lang="en-US" dirty="0" smtClean="0"/>
              <a:t>SBLE </a:t>
            </a:r>
            <a:r>
              <a:rPr lang="en-US" b="1" dirty="0" smtClean="0"/>
              <a:t>Intermediate</a:t>
            </a:r>
            <a:r>
              <a:rPr lang="en-US" dirty="0" smtClean="0"/>
              <a:t> Course – Overview </a:t>
            </a:r>
            <a:r>
              <a:rPr lang="en-US" dirty="0"/>
              <a:t>(Define &amp; Process)</a:t>
            </a:r>
            <a:endParaRPr lang="en-US" dirty="0" smtClean="0"/>
          </a:p>
          <a:p>
            <a:r>
              <a:rPr lang="en-US" dirty="0" smtClean="0"/>
              <a:t>SBLE </a:t>
            </a:r>
            <a:r>
              <a:rPr lang="en-US" b="1" dirty="0" smtClean="0"/>
              <a:t>Advanced </a:t>
            </a:r>
            <a:r>
              <a:rPr lang="en-US" dirty="0" smtClean="0"/>
              <a:t>Course – Overview </a:t>
            </a:r>
            <a:r>
              <a:rPr lang="en-US" dirty="0"/>
              <a:t>(Define &amp; Process)</a:t>
            </a:r>
            <a:endParaRPr lang="en-US" dirty="0" smtClean="0"/>
          </a:p>
          <a:p>
            <a:r>
              <a:rPr lang="en-US" dirty="0" smtClean="0"/>
              <a:t>SBLE </a:t>
            </a:r>
            <a:r>
              <a:rPr lang="en-US" b="1" dirty="0" smtClean="0"/>
              <a:t>Master</a:t>
            </a:r>
            <a:r>
              <a:rPr lang="en-US" dirty="0" smtClean="0"/>
              <a:t> Course – Overview</a:t>
            </a:r>
          </a:p>
          <a:p>
            <a:pPr marL="0" indent="0">
              <a:buNone/>
            </a:pPr>
            <a:r>
              <a:rPr lang="en-US" dirty="0" smtClean="0"/>
              <a:t>   (</a:t>
            </a:r>
            <a:r>
              <a:rPr lang="en-US" dirty="0"/>
              <a:t>Define &amp; Process)</a:t>
            </a:r>
          </a:p>
        </p:txBody>
      </p:sp>
      <p:grpSp>
        <p:nvGrpSpPr>
          <p:cNvPr id="4" name="Group 3"/>
          <p:cNvGrpSpPr/>
          <p:nvPr/>
        </p:nvGrpSpPr>
        <p:grpSpPr>
          <a:xfrm>
            <a:off x="6400800" y="5334000"/>
            <a:ext cx="2590800" cy="1390650"/>
            <a:chOff x="2514600" y="2743200"/>
            <a:chExt cx="3497498" cy="1924050"/>
          </a:xfrm>
        </p:grpSpPr>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extLst>
      <p:ext uri="{BB962C8B-B14F-4D97-AF65-F5344CB8AC3E}">
        <p14:creationId xmlns:p14="http://schemas.microsoft.com/office/powerpoint/2010/main" val="3448864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1706562"/>
          </a:xfrm>
        </p:spPr>
        <p:txBody>
          <a:bodyPr/>
          <a:lstStyle/>
          <a:p>
            <a:r>
              <a:rPr lang="en-US" sz="4000" b="1" dirty="0" smtClean="0">
                <a:latin typeface="Arial Black" pitchFamily="34" charset="0"/>
              </a:rPr>
              <a:t>LEVEL III </a:t>
            </a:r>
            <a:r>
              <a:rPr lang="en-US" sz="4000" b="1" dirty="0" smtClean="0"/>
              <a:t>PHASE I </a:t>
            </a:r>
            <a:r>
              <a:rPr lang="en-US" sz="4000" b="1" dirty="0"/>
              <a:t>SBLE </a:t>
            </a:r>
            <a:br>
              <a:rPr lang="en-US" sz="4000" b="1" dirty="0"/>
            </a:br>
            <a:r>
              <a:rPr lang="en-US" sz="4000" b="1" dirty="0"/>
              <a:t>Executive Management &amp; Administrators Course</a:t>
            </a:r>
          </a:p>
        </p:txBody>
      </p:sp>
      <p:sp>
        <p:nvSpPr>
          <p:cNvPr id="6147" name="Rectangle 3"/>
          <p:cNvSpPr>
            <a:spLocks noGrp="1" noChangeArrowheads="1"/>
          </p:cNvSpPr>
          <p:nvPr>
            <p:ph type="body" idx="1"/>
          </p:nvPr>
        </p:nvSpPr>
        <p:spPr>
          <a:xfrm>
            <a:off x="457200" y="2971800"/>
            <a:ext cx="8229600" cy="3810000"/>
          </a:xfrm>
        </p:spPr>
        <p:txBody>
          <a:bodyPr/>
          <a:lstStyle/>
          <a:p>
            <a:r>
              <a:rPr lang="en-US" b="1" dirty="0"/>
              <a:t>SBLE Management Course</a:t>
            </a:r>
          </a:p>
          <a:p>
            <a:endParaRPr lang="en-US" sz="1200" b="1" dirty="0"/>
          </a:p>
          <a:p>
            <a:r>
              <a:rPr lang="en-US" b="1" dirty="0"/>
              <a:t>Superintendents &amp;  Principals</a:t>
            </a:r>
          </a:p>
          <a:p>
            <a:endParaRPr lang="en-US" sz="1200" b="1" dirty="0"/>
          </a:p>
          <a:p>
            <a:r>
              <a:rPr lang="en-US" b="1" dirty="0"/>
              <a:t>Sheriffs – Constables &amp; Chiefs</a:t>
            </a:r>
          </a:p>
          <a:p>
            <a:endParaRPr lang="en-US" sz="1200" b="1" dirty="0"/>
          </a:p>
          <a:p>
            <a:r>
              <a:rPr lang="en-US" b="1" dirty="0"/>
              <a:t>School Board Members</a:t>
            </a:r>
          </a:p>
        </p:txBody>
      </p:sp>
      <p:grpSp>
        <p:nvGrpSpPr>
          <p:cNvPr id="6155" name="Group 11"/>
          <p:cNvGrpSpPr>
            <a:grpSpLocks/>
          </p:cNvGrpSpPr>
          <p:nvPr/>
        </p:nvGrpSpPr>
        <p:grpSpPr bwMode="auto">
          <a:xfrm>
            <a:off x="2590800" y="2057400"/>
            <a:ext cx="4114800" cy="792163"/>
            <a:chOff x="3072" y="3629"/>
            <a:chExt cx="2688" cy="595"/>
          </a:xfrm>
        </p:grpSpPr>
        <p:pic>
          <p:nvPicPr>
            <p:cNvPr id="6153" name="Picture 9" descr="Major_General_insignia"/>
            <p:cNvPicPr>
              <a:picLocks noChangeAspect="1" noChangeArrowheads="1"/>
            </p:cNvPicPr>
            <p:nvPr/>
          </p:nvPicPr>
          <p:blipFill>
            <a:blip r:embed="rId3" cstate="print">
              <a:clrChange>
                <a:clrFrom>
                  <a:srgbClr val="FFFFFF"/>
                </a:clrFrom>
                <a:clrTo>
                  <a:srgbClr val="FFFFFF">
                    <a:alpha val="0"/>
                  </a:srgbClr>
                </a:clrTo>
              </a:clrChange>
            </a:blip>
            <a:srcRect r="-7158"/>
            <a:stretch>
              <a:fillRect/>
            </a:stretch>
          </p:blipFill>
          <p:spPr bwMode="auto">
            <a:xfrm>
              <a:off x="3072" y="3629"/>
              <a:ext cx="1392" cy="595"/>
            </a:xfrm>
            <a:prstGeom prst="rect">
              <a:avLst/>
            </a:prstGeom>
            <a:noFill/>
          </p:spPr>
        </p:pic>
        <p:pic>
          <p:nvPicPr>
            <p:cNvPr id="6154" name="Picture 10" descr="Major_General_insignia"/>
            <p:cNvPicPr>
              <a:picLocks noChangeAspect="1" noChangeArrowheads="1"/>
            </p:cNvPicPr>
            <p:nvPr/>
          </p:nvPicPr>
          <p:blipFill>
            <a:blip r:embed="rId3" cstate="print">
              <a:clrChange>
                <a:clrFrom>
                  <a:srgbClr val="FFFFFF"/>
                </a:clrFrom>
                <a:clrTo>
                  <a:srgbClr val="FFFFFF">
                    <a:alpha val="0"/>
                  </a:srgbClr>
                </a:clrTo>
              </a:clrChange>
            </a:blip>
            <a:srcRect r="-7158"/>
            <a:stretch>
              <a:fillRect/>
            </a:stretch>
          </p:blipFill>
          <p:spPr bwMode="auto">
            <a:xfrm>
              <a:off x="4368" y="3629"/>
              <a:ext cx="1392" cy="595"/>
            </a:xfrm>
            <a:prstGeom prst="rect">
              <a:avLst/>
            </a:prstGeom>
            <a:noFill/>
          </p:spPr>
        </p:pic>
      </p:grpSp>
      <p:grpSp>
        <p:nvGrpSpPr>
          <p:cNvPr id="8" name="Group 7"/>
          <p:cNvGrpSpPr/>
          <p:nvPr/>
        </p:nvGrpSpPr>
        <p:grpSpPr>
          <a:xfrm>
            <a:off x="6172200" y="5105400"/>
            <a:ext cx="2819400" cy="1619250"/>
            <a:chOff x="2514600" y="2743200"/>
            <a:chExt cx="3497498" cy="1924050"/>
          </a:xfrm>
        </p:grpSpPr>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Level III Phase I Learning Objectives/Modules</a:t>
            </a:r>
            <a:endParaRPr lang="en-US" dirty="0">
              <a:latin typeface="Arial Black" pitchFamily="34" charset="0"/>
            </a:endParaRPr>
          </a:p>
        </p:txBody>
      </p:sp>
      <p:sp>
        <p:nvSpPr>
          <p:cNvPr id="3" name="Content Placeholder 2"/>
          <p:cNvSpPr>
            <a:spLocks noGrp="1"/>
          </p:cNvSpPr>
          <p:nvPr>
            <p:ph idx="1"/>
          </p:nvPr>
        </p:nvSpPr>
        <p:spPr>
          <a:xfrm>
            <a:off x="457200" y="1600200"/>
            <a:ext cx="8229600" cy="5029200"/>
          </a:xfrm>
        </p:spPr>
        <p:txBody>
          <a:bodyPr/>
          <a:lstStyle/>
          <a:p>
            <a:r>
              <a:rPr lang="en-US" b="1" dirty="0" smtClean="0"/>
              <a:t>Role </a:t>
            </a:r>
            <a:r>
              <a:rPr lang="en-US" dirty="0" smtClean="0"/>
              <a:t>of D.A.R.E./G.R.E.A.T. and/or SRO verses Principal or other School Staff.</a:t>
            </a:r>
          </a:p>
          <a:p>
            <a:r>
              <a:rPr lang="en-US" b="1" dirty="0" smtClean="0"/>
              <a:t>Difference</a:t>
            </a:r>
            <a:r>
              <a:rPr lang="en-US" dirty="0" smtClean="0"/>
              <a:t> between violation of local, state and/or federal law verses discipline.</a:t>
            </a:r>
          </a:p>
          <a:p>
            <a:r>
              <a:rPr lang="en-US" b="1" dirty="0" smtClean="0"/>
              <a:t>Enforcement</a:t>
            </a:r>
            <a:r>
              <a:rPr lang="en-US" dirty="0" smtClean="0"/>
              <a:t> of school rules, regulations, policy &amp; procedure verses law enforcement.</a:t>
            </a:r>
          </a:p>
          <a:p>
            <a:r>
              <a:rPr lang="en-US" dirty="0" smtClean="0"/>
              <a:t>Keeping Children in School and deferred from juvenile court system.</a:t>
            </a:r>
            <a:endParaRPr lang="en-US" dirty="0"/>
          </a:p>
        </p:txBody>
      </p:sp>
      <p:grpSp>
        <p:nvGrpSpPr>
          <p:cNvPr id="4" name="Group 3"/>
          <p:cNvGrpSpPr/>
          <p:nvPr/>
        </p:nvGrpSpPr>
        <p:grpSpPr>
          <a:xfrm>
            <a:off x="7467600" y="5867400"/>
            <a:ext cx="1524000" cy="857250"/>
            <a:chOff x="2514600" y="2743200"/>
            <a:chExt cx="3497498" cy="192405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extLst>
      <p:ext uri="{BB962C8B-B14F-4D97-AF65-F5344CB8AC3E}">
        <p14:creationId xmlns:p14="http://schemas.microsoft.com/office/powerpoint/2010/main" val="3262827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Black" pitchFamily="34" charset="0"/>
              </a:rPr>
              <a:t>Level III Phase I Learning Objectives/Modules</a:t>
            </a:r>
            <a:endParaRPr lang="en-US" sz="4000" dirty="0"/>
          </a:p>
        </p:txBody>
      </p:sp>
      <p:sp>
        <p:nvSpPr>
          <p:cNvPr id="3" name="Content Placeholder 2"/>
          <p:cNvSpPr>
            <a:spLocks noGrp="1"/>
          </p:cNvSpPr>
          <p:nvPr>
            <p:ph idx="1"/>
          </p:nvPr>
        </p:nvSpPr>
        <p:spPr/>
        <p:txBody>
          <a:bodyPr/>
          <a:lstStyle/>
          <a:p>
            <a:r>
              <a:rPr lang="en-US" b="1" dirty="0" smtClean="0"/>
              <a:t>Preparation</a:t>
            </a:r>
            <a:r>
              <a:rPr lang="en-US" dirty="0" smtClean="0"/>
              <a:t> of Emergency Operations Plans (EOP)</a:t>
            </a:r>
          </a:p>
          <a:p>
            <a:endParaRPr lang="en-US" sz="1200" b="1" dirty="0" smtClean="0"/>
          </a:p>
          <a:p>
            <a:r>
              <a:rPr lang="en-US" b="1" dirty="0" smtClean="0"/>
              <a:t>Emergency</a:t>
            </a:r>
            <a:r>
              <a:rPr lang="en-US" dirty="0" smtClean="0"/>
              <a:t> </a:t>
            </a:r>
            <a:r>
              <a:rPr lang="en-US" dirty="0" smtClean="0"/>
              <a:t>Operations Practicums </a:t>
            </a:r>
            <a:endParaRPr lang="en-US" dirty="0" smtClean="0"/>
          </a:p>
          <a:p>
            <a:endParaRPr lang="en-US" dirty="0"/>
          </a:p>
          <a:p>
            <a:r>
              <a:rPr lang="en-US" dirty="0" smtClean="0"/>
              <a:t>Review </a:t>
            </a:r>
            <a:r>
              <a:rPr lang="en-US" dirty="0" smtClean="0"/>
              <a:t>Summary &amp; Recommendation(s) </a:t>
            </a:r>
            <a:endParaRPr lang="en-US" dirty="0"/>
          </a:p>
        </p:txBody>
      </p:sp>
      <p:grpSp>
        <p:nvGrpSpPr>
          <p:cNvPr id="4" name="Group 3"/>
          <p:cNvGrpSpPr/>
          <p:nvPr/>
        </p:nvGrpSpPr>
        <p:grpSpPr>
          <a:xfrm>
            <a:off x="6629400" y="5334000"/>
            <a:ext cx="2362200" cy="1390650"/>
            <a:chOff x="2514600" y="2743200"/>
            <a:chExt cx="3497498" cy="1924050"/>
          </a:xfrm>
        </p:grpSpPr>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extLst>
      <p:ext uri="{BB962C8B-B14F-4D97-AF65-F5344CB8AC3E}">
        <p14:creationId xmlns:p14="http://schemas.microsoft.com/office/powerpoint/2010/main" val="11289980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outerShdw blurRad="38100" dist="38100" dir="2700000" algn="tl">
                    <a:srgbClr val="FFFFFF"/>
                  </a:outerShdw>
                </a:effectLst>
                <a:latin typeface="Arial Black" pitchFamily="34" charset="0"/>
              </a:rPr>
              <a:t>LEVEL IV </a:t>
            </a:r>
            <a:r>
              <a:rPr lang="en-US" sz="4000" b="1" dirty="0">
                <a:effectLst>
                  <a:outerShdw blurRad="38100" dist="38100" dir="2700000" algn="tl">
                    <a:srgbClr val="FFFFFF"/>
                  </a:outerShdw>
                </a:effectLst>
              </a:rPr>
              <a:t>PHASE I SBLE</a:t>
            </a:r>
            <a:br>
              <a:rPr lang="en-US" sz="4000" b="1" dirty="0">
                <a:effectLst>
                  <a:outerShdw blurRad="38100" dist="38100" dir="2700000" algn="tl">
                    <a:srgbClr val="FFFFFF"/>
                  </a:outerShdw>
                </a:effectLst>
              </a:rPr>
            </a:br>
            <a:r>
              <a:rPr lang="en-US" sz="4000" b="1" dirty="0">
                <a:effectLst>
                  <a:outerShdw blurRad="38100" dist="38100" dir="2700000" algn="tl">
                    <a:srgbClr val="FFFFFF"/>
                  </a:outerShdw>
                </a:effectLst>
                <a:latin typeface="Arial Black" pitchFamily="34" charset="0"/>
              </a:rPr>
              <a:t>School Staff </a:t>
            </a:r>
            <a:r>
              <a:rPr lang="en-US" sz="4000" b="1" dirty="0">
                <a:effectLst>
                  <a:outerShdw blurRad="38100" dist="38100" dir="2700000" algn="tl">
                    <a:srgbClr val="FFFFFF"/>
                  </a:outerShdw>
                </a:effectLst>
              </a:rPr>
              <a:t>Training Course</a:t>
            </a:r>
            <a:endParaRPr lang="en-US" sz="4000" dirty="0"/>
          </a:p>
        </p:txBody>
      </p:sp>
      <p:pic>
        <p:nvPicPr>
          <p:cNvPr id="3074" name="Picture 2" descr="http://redwoodshores.brssd.org/home/CA41688660121111/images/Images/School_Staff_2010_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790699"/>
            <a:ext cx="6457950" cy="430530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6705600" y="5410200"/>
            <a:ext cx="2286000" cy="1314450"/>
            <a:chOff x="2514600" y="2743200"/>
            <a:chExt cx="3497498" cy="1924050"/>
          </a:xfrm>
        </p:grpSpPr>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extLst>
      <p:ext uri="{BB962C8B-B14F-4D97-AF65-F5344CB8AC3E}">
        <p14:creationId xmlns:p14="http://schemas.microsoft.com/office/powerpoint/2010/main" val="1894530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latin typeface="Arial Black" pitchFamily="34" charset="0"/>
              </a:rPr>
              <a:t>MISSION</a:t>
            </a:r>
            <a:endParaRPr lang="en-US" dirty="0">
              <a:latin typeface="Arial Black" pitchFamily="34" charset="0"/>
            </a:endParaRPr>
          </a:p>
        </p:txBody>
      </p:sp>
      <p:sp>
        <p:nvSpPr>
          <p:cNvPr id="3" name="Content Placeholder 2"/>
          <p:cNvSpPr>
            <a:spLocks noGrp="1"/>
          </p:cNvSpPr>
          <p:nvPr>
            <p:ph idx="1"/>
          </p:nvPr>
        </p:nvSpPr>
        <p:spPr>
          <a:xfrm>
            <a:off x="457200" y="990600"/>
            <a:ext cx="8229600" cy="4525963"/>
          </a:xfrm>
        </p:spPr>
        <p:txBody>
          <a:bodyPr/>
          <a:lstStyle/>
          <a:p>
            <a:pPr marL="0" indent="0" algn="ctr">
              <a:buNone/>
            </a:pPr>
            <a:r>
              <a:rPr lang="en-US" sz="2800" b="1" dirty="0" smtClean="0"/>
              <a:t>To prepare our officers/deputies, law enforcement supervisors, school and law enforcement administrators/executives, school board members, staff/faculties, students, parents and communities to meet any need, emergency and/or active threat encountered on any school, college and/or university campus.</a:t>
            </a:r>
            <a:endParaRPr lang="en-US" sz="2800" b="1" dirty="0"/>
          </a:p>
        </p:txBody>
      </p:sp>
      <p:grpSp>
        <p:nvGrpSpPr>
          <p:cNvPr id="4" name="Group 3"/>
          <p:cNvGrpSpPr/>
          <p:nvPr/>
        </p:nvGrpSpPr>
        <p:grpSpPr>
          <a:xfrm>
            <a:off x="6934200" y="5638800"/>
            <a:ext cx="2057400" cy="1085850"/>
            <a:chOff x="2514600" y="2743200"/>
            <a:chExt cx="3497498" cy="192405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800" y="4038600"/>
            <a:ext cx="4991100" cy="2819400"/>
          </a:xfrm>
          <a:prstGeom prst="rect">
            <a:avLst/>
          </a:prstGeom>
        </p:spPr>
      </p:pic>
    </p:spTree>
    <p:extLst>
      <p:ext uri="{BB962C8B-B14F-4D97-AF65-F5344CB8AC3E}">
        <p14:creationId xmlns:p14="http://schemas.microsoft.com/office/powerpoint/2010/main" val="20197268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z="4000" b="1" dirty="0" smtClean="0">
                <a:effectLst>
                  <a:outerShdw blurRad="38100" dist="38100" dir="2700000" algn="tl">
                    <a:srgbClr val="FFFFFF"/>
                  </a:outerShdw>
                </a:effectLst>
                <a:latin typeface="Arial Black" pitchFamily="34" charset="0"/>
              </a:rPr>
              <a:t>LEVEL IV </a:t>
            </a:r>
            <a:r>
              <a:rPr lang="en-US" sz="4000" b="1" dirty="0" smtClean="0">
                <a:effectLst>
                  <a:outerShdw blurRad="38100" dist="38100" dir="2700000" algn="tl">
                    <a:srgbClr val="FFFFFF"/>
                  </a:outerShdw>
                </a:effectLst>
              </a:rPr>
              <a:t>PHASE I </a:t>
            </a:r>
            <a:r>
              <a:rPr lang="en-US" sz="4000" b="1" dirty="0">
                <a:effectLst>
                  <a:outerShdw blurRad="38100" dist="38100" dir="2700000" algn="tl">
                    <a:srgbClr val="FFFFFF"/>
                  </a:outerShdw>
                </a:effectLst>
              </a:rPr>
              <a:t>SBLE</a:t>
            </a:r>
            <a:br>
              <a:rPr lang="en-US" sz="4000" b="1" dirty="0">
                <a:effectLst>
                  <a:outerShdw blurRad="38100" dist="38100" dir="2700000" algn="tl">
                    <a:srgbClr val="FFFFFF"/>
                  </a:outerShdw>
                </a:effectLst>
              </a:rPr>
            </a:br>
            <a:r>
              <a:rPr lang="en-US" sz="4000" b="1" dirty="0">
                <a:effectLst>
                  <a:outerShdw blurRad="38100" dist="38100" dir="2700000" algn="tl">
                    <a:srgbClr val="FFFFFF"/>
                  </a:outerShdw>
                </a:effectLst>
                <a:latin typeface="Arial Black" pitchFamily="34" charset="0"/>
              </a:rPr>
              <a:t>School Staff </a:t>
            </a:r>
            <a:r>
              <a:rPr lang="en-US" sz="4000" b="1" dirty="0">
                <a:effectLst>
                  <a:outerShdw blurRad="38100" dist="38100" dir="2700000" algn="tl">
                    <a:srgbClr val="FFFFFF"/>
                  </a:outerShdw>
                </a:effectLst>
              </a:rPr>
              <a:t>Training Course</a:t>
            </a:r>
          </a:p>
        </p:txBody>
      </p:sp>
      <p:sp>
        <p:nvSpPr>
          <p:cNvPr id="7171" name="Rectangle 3"/>
          <p:cNvSpPr>
            <a:spLocks noGrp="1" noChangeArrowheads="1"/>
          </p:cNvSpPr>
          <p:nvPr>
            <p:ph type="body" idx="1"/>
          </p:nvPr>
        </p:nvSpPr>
        <p:spPr>
          <a:xfrm>
            <a:off x="457200" y="1524000"/>
            <a:ext cx="8229600" cy="5257800"/>
          </a:xfrm>
        </p:spPr>
        <p:txBody>
          <a:bodyPr/>
          <a:lstStyle/>
          <a:p>
            <a:pPr>
              <a:lnSpc>
                <a:spcPct val="90000"/>
              </a:lnSpc>
            </a:pPr>
            <a:r>
              <a:rPr lang="en-US" b="1" dirty="0"/>
              <a:t>Taught by SBLE Officer Master Level Officers</a:t>
            </a:r>
          </a:p>
          <a:p>
            <a:pPr>
              <a:lnSpc>
                <a:spcPct val="90000"/>
              </a:lnSpc>
            </a:pPr>
            <a:endParaRPr lang="en-US" sz="1400" b="1" dirty="0"/>
          </a:p>
          <a:p>
            <a:pPr>
              <a:lnSpc>
                <a:spcPct val="90000"/>
              </a:lnSpc>
            </a:pPr>
            <a:r>
              <a:rPr lang="en-US" b="1" dirty="0"/>
              <a:t>SBLE School Staff Course</a:t>
            </a:r>
          </a:p>
          <a:p>
            <a:pPr lvl="1">
              <a:lnSpc>
                <a:spcPct val="90000"/>
              </a:lnSpc>
              <a:buFont typeface="Wingdings" pitchFamily="2" charset="2"/>
              <a:buChar char="Ø"/>
            </a:pPr>
            <a:r>
              <a:rPr lang="en-US" b="1" dirty="0"/>
              <a:t> Active </a:t>
            </a:r>
            <a:r>
              <a:rPr lang="en-US" b="1" dirty="0" smtClean="0"/>
              <a:t>Threat </a:t>
            </a:r>
            <a:r>
              <a:rPr lang="en-US" b="1" dirty="0"/>
              <a:t>Response</a:t>
            </a:r>
          </a:p>
          <a:p>
            <a:pPr lvl="1">
              <a:lnSpc>
                <a:spcPct val="90000"/>
              </a:lnSpc>
              <a:buFont typeface="Wingdings" pitchFamily="2" charset="2"/>
              <a:buChar char="Ø"/>
            </a:pPr>
            <a:r>
              <a:rPr lang="en-US" b="1" dirty="0"/>
              <a:t> IED Awareness (Bomb Threats) </a:t>
            </a:r>
          </a:p>
          <a:p>
            <a:pPr lvl="1">
              <a:lnSpc>
                <a:spcPct val="90000"/>
              </a:lnSpc>
              <a:buFont typeface="Wingdings" pitchFamily="2" charset="2"/>
              <a:buChar char="Ø"/>
            </a:pPr>
            <a:r>
              <a:rPr lang="en-US" b="1" dirty="0"/>
              <a:t> INTEL </a:t>
            </a:r>
            <a:r>
              <a:rPr lang="en-US" b="1" dirty="0" smtClean="0"/>
              <a:t>Reporting (Violent behavior detection, Gang </a:t>
            </a:r>
            <a:r>
              <a:rPr lang="en-US" b="1" dirty="0"/>
              <a:t>&amp; Drug </a:t>
            </a:r>
            <a:r>
              <a:rPr lang="en-US" b="1" dirty="0" smtClean="0"/>
              <a:t>Prevention)</a:t>
            </a:r>
            <a:endParaRPr lang="en-US" b="1" dirty="0"/>
          </a:p>
          <a:p>
            <a:pPr lvl="1">
              <a:lnSpc>
                <a:spcPct val="90000"/>
              </a:lnSpc>
              <a:buFont typeface="Wingdings" pitchFamily="2" charset="2"/>
              <a:buChar char="Ø"/>
            </a:pPr>
            <a:r>
              <a:rPr lang="en-US" b="1" dirty="0" smtClean="0"/>
              <a:t>Gang &amp; Bullying (Intervention &amp; Prevention)</a:t>
            </a:r>
          </a:p>
          <a:p>
            <a:pPr lvl="1">
              <a:lnSpc>
                <a:spcPct val="90000"/>
              </a:lnSpc>
              <a:buFont typeface="Wingdings" pitchFamily="2" charset="2"/>
              <a:buChar char="Ø"/>
            </a:pPr>
            <a:r>
              <a:rPr lang="en-US" b="1" dirty="0" smtClean="0"/>
              <a:t>Teen Suicide Intervention</a:t>
            </a:r>
          </a:p>
          <a:p>
            <a:pPr marL="457200" lvl="1" indent="0">
              <a:lnSpc>
                <a:spcPct val="90000"/>
              </a:lnSpc>
              <a:buNone/>
            </a:pPr>
            <a:r>
              <a:rPr lang="en-US" b="1" dirty="0" smtClean="0"/>
              <a:t>   Prevention</a:t>
            </a:r>
            <a:endParaRPr lang="en-US" b="1" dirty="0"/>
          </a:p>
        </p:txBody>
      </p:sp>
      <p:grpSp>
        <p:nvGrpSpPr>
          <p:cNvPr id="5" name="Group 4"/>
          <p:cNvGrpSpPr/>
          <p:nvPr/>
        </p:nvGrpSpPr>
        <p:grpSpPr>
          <a:xfrm>
            <a:off x="6019800" y="5410200"/>
            <a:ext cx="3048000" cy="1371600"/>
            <a:chOff x="2514600" y="2743200"/>
            <a:chExt cx="3497498" cy="1924050"/>
          </a:xfrm>
        </p:grpSpPr>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lstStyle/>
          <a:p>
            <a:r>
              <a:rPr lang="en-US" b="1" dirty="0">
                <a:effectLst>
                  <a:outerShdw blurRad="38100" dist="38100" dir="2700000" algn="tl">
                    <a:srgbClr val="FFFFFF"/>
                  </a:outerShdw>
                </a:effectLst>
              </a:rPr>
              <a:t>LEVEL </a:t>
            </a:r>
            <a:r>
              <a:rPr lang="en-US" b="1" dirty="0" smtClean="0">
                <a:effectLst>
                  <a:outerShdw blurRad="38100" dist="38100" dir="2700000" algn="tl">
                    <a:srgbClr val="FFFFFF"/>
                  </a:outerShdw>
                </a:effectLst>
              </a:rPr>
              <a:t>IV </a:t>
            </a:r>
            <a:r>
              <a:rPr lang="en-US" b="1" dirty="0">
                <a:effectLst>
                  <a:outerShdw blurRad="38100" dist="38100" dir="2700000" algn="tl">
                    <a:srgbClr val="FFFFFF"/>
                  </a:outerShdw>
                </a:effectLst>
              </a:rPr>
              <a:t>PHASE I SBLE</a:t>
            </a:r>
            <a:br>
              <a:rPr lang="en-US" b="1" dirty="0">
                <a:effectLst>
                  <a:outerShdw blurRad="38100" dist="38100" dir="2700000" algn="tl">
                    <a:srgbClr val="FFFFFF"/>
                  </a:outerShdw>
                </a:effectLst>
              </a:rPr>
            </a:br>
            <a:r>
              <a:rPr lang="en-US" b="1" dirty="0">
                <a:effectLst>
                  <a:outerShdw blurRad="38100" dist="38100" dir="2700000" algn="tl">
                    <a:srgbClr val="FFFFFF"/>
                  </a:outerShdw>
                </a:effectLst>
                <a:latin typeface="Arial Black" pitchFamily="34" charset="0"/>
              </a:rPr>
              <a:t>School Staff </a:t>
            </a:r>
            <a:r>
              <a:rPr lang="en-US" b="1" dirty="0">
                <a:effectLst>
                  <a:outerShdw blurRad="38100" dist="38100" dir="2700000" algn="tl">
                    <a:srgbClr val="FFFFFF"/>
                  </a:outerShdw>
                </a:effectLst>
              </a:rPr>
              <a:t>Training Course</a:t>
            </a:r>
            <a:endParaRPr lang="en-US" dirty="0"/>
          </a:p>
        </p:txBody>
      </p:sp>
      <p:sp>
        <p:nvSpPr>
          <p:cNvPr id="4" name="Rectangle 3"/>
          <p:cNvSpPr>
            <a:spLocks noGrp="1" noChangeArrowheads="1"/>
          </p:cNvSpPr>
          <p:nvPr>
            <p:ph idx="1"/>
          </p:nvPr>
        </p:nvSpPr>
        <p:spPr/>
        <p:txBody>
          <a:bodyPr/>
          <a:lstStyle/>
          <a:p>
            <a:pPr>
              <a:lnSpc>
                <a:spcPct val="90000"/>
              </a:lnSpc>
            </a:pPr>
            <a:r>
              <a:rPr lang="en-US" b="1" dirty="0" smtClean="0"/>
              <a:t>SBLE </a:t>
            </a:r>
            <a:r>
              <a:rPr lang="en-US" b="1" dirty="0"/>
              <a:t>School Staff </a:t>
            </a:r>
            <a:r>
              <a:rPr lang="en-US" b="1" dirty="0" smtClean="0"/>
              <a:t>Course – Cont’d:</a:t>
            </a:r>
            <a:endParaRPr lang="en-US" b="1" dirty="0"/>
          </a:p>
          <a:p>
            <a:pPr lvl="1">
              <a:lnSpc>
                <a:spcPct val="90000"/>
              </a:lnSpc>
              <a:buFont typeface="Wingdings" pitchFamily="2" charset="2"/>
              <a:buChar char="Ø"/>
            </a:pPr>
            <a:r>
              <a:rPr lang="en-US" b="1" dirty="0"/>
              <a:t> </a:t>
            </a:r>
            <a:r>
              <a:rPr lang="en-US" b="1" dirty="0" smtClean="0"/>
              <a:t>Violence Intervention &amp; Prevention</a:t>
            </a:r>
            <a:endParaRPr lang="en-US" b="1" dirty="0"/>
          </a:p>
          <a:p>
            <a:pPr lvl="1">
              <a:lnSpc>
                <a:spcPct val="90000"/>
              </a:lnSpc>
              <a:buFont typeface="Wingdings" pitchFamily="2" charset="2"/>
              <a:buChar char="Ø"/>
            </a:pPr>
            <a:r>
              <a:rPr lang="en-US" b="1" dirty="0"/>
              <a:t> </a:t>
            </a:r>
            <a:r>
              <a:rPr lang="en-US" b="1" dirty="0" smtClean="0"/>
              <a:t>Situational Awareness</a:t>
            </a:r>
            <a:endParaRPr lang="en-US" b="1" dirty="0"/>
          </a:p>
          <a:p>
            <a:pPr lvl="1">
              <a:lnSpc>
                <a:spcPct val="90000"/>
              </a:lnSpc>
              <a:buFont typeface="Wingdings" pitchFamily="2" charset="2"/>
              <a:buChar char="Ø"/>
            </a:pPr>
            <a:r>
              <a:rPr lang="en-US" b="1" dirty="0"/>
              <a:t> </a:t>
            </a:r>
            <a:r>
              <a:rPr lang="en-US" b="1" dirty="0" smtClean="0"/>
              <a:t>Best Practices Protocols</a:t>
            </a:r>
            <a:endParaRPr lang="en-US" b="1" dirty="0"/>
          </a:p>
          <a:p>
            <a:pPr lvl="1">
              <a:lnSpc>
                <a:spcPct val="90000"/>
              </a:lnSpc>
              <a:buFont typeface="Wingdings" pitchFamily="2" charset="2"/>
              <a:buChar char="Ø"/>
            </a:pPr>
            <a:r>
              <a:rPr lang="en-US" b="1" dirty="0"/>
              <a:t> </a:t>
            </a:r>
            <a:r>
              <a:rPr lang="en-US" b="1" dirty="0" smtClean="0"/>
              <a:t>Confrontational Management (De-escalation) </a:t>
            </a:r>
            <a:endParaRPr lang="en-US" b="1" dirty="0"/>
          </a:p>
          <a:p>
            <a:pPr lvl="1">
              <a:lnSpc>
                <a:spcPct val="90000"/>
              </a:lnSpc>
              <a:buFont typeface="Wingdings" pitchFamily="2" charset="2"/>
              <a:buChar char="Ø"/>
            </a:pPr>
            <a:r>
              <a:rPr lang="en-US" b="1" dirty="0"/>
              <a:t>Emergency Preparedness </a:t>
            </a:r>
          </a:p>
          <a:p>
            <a:pPr lvl="1">
              <a:lnSpc>
                <a:spcPct val="90000"/>
              </a:lnSpc>
              <a:buFont typeface="Wingdings" pitchFamily="2" charset="2"/>
              <a:buChar char="Ø"/>
            </a:pPr>
            <a:r>
              <a:rPr lang="en-US" b="1" dirty="0" smtClean="0"/>
              <a:t>Developing Practical Emergency Operations Plans </a:t>
            </a:r>
          </a:p>
          <a:p>
            <a:pPr lvl="1">
              <a:lnSpc>
                <a:spcPct val="90000"/>
              </a:lnSpc>
              <a:buFont typeface="Wingdings" pitchFamily="2" charset="2"/>
              <a:buChar char="Ø"/>
            </a:pPr>
            <a:r>
              <a:rPr lang="en-US" b="1" dirty="0" smtClean="0"/>
              <a:t>Much </a:t>
            </a:r>
            <a:r>
              <a:rPr lang="en-US" b="1" dirty="0"/>
              <a:t>more……..</a:t>
            </a:r>
          </a:p>
        </p:txBody>
      </p:sp>
      <p:grpSp>
        <p:nvGrpSpPr>
          <p:cNvPr id="5" name="Group 4"/>
          <p:cNvGrpSpPr/>
          <p:nvPr/>
        </p:nvGrpSpPr>
        <p:grpSpPr>
          <a:xfrm>
            <a:off x="6019800" y="5410200"/>
            <a:ext cx="3048000" cy="1371600"/>
            <a:chOff x="2514600" y="2743200"/>
            <a:chExt cx="3497498" cy="1924050"/>
          </a:xfrm>
        </p:grpSpPr>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extLst>
      <p:ext uri="{BB962C8B-B14F-4D97-AF65-F5344CB8AC3E}">
        <p14:creationId xmlns:p14="http://schemas.microsoft.com/office/powerpoint/2010/main" val="4122992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FFFFFF"/>
                  </a:outerShdw>
                </a:effectLst>
                <a:latin typeface="Arial Black" pitchFamily="34" charset="0"/>
              </a:rPr>
              <a:t>LEVEL V </a:t>
            </a:r>
            <a:r>
              <a:rPr lang="en-US" b="1" dirty="0">
                <a:effectLst>
                  <a:outerShdw blurRad="38100" dist="38100" dir="2700000" algn="tl">
                    <a:srgbClr val="FFFFFF"/>
                  </a:outerShdw>
                </a:effectLst>
              </a:rPr>
              <a:t>Phase I SBLE </a:t>
            </a:r>
            <a:br>
              <a:rPr lang="en-US" b="1" dirty="0">
                <a:effectLst>
                  <a:outerShdw blurRad="38100" dist="38100" dir="2700000" algn="tl">
                    <a:srgbClr val="FFFFFF"/>
                  </a:outerShdw>
                </a:effectLst>
              </a:rPr>
            </a:br>
            <a:r>
              <a:rPr lang="en-US" b="1" dirty="0">
                <a:effectLst>
                  <a:outerShdw blurRad="38100" dist="38100" dir="2700000" algn="tl">
                    <a:srgbClr val="FFFFFF"/>
                  </a:outerShdw>
                </a:effectLst>
              </a:rPr>
              <a:t>Student Courses</a:t>
            </a:r>
            <a:endParaRPr lang="en-US" dirty="0"/>
          </a:p>
        </p:txBody>
      </p:sp>
      <p:pic>
        <p:nvPicPr>
          <p:cNvPr id="1026" name="Picture 2" descr="http://oswegocountytoday.com/wp-content/uploads/2010/09/FirstDay-new-classrooms_om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52600"/>
            <a:ext cx="60960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315200" y="5638800"/>
            <a:ext cx="1752600" cy="1085850"/>
            <a:chOff x="2514600" y="2743200"/>
            <a:chExt cx="3497498" cy="1924050"/>
          </a:xfrm>
        </p:grpSpPr>
        <p:pic>
          <p:nvPicPr>
            <p:cNvPr id="6" name="Picture 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extLst>
      <p:ext uri="{BB962C8B-B14F-4D97-AF65-F5344CB8AC3E}">
        <p14:creationId xmlns:p14="http://schemas.microsoft.com/office/powerpoint/2010/main" val="195294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lvl="0" indent="0">
              <a:buNone/>
            </a:pPr>
            <a:r>
              <a:rPr lang="en-US" dirty="0" smtClean="0">
                <a:latin typeface="Arial Black" pitchFamily="34" charset="0"/>
              </a:rPr>
              <a:t>LEVEL V Phase I SBLE </a:t>
            </a:r>
            <a:r>
              <a:rPr lang="en-US" dirty="0" smtClean="0"/>
              <a:t/>
            </a:r>
            <a:br>
              <a:rPr lang="en-US" dirty="0" smtClean="0"/>
            </a:br>
            <a:r>
              <a:rPr lang="en-US" b="1" dirty="0" smtClean="0"/>
              <a:t>Student Course (Elementary) </a:t>
            </a:r>
            <a:endParaRPr lang="en-US" b="1" dirty="0"/>
          </a:p>
        </p:txBody>
      </p:sp>
      <p:sp>
        <p:nvSpPr>
          <p:cNvPr id="3" name="Content Placeholder 2"/>
          <p:cNvSpPr>
            <a:spLocks noGrp="1"/>
          </p:cNvSpPr>
          <p:nvPr>
            <p:ph idx="1"/>
          </p:nvPr>
        </p:nvSpPr>
        <p:spPr>
          <a:xfrm>
            <a:off x="304800" y="1600200"/>
            <a:ext cx="8526698" cy="5167840"/>
          </a:xfrm>
        </p:spPr>
        <p:txBody>
          <a:bodyPr/>
          <a:lstStyle/>
          <a:p>
            <a:r>
              <a:rPr lang="en-US" dirty="0" smtClean="0"/>
              <a:t>Introduction to </a:t>
            </a:r>
            <a:r>
              <a:rPr lang="en-US" b="1" i="1" dirty="0" smtClean="0">
                <a:solidFill>
                  <a:srgbClr val="FF0000"/>
                </a:solidFill>
                <a:latin typeface="Arial Black" pitchFamily="34" charset="0"/>
              </a:rPr>
              <a:t>D.A.R.E.</a:t>
            </a:r>
            <a:r>
              <a:rPr lang="en-US" dirty="0" smtClean="0"/>
              <a:t> </a:t>
            </a:r>
            <a:r>
              <a:rPr lang="en-US" dirty="0" smtClean="0">
                <a:latin typeface="Arial Black" pitchFamily="34" charset="0"/>
              </a:rPr>
              <a:t>Keepin-It-Real</a:t>
            </a:r>
            <a:r>
              <a:rPr lang="en-US" dirty="0" smtClean="0"/>
              <a:t> – </a:t>
            </a:r>
            <a:r>
              <a:rPr lang="en-US" sz="2800" b="1" dirty="0" smtClean="0"/>
              <a:t>(Elementary Curriculum)</a:t>
            </a:r>
          </a:p>
          <a:p>
            <a:endParaRPr lang="en-US" sz="1200" dirty="0" smtClean="0"/>
          </a:p>
          <a:p>
            <a:r>
              <a:rPr lang="en-US" dirty="0" smtClean="0"/>
              <a:t>Drug Information for Responsible Decision-Making</a:t>
            </a:r>
          </a:p>
          <a:p>
            <a:endParaRPr lang="en-US" sz="1200" dirty="0" smtClean="0"/>
          </a:p>
          <a:p>
            <a:r>
              <a:rPr lang="en-US" dirty="0" smtClean="0"/>
              <a:t>Risk &amp; Consequences</a:t>
            </a:r>
          </a:p>
          <a:p>
            <a:endParaRPr lang="en-US" sz="1200" dirty="0" smtClean="0"/>
          </a:p>
          <a:p>
            <a:r>
              <a:rPr lang="en-US" dirty="0" smtClean="0"/>
              <a:t>Peer Pressure</a:t>
            </a:r>
          </a:p>
          <a:p>
            <a:endParaRPr lang="en-US" sz="1200" dirty="0" smtClean="0"/>
          </a:p>
          <a:p>
            <a:r>
              <a:rPr lang="en-US" dirty="0" smtClean="0"/>
              <a:t>Dealing with Stressful Situations</a:t>
            </a:r>
          </a:p>
        </p:txBody>
      </p:sp>
      <p:grpSp>
        <p:nvGrpSpPr>
          <p:cNvPr id="4" name="Group 3"/>
          <p:cNvGrpSpPr/>
          <p:nvPr/>
        </p:nvGrpSpPr>
        <p:grpSpPr>
          <a:xfrm>
            <a:off x="6612414" y="5257800"/>
            <a:ext cx="2371483" cy="1524000"/>
            <a:chOff x="2514600" y="2743200"/>
            <a:chExt cx="3497498" cy="1924050"/>
          </a:xfrm>
        </p:grpSpPr>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b="6738"/>
          <a:stretch/>
        </p:blipFill>
        <p:spPr>
          <a:xfrm>
            <a:off x="4976726" y="3581400"/>
            <a:ext cx="1635688" cy="1989841"/>
          </a:xfrm>
          <a:prstGeom prst="rect">
            <a:avLst/>
          </a:prstGeom>
        </p:spPr>
      </p:pic>
    </p:spTree>
    <p:extLst>
      <p:ext uri="{BB962C8B-B14F-4D97-AF65-F5344CB8AC3E}">
        <p14:creationId xmlns:p14="http://schemas.microsoft.com/office/powerpoint/2010/main" val="12193760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Black" pitchFamily="34" charset="0"/>
              </a:rPr>
              <a:t>LEVEL V Phase I SBLE </a:t>
            </a:r>
            <a:r>
              <a:rPr lang="en-US" sz="3600" dirty="0"/>
              <a:t/>
            </a:r>
            <a:br>
              <a:rPr lang="en-US" sz="3600" dirty="0"/>
            </a:br>
            <a:r>
              <a:rPr lang="en-US" sz="3200" b="1" dirty="0"/>
              <a:t>Student Course (Elementary</a:t>
            </a:r>
            <a:r>
              <a:rPr lang="en-US" sz="3200" b="1" dirty="0" smtClean="0"/>
              <a:t>) – Cont’d </a:t>
            </a:r>
            <a:endParaRPr lang="en-US" sz="3200" dirty="0"/>
          </a:p>
        </p:txBody>
      </p:sp>
      <p:sp>
        <p:nvSpPr>
          <p:cNvPr id="4" name="Content Placeholder 2"/>
          <p:cNvSpPr>
            <a:spLocks noGrp="1"/>
          </p:cNvSpPr>
          <p:nvPr>
            <p:ph idx="1"/>
          </p:nvPr>
        </p:nvSpPr>
        <p:spPr>
          <a:xfrm>
            <a:off x="457200" y="1600200"/>
            <a:ext cx="8229600" cy="5029200"/>
          </a:xfrm>
        </p:spPr>
        <p:txBody>
          <a:bodyPr/>
          <a:lstStyle/>
          <a:p>
            <a:r>
              <a:rPr lang="en-US" dirty="0" smtClean="0"/>
              <a:t>Basics of Communication</a:t>
            </a:r>
          </a:p>
          <a:p>
            <a:endParaRPr lang="en-US" sz="1200" dirty="0" smtClean="0"/>
          </a:p>
          <a:p>
            <a:r>
              <a:rPr lang="en-US" dirty="0" smtClean="0"/>
              <a:t>Non-Verbal Communications &amp; Active Listening</a:t>
            </a:r>
          </a:p>
          <a:p>
            <a:endParaRPr lang="en-US" sz="1200" dirty="0" smtClean="0"/>
          </a:p>
          <a:p>
            <a:r>
              <a:rPr lang="en-US" dirty="0" smtClean="0"/>
              <a:t>Bullying</a:t>
            </a:r>
          </a:p>
          <a:p>
            <a:endParaRPr lang="en-US" sz="1200" dirty="0" smtClean="0"/>
          </a:p>
          <a:p>
            <a:r>
              <a:rPr lang="en-US" dirty="0" smtClean="0"/>
              <a:t>Helping Others</a:t>
            </a:r>
          </a:p>
          <a:p>
            <a:endParaRPr lang="en-US" sz="1200" dirty="0" smtClean="0"/>
          </a:p>
          <a:p>
            <a:r>
              <a:rPr lang="en-US" dirty="0" smtClean="0"/>
              <a:t>Getting Help from Others &amp; Review</a:t>
            </a:r>
            <a:endParaRPr lang="en-US" dirty="0"/>
          </a:p>
        </p:txBody>
      </p:sp>
      <p:grpSp>
        <p:nvGrpSpPr>
          <p:cNvPr id="5" name="Group 4"/>
          <p:cNvGrpSpPr/>
          <p:nvPr/>
        </p:nvGrpSpPr>
        <p:grpSpPr>
          <a:xfrm>
            <a:off x="7010400" y="5562600"/>
            <a:ext cx="1973497" cy="1219200"/>
            <a:chOff x="2514600" y="2743200"/>
            <a:chExt cx="3497498" cy="1924050"/>
          </a:xfrm>
        </p:grpSpPr>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2971800"/>
            <a:ext cx="2362200" cy="2438400"/>
          </a:xfrm>
          <a:prstGeom prst="rect">
            <a:avLst/>
          </a:prstGeom>
        </p:spPr>
      </p:pic>
    </p:spTree>
    <p:extLst>
      <p:ext uri="{BB962C8B-B14F-4D97-AF65-F5344CB8AC3E}">
        <p14:creationId xmlns:p14="http://schemas.microsoft.com/office/powerpoint/2010/main" val="25135161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sz="4000" dirty="0">
                <a:latin typeface="Arial Black" pitchFamily="34" charset="0"/>
              </a:rPr>
              <a:t>Learning Objectives</a:t>
            </a:r>
            <a:br>
              <a:rPr lang="en-US" sz="4000" dirty="0">
                <a:latin typeface="Arial Black" pitchFamily="34" charset="0"/>
              </a:rPr>
            </a:br>
            <a:r>
              <a:rPr lang="en-US" sz="4000" dirty="0">
                <a:latin typeface="Arial Black" pitchFamily="34" charset="0"/>
              </a:rPr>
              <a:t>Keepin-It-Real </a:t>
            </a:r>
            <a:r>
              <a:rPr lang="en-US" sz="3200" dirty="0" smtClean="0">
                <a:latin typeface="Arial Black" pitchFamily="34" charset="0"/>
              </a:rPr>
              <a:t>(Elementary </a:t>
            </a:r>
            <a:r>
              <a:rPr lang="en-US" sz="3200" dirty="0">
                <a:latin typeface="Arial Black" pitchFamily="34" charset="0"/>
              </a:rPr>
              <a:t>School)</a:t>
            </a:r>
            <a:endParaRPr lang="en-US" sz="3200" dirty="0"/>
          </a:p>
        </p:txBody>
      </p:sp>
      <p:sp>
        <p:nvSpPr>
          <p:cNvPr id="3" name="Content Placeholder 2"/>
          <p:cNvSpPr>
            <a:spLocks noGrp="1"/>
          </p:cNvSpPr>
          <p:nvPr>
            <p:ph idx="1"/>
          </p:nvPr>
        </p:nvSpPr>
        <p:spPr>
          <a:xfrm>
            <a:off x="457200" y="1600200"/>
            <a:ext cx="8229600" cy="5105400"/>
          </a:xfrm>
        </p:spPr>
        <p:txBody>
          <a:bodyPr/>
          <a:lstStyle/>
          <a:p>
            <a:r>
              <a:rPr lang="en-US" dirty="0" smtClean="0"/>
              <a:t>Define Responsible and Identify Responsibilities</a:t>
            </a:r>
          </a:p>
          <a:p>
            <a:r>
              <a:rPr lang="en-US" dirty="0" smtClean="0"/>
              <a:t>Identify harmful effects of illegal drugs, and alcohol and tobacco </a:t>
            </a:r>
          </a:p>
          <a:p>
            <a:r>
              <a:rPr lang="en-US" dirty="0" smtClean="0"/>
              <a:t>Define Risk and apply to realistic scenarios</a:t>
            </a:r>
          </a:p>
          <a:p>
            <a:r>
              <a:rPr lang="en-US" dirty="0" smtClean="0"/>
              <a:t>Define and recognize source of Peer Pressure</a:t>
            </a:r>
          </a:p>
          <a:p>
            <a:r>
              <a:rPr lang="en-US" dirty="0" smtClean="0"/>
              <a:t>Identify signs of stress</a:t>
            </a:r>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560105"/>
            <a:ext cx="3124200" cy="1069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3792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Black" pitchFamily="34" charset="0"/>
              </a:rPr>
              <a:t>Learning </a:t>
            </a:r>
            <a:r>
              <a:rPr lang="en-US" sz="4000" dirty="0" smtClean="0">
                <a:latin typeface="Arial Black" pitchFamily="34" charset="0"/>
              </a:rPr>
              <a:t>Objectives – Cont’d</a:t>
            </a:r>
            <a:r>
              <a:rPr lang="en-US" sz="4000" dirty="0">
                <a:latin typeface="Arial Black" pitchFamily="34" charset="0"/>
              </a:rPr>
              <a:t/>
            </a:r>
            <a:br>
              <a:rPr lang="en-US" sz="4000" dirty="0">
                <a:latin typeface="Arial Black" pitchFamily="34" charset="0"/>
              </a:rPr>
            </a:br>
            <a:r>
              <a:rPr lang="en-US" sz="3200" dirty="0">
                <a:latin typeface="Arial Black" pitchFamily="34" charset="0"/>
              </a:rPr>
              <a:t>Keepin-It-Real (Elementary School)</a:t>
            </a:r>
            <a:endParaRPr lang="en-US" sz="3200" dirty="0"/>
          </a:p>
        </p:txBody>
      </p:sp>
      <p:sp>
        <p:nvSpPr>
          <p:cNvPr id="3" name="Content Placeholder 2"/>
          <p:cNvSpPr>
            <a:spLocks noGrp="1"/>
          </p:cNvSpPr>
          <p:nvPr>
            <p:ph idx="1"/>
          </p:nvPr>
        </p:nvSpPr>
        <p:spPr>
          <a:xfrm>
            <a:off x="228600" y="1600200"/>
            <a:ext cx="8686800" cy="5105400"/>
          </a:xfrm>
        </p:spPr>
        <p:txBody>
          <a:bodyPr/>
          <a:lstStyle/>
          <a:p>
            <a:r>
              <a:rPr lang="en-US" dirty="0" smtClean="0"/>
              <a:t>Explain &amp; demonstrate importance of </a:t>
            </a:r>
            <a:r>
              <a:rPr lang="en-US" b="1" dirty="0" smtClean="0"/>
              <a:t>effective communication</a:t>
            </a:r>
          </a:p>
          <a:p>
            <a:r>
              <a:rPr lang="en-US" dirty="0" smtClean="0"/>
              <a:t>Define &amp; demonstrate </a:t>
            </a:r>
            <a:r>
              <a:rPr lang="en-US" b="1" dirty="0" smtClean="0"/>
              <a:t>active listening </a:t>
            </a:r>
            <a:r>
              <a:rPr lang="en-US" dirty="0" smtClean="0"/>
              <a:t>skills</a:t>
            </a:r>
          </a:p>
          <a:p>
            <a:r>
              <a:rPr lang="en-US" dirty="0" smtClean="0"/>
              <a:t>Define &amp; recognize </a:t>
            </a:r>
            <a:r>
              <a:rPr lang="en-US" b="1" dirty="0" smtClean="0"/>
              <a:t>Bullying</a:t>
            </a:r>
            <a:r>
              <a:rPr lang="en-US" dirty="0" smtClean="0"/>
              <a:t> and its adverse effects.</a:t>
            </a:r>
          </a:p>
          <a:p>
            <a:r>
              <a:rPr lang="en-US" dirty="0" smtClean="0"/>
              <a:t>Identify importance of becoming a </a:t>
            </a:r>
            <a:r>
              <a:rPr lang="en-US" b="1" dirty="0" smtClean="0"/>
              <a:t>productive citizen</a:t>
            </a:r>
          </a:p>
          <a:p>
            <a:r>
              <a:rPr lang="en-US" dirty="0" smtClean="0"/>
              <a:t>Provide </a:t>
            </a:r>
            <a:r>
              <a:rPr lang="en-US" b="1" dirty="0" smtClean="0"/>
              <a:t>community resources </a:t>
            </a:r>
            <a:r>
              <a:rPr lang="en-US" dirty="0" smtClean="0"/>
              <a:t>designed to </a:t>
            </a:r>
            <a:r>
              <a:rPr lang="en-US" b="1" dirty="0" smtClean="0"/>
              <a:t>HELP</a:t>
            </a:r>
            <a:r>
              <a:rPr lang="en-US" dirty="0" smtClean="0"/>
              <a:t> for students in need</a:t>
            </a:r>
          </a:p>
          <a:p>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943600"/>
            <a:ext cx="2590800" cy="88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8265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Black" pitchFamily="34" charset="0"/>
              </a:rPr>
              <a:t>LEVEL V Phase </a:t>
            </a:r>
            <a:r>
              <a:rPr lang="en-US" dirty="0" smtClean="0">
                <a:latin typeface="Arial Black" pitchFamily="34" charset="0"/>
              </a:rPr>
              <a:t>II </a:t>
            </a:r>
            <a:r>
              <a:rPr lang="en-US" dirty="0">
                <a:latin typeface="Arial Black" pitchFamily="34" charset="0"/>
              </a:rPr>
              <a:t>SBLE </a:t>
            </a:r>
            <a:r>
              <a:rPr lang="en-US" dirty="0"/>
              <a:t/>
            </a:r>
            <a:br>
              <a:rPr lang="en-US" dirty="0"/>
            </a:br>
            <a:r>
              <a:rPr lang="en-US" sz="4000" b="1" dirty="0"/>
              <a:t>Student Course </a:t>
            </a:r>
            <a:r>
              <a:rPr lang="en-US" sz="4000" b="1" dirty="0" smtClean="0"/>
              <a:t>(Middle School) </a:t>
            </a:r>
            <a:endParaRPr lang="en-US" sz="4000" dirty="0"/>
          </a:p>
        </p:txBody>
      </p:sp>
      <p:sp>
        <p:nvSpPr>
          <p:cNvPr id="3" name="Content Placeholder 2"/>
          <p:cNvSpPr>
            <a:spLocks noGrp="1"/>
          </p:cNvSpPr>
          <p:nvPr>
            <p:ph idx="1"/>
          </p:nvPr>
        </p:nvSpPr>
        <p:spPr>
          <a:xfrm>
            <a:off x="457200" y="1600200"/>
            <a:ext cx="8229600" cy="5165088"/>
          </a:xfrm>
        </p:spPr>
        <p:txBody>
          <a:bodyPr/>
          <a:lstStyle/>
          <a:p>
            <a:pPr marL="0" indent="0">
              <a:buNone/>
            </a:pPr>
            <a:r>
              <a:rPr lang="en-US" b="1" i="1" dirty="0">
                <a:solidFill>
                  <a:srgbClr val="FF0000"/>
                </a:solidFill>
                <a:latin typeface="Arial Black" pitchFamily="34" charset="0"/>
              </a:rPr>
              <a:t>D.A.R.E.</a:t>
            </a:r>
            <a:r>
              <a:rPr lang="en-US" dirty="0"/>
              <a:t> </a:t>
            </a:r>
            <a:r>
              <a:rPr lang="en-US" dirty="0">
                <a:latin typeface="Arial Black" pitchFamily="34" charset="0"/>
              </a:rPr>
              <a:t>Keepin-It-Real</a:t>
            </a:r>
            <a:r>
              <a:rPr lang="en-US" dirty="0"/>
              <a:t> </a:t>
            </a:r>
            <a:r>
              <a:rPr lang="en-US" sz="2800" b="1" dirty="0" smtClean="0"/>
              <a:t>(Middle/Junior High curriculum)</a:t>
            </a:r>
          </a:p>
          <a:p>
            <a:r>
              <a:rPr lang="en-US" dirty="0" smtClean="0"/>
              <a:t>Options &amp; Choices</a:t>
            </a:r>
          </a:p>
          <a:p>
            <a:endParaRPr lang="en-US" sz="1200" dirty="0" smtClean="0"/>
          </a:p>
          <a:p>
            <a:r>
              <a:rPr lang="en-US" dirty="0" smtClean="0"/>
              <a:t>Risks</a:t>
            </a:r>
          </a:p>
          <a:p>
            <a:endParaRPr lang="en-US" sz="1200" dirty="0" smtClean="0"/>
          </a:p>
          <a:p>
            <a:r>
              <a:rPr lang="en-US" dirty="0" smtClean="0"/>
              <a:t>Communication and Conflict</a:t>
            </a:r>
          </a:p>
          <a:p>
            <a:endParaRPr lang="en-US" sz="1200" dirty="0" smtClean="0"/>
          </a:p>
          <a:p>
            <a:r>
              <a:rPr lang="en-US" dirty="0" smtClean="0"/>
              <a:t>Refuse</a:t>
            </a:r>
          </a:p>
          <a:p>
            <a:endParaRPr lang="en-US" sz="1200" dirty="0" smtClean="0"/>
          </a:p>
          <a:p>
            <a:r>
              <a:rPr lang="en-US" dirty="0" smtClean="0"/>
              <a:t>Explain</a:t>
            </a:r>
          </a:p>
          <a:p>
            <a:endParaRPr lang="en-US" dirty="0"/>
          </a:p>
        </p:txBody>
      </p:sp>
      <p:grpSp>
        <p:nvGrpSpPr>
          <p:cNvPr id="4" name="Group 3"/>
          <p:cNvGrpSpPr/>
          <p:nvPr/>
        </p:nvGrpSpPr>
        <p:grpSpPr>
          <a:xfrm>
            <a:off x="5715000" y="4953000"/>
            <a:ext cx="3268898" cy="1828800"/>
            <a:chOff x="2514600" y="2743200"/>
            <a:chExt cx="3497498" cy="1924050"/>
          </a:xfrm>
        </p:grpSpPr>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8400" y="2133600"/>
            <a:ext cx="1752600" cy="2133600"/>
          </a:xfrm>
          <a:prstGeom prst="rect">
            <a:avLst/>
          </a:prstGeom>
        </p:spPr>
      </p:pic>
    </p:spTree>
    <p:extLst>
      <p:ext uri="{BB962C8B-B14F-4D97-AF65-F5344CB8AC3E}">
        <p14:creationId xmlns:p14="http://schemas.microsoft.com/office/powerpoint/2010/main" val="4008954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rial Black" pitchFamily="34" charset="0"/>
              </a:rPr>
              <a:t>LEVEL V Phase </a:t>
            </a:r>
            <a:r>
              <a:rPr lang="en-US" sz="4000" dirty="0" smtClean="0">
                <a:latin typeface="Arial Black" pitchFamily="34" charset="0"/>
              </a:rPr>
              <a:t>II </a:t>
            </a:r>
            <a:r>
              <a:rPr lang="en-US" sz="4000" dirty="0">
                <a:latin typeface="Arial Black" pitchFamily="34" charset="0"/>
              </a:rPr>
              <a:t>SBLE </a:t>
            </a:r>
            <a:r>
              <a:rPr lang="en-US" sz="4000" dirty="0"/>
              <a:t/>
            </a:r>
            <a:br>
              <a:rPr lang="en-US" sz="4000" dirty="0"/>
            </a:br>
            <a:r>
              <a:rPr lang="en-US" sz="3200" b="1" dirty="0"/>
              <a:t>Student Course (Middle School</a:t>
            </a:r>
            <a:r>
              <a:rPr lang="en-US" sz="3200" b="1" dirty="0" smtClean="0"/>
              <a:t>) – Cont’d: </a:t>
            </a:r>
            <a:endParaRPr lang="en-US" sz="3200" dirty="0"/>
          </a:p>
        </p:txBody>
      </p:sp>
      <p:sp>
        <p:nvSpPr>
          <p:cNvPr id="4" name="Content Placeholder 2"/>
          <p:cNvSpPr>
            <a:spLocks noGrp="1"/>
          </p:cNvSpPr>
          <p:nvPr>
            <p:ph idx="1"/>
          </p:nvPr>
        </p:nvSpPr>
        <p:spPr/>
        <p:txBody>
          <a:bodyPr/>
          <a:lstStyle/>
          <a:p>
            <a:r>
              <a:rPr lang="en-US" dirty="0" smtClean="0"/>
              <a:t>Avoid</a:t>
            </a:r>
          </a:p>
          <a:p>
            <a:endParaRPr lang="en-US" sz="1400" dirty="0" smtClean="0"/>
          </a:p>
          <a:p>
            <a:r>
              <a:rPr lang="en-US" dirty="0" smtClean="0"/>
              <a:t>Leave</a:t>
            </a:r>
          </a:p>
          <a:p>
            <a:endParaRPr lang="en-US" sz="1400" dirty="0" smtClean="0"/>
          </a:p>
          <a:p>
            <a:r>
              <a:rPr lang="en-US" dirty="0" smtClean="0"/>
              <a:t>Norms</a:t>
            </a:r>
          </a:p>
          <a:p>
            <a:endParaRPr lang="en-US" sz="1400" dirty="0" smtClean="0"/>
          </a:p>
          <a:p>
            <a:r>
              <a:rPr lang="en-US" dirty="0" smtClean="0"/>
              <a:t>Feelings</a:t>
            </a:r>
          </a:p>
          <a:p>
            <a:endParaRPr lang="en-US" sz="1400" dirty="0" smtClean="0"/>
          </a:p>
          <a:p>
            <a:r>
              <a:rPr lang="en-US" dirty="0" smtClean="0"/>
              <a:t>Support Networks</a:t>
            </a:r>
          </a:p>
          <a:p>
            <a:endParaRPr lang="en-US" dirty="0"/>
          </a:p>
        </p:txBody>
      </p:sp>
      <p:grpSp>
        <p:nvGrpSpPr>
          <p:cNvPr id="5" name="Group 4"/>
          <p:cNvGrpSpPr/>
          <p:nvPr/>
        </p:nvGrpSpPr>
        <p:grpSpPr>
          <a:xfrm>
            <a:off x="5715000" y="4953000"/>
            <a:ext cx="3268898" cy="1828800"/>
            <a:chOff x="2514600" y="2743200"/>
            <a:chExt cx="3497498" cy="1924050"/>
          </a:xfrm>
        </p:grpSpPr>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200" y="1371600"/>
            <a:ext cx="2667000" cy="3657600"/>
          </a:xfrm>
          <a:prstGeom prst="rect">
            <a:avLst/>
          </a:prstGeom>
        </p:spPr>
      </p:pic>
    </p:spTree>
    <p:extLst>
      <p:ext uri="{BB962C8B-B14F-4D97-AF65-F5344CB8AC3E}">
        <p14:creationId xmlns:p14="http://schemas.microsoft.com/office/powerpoint/2010/main" val="28811737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Learning Objectives</a:t>
            </a:r>
            <a:br>
              <a:rPr lang="en-US" dirty="0" smtClean="0">
                <a:latin typeface="Arial Black" pitchFamily="34" charset="0"/>
              </a:rPr>
            </a:br>
            <a:r>
              <a:rPr lang="en-US" sz="3200" dirty="0" smtClean="0">
                <a:latin typeface="Arial Black" pitchFamily="34" charset="0"/>
              </a:rPr>
              <a:t>Keepin-It-Real (Middle School)</a:t>
            </a:r>
            <a:endParaRPr lang="en-US" sz="3200" dirty="0">
              <a:latin typeface="Arial Black" pitchFamily="34" charset="0"/>
            </a:endParaRPr>
          </a:p>
        </p:txBody>
      </p:sp>
      <p:sp>
        <p:nvSpPr>
          <p:cNvPr id="3" name="Content Placeholder 2"/>
          <p:cNvSpPr>
            <a:spLocks noGrp="1"/>
          </p:cNvSpPr>
          <p:nvPr>
            <p:ph idx="1"/>
          </p:nvPr>
        </p:nvSpPr>
        <p:spPr>
          <a:xfrm>
            <a:off x="457200" y="1600200"/>
            <a:ext cx="8229600" cy="4724400"/>
          </a:xfrm>
        </p:spPr>
        <p:txBody>
          <a:bodyPr/>
          <a:lstStyle/>
          <a:p>
            <a:pPr hangingPunct="0"/>
            <a:r>
              <a:rPr lang="en-US" kern="1200" dirty="0" smtClean="0">
                <a:latin typeface="Arial" charset="0"/>
              </a:rPr>
              <a:t>Resistance </a:t>
            </a:r>
            <a:r>
              <a:rPr lang="en-US" kern="1200" dirty="0">
                <a:latin typeface="Arial" charset="0"/>
              </a:rPr>
              <a:t>strategies of Refuse, Explain, Avoid, and Leave.  </a:t>
            </a:r>
            <a:endParaRPr lang="en-US" kern="1200" dirty="0" smtClean="0">
              <a:latin typeface="Arial" charset="0"/>
            </a:endParaRPr>
          </a:p>
          <a:p>
            <a:pPr hangingPunct="0"/>
            <a:r>
              <a:rPr lang="en-US" kern="1200" dirty="0" smtClean="0">
                <a:latin typeface="Arial" charset="0"/>
              </a:rPr>
              <a:t>Define </a:t>
            </a:r>
            <a:r>
              <a:rPr lang="en-US" kern="1200" dirty="0">
                <a:latin typeface="Arial" charset="0"/>
              </a:rPr>
              <a:t>the term risk and identify </a:t>
            </a:r>
            <a:r>
              <a:rPr lang="en-US" kern="1200" dirty="0" smtClean="0">
                <a:latin typeface="Arial" charset="0"/>
              </a:rPr>
              <a:t>harmful risks</a:t>
            </a:r>
          </a:p>
          <a:p>
            <a:pPr hangingPunct="0"/>
            <a:r>
              <a:rPr lang="en-US" kern="1200" dirty="0" smtClean="0">
                <a:latin typeface="Arial" charset="0"/>
              </a:rPr>
              <a:t>Identify </a:t>
            </a:r>
            <a:r>
              <a:rPr lang="en-US" kern="1200" dirty="0">
                <a:latin typeface="Arial" charset="0"/>
              </a:rPr>
              <a:t>and describe the components of the D.A.R.E. Decision-Making Model </a:t>
            </a:r>
            <a:endParaRPr lang="en-US" kern="1200" dirty="0" smtClean="0">
              <a:latin typeface="Arial" charset="0"/>
            </a:endParaRPr>
          </a:p>
          <a:p>
            <a:pPr hangingPunct="0"/>
            <a:r>
              <a:rPr lang="en-US" kern="1200" dirty="0" smtClean="0">
                <a:latin typeface="Arial" charset="0"/>
              </a:rPr>
              <a:t>Explain </a:t>
            </a:r>
            <a:r>
              <a:rPr lang="en-US" kern="1200" dirty="0">
                <a:latin typeface="Arial" charset="0"/>
              </a:rPr>
              <a:t>the REAL strategy of Refuse </a:t>
            </a:r>
            <a:endParaRPr lang="en-US" kern="1200" dirty="0" smtClean="0">
              <a:latin typeface="Arial" charset="0"/>
            </a:endParaRPr>
          </a:p>
          <a:p>
            <a:pPr hangingPunct="0"/>
            <a:r>
              <a:rPr lang="en-US" kern="1200" dirty="0" smtClean="0">
                <a:latin typeface="Arial" charset="0"/>
              </a:rPr>
              <a:t>Demonstrate </a:t>
            </a:r>
            <a:r>
              <a:rPr lang="en-US" kern="1200" dirty="0">
                <a:latin typeface="Arial" charset="0"/>
              </a:rPr>
              <a:t>the REAL strategy of Explain </a:t>
            </a:r>
            <a:endParaRPr lang="en-US" kern="1200" dirty="0" smtClean="0">
              <a:latin typeface="Arial" charset="0"/>
            </a:endParaRPr>
          </a:p>
          <a:p>
            <a:pPr hangingPunct="0"/>
            <a:endParaRPr lang="en-US" kern="1200" dirty="0" smtClean="0">
              <a:latin typeface="Arial" charset="0"/>
            </a:endParaRPr>
          </a:p>
          <a:p>
            <a:pPr hangingPunct="0"/>
            <a:endParaRPr lang="en-US" kern="1200" dirty="0">
              <a:latin typeface="Arial" charset="0"/>
            </a:endParaRPr>
          </a:p>
          <a:p>
            <a:pPr hangingPunct="0"/>
            <a:endParaRPr lang="en-US" kern="1200" dirty="0" smtClean="0">
              <a:latin typeface="Arial" charset="0"/>
            </a:endParaRPr>
          </a:p>
          <a:p>
            <a:pPr hangingPunct="0"/>
            <a:endParaRPr lang="en-US" dirty="0"/>
          </a:p>
        </p:txBody>
      </p:sp>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5949269"/>
            <a:ext cx="2209800" cy="75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440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GOALS</a:t>
            </a:r>
            <a:endParaRPr lang="en-US" dirty="0">
              <a:latin typeface="Arial Black" pitchFamily="34" charset="0"/>
            </a:endParaRPr>
          </a:p>
        </p:txBody>
      </p:sp>
      <p:sp>
        <p:nvSpPr>
          <p:cNvPr id="3" name="Content Placeholder 2"/>
          <p:cNvSpPr>
            <a:spLocks noGrp="1"/>
          </p:cNvSpPr>
          <p:nvPr>
            <p:ph idx="1"/>
          </p:nvPr>
        </p:nvSpPr>
        <p:spPr>
          <a:xfrm>
            <a:off x="457200" y="1600200"/>
            <a:ext cx="8229600" cy="5181600"/>
          </a:xfrm>
        </p:spPr>
        <p:txBody>
          <a:bodyPr/>
          <a:lstStyle/>
          <a:p>
            <a:r>
              <a:rPr lang="en-US" dirty="0" smtClean="0"/>
              <a:t>Holistic integrated and specialized training based on “Best Practices” and Lessons Learned. (Reality not theory-based)</a:t>
            </a:r>
          </a:p>
          <a:p>
            <a:endParaRPr lang="en-US" sz="1400" dirty="0" smtClean="0"/>
          </a:p>
          <a:p>
            <a:r>
              <a:rPr lang="en-US" dirty="0" smtClean="0"/>
              <a:t>Affordable Cost Advantageous</a:t>
            </a:r>
          </a:p>
          <a:p>
            <a:endParaRPr lang="en-US" sz="1400" dirty="0" smtClean="0"/>
          </a:p>
          <a:p>
            <a:r>
              <a:rPr lang="en-US" dirty="0" smtClean="0"/>
              <a:t>Governed by </a:t>
            </a:r>
            <a:r>
              <a:rPr lang="en-US" dirty="0" smtClean="0"/>
              <a:t>stakeholders and </a:t>
            </a:r>
            <a:r>
              <a:rPr lang="en-US" dirty="0" smtClean="0"/>
              <a:t>not a college or </a:t>
            </a:r>
            <a:r>
              <a:rPr lang="en-US" dirty="0" smtClean="0"/>
              <a:t>university</a:t>
            </a:r>
          </a:p>
          <a:p>
            <a:endParaRPr lang="en-US" sz="1400" dirty="0"/>
          </a:p>
          <a:p>
            <a:r>
              <a:rPr lang="en-US" dirty="0" smtClean="0"/>
              <a:t>Provide layers of protection </a:t>
            </a:r>
          </a:p>
          <a:p>
            <a:pPr marL="0" indent="0">
              <a:buNone/>
            </a:pPr>
            <a:r>
              <a:rPr lang="en-US" dirty="0" smtClean="0"/>
              <a:t>   through </a:t>
            </a:r>
            <a:r>
              <a:rPr lang="en-US" dirty="0" smtClean="0">
                <a:latin typeface="Arial Black" pitchFamily="34" charset="0"/>
              </a:rPr>
              <a:t>TRAINING</a:t>
            </a:r>
            <a:r>
              <a:rPr lang="en-US" dirty="0" smtClean="0"/>
              <a:t>.</a:t>
            </a:r>
            <a:endParaRPr lang="en-US" dirty="0" smtClean="0"/>
          </a:p>
        </p:txBody>
      </p:sp>
      <p:grpSp>
        <p:nvGrpSpPr>
          <p:cNvPr id="4" name="Group 3"/>
          <p:cNvGrpSpPr/>
          <p:nvPr/>
        </p:nvGrpSpPr>
        <p:grpSpPr>
          <a:xfrm>
            <a:off x="6934200" y="5638800"/>
            <a:ext cx="2057400" cy="1085850"/>
            <a:chOff x="2514600" y="2743200"/>
            <a:chExt cx="3497498" cy="192405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extLst>
      <p:ext uri="{BB962C8B-B14F-4D97-AF65-F5344CB8AC3E}">
        <p14:creationId xmlns:p14="http://schemas.microsoft.com/office/powerpoint/2010/main" val="41532246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Arial Black" pitchFamily="34" charset="0"/>
              </a:rPr>
              <a:t>Learning </a:t>
            </a:r>
            <a:r>
              <a:rPr lang="en-US" sz="3600" dirty="0" smtClean="0">
                <a:latin typeface="Arial Black" pitchFamily="34" charset="0"/>
              </a:rPr>
              <a:t>Objectives – Cont’d</a:t>
            </a:r>
            <a:r>
              <a:rPr lang="en-US" sz="3600" dirty="0">
                <a:latin typeface="Arial Black" pitchFamily="34" charset="0"/>
              </a:rPr>
              <a:t/>
            </a:r>
            <a:br>
              <a:rPr lang="en-US" sz="3600" dirty="0">
                <a:latin typeface="Arial Black" pitchFamily="34" charset="0"/>
              </a:rPr>
            </a:br>
            <a:r>
              <a:rPr lang="en-US" sz="3600" dirty="0">
                <a:latin typeface="Arial Black" pitchFamily="34" charset="0"/>
              </a:rPr>
              <a:t>Keepin-It-Real (Middle School)</a:t>
            </a:r>
            <a:endParaRPr lang="en-US" sz="3600" dirty="0"/>
          </a:p>
        </p:txBody>
      </p:sp>
      <p:sp>
        <p:nvSpPr>
          <p:cNvPr id="4" name="Content Placeholder 2"/>
          <p:cNvSpPr>
            <a:spLocks noGrp="1"/>
          </p:cNvSpPr>
          <p:nvPr>
            <p:ph idx="1"/>
          </p:nvPr>
        </p:nvSpPr>
        <p:spPr>
          <a:xfrm>
            <a:off x="457200" y="1600200"/>
            <a:ext cx="8229600" cy="5181600"/>
          </a:xfrm>
        </p:spPr>
        <p:txBody>
          <a:bodyPr/>
          <a:lstStyle/>
          <a:p>
            <a:pPr hangingPunct="0"/>
            <a:r>
              <a:rPr lang="en-US" kern="1200" dirty="0" smtClean="0">
                <a:latin typeface="Arial" charset="0"/>
              </a:rPr>
              <a:t>Define </a:t>
            </a:r>
            <a:r>
              <a:rPr lang="en-US" kern="1200" dirty="0">
                <a:latin typeface="Arial" charset="0"/>
              </a:rPr>
              <a:t>the REAL strategy of </a:t>
            </a:r>
            <a:r>
              <a:rPr lang="en-US" b="1" kern="1200" dirty="0" smtClean="0">
                <a:latin typeface="Arial" charset="0"/>
              </a:rPr>
              <a:t>Avoid</a:t>
            </a:r>
          </a:p>
          <a:p>
            <a:pPr hangingPunct="0"/>
            <a:r>
              <a:rPr lang="en-US" kern="1200" dirty="0" smtClean="0">
                <a:latin typeface="Arial" charset="0"/>
              </a:rPr>
              <a:t>Explain </a:t>
            </a:r>
            <a:r>
              <a:rPr lang="en-US" kern="1200" dirty="0">
                <a:latin typeface="Arial" charset="0"/>
              </a:rPr>
              <a:t>the REAL strategy of </a:t>
            </a:r>
            <a:r>
              <a:rPr lang="en-US" b="1" kern="1200" dirty="0" smtClean="0">
                <a:latin typeface="Arial" charset="0"/>
              </a:rPr>
              <a:t>Leave</a:t>
            </a:r>
          </a:p>
          <a:p>
            <a:pPr hangingPunct="0"/>
            <a:r>
              <a:rPr lang="en-US" kern="1200" dirty="0" smtClean="0">
                <a:latin typeface="Arial" charset="0"/>
              </a:rPr>
              <a:t>Explain concept &amp; terms of </a:t>
            </a:r>
            <a:r>
              <a:rPr lang="en-US" b="1" kern="1200" dirty="0">
                <a:latin typeface="Arial" charset="0"/>
              </a:rPr>
              <a:t>normative </a:t>
            </a:r>
            <a:r>
              <a:rPr lang="en-US" b="1" kern="1200" dirty="0" smtClean="0">
                <a:latin typeface="Arial" charset="0"/>
              </a:rPr>
              <a:t>behavior</a:t>
            </a:r>
          </a:p>
          <a:p>
            <a:pPr hangingPunct="0"/>
            <a:r>
              <a:rPr lang="en-US" kern="1200" dirty="0" smtClean="0">
                <a:latin typeface="Arial" charset="0"/>
              </a:rPr>
              <a:t>People </a:t>
            </a:r>
            <a:r>
              <a:rPr lang="en-US" b="1" kern="1200" dirty="0">
                <a:latin typeface="Arial" charset="0"/>
              </a:rPr>
              <a:t>express emotions </a:t>
            </a:r>
            <a:r>
              <a:rPr lang="en-US" kern="1200" dirty="0">
                <a:latin typeface="Arial" charset="0"/>
              </a:rPr>
              <a:t>in different </a:t>
            </a:r>
            <a:r>
              <a:rPr lang="en-US" kern="1200" dirty="0" smtClean="0">
                <a:latin typeface="Arial" charset="0"/>
              </a:rPr>
              <a:t>ways, &amp; they have </a:t>
            </a:r>
            <a:r>
              <a:rPr lang="en-US" b="1" kern="1200" dirty="0">
                <a:latin typeface="Arial" charset="0"/>
              </a:rPr>
              <a:t>unique feelings </a:t>
            </a:r>
            <a:r>
              <a:rPr lang="en-US" kern="1200" dirty="0">
                <a:latin typeface="Arial" charset="0"/>
              </a:rPr>
              <a:t>and reactions to </a:t>
            </a:r>
            <a:r>
              <a:rPr lang="en-US" kern="1200" dirty="0" smtClean="0">
                <a:latin typeface="Arial" charset="0"/>
              </a:rPr>
              <a:t>situations.</a:t>
            </a:r>
          </a:p>
          <a:p>
            <a:pPr hangingPunct="0"/>
            <a:r>
              <a:rPr lang="en-US" b="1" kern="1200" dirty="0">
                <a:latin typeface="Arial" charset="0"/>
              </a:rPr>
              <a:t>REAL skills</a:t>
            </a:r>
            <a:r>
              <a:rPr lang="en-US" kern="1200" dirty="0">
                <a:latin typeface="Arial" charset="0"/>
              </a:rPr>
              <a:t> can be used in their network of friends, family and peers</a:t>
            </a:r>
            <a:r>
              <a:rPr lang="en-US" kern="1200" dirty="0" smtClean="0">
                <a:latin typeface="Arial" charset="0"/>
              </a:rPr>
              <a:t>   </a:t>
            </a:r>
          </a:p>
          <a:p>
            <a:pPr hangingPunct="0"/>
            <a:endParaRPr lang="en-US" kern="1200" dirty="0" smtClean="0">
              <a:latin typeface="Arial" charset="0"/>
            </a:endParaRPr>
          </a:p>
          <a:p>
            <a:pPr hangingPunct="0"/>
            <a:endParaRPr lang="en-US" kern="1200" dirty="0">
              <a:latin typeface="Arial" charset="0"/>
            </a:endParaRPr>
          </a:p>
          <a:p>
            <a:pPr hangingPunct="0"/>
            <a:endParaRPr lang="en-US" kern="1200" dirty="0" smtClean="0">
              <a:latin typeface="Arial" charset="0"/>
            </a:endParaRPr>
          </a:p>
          <a:p>
            <a:pPr hangingPunct="0"/>
            <a:endParaRPr lang="en-US"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947228"/>
            <a:ext cx="2438400" cy="83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8927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FFFFFF"/>
                  </a:outerShdw>
                </a:effectLst>
                <a:latin typeface="Arial Black" pitchFamily="34" charset="0"/>
              </a:rPr>
              <a:t>LEVEL V </a:t>
            </a:r>
            <a:r>
              <a:rPr lang="en-US" b="1" dirty="0">
                <a:effectLst>
                  <a:outerShdw blurRad="38100" dist="38100" dir="2700000" algn="tl">
                    <a:srgbClr val="FFFFFF"/>
                  </a:outerShdw>
                </a:effectLst>
              </a:rPr>
              <a:t>Phase </a:t>
            </a:r>
            <a:r>
              <a:rPr lang="en-US" b="1" dirty="0" smtClean="0">
                <a:effectLst>
                  <a:outerShdw blurRad="38100" dist="38100" dir="2700000" algn="tl">
                    <a:srgbClr val="FFFFFF"/>
                  </a:outerShdw>
                </a:effectLst>
              </a:rPr>
              <a:t>III </a:t>
            </a:r>
            <a:r>
              <a:rPr lang="en-US" b="1" dirty="0">
                <a:effectLst>
                  <a:outerShdw blurRad="38100" dist="38100" dir="2700000" algn="tl">
                    <a:srgbClr val="FFFFFF"/>
                  </a:outerShdw>
                </a:effectLst>
              </a:rPr>
              <a:t>SBLE </a:t>
            </a:r>
            <a:br>
              <a:rPr lang="en-US" b="1" dirty="0">
                <a:effectLst>
                  <a:outerShdw blurRad="38100" dist="38100" dir="2700000" algn="tl">
                    <a:srgbClr val="FFFFFF"/>
                  </a:outerShdw>
                </a:effectLst>
              </a:rPr>
            </a:br>
            <a:r>
              <a:rPr lang="en-US" b="1" dirty="0">
                <a:effectLst>
                  <a:outerShdw blurRad="38100" dist="38100" dir="2700000" algn="tl">
                    <a:srgbClr val="FFFFFF"/>
                  </a:outerShdw>
                </a:effectLst>
              </a:rPr>
              <a:t>Student Courses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657600"/>
            <a:ext cx="4800600" cy="32004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8160" r="3906"/>
          <a:stretch/>
        </p:blipFill>
        <p:spPr>
          <a:xfrm>
            <a:off x="5491780" y="1447800"/>
            <a:ext cx="3652220" cy="31242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18158" r="13129"/>
          <a:stretch/>
        </p:blipFill>
        <p:spPr>
          <a:xfrm>
            <a:off x="0" y="1447800"/>
            <a:ext cx="3048000" cy="2957190"/>
          </a:xfrm>
          <a:prstGeom prst="rect">
            <a:avLst/>
          </a:prstGeom>
        </p:spPr>
      </p:pic>
      <p:grpSp>
        <p:nvGrpSpPr>
          <p:cNvPr id="8" name="Group 7"/>
          <p:cNvGrpSpPr/>
          <p:nvPr/>
        </p:nvGrpSpPr>
        <p:grpSpPr>
          <a:xfrm>
            <a:off x="6705600" y="5410200"/>
            <a:ext cx="2286000" cy="1314450"/>
            <a:chOff x="2514600" y="2743200"/>
            <a:chExt cx="3497498" cy="1924050"/>
          </a:xfrm>
        </p:grpSpPr>
        <p:pic>
          <p:nvPicPr>
            <p:cNvPr id="9" name="Picture 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8000" y="1447802"/>
            <a:ext cx="2443779" cy="2209798"/>
          </a:xfrm>
          <a:prstGeom prst="rect">
            <a:avLst/>
          </a:prstGeom>
        </p:spPr>
      </p:pic>
    </p:spTree>
    <p:extLst>
      <p:ext uri="{BB962C8B-B14F-4D97-AF65-F5344CB8AC3E}">
        <p14:creationId xmlns:p14="http://schemas.microsoft.com/office/powerpoint/2010/main" val="35931823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FFFFFF"/>
                  </a:outerShdw>
                </a:effectLst>
                <a:latin typeface="Arial Black" pitchFamily="34" charset="0"/>
              </a:rPr>
              <a:t>LEVEL V </a:t>
            </a:r>
            <a:r>
              <a:rPr lang="en-US" b="1" dirty="0">
                <a:effectLst>
                  <a:outerShdw blurRad="38100" dist="38100" dir="2700000" algn="tl">
                    <a:srgbClr val="FFFFFF"/>
                  </a:outerShdw>
                </a:effectLst>
              </a:rPr>
              <a:t>Phase </a:t>
            </a:r>
            <a:r>
              <a:rPr lang="en-US" b="1" dirty="0" smtClean="0">
                <a:effectLst>
                  <a:outerShdw blurRad="38100" dist="38100" dir="2700000" algn="tl">
                    <a:srgbClr val="FFFFFF"/>
                  </a:outerShdw>
                </a:effectLst>
              </a:rPr>
              <a:t>III </a:t>
            </a:r>
            <a:r>
              <a:rPr lang="en-US" b="1" dirty="0">
                <a:effectLst>
                  <a:outerShdw blurRad="38100" dist="38100" dir="2700000" algn="tl">
                    <a:srgbClr val="FFFFFF"/>
                  </a:outerShdw>
                </a:effectLst>
              </a:rPr>
              <a:t>SBLE </a:t>
            </a:r>
            <a:br>
              <a:rPr lang="en-US" b="1" dirty="0">
                <a:effectLst>
                  <a:outerShdw blurRad="38100" dist="38100" dir="2700000" algn="tl">
                    <a:srgbClr val="FFFFFF"/>
                  </a:outerShdw>
                </a:effectLst>
              </a:rPr>
            </a:br>
            <a:r>
              <a:rPr lang="en-US" b="1" dirty="0">
                <a:effectLst>
                  <a:outerShdw blurRad="38100" dist="38100" dir="2700000" algn="tl">
                    <a:srgbClr val="FFFFFF"/>
                  </a:outerShdw>
                </a:effectLst>
              </a:rPr>
              <a:t>Student </a:t>
            </a:r>
            <a:r>
              <a:rPr lang="en-US" b="1" dirty="0" smtClean="0">
                <a:effectLst>
                  <a:outerShdw blurRad="38100" dist="38100" dir="2700000" algn="tl">
                    <a:srgbClr val="FFFFFF"/>
                  </a:outerShdw>
                </a:effectLst>
              </a:rPr>
              <a:t>Courses – Cont’d:</a:t>
            </a:r>
            <a:endParaRPr lang="en-US" dirty="0"/>
          </a:p>
        </p:txBody>
      </p:sp>
      <p:sp>
        <p:nvSpPr>
          <p:cNvPr id="3" name="Content Placeholder 2"/>
          <p:cNvSpPr>
            <a:spLocks noGrp="1"/>
          </p:cNvSpPr>
          <p:nvPr>
            <p:ph idx="1"/>
          </p:nvPr>
        </p:nvSpPr>
        <p:spPr>
          <a:xfrm>
            <a:off x="304800" y="1524000"/>
            <a:ext cx="8610600" cy="5257800"/>
          </a:xfrm>
        </p:spPr>
        <p:txBody>
          <a:bodyPr/>
          <a:lstStyle/>
          <a:p>
            <a:r>
              <a:rPr lang="en-US" dirty="0" smtClean="0"/>
              <a:t>Protocols/Procedures for lock-downs.</a:t>
            </a:r>
          </a:p>
          <a:p>
            <a:r>
              <a:rPr lang="en-US" dirty="0" smtClean="0"/>
              <a:t>Protocols/Procedures for Emergency Evacuation  (First Responder </a:t>
            </a:r>
            <a:r>
              <a:rPr lang="en-US" sz="2400" dirty="0" smtClean="0"/>
              <a:t>(Support Training)</a:t>
            </a:r>
          </a:p>
          <a:p>
            <a:r>
              <a:rPr lang="en-US" dirty="0" smtClean="0"/>
              <a:t>Establish Statewide Youth Advisory Board</a:t>
            </a:r>
          </a:p>
          <a:p>
            <a:r>
              <a:rPr lang="en-US" dirty="0" smtClean="0"/>
              <a:t>Establishment of Teen </a:t>
            </a:r>
            <a:r>
              <a:rPr lang="en-US" dirty="0" smtClean="0"/>
              <a:t>Court</a:t>
            </a:r>
            <a:endParaRPr lang="en-US" dirty="0" smtClean="0"/>
          </a:p>
        </p:txBody>
      </p:sp>
      <p:grpSp>
        <p:nvGrpSpPr>
          <p:cNvPr id="4" name="Group 3"/>
          <p:cNvGrpSpPr/>
          <p:nvPr/>
        </p:nvGrpSpPr>
        <p:grpSpPr>
          <a:xfrm>
            <a:off x="7086600" y="5791200"/>
            <a:ext cx="1905000" cy="933450"/>
            <a:chOff x="2514600" y="2743200"/>
            <a:chExt cx="3497498" cy="192405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pic>
        <p:nvPicPr>
          <p:cNvPr id="7" name="Picture 6"/>
          <p:cNvPicPr/>
          <p:nvPr/>
        </p:nvPicPr>
        <p:blipFill rotWithShape="1">
          <a:blip r:embed="rId5">
            <a:extLst>
              <a:ext uri="{28A0092B-C50C-407E-A947-70E740481C1C}">
                <a14:useLocalDpi xmlns:a14="http://schemas.microsoft.com/office/drawing/2010/main" val="0"/>
              </a:ext>
            </a:extLst>
          </a:blip>
          <a:srcRect t="27517" b="6052"/>
          <a:stretch/>
        </p:blipFill>
        <p:spPr bwMode="auto">
          <a:xfrm>
            <a:off x="762000" y="4343400"/>
            <a:ext cx="5105400" cy="2438401"/>
          </a:xfrm>
          <a:prstGeom prst="rect">
            <a:avLst/>
          </a:prstGeom>
          <a:ln>
            <a:noFill/>
          </a:ln>
          <a:extLst>
            <a:ext uri="{53640926-AAD7-44D8-BBD7-CCE9431645EC}">
              <a14:shadowObscured xmlns:a14="http://schemas.microsoft.com/office/drawing/2010/main"/>
            </a:ext>
          </a:extLst>
        </p:spPr>
      </p:pic>
      <p:pic>
        <p:nvPicPr>
          <p:cNvPr id="1026" name="Picture 2" descr="http://www.referenceforbusiness.com/photos/empowerment-469.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37752" y="3810000"/>
            <a:ext cx="1887048" cy="188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164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Additional Resources </a:t>
            </a:r>
            <a:r>
              <a:rPr lang="en-US" sz="3600" dirty="0" smtClean="0"/>
              <a:t>for our Schools &amp; benefit of our students</a:t>
            </a:r>
            <a:endParaRPr lang="en-US" sz="3600" dirty="0"/>
          </a:p>
        </p:txBody>
      </p:sp>
      <p:sp>
        <p:nvSpPr>
          <p:cNvPr id="4" name="Content Placeholder 2"/>
          <p:cNvSpPr>
            <a:spLocks noGrp="1"/>
          </p:cNvSpPr>
          <p:nvPr>
            <p:ph idx="1"/>
          </p:nvPr>
        </p:nvSpPr>
        <p:spPr/>
        <p:txBody>
          <a:bodyPr/>
          <a:lstStyle/>
          <a:p>
            <a:r>
              <a:rPr lang="en-US" dirty="0" smtClean="0"/>
              <a:t>Mentorship </a:t>
            </a:r>
            <a:r>
              <a:rPr lang="en-US" dirty="0" smtClean="0"/>
              <a:t>program </a:t>
            </a:r>
            <a:r>
              <a:rPr lang="en-US" sz="2400" dirty="0" smtClean="0"/>
              <a:t>(VFW, AARP, Etc. Volunteers)</a:t>
            </a:r>
          </a:p>
          <a:p>
            <a:pPr lvl="2">
              <a:buFont typeface="Wingdings" pitchFamily="2" charset="2"/>
              <a:buChar char="ü"/>
            </a:pPr>
            <a:r>
              <a:rPr lang="en-US" dirty="0" smtClean="0"/>
              <a:t>Math, Sciences, Reading and Writing</a:t>
            </a:r>
          </a:p>
          <a:p>
            <a:pPr lvl="2">
              <a:buFont typeface="Wingdings" pitchFamily="2" charset="2"/>
              <a:buChar char="ü"/>
            </a:pPr>
            <a:r>
              <a:rPr lang="en-US" dirty="0" smtClean="0"/>
              <a:t>Citizenship, duty, responsibility &amp; accountability</a:t>
            </a:r>
          </a:p>
          <a:p>
            <a:pPr lvl="2">
              <a:buFont typeface="Wingdings" pitchFamily="2" charset="2"/>
              <a:buChar char="ü"/>
            </a:pPr>
            <a:r>
              <a:rPr lang="en-US" dirty="0" smtClean="0"/>
              <a:t> Core Family Values</a:t>
            </a:r>
          </a:p>
          <a:p>
            <a:pPr lvl="2">
              <a:buFont typeface="Wingdings" pitchFamily="2" charset="2"/>
              <a:buChar char="ü"/>
            </a:pPr>
            <a:r>
              <a:rPr lang="en-US" dirty="0" smtClean="0"/>
              <a:t>Patriotism, Duty, Honor and Country</a:t>
            </a:r>
            <a:endParaRPr lang="en-US" dirty="0"/>
          </a:p>
        </p:txBody>
      </p:sp>
      <p:sp>
        <p:nvSpPr>
          <p:cNvPr id="5" name="AutoShape 2" descr="data:image/jpeg;base64,/9j/4AAQSkZJRgABAQAAAQABAAD/2wCEAAkGBhMSERUUEhMVFRUVGBcYGBgYGBoZGRgeGxgaGx4dHhgeHCcgHBkjGR8ZIC8iIycpLC4sHx4xNTAqNSYrLCkBCQoKDgwOGg8PGi0kHyQtLCwqLCosLTEsLCosLCwsNCosNCw0LCwvKSosLCkqLCwsLCwsKikqKSkpLCwvLCksLP/AABEIAOEA4QMBIgACEQEDEQH/xAAcAAEAAgIDAQAAAAAAAAAAAAAABQYEBwECAwj/xABNEAACAQIEAwYDBAUIBwYHAAABAhEAAwQSITEFBkEHEyJRYYEycZEjQlKhFDNykrFDVGKCosHR8BUXk6OywtM1RFNz0vEWJCVjg+Hk/8QAGgEBAAIDAQAAAAAAAAAAAAAAAAMEAgUGAf/EADURAAIBAgQEAwcDBAMBAAAAAAABAgMRBBIhMUFRkfATYbEFIjJxgaHRFELhM1LB8SQ0giP/2gAMAwEAAhEDEQA/AN40pSgKRzF2s4TB4m5h3DF7WTN4kUeJA4jMwnwka+sVhL20YcgFbF1gdiGtkHpuGitgPh1JkqpPmQK0R2ict/oXEDkWLGMm5bgaLdA8aemYQw9YHSop5krpl3C+DKahVjo+N2Xdu2nDAZms3FEgSz2gJIJ6v6GrLyhzja4gjvZVgqMFJJVgTE6FSRp/hWmOVeN/ouKt3SJTZxEyh308xoR8vWvoLDlSoKRlIkRsQetY0pOW7J/aGHjQlaMdHx1PSqtzf2iYbh1y3bvSXuKzgAqoABj4mIEk7Aa6H0m010eyrbqD8wDUzNYmk7tXNe2+2vCtOS1caN8r2mj6PtXFzttwq/FauLO2Z7Sz8pcTUb2j8Fs3+I4azYRFvlWV2UAGLkAZo3yoHb3A61srh/BbNm2tu3bQKoA+ESYESTGp9ahWZyav9i9J0Y0k3D3n5vbn3yKPa7bcK05bbsRrCvaJjzgPNdz2z4frYvADUkm2AAPUtUT20WFW9gyFA+zxcwAJg4f+EmqxyRbDcQwwYAgvqDsfC3TrWE5yjLLcu4bDUatCVVx1V+L4IvH+vPB/hP8AtbP/AK6DtywfRCf/AMln/wBdbC/RE/Av7orHx3B8PcWL1my6jcOiMPzEVNllzNV4kP7F1f5KWe2Wx/N70ecpB980Vx/rnw/WxeAGpJNsAAeuao3mHspw9221/hDolwb2lcNYuwJykScjQRBBjXpMio8gtnx+HDKVIusjow1RlVgyGeoMfX51FJzi99DY0I4WrCV4tSSbtd8C/W+23CtOW07Rqcr2j1idH2rsO2bD/wA3vCASZa2IA9S1YvbPy4vcW8bbQBsMYuBRGa08K0x1UwR5a1rOzeKMGU6qQymNDGoMbEERp60qSnF7meCw9DEwd4+8vNm3+CdrmFxWIt2LaNmuNlEPabzMwrkwAJ0q9VGcv463iLFu+iqM6zoBodiPYyKk6njtuaip8Vstrd8RVZuc/wCGGNGE8WYtkL6ZA0Tl894WdpkdDUpzFxgYXDXbxE5F8I2zMdFX3Yge9fPV282fMWOec2bqWJLZvdiW96jq1MtrF3AYRYhyzbJfc+l6VDcpceGMwtu796MrjycaN/j8iKmalTurlCcXCTi90U7mftRwmBvmxczG4FVjBRQM0wJZhJgTp5isEdsmGO1m8QdiMhB9QQ0RV2xtm0UY3VQrlObMARljWZG0Vq/sp5WtXLl6+ba9yrOLSMAQC7m5EH8CFF+c+VRzzXVmWqHhOMnUjsub3LvyjztZ4iLhsqwFsqCSUIkzoCrHXT+FWKuqWwogAAegiu1SLzKsmm7pWFKUr0xFKUoBVb7QOVRxDBXLO1xftLLfhuLqvsdVPoT6VZKUB8v2L+dQxGVtQ6n7rgwyx89fkRW4uyrmYXLH6M5+0taJuZQyR+7BGv8AR86pnaly3+i4/v0EWcadfJMQB+XeLPzM+VRHLPHDhMTbvCYU+MDqh0YfONR6iqf9OfkdLH/nYS37l6r8n0RWJxXiSYey91/hRSdNz5AepMAepFe2GxK3FDIwZTsQZqg89Ylsbi7PDrRgTmukdNJ/soZ/aZPKrUpZVc5+lTzzyv6+S4nr2c8Ka813H4gBnvMe76gCdWHuAoP4VFX6vLC4ZbaKiCFRQqjyAED8q9aRjlVhVqZ5X4cPkap7bP12C/8ALxf8cNVX5E/7Rw3/AJn/ACtVo7bP12C/Yxf8cNVJ4BZvPiba4chbxJ7skwA2U9YMCJ6GqtX+p0N97P8A+pP6+h9GVWu0fXheKUGC9ooPm0L9NdfSaqv+hOYf5xZ/2/8A/NVN5qxnEUdbXEe+XMT3ZLq9lz5BkAGfyDCflU8pyS2NRSoU5zUXUXRmxeyG2v6JcYRJusJ9AFgfmT71VUtqvM1xFiTftvl664eWMeU71aux9P8A5NzJ/WsI6fCvTzq6rgbYuG4EQXCIL5RmI00LRJGg+lY01mppGeJn4eJnbzXVWGMwiXbb27gzJcVkYHqGEEe4NfNuJ4a2FvXsLcnNhnyAn71s+K23umnsK+ma1P218CyPZx6/CIw9/wBEYyjn0W5/FazqRzRMMFX8CspPbZ/I9eyDj8NcwrH4puW/mAA4+kN9a2nXzbwviDYe+l1NGtsGjzjce4ke9fQ2H4pbawL+YC2U7zNOgWJJPyFR0Z3Vi37VoZKniLaXr/JS+0HEHE4rDcPQ/EwuXY6DUD6KLjR5hK1bxjhz4bF4jDXCSbTkqx+9ac5kPt8JjTYdK2j2c2DicRieIXBq7FEB+6NP4ILaf1W86ju2zgULZx6j9T9lf9bTnQn9i4ZH7U0cc6cuhHRrvDVIx4Lf6/jQjeyjjYtYo2XjLeBCk9H0MD9oCPmFrclfM9q6yMGUwyMCpHQgyCPeDX0Ly3xpcXhrd5dMw8Q/Cw0Yexn8q8oS0ysn9rUMslVjs/Urvajxk28OuHTW5iTlgblQRI/rMUT5Man+VuD/AKLhbdkxmUHMQZzMSSWmBudYjTbWJNK4I/8ApHjD3zJs4fS3oSDllU1Ggkm5c13lN402XUkfebl9DX1f/nBU+L1f+Pt6ilKVKVRSlKAUpSgFKUoCD505ZXH4O7h2MFhKN+F11RvZon0mvnuy7EEXFy3EZkuKd1ddG+u/18q+oK0r2u8u/o2MTFoItYqLd3yW6o8D+mZZB+TedRVYZkbD2fiPBq67PRkzyNz0tnAXUumXw4m2Du4cwq+zmJ8iPKprs04O2S5jL3iu4kyCRrlkmfTO3ijyyjpWsuU+Bti8UlkSFOtwjSEB8X10HzNfQNq0FUKoAAAAA2AGgFR0ry34Fj2jGFGbUN5avyX8vU70pXliMWlsS7qgOksQB+dWTTmru2v9dgv2MX/HDVWOQv8AtHDftn/garF2xYlLl3CG2yuFTEhipDBSxw+WSNBMGJ8j5VWuRryrxDDsxAAcySQAPC25NU6n9TodJgFbCTv5+h9AVUO1nApc4Tis4nIneKeqshBBH5j5E1YhxvD/APj2v9on+NZAZLiaZXRh6MpH8CKt3TOcaa3KR2PqrYN7gynPdaHEGQAuk+QM6ec1fK6WrQUQoAA2AEAe1d68jHKrGdSo6knJ8RWBx7gyYvDXcPc+C6hU+k7EeoMH2rPpWRGfMK2Xtl7V0RdsObVz1ZNA3yZYIPoas+B5nuf6PfBIpYvcABzH4GI8AXaGYFTEaNsdTUj2wcB7jGW8WohMUBZu+QuqPs2P7S+H2rz7LeCd/jBcI8FgZ/650X+8+wqnKLU7LidHSrQrYNup+3/G3XY2zy9woYbDWrI1yL4j5sdWPuxJrI4lw9L9m5ZuCUuKyMPMMIP5Vk0q2lZWOelJybbPmO5gXw9y7hrv6zDObTH8S/ybfJk/gKsfL/Nz4bC4mwCftVlCDGQkhXI/pFDp/SAqc7aeAi3ds49dFaMPf9Adbb+zaH+rUFyFwH9JxttWEpb+0udRCnQfItA+U1UnFxn7p0OHq062Ecav7d/8fg2xyHwL9FwVtSId/tH9CwGnyVYX2qxUpVtKysc/ObnJyfEUpSvTAUpSgFKUoBSlKAVF8z8ATG4S7hrnw3VIn8J3VvmGAPtUpSgKl2fclNgLb97cS7ecgF1UqMqjQakyZkk6fKrbSleJJaIylNzd5MVWubuRLPEWtNduXrZtBwvdMonPlmQyNPwip3iAud23dEC5HhkSJ8j89qo9ztTWxdNrEoFMAhvEikHynMPTca1DUrwhLLK+uuzZ7GMnqjp/qUwv85xn79n/AKFD2KYX+dY39+z/ANCp/BdoGDuxF0SfIh/+Ampyzj7bgFXUztrr9N68jOjJ2TRm6lX+59WUT/Unhf5zjP3rP/Qq78H4UmGsJZtzktiBmMk9ZJ8yZNZlKnUUtkYSqSl8TbFKVwzAbmK9MDmlRGO5qw1qc1wNG4QF4+ZWQPc1WuJ9ruFT9WVc/Mk/PKgY+xIqJ1oLj019DJRbLFzjy0uPwd3DMcpceBo+B1Mq3swHtI61j8j8qnA4fI7K912LXHVSoJ6QCSdvzJ2qr8A58xHEb5s2g1tQBmcKBl/ek6rO8dK2SBXlOaqP4WrczJ5oLLfc5pSlTEZHcw8ETGYa7h7nw3UKk+R6MPUNB9qhuz/k1uH2WW7cS7dcjM6qVBCiFGpMncnbUmrVSvLLcyUmk0uIpSlemIpSlAKUpQClKUApSlAKUpQCo3mHi36Nh7l3SQIWdsx0E+k6n0BqSrV/a3x4XVt4Ww2dnYzkgnbUAzEhM+nqtR1ZWjo9T1F75a4+mMw6XkjUagdD/gdxWtu17BW7bd4CAy+IR1zmGSB5gZvQ5fOozgvFTwy6t2yScDeYCDJ7pp1B0kLIOvQgjUzORxHjLYviTXtGtYSCVnxa6So6lAS23xGNDWvlVjOCk/2v+LfN7NfUmheEtCkGyh1geYMa/WvZcTdAhb90AbAsXH7rTUjzFw0Wb5yfqrnjt6yNdSo9ASCPQrUWzQJr2MlNJrZnVQhRxFPPKK8yWwfOePs/Bfzehkf3lf7NWHCds2KQAXLAfzIgz5bFY19Ko63QdiD/AB/zFdqkTcfIrS9m4eorxfR3/Jb+IdrmMuT3SC2CPRfzOdvpFVnF8axV1s1y+3tLem7k9OorGro94CddhJjUgecDYUu5eYXs7DUleb6u34ObyZ/1jPcj8bFh9Dp+VdXYIpIGgEwBv6e5rupkT561Mct4eHN8jMLJAtr1uXW0VQOsTPuPKsHLKrlis6eHpOUElfbQ2X2S8MtpgxdRgzOTmI89z09Y+QWuvPnPaYa7asgnVwWKkAyCI30ygxmneQPOqZwDmhuGXb9vMro4LLlBAFzQuiDzV2gL6gdDWQ/CGui4L0fpGJQtfZ5K4a1MgftAiZ0lgWJha9nVShl4Pj39+hyqi5O7NwYLFrdtrcQyrgMPevetYdn3Plu1bTDYk5XElWbwggn7uaMwPxCPxbVsfD8Qtv8AC4J8tj+6dauQqJ2TepE00ZFKUqU8FKUoBSlKAUpSgFKUoBSlKAVwfSua1tje0lsDims4rx2+8dQ2gZYII12PhZd4+elYSmotLmemNz/d4iBue5mHyLJChtWW2DDj5knbQVW8Fwyxbi8t5rgb9XiZnIdij29ghOnTcA5TBO3BxbCYrD95nUoOuzISCNjs0ExvPrWoeK4y1+lf/Tczs851bKLVwD4s3QOFnVZPmN609ejNe7GV19//AE/R7cGuJPGS3sSt1A3eBrQJI+3sgyHXbvbf4jAnzMQYaJjuFYb9HZbKMPETdwt3UC7MFrTkDxNED1ABGorJs31KEQ9s2t0Im9hidJX8dg9RqI28l4e0txGDiFb7R1tn4SNsRZadRMFgNQTsfvUad4pxe3ffy05MmlzPfHYcYix3QEEk3LMwDbdZz2266GVHof6OtI9iD5H6RHnOlXbDYllLLdYZ1hnYfCQNbeJSBtsjieuulQfM2GXvi6lVza3QSALdwaNJ0Hi3AGvXrVzDtp5e+36/M2GBxMaTam9GWrs5uYbGWWweKs27jWhNosoLd2Tqob4hlY9CPCR5GpbiPY9hnk2Lt2yegJFxPo3i/tVrLheNNucRh3YvZJ8SwoHgYtGYEsMgY6hZAOle3MHPOKS4bbXXYCDJuXNZE7LcAiD6HfStvCWbRo11aahVcqEmkbL4Z2QYVIN97l8+RPdp+6uv1Y1B9peNs4e2uBwttLYID3sgCyBGRSRvJGYz0CzvVZ4ZzHii6Il64JRHaLl3dyoUAF9NWG/QGsDiLO+W/dLFr7aNOfMdQDsDEKdgYBWRrXkpJKyFCpF1VOu20jDVCxAUZmYwB5kmAPc6VcsLhu7VEQybeZUYCR3h/XXz/RScqnYmREVAcECpcZnZVKjKjE+FSwMvPQqkwpAZiwgVNYoByLZQx4VuKDrG6YZWP3mEtcPQE9IjWVrt5eHff1LuNxKrStF6IYNs7W2VcypnGERiTJ0z4hz+GNj/AHkVnWyhSWl7RJIAHjxlzTWJH2IIEL8MDXwgT4r442cPAKrIF7LEWk08OGTq2zH8+gxbu7Cw6h4K3cSQBasKNclomMx2+ktrAFaV++/5v5vSij141eDMLJtJicVcAAs/Hasg66k6idJPxNA+FYFWfkrs3FhEbEO7uCGCEnKkbACTGsGPTXyqn8vcSu8NZros9/ZZoF4Llu3C2uYoxzP5SIMAmIq9Wu1LCvYN0MqkaEMdFOu/3vaAa2FPw4R953S+vp6dSOeZ6FwuXVUSxAHmTFd61Ry5zRc4jxFVM5LcPLDKNDICp0Gh1OulbXq9SqOd21YhlGwpSlSmIpSlAKUpQClKUApSlAK092w8Ny31ujZsjH6Gy0f7r6VuGqR2q8K73DBhuM6fvISP94qfWoqvw3JKcsskzTFpSoygnISM1rMwttHQhSDB9Iqz4Hith17tAtoH/u90/ZTBM2rv8m0+esnQbmqzbeVBGxAP1FclZHzrX1IKas+++2dTUwFKqs1PS/Qu+KshioPeK6SVf/vFkdSI0v2z1iT5yax7DkFQQoZjKPbIVbh2zWiSAl3o1p9Hqu4TjFy2As94gIIV58JHVH+JGGmo09KlL3G7bpcIDagtcDKM0D8QAKO5kBbgyupMkEA1UhQlDTfvv/epp6+GqUdZLQ441xa2ht5WVCGYKwlRmPhfJubdpgT3isujSFkgkQuMwZuEWLsAElrToJjKo+zCANqu5EiZkk712kscytbv2b3hyEQqFV8MD7oUamSGC5j6lZtgeEarABmZcDYGdcg0hDvoWk6DcYXCynLLD/Xf3NTXrxprNM45Z4bet5lRp7wZWAAKDdQe9YEZhJEoG3Iqd/8AgnvCM+RrhCALku3WIgqPhKjQJEwNt9K54Rd10006zA09Og0IjyirTxe4yXGsWzkQRnINwXLxXKXcsuumZQAZAnQHpsKuHjSklvJlejWdWLlsinXOXLtpz9xssbXrT5PLUnwgAAaEDSsLEi5bILCDbV0RoWBmVUkXFXcBYGZY1OvUXXhNxjeTC3WLWrpYIrFi9k/ybqWA2YMkLlBgyDMmuYzFAgaiSNTGnrp/nrvvWdPDwrXi1ZoxqVZUlmTumV7DYfIsmbaWlBuGFBuF4JMGQ1oAQo1DEdNamOC4zTLcUqrKxILZWCsSZzE+FHMZy0uqwJKGRHsimBEqDIEAlD+JARoeuXZgI3isS9axd7Frk+4AVYSbYQjRpMlgwkGZJ1UzqK1+Kwsqbcam2ruT4fERqrNHoXVUN4+FmCP4cyDLdvhTASyn8nh108RI0103OVaw4yAALktjwrIGHswZkkR31wecxPVTUOvFhZQhlLFpXKDoSu6PcknIkjKokFSNzNQ/EuMXb+lxvCNQgEIPLw9T6mTWnlRlJ22XfXvhobrDYadbVLTmWDiHNVq2T3E37p/lrmiiRBCx93bRIBgeJqqeIY3Lhu3DnuNuxAH5AQK4iuGbqfmasU6cafw9ePfkbqlg6VJZnq1zNkdjOC8V677T5RCgfUPW1apfZTw7u8EGO7kE/ST/AGi1XSthRXu359+hylaeebkKUpUpEKUpQClKUApSlAKUpQCozmTC95hboG4XOvzTxD8xUnSsZRzJpg+Zr9gJcuIBortl/ZPiX+yRXbA4QXb1pGc2w7hC+hy5vCCQd1zZZ20mDUvzvw3uMYwGxUemqEp+a5D71BMJFUISu1I62jethLLe3psTfMHJ+KwZJupmt9LqSU99JQ/taepqNu4kWrQAui1ceWGZSyspDIFfQwpXMdj8Q+Y3zy7xcYjA277RDWwXnaVEOP3g1aR4litSDcw2VQsW7qrGqoxylTnXUeQEDfWrE6cU1Y0dXG1atPw58OJjWY7vObdpXuZge7nKVB33gBn6CNEI2YgeakyOsz8/8msnHLqogCEtiBoBKBojoJYn3NeVuzPy+n0PQ9ZrosDSyYfNHd6/g4/GVc+IyvVLQmOHWswV0QlB4WyyTOoJJBlSdSP/ANVaLztfUXlupbfKC/eEW7N0rlUPbuMriDCoUkFS0yCfFUlwINxWEIxXMWE7yNd9NCPKTOvUT/KvG7iFgwW6LiliqQXMDLmKshBbLpsCZ+8JjUeM6qu+HVb9UbqNNU3bn9zIsMuHbv7161duK1w2rFhwwU6LL3FXwqAF+ISYA1OlUXEXiQGnw9NwxiPEAPu677EmKsvaBwcYTEKLRfxr3hUwArBoEZVGg0gdNPSK46MLimCwKSCZlmKqSTruJ2Ownz1llU8KN4vfu3kRuPiOz4GPbv5pMQJI9a97ZbKcrlCgLqREgfygEiBpFwHpFz8VYybCs7hYGdZ2kZtY8J8Le+Rmra4ul4mGebVpX79DTYWt4eJtHRN2MXCiTcUd84Kl+8uAwXSSIBAgFMy/u1N8uci4nGQyr3Vox9q4IBHmq7ufoPWojCY0LeRHxBMMoyhfCGDAENpJlpjXoSZmK3rhuLC3w5b7mRbsZm1nVE1HzzAj51zcYJy947Cli6tGm4Qe7NGcc4cljFXrVtmdbbC3mYiWKCGMAQBnzaelYXd5iF/EQv1IB/Ik12dyxJbVmJLHzJMk/WakOW8D32Ms2wJkloHpp/zVBJ+82b+d6ODd97fdm+eW8KLeFtKNPAGPzbxEe0xUlXCiBFc1eirKxyQpSlegUpSgFKUoBSlKAUpSgFKV44y/kRm/CCf8+leN2V2DSfadis+OEbAXG6dSqfTwk1VakeZsX3mMvnohW3+6JP8AaY1g2MK110tL8Vxltr82YKPpM1q6N5Rjfjr11OtwdqOGcn5vvobk7P8AhbDhKqSZvrdcA7AXCcvsVyn3NaO49wx2e666qi2mYyBo1tdhOvt0rePHOf8AC4FBZtfbXLYVBbQ6LAgZ3iF+Wp9K07xvAviWt3EVRmRg8sAiZHIALMdsjWwB100mti5JNa99o5l05uLqNaNme9sZ8xMgqjddcyLGsTMz9K5tWs+zqsk+AyDAUnTTXaPOSK4GEcW7av8AEi922p6S6EgwRmQnQwfCaybN64gUpLFCGywDEMDInZh8QPpGxrdUqz/SxlF6rToaCdFfqWp7b9SRweBRgH+JlGqAjMytBVgD+E6EDU6+dQV/h11LxKriCqsCGsZYyhCfCxUEODGsbBtJNTv6dausptLkH4ZOhj4gdwPrsN6lP0tSn6xWJzGJEn7I/dB2kNsBtt56eUZUZOUXpLhxN3h4xrNRktVxKNjMLiYLXUxkqEzNcYFVhiHmQTkzBY6iDM1z3gT4SwYgjaNDBJg7bAQauvH8SqWrwLhWOizvIxDHQbmIJ9qpQghmmT1Oup66mP8APvU2Hgq0lndktfmRY69HSCu3oeBP5VkYT4lETLKuvmWAHuKxcLhjALaTrEfx9qzLNzI6sIBQyCdsxOVJP7RB+Smt1WqtUJSfLToc/TpLx4xjz1Iq3gi+JFwMkPiSuUMM2tyQcv4PWt5XOEtf4IbQEM9jOoG0/rEHqCYFaL4Xwh7d0XGgqucyCDqo26wSWXQjrt5ba5T7UbIRLOKXuciqguLJtkKABI1KdNdR6jaudTWax1Eac5Qc4rbc1cDIkbHX661M8ncR7jH2XIEGV16ahv4A14cxYFbOKvIhBt5i9tlMqyP4lII0Igxp5VGPdyFX/Ayt7Awf7JNU5x1cTpqz8fCZlyv03Pp4UqP4BjO9w1p95QA/MaH8xUhV6MsyTOUYpSlZHgpSlAKUpQClKUApSlAKieaMVkw7ebEL9T/hUtVI7VuIm1hDBgkNG+5AQbdZeq2Kb8JpcdOuhnD4jTCXc0ud3Zn/AHmJ/vrnKZBDMpGsqSDtG412NFSAAOgAHtXvgcFcvNltIXI3OgVf2nPhEfX0qu5W97Y7FqnSoqFTax4KsCAAB0FZ2AVyjFe8CypV0Y25cTCC4Ns6yvXXJNS2B5ftIM9xlvagSZGHB8hHjvtuAq6EzWdi1Em2yksV+AlVcLG7keHDWR6eI+pqDx1mstTVYvGKrDJBaFKwPMo7wWxZFtGgHKCzg6Q0nxMQwDayfiEw0VOJiSCAQrRqRupkaMPNSIIPXY9RWPi+FMrm6gXv4DFzIhet9UiQ3U5hI+IDXT0zqg+NmS2Fz3GHiR31yjdSWMk2zCjw65iZ2+GxapPa8Xv+e9zm6+HdRXT1WxM23FwhiqyplZgxPxCYnXUx+KIiINitcIXEW8hOTWYAQd5IICliJDDp0J3nQVUOHcWRtQc0aysnp1XV1PzBHqasdjHI4gOjaREr1OXbcaBvl71sJxpVI2plWEqkJXmYHEOUzaLOzEZzADZHuu3mwBkLvJ1MjUaiKzxDhV4XFMAoSCYAAEGdROpiDrOhqy4nEJ3hJa2swSxZQSZaSSd9cvrvWFjOJoqzpl6M3hX6kSeuig7+9ZQjClBQnITcqk3KKIi7bK7yZ+pJ6D1n/GsK5iplUCXTJz2tQzAjdTvoNBGsFjBBr2xeNUqHbM1twys6ggoDptsB1ylsx0kgEV0w1g3QiXFtubRhbs+F1EAMXHw2lJgsfMDQgxTxeM8WyStFd98tyXC4Xwvee7PTCcNJt/YI5DQ2QkFlUyQFXrJ8RCiYVCd6xQw6fLyirXZi0hW4Fykgs7jw5mIgXlB+yaPhu2zliPKsjH8MS6YuIxuZZBBAvx5h/hxKep8QjXetHPELNrt33wOjweK/Txy20+5SltAGRppsNt52+v1rm4mYEHqCPrUnjuA3EUvbIv2gdXQHMh8ntnxIfr7VGqwI0M1KpZtU7m7o1aVWLjDobo7J+J97gVB3SJ9xH/EGq61qTsZx+W5esk6EkgT5+IfPXvK23Vug/dtyb/K+1jkKsHCbixSlKnIhSlKAUpSgFKUoBSlKAVqjtbvXLl1bVtGc5k0GygDOZOwlimp8q2vWDa4LaFxrmWXYzLax8hsKgrU5TyqPO7M4Syu5p/h3ZZib1ss7FTlzKFAyEyNJaC3vk6xO9Mbfu2D3WLsBEGUIFBTDeWa6oGeJ6GV9etbI5t55s4JGkhrg+7O07T6+g1+W9a5xeKvYzK+LLhLh8GHBOe8ekxARdjlBEDVjVKtGCVm798La37ZO6s6kryZ7HHZpe1cDBfC2KZfCnTu8Na1BfpOuvVpivNcP3YK5ckeNsxLFSRIuXm/lL2xW2JA310nIysTuiG2viYa2cKsbKYg3yseKNN4A8J8L9xQLaW08bSbCNrEanEX+ukkx0PqfDr93Zd99Fy5yfMxsak+AEqV+0c/fsjMDnn72KuRoOg0AqK49wwtaAYrbhyMyqMudhLBlXUNlAzFJWR8Ig1O20JZVTU5tHcCbtxVh7rAQCqBYUD7wHoarfGcWr3Itn7O34E9YOrHzLHr1j1qxRnLNZbLvv83JKGH8eeU8OD8OWxavXLoVyAO7iXDQGIyso8JL5JnKYmpniNlVAVLrMUsX7jeJbgzWwiDVs2hfMx11mNK55E5dOLxaqcwt2xnuFSVMdFzAg+I/kGrZmL7OME0n7RIkk55/4w0CtioSk8zZFiacaE/DTuags32m3DFe8w73BGUeNWYRIynZdp1msDGYfv8ADowE3gQGY+mcNmc+GD4CCT1YCt0YTs1wJ8QZ7g2EMoHsyKNfeqX2lcpjC3Ld21Pc3BlgsWyOBsCSTlYSfmG8xGbi46kdGEatRQva/EqHA+ExnTMjkqC4jw5QwJAMBrh2ORYUxudqsOFtCyS2fwyud9GKHL4Lu2uGcHKybLrG01X8NiTbdXUAspkTMTB8iP8ADzkaVbUuBgj2gGR1YojRBB/W2G6CTmdZ2M9BFa3ETle72fff8FzE4T9PJJd8zsoyzspUQ2gcWww6j+Uwrax1XWIy6LdsoMgTPbXxNhwZe2Ol3DXZkp/QmRMCCYPTC3Bba2oPhcn9GutJCH+b3Buy6QCTPhj4kr3yDLIzKiNLIPjwrn76aeK2RrlAIynQEZgKt7d9/wC9PnXMWzj7mIuxgg164MoW+wNsr1KXVA+1IjyH11qXvdkt24jXblw9+xklcq/7sDJ7EknTUGonEYUtcDK6JffUMoPcYldwGGb4o6fENSCw2svJ/aZLth8aMlxDBkyR6z95dvEPPXzq7QVN7ad8fL7c0RylKLuiuctcKxGC4kDcTLbPUToA+gYHWcpKzsfOt11jXbFq+gkK6nY7+4I/urIVYEVsKVOUG7vR2Iqk3N3e5zSlKnIxSlKAUpSgFKUoBSlKAUpSgKlzH2a4XFA6d20yCNQD55ZEf1SK1vzDwHF8NYPdvF7bxbLzndUkTlc6qRMwQfPcVvWoPnPgy4nCXEYAwCwn0Bn3iar1accrdjJN3NV4jHLbQNl+yUqLFkfFeYmVYg66k5hMn77a5QMXDNet3riYiFe+i3Dd1GW2qy9tJ6ARBHSW10qw9m/KNy84xGMOdbI7u0pMiBpO+5AB+Ue0x2tcBz2VxKBc9kggNsYMwekESPceVUI4e0G++778/oiVz1KXxfiXd2fCAj3RktgCMlpT+ROnuVH3arAHl0r3x3ETiLhumQGgKCZIUbT6kkn3rwpSp+HGz349+R0+AoZKeZ7v04E3wDnK/g7DW8OltGdsz3CC7k7AAaKAFgfe1k9aweJ8axGIP2965c6wzHKPkghR9KwHuAbkD56V2soz/Ajv6hTH7xgfnVlzm1yR54GFovNO1/PV9/Q9sDjblg5rFx7R/wDtsVn5gaEfMGpvF894q9YexiO7vo4iWXI6kGQwZdMwaDqp2qBbD3F+K249QMw+qzFeKX1OxHykT9N6RnJbO546eEr8r+Tszskxrv1jb/2qa5cxsFrB2uHNbMTluLrpp1gH5gjrUNQzuDBBBB8iDII9xUE451Z9+ZPiaHiUsvFaosXFLjXfsEC58SwW4mpNtkys1xROzAiCd5BGs1lW7t5bps3Wy4qyIRyCBfQTowHUHeNj4hOsy3Zdhf0rFXMVdyh0hVQQcoUR11jN4v3atPaJyj+k2e8teG/aOdXGjaDz8tBI8vOAK8VBun8vXj9OFuSvyOTcrSNc4Hg93iGKuYeyWsW0OZ1OmW4DL6gEqA2X4TBYyImtj8v9mGFw2rDvX6lhAPtJJ/rE1j9lXAjZwxuOBnuEydNTmJbX9rT+qKvFXKNOOTbTvX67kUnqdbdsKAFAAGgA0A9q7UpVoxFKUoBSlKAUpSgFKUoBSlKAUpSgFcEVzSgPHCYRLSBLahVUQAOlak7UuYnxLrh7Cs9sHxFRoeh8RgQTpvtPnW37tsMCp2Ig6kb+o1rFwnB7Fr9XaRfUKJ+u9Q1ISlZR2RnGVtTRfDeRsZfjKqhSYkAvtoZOijXT4v4VZ+H9j1wj7W4R82An+qg/562wBXNYRof3Ppp/P3LFTGVZ7spPDuyjCWzJknT4QF/tGW/MVZMLy3hrcZbKSI1YZjp6tJqSpUqpxXAq3ZiYjhNl9XtIT55RP13qA4l2bYO99wj6MPowJ+hFWqlHTg3drUXZq7H9i4/kbuX5Fl/LxD8qgMb2V422JWHjzA136oZ+q1vClYSop7Pv6k9PE1KfwtmheXFxfD8WLj2SqHRtdJ94MEabeRreWAxq3ra3EMqwkf4fMHSvZkB3APzrpYwyIIRVUTMKABPnp1pTpyjK7f248+JHOed3e52tWgohQAPICBrr/Gu9KVORilKUApSlAKUpQClKUBXOOceuYe5dUwc1kNYEb3A2Qp6yzWz7nyqJs9orG0clkvcQJJZlVWBdbbNp8JzkQuu9XDFcOt3SjXEDG22dCfut5j1rEHLGFhx3CRcENpuM2aPQZtdOtYtMmjKFtUQSdpFtiVWxcLSoQSviJuLbMnZfERvuPXSu+J7QVS41s2HLg5QAymWzojCdgAWGsnbUCpq3yxhVOYWEmQZjYhgwjy8QB0rhuV8KX7w2ELZs0675g0xMTmAPzry0uZ7mpX2ZH2udQblu2bFwF3NtzK5UcOUjNs2uunQjfapni3E1w9o3GBaMoAG5LMFUe7ECeleB5bw3ed53KZ82fNGubNmn55tfnWbi8Il1ClxQyMIKkSDXquRtxurFbXme9cxFi0to2/tbiXpKsQUth8oOxBVlaRr00rM5r4ldtCwLRYG5dyHKiu8d27eFWIEyB7TUhheCWLeXJbVcpZgRvLCGM9SRpJrJvYVXKllBKHMpP3TBWR6wSPelnY9zRumkVgc692vjt3WVCbbXGCoTdCF8ptjbTSRpPprXnc7REVlV7LqSqk+JWK5wSmg3kQT5T1qfvcvYd3LtZQs0ySN5XKSRtOXSd64vcuYZ2VmsoSoCjTougEdY6TtXlpczLNT5EAO0FRbV+5uOg7tXuSq+NrQuEZd9uu01NcD48cQWVrTWnVbb5WIMrcBymR6qRHpWBd5Aw7XxcM5Bl+yhcnhTIOkxl9569Kn7GBRGzKoBKqkjfKs5R8hJ+tFm4ibp291Fd5k49fs3Gs2yue8loYcldA5uFHnzhSra/nUYnaGwKsyZlFpQ6iAe9AZrkTJhQsAf0hJFXTEcPtu6XHRWe3JRiNVkQY9qw73LGFec1hDmdnOm7OIYn5gCaNPgz2M6drSREHnz7M3RhrptZyueViF3La+HpE7nqKsmKxi27bXGPhRS5I10AnTz0rBblfClAhsJlUsQI0Gb4uvXqKk+7EZYEREdI8o8q9V+JhJw/aVDiHON4qqW7Jt3Wex8RRvs7rQG0MZiRlg7TOtT/MPE2w+GuXkQOUE5SYG4BM+g1imG5dw1sQllAMyPt1Qyp/qnbyrMxeES6jJcUMjCCDsRSzDcbqy0Khhuf2t2s+JsuAWvBGUqQSlwqEjpA0zHeCasPL3HVxdouqlSrFGB1giNj1EEa13PLuGyC2bKFFzwCJjPOY/MyaycDw+3ZXJaUKskwOpO5J3JPmaJMScGtFqQXEuO3UTiBUicPk7vTbNZRtfPxE1i3Oe5VfsXTO8WzmQ58t9LTj+jq0a+sbVYMVwHD3H7x7SM/h1I3ymVkbNHSZpc4Dh2yzaU5GZl02LOHJHqXAb515Z8zJShpdFXw3aWsJ3thlJ+LKQQoLlFPmx0Mj061JcG5mfEYlVCFLLWXuJJBLxcRQ2mq6E6HzFZ68q4QMG7hJBzDTrObaY+LX5174HgOHsuXtWlRiCJA6EhiPQEgGiUuLEpU+CMDmnGYhBb7gkDxG4UVXuAACCttiMyyfFGu0b1E2Of2AOa0LgAtBHRsouF0zE5TJUaMY1IiD51aOIcIs38ve21fLOWdxOhgjXUb1i3eVMIxBNhJAUDQiAohdj0BI+WlGnfQRlC1pIrydpY8R7hspyd14hLAoHOb8MKRtO8VK8K5xW/eS2tm4q3EzK7QJ8IYgCdQJiROvSNayjyjhP/AAE2UaSNFEDr0Gnyr2w3LmGt3BcSyiuugIG3hy6DYHLpO8USlxEnTtomSVKUrMhFKUoBSlKAUpSgFKUoBSlKAUpSgFKUoBSlKAUpSgFKUoBSlKAUpSgFKUoBSlKAUpSgP//Z"/>
          <p:cNvSpPr>
            <a:spLocks noChangeAspect="1" noChangeArrowheads="1"/>
          </p:cNvSpPr>
          <p:nvPr/>
        </p:nvSpPr>
        <p:spPr bwMode="auto">
          <a:xfrm>
            <a:off x="63500" y="-1038225"/>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8" name="Picture 4" descr="http://4.bp.blogspot.com/-TGactUnFlBs/Tb9TnApzDpI/AAAAAAAADMM/84uaf6qDRFM/s1600/vfw.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429" y="4343400"/>
            <a:ext cx="2267371" cy="23336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theblaze.com/wp-content/uploads/2011/04/aarp.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2800" y="4495800"/>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3.bp.blogspot.com/-0f8R340rc7E/UE6xE0iAU5I/AAAAAAAAAas/1UljEd-dX8s/s1600/wwp">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495800"/>
            <a:ext cx="2463260" cy="212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8767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FFFFFF"/>
                  </a:outerShdw>
                </a:effectLst>
                <a:latin typeface="Arial Black" pitchFamily="34" charset="0"/>
              </a:rPr>
              <a:t>LEVEL VI </a:t>
            </a:r>
            <a:r>
              <a:rPr lang="en-US" b="1" dirty="0">
                <a:effectLst>
                  <a:outerShdw blurRad="38100" dist="38100" dir="2700000" algn="tl">
                    <a:srgbClr val="FFFFFF"/>
                  </a:outerShdw>
                </a:effectLst>
              </a:rPr>
              <a:t>PHASE I – SBLE</a:t>
            </a:r>
            <a:br>
              <a:rPr lang="en-US" b="1" dirty="0">
                <a:effectLst>
                  <a:outerShdw blurRad="38100" dist="38100" dir="2700000" algn="tl">
                    <a:srgbClr val="FFFFFF"/>
                  </a:outerShdw>
                </a:effectLst>
              </a:rPr>
            </a:br>
            <a:r>
              <a:rPr lang="en-US" b="1" dirty="0">
                <a:effectLst>
                  <a:outerShdw blurRad="38100" dist="38100" dir="2700000" algn="tl">
                    <a:srgbClr val="FFFFFF"/>
                  </a:outerShdw>
                </a:effectLst>
              </a:rPr>
              <a:t>Parent Course</a:t>
            </a:r>
            <a:endParaRPr lang="en-US" dirty="0"/>
          </a:p>
        </p:txBody>
      </p:sp>
      <p:pic>
        <p:nvPicPr>
          <p:cNvPr id="4098" name="Picture 2" descr="http://www.kidport.com/Graphics/ParentTeach/Par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95423"/>
            <a:ext cx="6934200" cy="529723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162800" y="5486400"/>
            <a:ext cx="1828800" cy="1238250"/>
            <a:chOff x="2514600" y="2743200"/>
            <a:chExt cx="3497498" cy="1924050"/>
          </a:xfrm>
        </p:grpSpPr>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extLst>
      <p:ext uri="{BB962C8B-B14F-4D97-AF65-F5344CB8AC3E}">
        <p14:creationId xmlns:p14="http://schemas.microsoft.com/office/powerpoint/2010/main" val="10564835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6200"/>
            <a:ext cx="8229600" cy="1401762"/>
          </a:xfrm>
        </p:spPr>
        <p:txBody>
          <a:bodyPr/>
          <a:lstStyle/>
          <a:p>
            <a:r>
              <a:rPr lang="en-US" b="1" dirty="0" smtClean="0">
                <a:effectLst>
                  <a:outerShdw blurRad="38100" dist="38100" dir="2700000" algn="tl">
                    <a:srgbClr val="FFFFFF"/>
                  </a:outerShdw>
                </a:effectLst>
                <a:latin typeface="Arial Black" pitchFamily="34" charset="0"/>
              </a:rPr>
              <a:t>LEVEL VI </a:t>
            </a:r>
            <a:r>
              <a:rPr lang="en-US" b="1" dirty="0" smtClean="0">
                <a:effectLst>
                  <a:outerShdw blurRad="38100" dist="38100" dir="2700000" algn="tl">
                    <a:srgbClr val="FFFFFF"/>
                  </a:outerShdw>
                </a:effectLst>
              </a:rPr>
              <a:t>PHASE I </a:t>
            </a:r>
            <a:r>
              <a:rPr lang="en-US" b="1" dirty="0">
                <a:effectLst>
                  <a:outerShdw blurRad="38100" dist="38100" dir="2700000" algn="tl">
                    <a:srgbClr val="FFFFFF"/>
                  </a:outerShdw>
                </a:effectLst>
              </a:rPr>
              <a:t>– SBLE</a:t>
            </a:r>
            <a:br>
              <a:rPr lang="en-US" b="1" dirty="0">
                <a:effectLst>
                  <a:outerShdw blurRad="38100" dist="38100" dir="2700000" algn="tl">
                    <a:srgbClr val="FFFFFF"/>
                  </a:outerShdw>
                </a:effectLst>
              </a:rPr>
            </a:br>
            <a:r>
              <a:rPr lang="en-US" b="1" dirty="0">
                <a:effectLst>
                  <a:outerShdw blurRad="38100" dist="38100" dir="2700000" algn="tl">
                    <a:srgbClr val="FFFFFF"/>
                  </a:outerShdw>
                </a:effectLst>
              </a:rPr>
              <a:t>Parent Course</a:t>
            </a:r>
          </a:p>
        </p:txBody>
      </p:sp>
      <p:sp>
        <p:nvSpPr>
          <p:cNvPr id="9219" name="Rectangle 3"/>
          <p:cNvSpPr>
            <a:spLocks noGrp="1" noChangeArrowheads="1"/>
          </p:cNvSpPr>
          <p:nvPr>
            <p:ph type="body" idx="1"/>
          </p:nvPr>
        </p:nvSpPr>
        <p:spPr>
          <a:xfrm>
            <a:off x="152400" y="1524000"/>
            <a:ext cx="8229600" cy="5188782"/>
          </a:xfrm>
        </p:spPr>
        <p:txBody>
          <a:bodyPr/>
          <a:lstStyle/>
          <a:p>
            <a:r>
              <a:rPr lang="en-US" b="1" dirty="0"/>
              <a:t>Taught by SBLE Officer Master Level Officers</a:t>
            </a:r>
          </a:p>
          <a:p>
            <a:endParaRPr lang="en-US" sz="1400" b="1" dirty="0"/>
          </a:p>
          <a:p>
            <a:r>
              <a:rPr lang="en-US" b="1" dirty="0"/>
              <a:t>SBLE Parent Course</a:t>
            </a:r>
          </a:p>
          <a:p>
            <a:pPr lvl="1">
              <a:buFont typeface="Wingdings" pitchFamily="2" charset="2"/>
              <a:buChar char="Ø"/>
            </a:pPr>
            <a:r>
              <a:rPr lang="en-US" b="1" dirty="0"/>
              <a:t> Parenting Skills</a:t>
            </a:r>
          </a:p>
          <a:p>
            <a:pPr lvl="1">
              <a:buFont typeface="Wingdings" pitchFamily="2" charset="2"/>
              <a:buChar char="Ø"/>
            </a:pPr>
            <a:r>
              <a:rPr lang="en-US" b="1" dirty="0"/>
              <a:t> Trouble Indicators</a:t>
            </a:r>
          </a:p>
          <a:p>
            <a:pPr lvl="1">
              <a:buFont typeface="Wingdings" pitchFamily="2" charset="2"/>
              <a:buChar char="Ø"/>
            </a:pPr>
            <a:r>
              <a:rPr lang="en-US" b="1" dirty="0"/>
              <a:t> Violent Behavior (Warning Signs)</a:t>
            </a:r>
          </a:p>
          <a:p>
            <a:pPr lvl="1">
              <a:buFont typeface="Wingdings" pitchFamily="2" charset="2"/>
              <a:buChar char="Ø"/>
            </a:pPr>
            <a:r>
              <a:rPr lang="en-US" b="1" dirty="0"/>
              <a:t> What to look for (Drugs &amp; Weapons)</a:t>
            </a:r>
          </a:p>
          <a:p>
            <a:pPr lvl="1">
              <a:buFont typeface="Wingdings" pitchFamily="2" charset="2"/>
              <a:buChar char="Ø"/>
            </a:pPr>
            <a:r>
              <a:rPr lang="en-US" b="1" dirty="0"/>
              <a:t> </a:t>
            </a:r>
            <a:r>
              <a:rPr lang="en-US" b="1" dirty="0" smtClean="0"/>
              <a:t>Community Resources</a:t>
            </a:r>
          </a:p>
          <a:p>
            <a:pPr lvl="1">
              <a:buFont typeface="Wingdings" pitchFamily="2" charset="2"/>
              <a:buChar char="Ø"/>
            </a:pPr>
            <a:r>
              <a:rPr lang="en-US" b="1" dirty="0" smtClean="0"/>
              <a:t>Much </a:t>
            </a:r>
            <a:r>
              <a:rPr lang="en-US" b="1" dirty="0"/>
              <a:t>more……</a:t>
            </a:r>
          </a:p>
        </p:txBody>
      </p:sp>
      <p:grpSp>
        <p:nvGrpSpPr>
          <p:cNvPr id="5" name="Group 4"/>
          <p:cNvGrpSpPr/>
          <p:nvPr/>
        </p:nvGrpSpPr>
        <p:grpSpPr>
          <a:xfrm>
            <a:off x="6705600" y="5410200"/>
            <a:ext cx="2286000" cy="1314450"/>
            <a:chOff x="2514600" y="2743200"/>
            <a:chExt cx="3497498" cy="1924050"/>
          </a:xfrm>
        </p:grpSpPr>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pic>
        <p:nvPicPr>
          <p:cNvPr id="5122" name="Picture 2" descr="http://www.vbschools.com/opraa/images/parents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2148" y="2057400"/>
            <a:ext cx="3075052"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FFFFFF"/>
                  </a:outerShdw>
                </a:effectLst>
                <a:latin typeface="Arial Black" pitchFamily="34" charset="0"/>
              </a:rPr>
              <a:t>LEVEL VII</a:t>
            </a:r>
            <a:r>
              <a:rPr lang="en-US" b="1" dirty="0">
                <a:effectLst>
                  <a:outerShdw blurRad="38100" dist="38100" dir="2700000" algn="tl">
                    <a:srgbClr val="FFFFFF"/>
                  </a:outerShdw>
                </a:effectLst>
              </a:rPr>
              <a:t/>
            </a:r>
            <a:br>
              <a:rPr lang="en-US" b="1" dirty="0">
                <a:effectLst>
                  <a:outerShdw blurRad="38100" dist="38100" dir="2700000" algn="tl">
                    <a:srgbClr val="FFFFFF"/>
                  </a:outerShdw>
                </a:effectLst>
              </a:rPr>
            </a:br>
            <a:r>
              <a:rPr lang="en-US" b="1" dirty="0">
                <a:effectLst>
                  <a:outerShdw blurRad="38100" dist="38100" dir="2700000" algn="tl">
                    <a:srgbClr val="FFFFFF"/>
                  </a:outerShdw>
                </a:effectLst>
              </a:rPr>
              <a:t>On-Line Learning Courses</a:t>
            </a:r>
            <a:endParaRPr lang="en-US" dirty="0"/>
          </a:p>
        </p:txBody>
      </p:sp>
      <p:pic>
        <p:nvPicPr>
          <p:cNvPr id="6146" name="Picture 2" descr="http://aspanational.files.wordpress.com/2012/12/onlineclassroom.jpg?w=300&amp;h=2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981199"/>
            <a:ext cx="6362700" cy="475081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rot="20891880">
            <a:off x="1862860" y="2822274"/>
            <a:ext cx="2286000" cy="1314450"/>
            <a:chOff x="2514600" y="2743200"/>
            <a:chExt cx="3497498" cy="1924050"/>
          </a:xfrm>
        </p:grpSpPr>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extLst>
      <p:ext uri="{BB962C8B-B14F-4D97-AF65-F5344CB8AC3E}">
        <p14:creationId xmlns:p14="http://schemas.microsoft.com/office/powerpoint/2010/main" val="23998960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b="1" dirty="0" smtClean="0">
                <a:effectLst>
                  <a:outerShdw blurRad="38100" dist="38100" dir="2700000" algn="tl">
                    <a:srgbClr val="FFFFFF"/>
                  </a:outerShdw>
                </a:effectLst>
                <a:latin typeface="Arial Black" pitchFamily="34" charset="0"/>
              </a:rPr>
              <a:t>LEVEL VII</a:t>
            </a:r>
            <a:r>
              <a:rPr lang="en-US" sz="4000" b="1" dirty="0">
                <a:effectLst>
                  <a:outerShdw blurRad="38100" dist="38100" dir="2700000" algn="tl">
                    <a:srgbClr val="FFFFFF"/>
                  </a:outerShdw>
                </a:effectLst>
              </a:rPr>
              <a:t/>
            </a:r>
            <a:br>
              <a:rPr lang="en-US" sz="4000" b="1" dirty="0">
                <a:effectLst>
                  <a:outerShdw blurRad="38100" dist="38100" dir="2700000" algn="tl">
                    <a:srgbClr val="FFFFFF"/>
                  </a:outerShdw>
                </a:effectLst>
              </a:rPr>
            </a:br>
            <a:r>
              <a:rPr lang="en-US" sz="4000" b="1" dirty="0">
                <a:effectLst>
                  <a:outerShdw blurRad="38100" dist="38100" dir="2700000" algn="tl">
                    <a:srgbClr val="FFFFFF"/>
                  </a:outerShdw>
                </a:effectLst>
              </a:rPr>
              <a:t>On-Line Learning Courses</a:t>
            </a:r>
          </a:p>
        </p:txBody>
      </p:sp>
      <p:sp>
        <p:nvSpPr>
          <p:cNvPr id="10243" name="Rectangle 3"/>
          <p:cNvSpPr>
            <a:spLocks noGrp="1" noChangeArrowheads="1"/>
          </p:cNvSpPr>
          <p:nvPr>
            <p:ph type="body" idx="1"/>
          </p:nvPr>
        </p:nvSpPr>
        <p:spPr>
          <a:xfrm>
            <a:off x="457200" y="1524000"/>
            <a:ext cx="8229600" cy="5181600"/>
          </a:xfrm>
        </p:spPr>
        <p:txBody>
          <a:bodyPr/>
          <a:lstStyle/>
          <a:p>
            <a:r>
              <a:rPr lang="en-US" b="1" dirty="0" smtClean="0">
                <a:effectLst>
                  <a:outerShdw blurRad="38100" dist="38100" dir="2700000" algn="tl">
                    <a:srgbClr val="FFFFFF"/>
                  </a:outerShdw>
                </a:effectLst>
              </a:rPr>
              <a:t>Phase I SBLE </a:t>
            </a:r>
            <a:r>
              <a:rPr lang="en-US" b="1" dirty="0">
                <a:effectLst>
                  <a:outerShdw blurRad="38100" dist="38100" dir="2700000" algn="tl">
                    <a:srgbClr val="FFFFFF"/>
                  </a:outerShdw>
                </a:effectLst>
              </a:rPr>
              <a:t>Officer On-line Courses</a:t>
            </a:r>
          </a:p>
          <a:p>
            <a:endParaRPr lang="en-US" sz="1600" b="1" dirty="0">
              <a:effectLst>
                <a:outerShdw blurRad="38100" dist="38100" dir="2700000" algn="tl">
                  <a:srgbClr val="FFFFFF"/>
                </a:outerShdw>
              </a:effectLst>
            </a:endParaRPr>
          </a:p>
          <a:p>
            <a:r>
              <a:rPr lang="en-US" b="1" dirty="0" smtClean="0">
                <a:effectLst>
                  <a:outerShdw blurRad="38100" dist="38100" dir="2700000" algn="tl">
                    <a:srgbClr val="FFFFFF"/>
                  </a:outerShdw>
                </a:effectLst>
              </a:rPr>
              <a:t>Phase II SBLE </a:t>
            </a:r>
            <a:r>
              <a:rPr lang="en-US" b="1" dirty="0">
                <a:effectLst>
                  <a:outerShdw blurRad="38100" dist="38100" dir="2700000" algn="tl">
                    <a:srgbClr val="FFFFFF"/>
                  </a:outerShdw>
                </a:effectLst>
              </a:rPr>
              <a:t>Supervisors </a:t>
            </a:r>
            <a:r>
              <a:rPr lang="en-US" b="1" dirty="0" smtClean="0">
                <a:effectLst>
                  <a:outerShdw blurRad="38100" dist="38100" dir="2700000" algn="tl">
                    <a:srgbClr val="FFFFFF"/>
                  </a:outerShdw>
                </a:effectLst>
              </a:rPr>
              <a:t>Courses</a:t>
            </a:r>
          </a:p>
          <a:p>
            <a:r>
              <a:rPr lang="en-US" b="1" dirty="0" smtClean="0">
                <a:effectLst>
                  <a:outerShdw blurRad="38100" dist="38100" dir="2700000" algn="tl">
                    <a:srgbClr val="FFFFFF"/>
                  </a:outerShdw>
                </a:effectLst>
              </a:rPr>
              <a:t>Phase III SBLE Administrator &amp; School Boards</a:t>
            </a:r>
            <a:endParaRPr lang="en-US" b="1" dirty="0">
              <a:effectLst>
                <a:outerShdw blurRad="38100" dist="38100" dir="2700000" algn="tl">
                  <a:srgbClr val="FFFFFF"/>
                </a:outerShdw>
              </a:effectLst>
            </a:endParaRPr>
          </a:p>
          <a:p>
            <a:endParaRPr lang="en-US" sz="1600" b="1" dirty="0">
              <a:effectLst>
                <a:outerShdw blurRad="38100" dist="38100" dir="2700000" algn="tl">
                  <a:srgbClr val="FFFFFF"/>
                </a:outerShdw>
              </a:effectLst>
            </a:endParaRPr>
          </a:p>
          <a:p>
            <a:r>
              <a:rPr lang="en-US" b="1" dirty="0" smtClean="0">
                <a:effectLst>
                  <a:outerShdw blurRad="38100" dist="38100" dir="2700000" algn="tl">
                    <a:srgbClr val="FFFFFF"/>
                  </a:outerShdw>
                </a:effectLst>
              </a:rPr>
              <a:t>Phase IV SBLE </a:t>
            </a:r>
            <a:r>
              <a:rPr lang="en-US" b="1" dirty="0">
                <a:effectLst>
                  <a:outerShdw blurRad="38100" dist="38100" dir="2700000" algn="tl">
                    <a:srgbClr val="FFFFFF"/>
                  </a:outerShdw>
                </a:effectLst>
              </a:rPr>
              <a:t>School Staff Courses</a:t>
            </a:r>
          </a:p>
          <a:p>
            <a:endParaRPr lang="en-US" sz="1400" b="1" dirty="0">
              <a:effectLst>
                <a:outerShdw blurRad="38100" dist="38100" dir="2700000" algn="tl">
                  <a:srgbClr val="FFFFFF"/>
                </a:outerShdw>
              </a:effectLst>
            </a:endParaRPr>
          </a:p>
          <a:p>
            <a:r>
              <a:rPr lang="en-US" b="1" dirty="0" smtClean="0">
                <a:effectLst>
                  <a:outerShdw blurRad="38100" dist="38100" dir="2700000" algn="tl">
                    <a:srgbClr val="FFFFFF"/>
                  </a:outerShdw>
                </a:effectLst>
              </a:rPr>
              <a:t>Phase V SBLE </a:t>
            </a:r>
            <a:r>
              <a:rPr lang="en-US" b="1" dirty="0">
                <a:effectLst>
                  <a:outerShdw blurRad="38100" dist="38100" dir="2700000" algn="tl">
                    <a:srgbClr val="FFFFFF"/>
                  </a:outerShdw>
                </a:effectLst>
              </a:rPr>
              <a:t>Student </a:t>
            </a:r>
            <a:r>
              <a:rPr lang="en-US" b="1" dirty="0" smtClean="0">
                <a:effectLst>
                  <a:outerShdw blurRad="38100" dist="38100" dir="2700000" algn="tl">
                    <a:srgbClr val="FFFFFF"/>
                  </a:outerShdw>
                </a:effectLst>
              </a:rPr>
              <a:t>Courses</a:t>
            </a:r>
          </a:p>
          <a:p>
            <a:endParaRPr lang="en-US" sz="1400" b="1" dirty="0" smtClean="0">
              <a:effectLst>
                <a:outerShdw blurRad="38100" dist="38100" dir="2700000" algn="tl">
                  <a:srgbClr val="FFFFFF"/>
                </a:outerShdw>
              </a:effectLst>
            </a:endParaRPr>
          </a:p>
          <a:p>
            <a:r>
              <a:rPr lang="en-US" b="1" dirty="0" smtClean="0">
                <a:effectLst>
                  <a:outerShdw blurRad="38100" dist="38100" dir="2700000" algn="tl">
                    <a:srgbClr val="FFFFFF"/>
                  </a:outerShdw>
                </a:effectLst>
              </a:rPr>
              <a:t>Phase VI </a:t>
            </a:r>
            <a:r>
              <a:rPr lang="en-US" b="1" dirty="0">
                <a:effectLst>
                  <a:outerShdw blurRad="38100" dist="38100" dir="2700000" algn="tl">
                    <a:srgbClr val="FFFFFF"/>
                  </a:outerShdw>
                </a:effectLst>
              </a:rPr>
              <a:t>SBLE Parent Courses</a:t>
            </a:r>
          </a:p>
          <a:p>
            <a:endParaRPr lang="en-US" b="1" dirty="0">
              <a:effectLst>
                <a:outerShdw blurRad="38100" dist="38100" dir="2700000" algn="tl">
                  <a:srgbClr val="FFFFFF"/>
                </a:outerShdw>
              </a:effectLst>
            </a:endParaRPr>
          </a:p>
        </p:txBody>
      </p:sp>
      <p:grpSp>
        <p:nvGrpSpPr>
          <p:cNvPr id="5" name="Group 4"/>
          <p:cNvGrpSpPr/>
          <p:nvPr/>
        </p:nvGrpSpPr>
        <p:grpSpPr>
          <a:xfrm>
            <a:off x="7086600" y="5638800"/>
            <a:ext cx="1905000" cy="1085850"/>
            <a:chOff x="2514600" y="2743200"/>
            <a:chExt cx="3497498" cy="1924050"/>
          </a:xfrm>
        </p:grpSpPr>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QUESTIONS</a:t>
            </a:r>
            <a:endParaRPr lang="en-US" dirty="0">
              <a:latin typeface="Arial Black" pitchFamily="34" charset="0"/>
            </a:endParaRPr>
          </a:p>
        </p:txBody>
      </p:sp>
      <p:grpSp>
        <p:nvGrpSpPr>
          <p:cNvPr id="4" name="Group 3"/>
          <p:cNvGrpSpPr/>
          <p:nvPr/>
        </p:nvGrpSpPr>
        <p:grpSpPr>
          <a:xfrm>
            <a:off x="7737970" y="5943600"/>
            <a:ext cx="1329830" cy="862583"/>
            <a:chOff x="1905000" y="3810000"/>
            <a:chExt cx="5368430" cy="2996183"/>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886200"/>
              <a:ext cx="2396630" cy="2895600"/>
            </a:xfrm>
            <a:prstGeom prst="rect">
              <a:avLst/>
            </a:prstGeom>
          </p:spPr>
        </p:pic>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5000" y="3810000"/>
              <a:ext cx="3017662" cy="2996183"/>
            </a:xfrm>
            <a:prstGeom prst="rect">
              <a:avLst/>
            </a:prstGeom>
          </p:spPr>
        </p:pic>
      </p:grpSp>
      <p:grpSp>
        <p:nvGrpSpPr>
          <p:cNvPr id="7" name="Group 6"/>
          <p:cNvGrpSpPr/>
          <p:nvPr/>
        </p:nvGrpSpPr>
        <p:grpSpPr>
          <a:xfrm>
            <a:off x="76200" y="1143000"/>
            <a:ext cx="8991600" cy="5638800"/>
            <a:chOff x="76200" y="1143000"/>
            <a:chExt cx="8991600" cy="5638800"/>
          </a:xfrm>
        </p:grpSpPr>
        <p:pic>
          <p:nvPicPr>
            <p:cNvPr id="8" name="Picture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 y="1200150"/>
              <a:ext cx="3352800" cy="2609850"/>
            </a:xfrm>
            <a:prstGeom prst="rect">
              <a:avLst/>
            </a:prstGeom>
          </p:spPr>
        </p:pic>
        <p:pic>
          <p:nvPicPr>
            <p:cNvPr id="9" name="Pictur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5000" y="1143000"/>
              <a:ext cx="3352800" cy="2609850"/>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 y="4171950"/>
              <a:ext cx="3352800" cy="2609850"/>
            </a:xfrm>
            <a:prstGeom prst="rect">
              <a:avLst/>
            </a:prstGeom>
          </p:spPr>
        </p:pic>
        <p:pic>
          <p:nvPicPr>
            <p:cNvPr id="11" name="Picture 10"/>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15000" y="4171950"/>
              <a:ext cx="3352800" cy="2609850"/>
            </a:xfrm>
            <a:prstGeom prst="rect">
              <a:avLst/>
            </a:prstGeom>
          </p:spPr>
        </p:pic>
      </p:grpSp>
      <p:pic>
        <p:nvPicPr>
          <p:cNvPr id="12" name="Picture 1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29939" y="914400"/>
            <a:ext cx="4575661" cy="4953000"/>
          </a:xfrm>
          <a:prstGeom prst="rect">
            <a:avLst/>
          </a:prstGeom>
        </p:spPr>
      </p:pic>
    </p:spTree>
    <p:extLst>
      <p:ext uri="{BB962C8B-B14F-4D97-AF65-F5344CB8AC3E}">
        <p14:creationId xmlns:p14="http://schemas.microsoft.com/office/powerpoint/2010/main" val="22187159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200" dirty="0" smtClean="0"/>
              <a:t>Curriculum/Lesson Contributors</a:t>
            </a:r>
            <a:r>
              <a:rPr lang="en-US" dirty="0" smtClean="0"/>
              <a:t/>
            </a:r>
            <a:br>
              <a:rPr lang="en-US" dirty="0" smtClean="0"/>
            </a:br>
            <a:r>
              <a:rPr lang="en-US" sz="3200" b="1" dirty="0" smtClean="0">
                <a:effectLst>
                  <a:outerShdw blurRad="38100" dist="38100" dir="2700000" algn="tl">
                    <a:srgbClr val="000000">
                      <a:alpha val="43137"/>
                    </a:srgbClr>
                  </a:outerShdw>
                </a:effectLst>
              </a:rPr>
              <a:t>Subject Matter Experts</a:t>
            </a:r>
            <a:endParaRPr lang="en-US" sz="32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143000"/>
            <a:ext cx="8229600" cy="5638800"/>
          </a:xfrm>
        </p:spPr>
        <p:txBody>
          <a:bodyPr/>
          <a:lstStyle/>
          <a:p>
            <a:r>
              <a:rPr lang="en-US" sz="2000" b="1" dirty="0" smtClean="0"/>
              <a:t>Gerald R. “Jerry” Adams</a:t>
            </a:r>
            <a:r>
              <a:rPr lang="en-US" sz="2000" dirty="0" smtClean="0"/>
              <a:t>, Special Agent in Charge Federal Bureau of Investigation (F.B.I.) Criminal Investigations, Covert and Tactical Operations, INTEL,  – Retired.</a:t>
            </a:r>
          </a:p>
          <a:p>
            <a:r>
              <a:rPr lang="en-US" sz="2000" b="1" dirty="0" smtClean="0"/>
              <a:t>Dan H. Tiller</a:t>
            </a:r>
            <a:r>
              <a:rPr lang="en-US" sz="2000" dirty="0" smtClean="0"/>
              <a:t>, former Department of Public Safety (DPS) Trooper - Retired, former Sheriff, Senior instructor Institute for Criminal Justice Studies (ICJS) – Retired and Senior instructor Law Advisory Group.</a:t>
            </a:r>
          </a:p>
          <a:p>
            <a:r>
              <a:rPr lang="en-US" sz="2000" b="1" dirty="0" smtClean="0"/>
              <a:t>Judy Renick, </a:t>
            </a:r>
            <a:r>
              <a:rPr lang="en-US" sz="2000" dirty="0" smtClean="0"/>
              <a:t>founder and first Director of the Texas School Safety Center, author and expert on Gangs, Bullying and Emergency Preparedness for schools.</a:t>
            </a:r>
          </a:p>
          <a:p>
            <a:r>
              <a:rPr lang="en-US" sz="2000" b="1" dirty="0" smtClean="0"/>
              <a:t>Steve Ledbetter,</a:t>
            </a:r>
            <a:r>
              <a:rPr lang="en-US" sz="2000" dirty="0" smtClean="0"/>
              <a:t> Senior Narcotics Investigator and subject matter expert on over-the-counter, prescription and illegal drug sale/use/abuse for the Dallas Police Department .</a:t>
            </a:r>
          </a:p>
          <a:p>
            <a:r>
              <a:rPr lang="en-US" sz="2000" b="1" dirty="0" smtClean="0"/>
              <a:t>Robert “Bob” Fletcher,</a:t>
            </a:r>
            <a:r>
              <a:rPr lang="en-US" sz="2000" dirty="0" smtClean="0"/>
              <a:t> Warrant Officer and Senior Army INTEL Analysis. </a:t>
            </a:r>
          </a:p>
          <a:p>
            <a:r>
              <a:rPr lang="en-US" sz="2000" b="1" dirty="0" smtClean="0"/>
              <a:t>Mary Fischer</a:t>
            </a:r>
            <a:r>
              <a:rPr lang="en-US" sz="2000" dirty="0" smtClean="0"/>
              <a:t>, former Agency Analysis and INTEL Specialist</a:t>
            </a:r>
          </a:p>
          <a:p>
            <a:r>
              <a:rPr lang="en-US" sz="2000" b="1" dirty="0" smtClean="0"/>
              <a:t>Hanan Yadin</a:t>
            </a:r>
            <a:r>
              <a:rPr lang="en-US" sz="2000" dirty="0" smtClean="0"/>
              <a:t>, former Israeli Defense Force (IDF) Counter-Terrorism Unit and Shin-Beth Counter-Terrorism expert. Tactics Expert.</a:t>
            </a:r>
            <a:endParaRPr lang="en-US" sz="2000" dirty="0"/>
          </a:p>
        </p:txBody>
      </p:sp>
    </p:spTree>
    <p:extLst>
      <p:ext uri="{BB962C8B-B14F-4D97-AF65-F5344CB8AC3E}">
        <p14:creationId xmlns:p14="http://schemas.microsoft.com/office/powerpoint/2010/main" val="376875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a:t>
            </a:r>
            <a:r>
              <a:rPr lang="en-US" dirty="0" smtClean="0">
                <a:latin typeface="Arial Black" pitchFamily="34" charset="0"/>
              </a:rPr>
              <a:t>The MESSAGE</a:t>
            </a:r>
            <a:r>
              <a:rPr lang="en-US" dirty="0" smtClean="0"/>
              <a:t>”</a:t>
            </a:r>
            <a:endParaRPr lang="en-US" dirty="0"/>
          </a:p>
        </p:txBody>
      </p:sp>
      <p:grpSp>
        <p:nvGrpSpPr>
          <p:cNvPr id="10" name="Group 9"/>
          <p:cNvGrpSpPr/>
          <p:nvPr/>
        </p:nvGrpSpPr>
        <p:grpSpPr>
          <a:xfrm>
            <a:off x="1981200" y="1288321"/>
            <a:ext cx="5429693" cy="4939481"/>
            <a:chOff x="1981200" y="1288321"/>
            <a:chExt cx="5429693" cy="4939481"/>
          </a:xfrm>
        </p:grpSpPr>
        <p:sp>
          <p:nvSpPr>
            <p:cNvPr id="4" name="Isosceles Triangle 3"/>
            <p:cNvSpPr/>
            <p:nvPr/>
          </p:nvSpPr>
          <p:spPr>
            <a:xfrm>
              <a:off x="2057400" y="1447800"/>
              <a:ext cx="5334000" cy="4191000"/>
            </a:xfrm>
            <a:prstGeom prst="triangle">
              <a:avLst/>
            </a:prstGeom>
            <a:solidFill>
              <a:srgbClr val="0000FF"/>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Rectangle 4"/>
            <p:cNvSpPr/>
            <p:nvPr/>
          </p:nvSpPr>
          <p:spPr>
            <a:xfrm>
              <a:off x="1981200" y="5581471"/>
              <a:ext cx="5429693"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solidFill>
                    <a:srgbClr val="FF0000"/>
                  </a:solidFill>
                  <a:effectLst>
                    <a:outerShdw blurRad="76200" dist="50800" dir="5400000" algn="tl" rotWithShape="0">
                      <a:srgbClr val="000000">
                        <a:alpha val="65000"/>
                      </a:srgbClr>
                    </a:outerShdw>
                  </a:effectLst>
                </a:rPr>
                <a:t>School District </a:t>
              </a:r>
              <a:r>
                <a:rPr lang="en-US" sz="3600" b="1" spc="50" dirty="0" smtClean="0">
                  <a:ln w="11430"/>
                  <a:solidFill>
                    <a:srgbClr val="FF0000"/>
                  </a:solidFill>
                  <a:effectLst>
                    <a:outerShdw blurRad="76200" dist="50800" dir="5400000" algn="tl" rotWithShape="0">
                      <a:srgbClr val="000000">
                        <a:alpha val="65000"/>
                      </a:srgbClr>
                    </a:outerShdw>
                  </a:effectLst>
                </a:rPr>
                <a:t>POLICE</a:t>
              </a:r>
              <a:endParaRPr lang="en-US" sz="3600" b="1" cap="none" spc="50" dirty="0">
                <a:ln w="11430"/>
                <a:solidFill>
                  <a:srgbClr val="FF0000"/>
                </a:solidFill>
                <a:effectLst>
                  <a:outerShdw blurRad="76200" dist="50800" dir="5400000" algn="tl" rotWithShape="0">
                    <a:srgbClr val="000000">
                      <a:alpha val="65000"/>
                    </a:srgbClr>
                  </a:outerShdw>
                </a:effectLst>
              </a:endParaRPr>
            </a:p>
          </p:txBody>
        </p:sp>
        <p:sp>
          <p:nvSpPr>
            <p:cNvPr id="6" name="Rectangle 5"/>
            <p:cNvSpPr/>
            <p:nvPr/>
          </p:nvSpPr>
          <p:spPr>
            <a:xfrm rot="18176041">
              <a:off x="873485" y="3152068"/>
              <a:ext cx="437382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solidFill>
                    <a:srgbClr val="FF0000"/>
                  </a:solidFill>
                  <a:effectLst>
                    <a:outerShdw blurRad="76200" dist="50800" dir="5400000" algn="tl" rotWithShape="0">
                      <a:srgbClr val="000000">
                        <a:alpha val="65000"/>
                      </a:srgbClr>
                    </a:outerShdw>
                  </a:effectLst>
                </a:rPr>
                <a:t>D.A.R.E. AMERICA</a:t>
              </a:r>
              <a:endParaRPr lang="en-US" sz="3600" b="1" cap="none" spc="50" dirty="0">
                <a:ln w="11430"/>
                <a:solidFill>
                  <a:srgbClr val="FF0000"/>
                </a:solidFill>
                <a:effectLst>
                  <a:outerShdw blurRad="76200" dist="50800" dir="5400000" algn="tl" rotWithShape="0">
                    <a:srgbClr val="000000">
                      <a:alpha val="65000"/>
                    </a:srgbClr>
                  </a:outerShdw>
                </a:effectLst>
              </a:endParaRPr>
            </a:p>
          </p:txBody>
        </p:sp>
        <p:sp>
          <p:nvSpPr>
            <p:cNvPr id="7" name="Rectangle 6"/>
            <p:cNvSpPr/>
            <p:nvPr/>
          </p:nvSpPr>
          <p:spPr>
            <a:xfrm rot="3469512">
              <a:off x="5047808" y="3087507"/>
              <a:ext cx="255711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solidFill>
                    <a:srgbClr val="FF0000"/>
                  </a:solidFill>
                  <a:effectLst>
                    <a:outerShdw blurRad="76200" dist="50800" dir="5400000" algn="tl" rotWithShape="0">
                      <a:srgbClr val="000000">
                        <a:alpha val="65000"/>
                      </a:srgbClr>
                    </a:outerShdw>
                  </a:effectLst>
                </a:rPr>
                <a:t>N.A.S.R.O.</a:t>
              </a:r>
              <a:endParaRPr lang="en-US" sz="3600" b="1" cap="none" spc="50" dirty="0">
                <a:ln w="11430"/>
                <a:solidFill>
                  <a:srgbClr val="FF0000"/>
                </a:solidFill>
                <a:effectLst>
                  <a:outerShdw blurRad="76200" dist="50800" dir="5400000" algn="tl" rotWithShape="0">
                    <a:srgbClr val="000000">
                      <a:alpha val="65000"/>
                    </a:srgbClr>
                  </a:outerShdw>
                </a:effectLst>
              </a:endParaRPr>
            </a:p>
          </p:txBody>
        </p:sp>
        <p:pic>
          <p:nvPicPr>
            <p:cNvPr id="8" name="Picture 7"/>
            <p:cNvPicPr>
              <a:picLocks noChangeAspect="1"/>
            </p:cNvPicPr>
            <p:nvPr/>
          </p:nvPicPr>
          <p:blipFill>
            <a:blip r:embed="rId3">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556466" y="2781300"/>
              <a:ext cx="2416269" cy="2628900"/>
            </a:xfrm>
            <a:prstGeom prst="rect">
              <a:avLst/>
            </a:prstGeom>
          </p:spPr>
        </p:pic>
      </p:grpSp>
    </p:spTree>
    <p:extLst>
      <p:ext uri="{BB962C8B-B14F-4D97-AF65-F5344CB8AC3E}">
        <p14:creationId xmlns:p14="http://schemas.microsoft.com/office/powerpoint/2010/main" val="31451606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Curriculum/Lesson Contributors</a:t>
            </a:r>
            <a:r>
              <a:rPr lang="en-US" dirty="0"/>
              <a:t/>
            </a:r>
            <a:br>
              <a:rPr lang="en-US" dirty="0"/>
            </a:br>
            <a:r>
              <a:rPr lang="en-US" sz="3200" b="1" dirty="0">
                <a:effectLst>
                  <a:outerShdw blurRad="38100" dist="38100" dir="2700000" algn="tl">
                    <a:srgbClr val="000000">
                      <a:alpha val="43137"/>
                    </a:srgbClr>
                  </a:outerShdw>
                </a:effectLst>
              </a:rPr>
              <a:t>Subject Matter </a:t>
            </a:r>
            <a:r>
              <a:rPr lang="en-US" sz="3200" b="1" dirty="0" smtClean="0">
                <a:effectLst>
                  <a:outerShdw blurRad="38100" dist="38100" dir="2700000" algn="tl">
                    <a:srgbClr val="000000">
                      <a:alpha val="43137"/>
                    </a:srgbClr>
                  </a:outerShdw>
                </a:effectLst>
              </a:rPr>
              <a:t>Experts – Cont’d:</a:t>
            </a:r>
            <a:endParaRPr lang="en-US" dirty="0"/>
          </a:p>
        </p:txBody>
      </p:sp>
      <p:sp>
        <p:nvSpPr>
          <p:cNvPr id="3" name="Content Placeholder 2"/>
          <p:cNvSpPr>
            <a:spLocks noGrp="1"/>
          </p:cNvSpPr>
          <p:nvPr>
            <p:ph idx="1"/>
          </p:nvPr>
        </p:nvSpPr>
        <p:spPr>
          <a:xfrm>
            <a:off x="457200" y="1447800"/>
            <a:ext cx="8229600" cy="5334000"/>
          </a:xfrm>
        </p:spPr>
        <p:txBody>
          <a:bodyPr/>
          <a:lstStyle/>
          <a:p>
            <a:r>
              <a:rPr lang="en-US" sz="2000" b="1" dirty="0" smtClean="0"/>
              <a:t>Chief David R. Rider</a:t>
            </a:r>
            <a:r>
              <a:rPr lang="en-US" sz="2000" dirty="0" smtClean="0"/>
              <a:t>, Chief of Police Ft. Bend Independent School District.</a:t>
            </a:r>
          </a:p>
          <a:p>
            <a:r>
              <a:rPr lang="en-US" sz="2000" b="1" dirty="0" smtClean="0"/>
              <a:t>Chief Richard Palomo</a:t>
            </a:r>
            <a:r>
              <a:rPr lang="en-US" sz="2000" dirty="0" smtClean="0"/>
              <a:t>, Chief of Police Southside Independent School District, San Antonio, Texas and Navy Chief  USN (Reserves).</a:t>
            </a:r>
          </a:p>
          <a:p>
            <a:r>
              <a:rPr lang="en-US" sz="2000" b="1" dirty="0" smtClean="0"/>
              <a:t>Chief Deputy J.C. Mosier</a:t>
            </a:r>
            <a:r>
              <a:rPr lang="en-US" sz="2000" dirty="0" smtClean="0"/>
              <a:t>, former Public Relations Officer (PAO) Houston Police Department, former Texas Commission on Law Enforcement Standards and Education (TCLEOSE) Commissioner and Chief Deputy Constable’s Office PCT#1 – Houston, Texas.</a:t>
            </a:r>
          </a:p>
          <a:p>
            <a:r>
              <a:rPr lang="en-US" sz="2000" b="1" dirty="0" smtClean="0"/>
              <a:t>Adam Hamilton, </a:t>
            </a:r>
            <a:r>
              <a:rPr lang="en-US" sz="2000" dirty="0" smtClean="0"/>
              <a:t>Signature Science (Chemist), Nuclear, Chemical and Biological and explosives expert.</a:t>
            </a:r>
          </a:p>
          <a:p>
            <a:r>
              <a:rPr lang="en-US" sz="2000" b="1" dirty="0" smtClean="0"/>
              <a:t>Gary Avery</a:t>
            </a:r>
            <a:r>
              <a:rPr lang="en-US" sz="2000" dirty="0" smtClean="0"/>
              <a:t>, Attorney, School, law enforcement and juvenile law expert – Law Advisory Group.</a:t>
            </a:r>
          </a:p>
          <a:p>
            <a:r>
              <a:rPr lang="en-US" sz="2000" b="1" dirty="0" smtClean="0"/>
              <a:t>Steve Garst</a:t>
            </a:r>
            <a:r>
              <a:rPr lang="en-US" sz="2000" dirty="0" smtClean="0"/>
              <a:t>, Certified Crime Prevention Specialist (C.C.P.S.), Senior Crime Prevention Instructor – curricula developer, Sergeant Little Elm Police Department.</a:t>
            </a:r>
          </a:p>
          <a:p>
            <a:endParaRPr lang="en-US" sz="2000" dirty="0"/>
          </a:p>
        </p:txBody>
      </p:sp>
    </p:spTree>
    <p:extLst>
      <p:ext uri="{BB962C8B-B14F-4D97-AF65-F5344CB8AC3E}">
        <p14:creationId xmlns:p14="http://schemas.microsoft.com/office/powerpoint/2010/main" val="23963903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Curriculum/Lesson Contributors</a:t>
            </a:r>
            <a:br>
              <a:rPr lang="en-US" sz="3600" dirty="0"/>
            </a:br>
            <a:r>
              <a:rPr lang="en-US" sz="3200" b="1" dirty="0">
                <a:effectLst>
                  <a:outerShdw blurRad="38100" dist="38100" dir="2700000" algn="tl">
                    <a:srgbClr val="000000">
                      <a:alpha val="43137"/>
                    </a:srgbClr>
                  </a:outerShdw>
                </a:effectLst>
              </a:rPr>
              <a:t>Subject Matter Experts – Cont’d:</a:t>
            </a:r>
            <a:endParaRPr lang="en-US" sz="3200" dirty="0"/>
          </a:p>
        </p:txBody>
      </p:sp>
      <p:sp>
        <p:nvSpPr>
          <p:cNvPr id="3" name="Content Placeholder 2"/>
          <p:cNvSpPr>
            <a:spLocks noGrp="1"/>
          </p:cNvSpPr>
          <p:nvPr>
            <p:ph idx="1"/>
          </p:nvPr>
        </p:nvSpPr>
        <p:spPr>
          <a:xfrm>
            <a:off x="457200" y="1600200"/>
            <a:ext cx="8229600" cy="5105400"/>
          </a:xfrm>
        </p:spPr>
        <p:txBody>
          <a:bodyPr/>
          <a:lstStyle/>
          <a:p>
            <a:r>
              <a:rPr lang="en-US" sz="2000" b="1" dirty="0" smtClean="0"/>
              <a:t>Detective Cole Langston</a:t>
            </a:r>
            <a:r>
              <a:rPr lang="en-US" sz="2000" dirty="0" smtClean="0"/>
              <a:t>, School Resource Officer and Juvenile Law instructor and juvenile investigator Carrolton, Texas.</a:t>
            </a:r>
          </a:p>
          <a:p>
            <a:r>
              <a:rPr lang="en-US" sz="2000" b="1" dirty="0" smtClean="0"/>
              <a:t>Dr. Robert J. “Spider” Parks </a:t>
            </a:r>
            <a:r>
              <a:rPr lang="en-US" sz="2000" dirty="0" smtClean="0"/>
              <a:t>Ph.D., U.S, Army Special Forces (SOG), alcohol and drug counselor, studies and evaluations and owner Parks Place, LLC.</a:t>
            </a:r>
          </a:p>
          <a:p>
            <a:r>
              <a:rPr lang="en-US" sz="2000" b="1" dirty="0" smtClean="0"/>
              <a:t>Thai Taitano</a:t>
            </a:r>
            <a:r>
              <a:rPr lang="en-US" sz="2000" dirty="0" smtClean="0"/>
              <a:t>, U.S. Army Special Forces (SOG) and “Delta Force”. </a:t>
            </a:r>
          </a:p>
          <a:p>
            <a:r>
              <a:rPr lang="en-US" sz="2000" b="1" dirty="0" smtClean="0"/>
              <a:t>Richard Poe</a:t>
            </a:r>
            <a:r>
              <a:rPr lang="en-US" sz="2000" dirty="0" smtClean="0"/>
              <a:t>, former U.S. Army Special Forces, SIERRA3 security concepts, preparedness and tactical training. Operations and Training, personal protection specialist.</a:t>
            </a:r>
          </a:p>
          <a:p>
            <a:r>
              <a:rPr lang="en-US" sz="2000" b="1" dirty="0"/>
              <a:t>Patrick Perez</a:t>
            </a:r>
            <a:r>
              <a:rPr lang="en-US" sz="2000" dirty="0"/>
              <a:t>, SIERRA3: a former U.S. Army communications specialist, Platoon Sergeant and Project Manager; Agency Protective Security Detail Leader and Security Specialist. Master of Science in Psychology and Bachelor of Science Degree in Management. Leadership trainer and certified in World-wide Protective Services.  </a:t>
            </a:r>
            <a:endParaRPr lang="en-US" sz="1600" b="1" dirty="0" smtClean="0"/>
          </a:p>
        </p:txBody>
      </p:sp>
    </p:spTree>
    <p:extLst>
      <p:ext uri="{BB962C8B-B14F-4D97-AF65-F5344CB8AC3E}">
        <p14:creationId xmlns:p14="http://schemas.microsoft.com/office/powerpoint/2010/main" val="40661401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Curriculum/Lesson Contributors</a:t>
            </a:r>
            <a:br>
              <a:rPr lang="en-US" sz="4000" dirty="0"/>
            </a:br>
            <a:r>
              <a:rPr lang="en-US" sz="4000" b="1" dirty="0">
                <a:effectLst>
                  <a:outerShdw blurRad="38100" dist="38100" dir="2700000" algn="tl">
                    <a:srgbClr val="000000">
                      <a:alpha val="43137"/>
                    </a:srgbClr>
                  </a:outerShdw>
                </a:effectLst>
              </a:rPr>
              <a:t>Subject Matter Experts – Cont’d:</a:t>
            </a:r>
            <a:endParaRPr lang="en-US" sz="4000" dirty="0"/>
          </a:p>
        </p:txBody>
      </p:sp>
      <p:sp>
        <p:nvSpPr>
          <p:cNvPr id="4" name="Content Placeholder 2"/>
          <p:cNvSpPr>
            <a:spLocks noGrp="1"/>
          </p:cNvSpPr>
          <p:nvPr>
            <p:ph idx="1"/>
          </p:nvPr>
        </p:nvSpPr>
        <p:spPr/>
        <p:txBody>
          <a:bodyPr/>
          <a:lstStyle/>
          <a:p>
            <a:r>
              <a:rPr lang="en-US" sz="2000" b="1" dirty="0" smtClean="0"/>
              <a:t>Penny </a:t>
            </a:r>
            <a:r>
              <a:rPr lang="en-US" sz="2000" b="1" dirty="0"/>
              <a:t>Jost</a:t>
            </a:r>
            <a:r>
              <a:rPr lang="en-US" sz="2000" dirty="0"/>
              <a:t>, </a:t>
            </a:r>
            <a:r>
              <a:rPr lang="en-US" sz="2000" dirty="0"/>
              <a:t>retired Texas teacher and educator. I taught for 28 years classroom experience as a teacher in the Texas public school system. I graduated from Texas A&amp;M University in 1973 with a Bachelor’s degree. I taught for 3 years in Bryan ISD, during that time I earned my Master’s degree from Texas A&amp;M University. In 1977 I moved to New Braunfels, Texas, and begin teaching in Comal ISD. I taught for 25 years in Comal, until I retired in </a:t>
            </a:r>
            <a:r>
              <a:rPr lang="en-US" sz="2000" dirty="0" smtClean="0"/>
              <a:t>2003 </a:t>
            </a:r>
            <a:endParaRPr lang="en-US" sz="2000" dirty="0"/>
          </a:p>
          <a:p>
            <a:endParaRPr lang="en-US" sz="2000" dirty="0" smtClean="0"/>
          </a:p>
          <a:p>
            <a:r>
              <a:rPr lang="en-US" sz="2000" b="1" dirty="0" smtClean="0"/>
              <a:t>Other </a:t>
            </a:r>
            <a:r>
              <a:rPr lang="en-US" sz="2000" b="1" dirty="0" smtClean="0"/>
              <a:t>Consultants </a:t>
            </a:r>
            <a:r>
              <a:rPr lang="en-US" sz="2000" dirty="0" smtClean="0"/>
              <a:t>to/for further holistic curriculum development should be:</a:t>
            </a:r>
          </a:p>
          <a:p>
            <a:pPr lvl="1">
              <a:buFont typeface="Wingdings" pitchFamily="2" charset="2"/>
              <a:buChar char="Ø"/>
            </a:pPr>
            <a:r>
              <a:rPr lang="en-US" sz="1600" b="1" dirty="0" smtClean="0"/>
              <a:t>LTC Dave Grossman</a:t>
            </a:r>
          </a:p>
          <a:p>
            <a:pPr lvl="1">
              <a:buFont typeface="Wingdings" pitchFamily="2" charset="2"/>
              <a:buChar char="Ø"/>
            </a:pPr>
            <a:r>
              <a:rPr lang="en-US" sz="1600" b="1" dirty="0" smtClean="0"/>
              <a:t>Phil Chambers </a:t>
            </a:r>
          </a:p>
        </p:txBody>
      </p:sp>
    </p:spTree>
    <p:extLst>
      <p:ext uri="{BB962C8B-B14F-4D97-AF65-F5344CB8AC3E}">
        <p14:creationId xmlns:p14="http://schemas.microsoft.com/office/powerpoint/2010/main" val="13555388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447800"/>
          </a:xfrm>
        </p:spPr>
        <p:txBody>
          <a:bodyPr/>
          <a:lstStyle/>
          <a:p>
            <a:r>
              <a:rPr lang="en-US" dirty="0" smtClean="0">
                <a:latin typeface="Arial Black" pitchFamily="34" charset="0"/>
              </a:rPr>
              <a:t>Curriculum </a:t>
            </a:r>
            <a:br>
              <a:rPr lang="en-US" dirty="0" smtClean="0">
                <a:latin typeface="Arial Black" pitchFamily="34" charset="0"/>
              </a:rPr>
            </a:br>
            <a:r>
              <a:rPr lang="en-US" dirty="0" smtClean="0">
                <a:latin typeface="Arial Black" pitchFamily="34" charset="0"/>
              </a:rPr>
              <a:t>Author/Designer</a:t>
            </a:r>
            <a:endParaRPr lang="en-US" dirty="0">
              <a:latin typeface="Arial Black" pitchFamily="34" charset="0"/>
            </a:endParaRPr>
          </a:p>
        </p:txBody>
      </p:sp>
      <p:sp>
        <p:nvSpPr>
          <p:cNvPr id="4" name="Content Placeholder 2"/>
          <p:cNvSpPr>
            <a:spLocks noGrp="1"/>
          </p:cNvSpPr>
          <p:nvPr>
            <p:ph idx="1"/>
          </p:nvPr>
        </p:nvSpPr>
        <p:spPr>
          <a:xfrm>
            <a:off x="457200" y="1600200"/>
            <a:ext cx="8229600" cy="5105400"/>
          </a:xfrm>
        </p:spPr>
        <p:txBody>
          <a:bodyPr/>
          <a:lstStyle/>
          <a:p>
            <a:r>
              <a:rPr lang="en-US" sz="2000" b="1" dirty="0" smtClean="0"/>
              <a:t>George D. Little</a:t>
            </a:r>
            <a:r>
              <a:rPr lang="en-US" sz="2000" dirty="0" smtClean="0"/>
              <a:t>, 1SG/E-8 U.S. Army Military Police –Retired with 20 years honorable service in criminal investigations, evidence custodian, counter-drug investigations/operations, Force Protection, Physical Security Specialist, Counter-Terrorism operations, investigations, tactics and INTEL collection and analysis. Former Deputy Sheriff/Drug Abuse Resistance Education (D.A.R.E.) Coordinator for Bexar County Sheriff’s Office – Retired 20-years honorable civilian law enforcement service, Past President Texas D.A.R.E. Officers Association, Certified Crime Prevention Specialist (C.C.P.S.), former Director Institute for Criminal Justice Studies – Texas School Safety Center – medically retired; Deputy Chief INTEL, Homeland Security &amp; Training Bexar County Constable’s Office PCT#4; Texas D.A.R.E. State Coordinator and 2011 TCLEOSE Professional Achievement Award recipient; with 19-years working in our schools as an SBLE; and a veteran and experienced certified School Safety &amp; Security Subject Matter Expert. </a:t>
            </a:r>
            <a:endParaRPr lang="en-US" sz="2000" dirty="0"/>
          </a:p>
        </p:txBody>
      </p:sp>
    </p:spTree>
    <p:extLst>
      <p:ext uri="{BB962C8B-B14F-4D97-AF65-F5344CB8AC3E}">
        <p14:creationId xmlns:p14="http://schemas.microsoft.com/office/powerpoint/2010/main" val="12396988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1" name="Picture 9" descr="rl_homeLogo"/>
          <p:cNvPicPr>
            <a:picLocks noChangeAspect="1" noChangeArrowheads="1"/>
          </p:cNvPicPr>
          <p:nvPr/>
        </p:nvPicPr>
        <p:blipFill>
          <a:blip r:embed="rId3" cstate="print"/>
          <a:srcRect/>
          <a:stretch>
            <a:fillRect/>
          </a:stretch>
        </p:blipFill>
        <p:spPr bwMode="auto">
          <a:xfrm>
            <a:off x="4503732" y="3867835"/>
            <a:ext cx="2049468" cy="1161365"/>
          </a:xfrm>
          <a:prstGeom prst="rect">
            <a:avLst/>
          </a:prstGeom>
          <a:noFill/>
          <a:ln w="9525">
            <a:noFill/>
            <a:miter lim="800000"/>
            <a:headEnd/>
            <a:tailEnd/>
          </a:ln>
        </p:spPr>
      </p:pic>
      <p:pic>
        <p:nvPicPr>
          <p:cNvPr id="13324" name="Picture 12" descr="LAG-LOGO"/>
          <p:cNvPicPr>
            <a:picLocks noChangeAspect="1" noChangeArrowheads="1"/>
          </p:cNvPicPr>
          <p:nvPr/>
        </p:nvPicPr>
        <p:blipFill>
          <a:blip r:embed="rId4" cstate="print"/>
          <a:srcRect/>
          <a:stretch>
            <a:fillRect/>
          </a:stretch>
        </p:blipFill>
        <p:spPr bwMode="auto">
          <a:xfrm>
            <a:off x="228600" y="5054600"/>
            <a:ext cx="2590800" cy="1727200"/>
          </a:xfrm>
          <a:prstGeom prst="rect">
            <a:avLst/>
          </a:prstGeom>
          <a:noFill/>
        </p:spPr>
      </p:pic>
      <p:pic>
        <p:nvPicPr>
          <p:cNvPr id="13325" name="Picture 13" descr="SAPCO"/>
          <p:cNvPicPr>
            <a:picLocks noChangeAspect="1" noChangeArrowheads="1"/>
          </p:cNvPicPr>
          <p:nvPr/>
        </p:nvPicPr>
        <p:blipFill>
          <a:blip r:embed="rId5" cstate="print">
            <a:lum bright="-12000"/>
          </a:blip>
          <a:srcRect/>
          <a:stretch>
            <a:fillRect/>
          </a:stretch>
        </p:blipFill>
        <p:spPr bwMode="auto">
          <a:xfrm>
            <a:off x="2971800" y="5257800"/>
            <a:ext cx="2667000" cy="1447800"/>
          </a:xfrm>
          <a:prstGeom prst="rect">
            <a:avLst/>
          </a:prstGeom>
          <a:noFill/>
        </p:spPr>
      </p:pic>
      <p:pic>
        <p:nvPicPr>
          <p:cNvPr id="13326" name="Picture 14" descr="Controlled Force Logo"/>
          <p:cNvPicPr>
            <a:picLocks noChangeAspect="1" noChangeArrowheads="1"/>
          </p:cNvPicPr>
          <p:nvPr/>
        </p:nvPicPr>
        <p:blipFill>
          <a:blip r:embed="rId6" cstate="print"/>
          <a:srcRect/>
          <a:stretch>
            <a:fillRect/>
          </a:stretch>
        </p:blipFill>
        <p:spPr bwMode="auto">
          <a:xfrm>
            <a:off x="5867400" y="5486400"/>
            <a:ext cx="3163888" cy="1143000"/>
          </a:xfrm>
          <a:prstGeom prst="rect">
            <a:avLst/>
          </a:prstGeom>
          <a:noFill/>
        </p:spPr>
      </p:pic>
      <p:sp>
        <p:nvSpPr>
          <p:cNvPr id="13329" name="Text Box 17"/>
          <p:cNvSpPr txBox="1">
            <a:spLocks noChangeArrowheads="1"/>
          </p:cNvSpPr>
          <p:nvPr/>
        </p:nvSpPr>
        <p:spPr bwMode="auto">
          <a:xfrm>
            <a:off x="4752975" y="685800"/>
            <a:ext cx="2790825" cy="762000"/>
          </a:xfrm>
          <a:prstGeom prst="rect">
            <a:avLst/>
          </a:prstGeom>
          <a:noFill/>
          <a:ln w="9525">
            <a:noFill/>
            <a:miter lim="800000"/>
            <a:headEnd/>
            <a:tailEnd/>
          </a:ln>
          <a:effectLst/>
        </p:spPr>
        <p:txBody>
          <a:bodyPr wrap="none">
            <a:spAutoFit/>
          </a:bodyPr>
          <a:lstStyle/>
          <a:p>
            <a:r>
              <a:rPr lang="en-US" sz="4400" dirty="0">
                <a:latin typeface="Arial Black" pitchFamily="34" charset="0"/>
              </a:rPr>
              <a:t>Partners</a:t>
            </a:r>
          </a:p>
        </p:txBody>
      </p:sp>
      <p:grpSp>
        <p:nvGrpSpPr>
          <p:cNvPr id="13" name="Group 12"/>
          <p:cNvGrpSpPr/>
          <p:nvPr/>
        </p:nvGrpSpPr>
        <p:grpSpPr>
          <a:xfrm>
            <a:off x="1210615" y="233272"/>
            <a:ext cx="3513785" cy="1957478"/>
            <a:chOff x="479925" y="461872"/>
            <a:chExt cx="3513785" cy="1957478"/>
          </a:xfrm>
        </p:grpSpPr>
        <p:pic>
          <p:nvPicPr>
            <p:cNvPr id="14" name="Picture 13"/>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9925" y="461872"/>
              <a:ext cx="1920346" cy="1906678"/>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01212" y="495300"/>
              <a:ext cx="1592498" cy="1924050"/>
            </a:xfrm>
            <a:prstGeom prst="rect">
              <a:avLst/>
            </a:prstGeom>
          </p:spPr>
        </p:pic>
      </p:gr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39000" y="1908048"/>
            <a:ext cx="1597152" cy="1597152"/>
          </a:xfrm>
          <a:prstGeom prst="rect">
            <a:avLst/>
          </a:prstGeom>
        </p:spPr>
      </p:pic>
      <p:pic>
        <p:nvPicPr>
          <p:cNvPr id="3" name="Picture 2"/>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6400" y="1755648"/>
            <a:ext cx="1676400" cy="1901952"/>
          </a:xfrm>
          <a:prstGeom prst="rect">
            <a:avLst/>
          </a:prstGeom>
        </p:spPr>
      </p:pic>
      <p:pic>
        <p:nvPicPr>
          <p:cNvPr id="4" name="Picture 3"/>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3809238"/>
            <a:ext cx="2667000" cy="1296162"/>
          </a:xfrm>
          <a:prstGeom prst="rect">
            <a:avLst/>
          </a:prstGeom>
        </p:spPr>
      </p:pic>
      <p:pic>
        <p:nvPicPr>
          <p:cNvPr id="5" name="Picture 4"/>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5467" y="2139950"/>
            <a:ext cx="2743200" cy="1746250"/>
          </a:xfrm>
          <a:prstGeom prst="rect">
            <a:avLst/>
          </a:prstGeom>
        </p:spPr>
      </p:pic>
      <p:pic>
        <p:nvPicPr>
          <p:cNvPr id="6" name="Picture 5"/>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78667" y="2259947"/>
            <a:ext cx="2779776" cy="1397653"/>
          </a:xfrm>
          <a:prstGeom prst="rect">
            <a:avLst/>
          </a:prstGeom>
        </p:spPr>
      </p:pic>
      <p:pic>
        <p:nvPicPr>
          <p:cNvPr id="13319" name="Picture 7" descr="ISI"/>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6562425" y="3733800"/>
            <a:ext cx="2352975" cy="1447800"/>
          </a:xfrm>
          <a:prstGeom prst="rect">
            <a:avLst/>
          </a:prstGeom>
          <a:noFill/>
          <a:ln w="9525">
            <a:noFill/>
            <a:miter lim="800000"/>
            <a:headEnd/>
            <a:tailEnd/>
          </a:ln>
        </p:spPr>
      </p:pic>
      <p:sp>
        <p:nvSpPr>
          <p:cNvPr id="7" name="TextBox 6"/>
          <p:cNvSpPr txBox="1"/>
          <p:nvPr/>
        </p:nvSpPr>
        <p:spPr>
          <a:xfrm>
            <a:off x="6517977" y="5029200"/>
            <a:ext cx="2626023" cy="461665"/>
          </a:xfrm>
          <a:prstGeom prst="rect">
            <a:avLst/>
          </a:prstGeom>
          <a:noFill/>
        </p:spPr>
        <p:txBody>
          <a:bodyPr wrap="none" rtlCol="0">
            <a:spAutoFit/>
          </a:bodyPr>
          <a:lstStyle/>
          <a:p>
            <a:r>
              <a:rPr lang="en-US" sz="1200" dirty="0" smtClean="0"/>
              <a:t>Tactical &amp; First Responder &amp; Other</a:t>
            </a:r>
          </a:p>
          <a:p>
            <a:r>
              <a:rPr lang="en-US" sz="1200" dirty="0" smtClean="0"/>
              <a:t>Active &amp; Specialized Threat TNG</a:t>
            </a:r>
            <a:endParaRPr lang="en-US" sz="1200" dirty="0"/>
          </a:p>
        </p:txBody>
      </p:sp>
      <p:sp>
        <p:nvSpPr>
          <p:cNvPr id="9" name="Rectangle 8"/>
          <p:cNvSpPr/>
          <p:nvPr/>
        </p:nvSpPr>
        <p:spPr>
          <a:xfrm>
            <a:off x="1507067" y="4572000"/>
            <a:ext cx="2296334"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SIERRA 3</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Picture 7"/>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048000" y="3505200"/>
            <a:ext cx="1327174" cy="1146560"/>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4"/>
          <p:cNvSpPr>
            <a:spLocks noChangeArrowheads="1"/>
          </p:cNvSpPr>
          <p:nvPr/>
        </p:nvSpPr>
        <p:spPr bwMode="auto">
          <a:xfrm>
            <a:off x="457200" y="76200"/>
            <a:ext cx="8229600" cy="1143000"/>
          </a:xfrm>
          <a:prstGeom prst="rect">
            <a:avLst/>
          </a:prstGeom>
          <a:noFill/>
          <a:ln w="9525">
            <a:noFill/>
            <a:miter lim="800000"/>
            <a:headEnd/>
            <a:tailEnd/>
          </a:ln>
          <a:effectLst/>
        </p:spPr>
        <p:txBody>
          <a:bodyPr anchor="ctr"/>
          <a:lstStyle/>
          <a:p>
            <a:pPr algn="ctr" eaLnBrk="0" hangingPunct="0"/>
            <a:r>
              <a:rPr lang="en-US" sz="4400" b="1">
                <a:effectLst>
                  <a:outerShdw blurRad="38100" dist="38100" dir="2700000" algn="tl">
                    <a:srgbClr val="FFFFFF"/>
                  </a:outerShdw>
                </a:effectLst>
                <a:latin typeface="Calibri" pitchFamily="34" charset="0"/>
                <a:cs typeface="Arial" charset="0"/>
              </a:rPr>
              <a:t>Contact Information</a:t>
            </a:r>
          </a:p>
        </p:txBody>
      </p:sp>
      <p:sp>
        <p:nvSpPr>
          <p:cNvPr id="36869" name="Text Box 5"/>
          <p:cNvSpPr txBox="1">
            <a:spLocks noChangeArrowheads="1"/>
          </p:cNvSpPr>
          <p:nvPr/>
        </p:nvSpPr>
        <p:spPr bwMode="auto">
          <a:xfrm>
            <a:off x="228600" y="3124200"/>
            <a:ext cx="8668880" cy="2677656"/>
          </a:xfrm>
          <a:prstGeom prst="rect">
            <a:avLst/>
          </a:prstGeom>
          <a:noFill/>
          <a:ln w="9525">
            <a:noFill/>
            <a:miter lim="800000"/>
            <a:headEnd/>
            <a:tailEnd/>
          </a:ln>
        </p:spPr>
        <p:txBody>
          <a:bodyPr wrap="square">
            <a:spAutoFit/>
          </a:bodyPr>
          <a:lstStyle/>
          <a:p>
            <a:pPr algn="ctr"/>
            <a:r>
              <a:rPr lang="en-US" sz="2800" b="1" dirty="0" smtClean="0">
                <a:cs typeface="Arial" charset="0"/>
              </a:rPr>
              <a:t>George D. Little, C.C.P.S. </a:t>
            </a:r>
          </a:p>
          <a:p>
            <a:pPr algn="ctr"/>
            <a:r>
              <a:rPr lang="en-US" sz="2800" b="1" dirty="0" smtClean="0">
                <a:cs typeface="Arial" charset="0"/>
              </a:rPr>
              <a:t>Texas </a:t>
            </a:r>
            <a:r>
              <a:rPr lang="en-US" sz="2800" b="1" i="1" dirty="0" smtClean="0">
                <a:solidFill>
                  <a:srgbClr val="FF0000"/>
                </a:solidFill>
                <a:effectLst>
                  <a:outerShdw blurRad="38100" dist="38100" dir="2700000" algn="tl">
                    <a:srgbClr val="000000">
                      <a:alpha val="43137"/>
                    </a:srgbClr>
                  </a:outerShdw>
                </a:effectLst>
                <a:latin typeface="Arial Black" pitchFamily="34" charset="0"/>
                <a:cs typeface="Arial" charset="0"/>
              </a:rPr>
              <a:t>D.A.R.E.</a:t>
            </a:r>
            <a:r>
              <a:rPr lang="en-US" sz="2800" b="1" dirty="0" smtClean="0">
                <a:cs typeface="Arial" charset="0"/>
              </a:rPr>
              <a:t> Training &amp; Development Institute</a:t>
            </a:r>
          </a:p>
          <a:p>
            <a:pPr algn="ctr"/>
            <a:r>
              <a:rPr lang="en-US" sz="2800" b="1" dirty="0" smtClean="0">
                <a:cs typeface="Arial" charset="0"/>
              </a:rPr>
              <a:t>14080 Nacogdoches PMB 322</a:t>
            </a:r>
            <a:endParaRPr lang="en-US" sz="2800" b="1" dirty="0">
              <a:cs typeface="Arial" charset="0"/>
            </a:endParaRPr>
          </a:p>
          <a:p>
            <a:pPr algn="ctr"/>
            <a:r>
              <a:rPr lang="en-US" sz="2800" b="1" dirty="0">
                <a:cs typeface="Arial" charset="0"/>
              </a:rPr>
              <a:t>San </a:t>
            </a:r>
            <a:r>
              <a:rPr lang="en-US" sz="2800" b="1" dirty="0" smtClean="0">
                <a:cs typeface="Arial" charset="0"/>
              </a:rPr>
              <a:t>Antonio, </a:t>
            </a:r>
            <a:r>
              <a:rPr lang="en-US" sz="2800" b="1" dirty="0">
                <a:cs typeface="Arial" charset="0"/>
              </a:rPr>
              <a:t>Texas </a:t>
            </a:r>
            <a:r>
              <a:rPr lang="en-US" sz="2800" b="1" dirty="0" smtClean="0">
                <a:cs typeface="Arial" charset="0"/>
              </a:rPr>
              <a:t>78247-1944</a:t>
            </a:r>
            <a:endParaRPr lang="en-US" sz="2800" b="1" dirty="0">
              <a:cs typeface="Arial" charset="0"/>
            </a:endParaRPr>
          </a:p>
          <a:p>
            <a:pPr algn="ctr"/>
            <a:r>
              <a:rPr lang="en-US" sz="2800" b="1" dirty="0" smtClean="0">
                <a:cs typeface="Arial" charset="0"/>
              </a:rPr>
              <a:t>210-590-D.A.R.E. or </a:t>
            </a:r>
            <a:r>
              <a:rPr lang="en-US" sz="2800" b="1" dirty="0" smtClean="0">
                <a:solidFill>
                  <a:srgbClr val="0000FF"/>
                </a:solidFill>
                <a:effectLst>
                  <a:outerShdw blurRad="38100" dist="38100" dir="2700000" algn="tl">
                    <a:srgbClr val="000000">
                      <a:alpha val="43137"/>
                    </a:srgbClr>
                  </a:outerShdw>
                </a:effectLst>
                <a:cs typeface="Arial" charset="0"/>
              </a:rPr>
              <a:t>glittle1@satx.rr.com</a:t>
            </a:r>
            <a:r>
              <a:rPr lang="en-US" sz="2800" b="1" dirty="0" smtClean="0">
                <a:cs typeface="Arial" charset="0"/>
              </a:rPr>
              <a:t> </a:t>
            </a:r>
            <a:endParaRPr lang="en-US" sz="2800" b="1" dirty="0">
              <a:cs typeface="Arial" charset="0"/>
            </a:endParaRPr>
          </a:p>
          <a:p>
            <a:r>
              <a:rPr lang="en-US" sz="2800" dirty="0" smtClean="0">
                <a:cs typeface="Arial" charset="0"/>
              </a:rPr>
              <a:t>                        (3273)</a:t>
            </a:r>
            <a:endParaRPr lang="en-US" sz="2800" dirty="0">
              <a:cs typeface="Arial" charset="0"/>
            </a:endParaRPr>
          </a:p>
        </p:txBody>
      </p:sp>
      <p:sp>
        <p:nvSpPr>
          <p:cNvPr id="36871" name="Text Box 7"/>
          <p:cNvSpPr txBox="1">
            <a:spLocks noChangeArrowheads="1"/>
          </p:cNvSpPr>
          <p:nvPr/>
        </p:nvSpPr>
        <p:spPr bwMode="auto">
          <a:xfrm>
            <a:off x="1295400" y="5715000"/>
            <a:ext cx="6629400" cy="523220"/>
          </a:xfrm>
          <a:prstGeom prst="rect">
            <a:avLst/>
          </a:prstGeom>
          <a:noFill/>
          <a:ln w="9525">
            <a:noFill/>
            <a:miter lim="800000"/>
            <a:headEnd/>
            <a:tailEnd/>
          </a:ln>
        </p:spPr>
        <p:txBody>
          <a:bodyPr wrap="square">
            <a:spAutoFit/>
          </a:bodyPr>
          <a:lstStyle/>
          <a:p>
            <a:r>
              <a:rPr lang="en-US" sz="2800" b="1" dirty="0" smtClean="0">
                <a:solidFill>
                  <a:schemeClr val="accent2"/>
                </a:solidFill>
                <a:cs typeface="Arial" charset="0"/>
              </a:rPr>
              <a:t> </a:t>
            </a:r>
            <a:r>
              <a:rPr lang="en-US" sz="2800" b="1" dirty="0" smtClean="0">
                <a:solidFill>
                  <a:srgbClr val="0000FF"/>
                </a:solidFill>
                <a:effectLst>
                  <a:outerShdw blurRad="38100" dist="38100" dir="2700000" algn="tl">
                    <a:srgbClr val="000000">
                      <a:alpha val="43137"/>
                    </a:srgbClr>
                  </a:outerShdw>
                </a:effectLst>
                <a:cs typeface="Arial" charset="0"/>
              </a:rPr>
              <a:t>www.texasdarestatecoordinator.org</a:t>
            </a:r>
            <a:endParaRPr lang="en-US" sz="2800" b="1" dirty="0">
              <a:solidFill>
                <a:srgbClr val="0000FF"/>
              </a:solidFill>
              <a:effectLst>
                <a:outerShdw blurRad="38100" dist="38100" dir="2700000" algn="tl">
                  <a:srgbClr val="000000">
                    <a:alpha val="43137"/>
                  </a:srgbClr>
                </a:outerShdw>
              </a:effectLst>
              <a:cs typeface="Arial" charset="0"/>
            </a:endParaRPr>
          </a:p>
        </p:txBody>
      </p:sp>
      <p:grpSp>
        <p:nvGrpSpPr>
          <p:cNvPr id="7" name="Group 6"/>
          <p:cNvGrpSpPr/>
          <p:nvPr/>
        </p:nvGrpSpPr>
        <p:grpSpPr>
          <a:xfrm>
            <a:off x="2658415" y="1014322"/>
            <a:ext cx="3513785" cy="1957478"/>
            <a:chOff x="479925" y="461872"/>
            <a:chExt cx="3513785" cy="1957478"/>
          </a:xfrm>
        </p:grpSpPr>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9925" y="461872"/>
              <a:ext cx="1920346" cy="190667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1212" y="495300"/>
              <a:ext cx="1592498" cy="1924050"/>
            </a:xfrm>
            <a:prstGeom prst="rect">
              <a:avLst/>
            </a:prstGeom>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Stakeholders</a:t>
            </a:r>
            <a:endParaRPr lang="en-US" dirty="0">
              <a:latin typeface="Arial Black" pitchFamily="34" charset="0"/>
            </a:endParaRPr>
          </a:p>
        </p:txBody>
      </p:sp>
      <p:sp>
        <p:nvSpPr>
          <p:cNvPr id="4" name="Content Placeholder 2"/>
          <p:cNvSpPr>
            <a:spLocks noGrp="1"/>
          </p:cNvSpPr>
          <p:nvPr>
            <p:ph idx="1"/>
          </p:nvPr>
        </p:nvSpPr>
        <p:spPr/>
        <p:txBody>
          <a:bodyPr/>
          <a:lstStyle/>
          <a:p>
            <a:r>
              <a:rPr lang="en-US" dirty="0" smtClean="0"/>
              <a:t>U.S. Department of Education </a:t>
            </a:r>
            <a:endParaRPr lang="en-US" dirty="0" smtClean="0"/>
          </a:p>
          <a:p>
            <a:r>
              <a:rPr lang="en-US" dirty="0" smtClean="0"/>
              <a:t>School </a:t>
            </a:r>
            <a:r>
              <a:rPr lang="en-US" dirty="0" smtClean="0"/>
              <a:t>District Chiefs of Police </a:t>
            </a:r>
            <a:r>
              <a:rPr lang="en-US" dirty="0" smtClean="0"/>
              <a:t>Association’s </a:t>
            </a:r>
            <a:endParaRPr lang="en-US" dirty="0" smtClean="0"/>
          </a:p>
          <a:p>
            <a:r>
              <a:rPr lang="en-US" dirty="0" smtClean="0"/>
              <a:t>Texas Sheriff’s Association (National Sheriff’s Association) </a:t>
            </a:r>
          </a:p>
          <a:p>
            <a:r>
              <a:rPr lang="en-US" dirty="0" smtClean="0"/>
              <a:t>International Chiefs of Police Association (ICPA)</a:t>
            </a:r>
            <a:endParaRPr lang="en-US" dirty="0"/>
          </a:p>
        </p:txBody>
      </p:sp>
      <p:grpSp>
        <p:nvGrpSpPr>
          <p:cNvPr id="5" name="Group 4"/>
          <p:cNvGrpSpPr/>
          <p:nvPr/>
        </p:nvGrpSpPr>
        <p:grpSpPr>
          <a:xfrm>
            <a:off x="6934200" y="5638800"/>
            <a:ext cx="2057400" cy="1085850"/>
            <a:chOff x="2514600" y="2743200"/>
            <a:chExt cx="3497498" cy="1924050"/>
          </a:xfrm>
        </p:grpSpPr>
        <p:pic>
          <p:nvPicPr>
            <p:cNvPr id="6" name="Picture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extLst>
      <p:ext uri="{BB962C8B-B14F-4D97-AF65-F5344CB8AC3E}">
        <p14:creationId xmlns:p14="http://schemas.microsoft.com/office/powerpoint/2010/main" val="597010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OBJECTIVES</a:t>
            </a:r>
            <a:endParaRPr lang="en-US" dirty="0">
              <a:latin typeface="Arial Black" pitchFamily="34" charset="0"/>
            </a:endParaRPr>
          </a:p>
        </p:txBody>
      </p:sp>
      <p:sp>
        <p:nvSpPr>
          <p:cNvPr id="3" name="Content Placeholder 2"/>
          <p:cNvSpPr>
            <a:spLocks noGrp="1"/>
          </p:cNvSpPr>
          <p:nvPr>
            <p:ph idx="1"/>
          </p:nvPr>
        </p:nvSpPr>
        <p:spPr>
          <a:xfrm>
            <a:off x="457200" y="1371600"/>
            <a:ext cx="8229600" cy="5334000"/>
          </a:xfrm>
        </p:spPr>
        <p:txBody>
          <a:bodyPr/>
          <a:lstStyle/>
          <a:p>
            <a:r>
              <a:rPr lang="en-US" dirty="0" smtClean="0"/>
              <a:t>Cross-train our officers-deputies</a:t>
            </a:r>
          </a:p>
          <a:p>
            <a:pPr lvl="1">
              <a:buFont typeface="Wingdings" pitchFamily="2" charset="2"/>
              <a:buChar char="Ø"/>
            </a:pPr>
            <a:r>
              <a:rPr lang="en-US" dirty="0"/>
              <a:t> </a:t>
            </a:r>
            <a:r>
              <a:rPr lang="en-US" dirty="0" smtClean="0"/>
              <a:t>D.A.R.E. Officers/Deputies</a:t>
            </a:r>
          </a:p>
          <a:p>
            <a:pPr lvl="1">
              <a:buFont typeface="Wingdings" pitchFamily="2" charset="2"/>
              <a:buChar char="Ø"/>
            </a:pPr>
            <a:r>
              <a:rPr lang="en-US" dirty="0" smtClean="0"/>
              <a:t> S.R.O. Officers/Deputies</a:t>
            </a:r>
          </a:p>
          <a:p>
            <a:pPr lvl="1">
              <a:buFont typeface="Wingdings" pitchFamily="2" charset="2"/>
              <a:buChar char="Ø"/>
            </a:pPr>
            <a:r>
              <a:rPr lang="en-US" dirty="0"/>
              <a:t> </a:t>
            </a:r>
            <a:r>
              <a:rPr lang="en-US" dirty="0" smtClean="0"/>
              <a:t>G.R.E.A.T. Officers/Deputies</a:t>
            </a:r>
          </a:p>
          <a:p>
            <a:pPr lvl="1">
              <a:buFont typeface="Wingdings" pitchFamily="2" charset="2"/>
              <a:buChar char="Ø"/>
            </a:pPr>
            <a:r>
              <a:rPr lang="en-US" dirty="0"/>
              <a:t> </a:t>
            </a:r>
            <a:r>
              <a:rPr lang="en-US" dirty="0" smtClean="0"/>
              <a:t>Certified Crime Prevention Specialist (C.C.P.S.)</a:t>
            </a:r>
          </a:p>
          <a:p>
            <a:pPr lvl="1">
              <a:buFont typeface="Wingdings" pitchFamily="2" charset="2"/>
              <a:buChar char="Ø"/>
            </a:pPr>
            <a:r>
              <a:rPr lang="en-US" dirty="0"/>
              <a:t> </a:t>
            </a:r>
            <a:r>
              <a:rPr lang="en-US" dirty="0" smtClean="0"/>
              <a:t>Community Policing Specialist</a:t>
            </a:r>
          </a:p>
          <a:p>
            <a:pPr lvl="1">
              <a:buFont typeface="Wingdings" pitchFamily="2" charset="2"/>
              <a:buChar char="Ø"/>
            </a:pPr>
            <a:r>
              <a:rPr lang="en-US" dirty="0"/>
              <a:t> </a:t>
            </a:r>
            <a:r>
              <a:rPr lang="en-US" dirty="0" smtClean="0"/>
              <a:t>First Responders</a:t>
            </a:r>
          </a:p>
          <a:p>
            <a:pPr lvl="1">
              <a:buFont typeface="Wingdings" pitchFamily="2" charset="2"/>
              <a:buChar char="Ø"/>
            </a:pPr>
            <a:r>
              <a:rPr lang="en-US" dirty="0"/>
              <a:t> </a:t>
            </a:r>
            <a:r>
              <a:rPr lang="en-US" dirty="0" smtClean="0"/>
              <a:t>INTEL Specialist </a:t>
            </a:r>
          </a:p>
          <a:p>
            <a:pPr lvl="1">
              <a:buFont typeface="Wingdings" pitchFamily="2" charset="2"/>
              <a:buChar char="Ø"/>
            </a:pPr>
            <a:r>
              <a:rPr lang="en-US" dirty="0"/>
              <a:t> </a:t>
            </a:r>
            <a:r>
              <a:rPr lang="en-US" dirty="0" smtClean="0"/>
              <a:t>Special Response Team (S.R.T.)</a:t>
            </a:r>
            <a:endParaRPr lang="en-US" dirty="0"/>
          </a:p>
        </p:txBody>
      </p:sp>
      <p:grpSp>
        <p:nvGrpSpPr>
          <p:cNvPr id="4" name="Group 3"/>
          <p:cNvGrpSpPr/>
          <p:nvPr/>
        </p:nvGrpSpPr>
        <p:grpSpPr>
          <a:xfrm>
            <a:off x="6934200" y="5638800"/>
            <a:ext cx="2057400" cy="1085850"/>
            <a:chOff x="2514600" y="2743200"/>
            <a:chExt cx="3497498" cy="1924050"/>
          </a:xfrm>
        </p:grpSpPr>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4600" y="2743200"/>
              <a:ext cx="1920346" cy="190667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2743200"/>
              <a:ext cx="1592498" cy="1924050"/>
            </a:xfrm>
            <a:prstGeom prst="rect">
              <a:avLst/>
            </a:prstGeom>
          </p:spPr>
        </p:pic>
      </p:grpSp>
    </p:spTree>
    <p:extLst>
      <p:ext uri="{BB962C8B-B14F-4D97-AF65-F5344CB8AC3E}">
        <p14:creationId xmlns:p14="http://schemas.microsoft.com/office/powerpoint/2010/main" val="409118940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6555</TotalTime>
  <Words>12829</Words>
  <Application>Microsoft Office PowerPoint</Application>
  <PresentationFormat>On-screen Show (4:3)</PresentationFormat>
  <Paragraphs>1132</Paragraphs>
  <Slides>75</Slides>
  <Notes>61</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Default Design</vt:lpstr>
      <vt:lpstr>Texas D.A.R.E. Training &amp; Development Institute </vt:lpstr>
      <vt:lpstr>FORWARD</vt:lpstr>
      <vt:lpstr>PURPOSE</vt:lpstr>
      <vt:lpstr>VISION</vt:lpstr>
      <vt:lpstr>MISSION</vt:lpstr>
      <vt:lpstr>GOALS</vt:lpstr>
      <vt:lpstr>Get “The MESSAGE”</vt:lpstr>
      <vt:lpstr>Stakeholders</vt:lpstr>
      <vt:lpstr>OBJECTIVES</vt:lpstr>
      <vt:lpstr>OBJECTIVES – Cont’d:</vt:lpstr>
      <vt:lpstr>OBJECTIVES – Cont’d:</vt:lpstr>
      <vt:lpstr>OBJECTIVES – Cont’d:</vt:lpstr>
      <vt:lpstr>PowerPoint Presentation</vt:lpstr>
      <vt:lpstr>PowerPoint Presentation</vt:lpstr>
      <vt:lpstr>LEVEL I – SBLE Officer Courses</vt:lpstr>
      <vt:lpstr>Phase I Levels I – IV &amp; V Officer-Deputy SBLE Training</vt:lpstr>
      <vt:lpstr>OVERVIEW of  SBLE Basic Officer  Specialized Training Course</vt:lpstr>
      <vt:lpstr>Basic Officer Course/Lessons</vt:lpstr>
      <vt:lpstr>PowerPoint Presentation</vt:lpstr>
      <vt:lpstr>Basic Officer Course – Cont’d</vt:lpstr>
      <vt:lpstr>Confrontation Management and Concealed Weapons</vt:lpstr>
      <vt:lpstr>PowerPoint Presentation</vt:lpstr>
      <vt:lpstr>Drug Awareness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Advanced Course – Continued </vt:lpstr>
      <vt:lpstr>PowerPoint Presentation</vt:lpstr>
      <vt:lpstr> Master Officer Course OBJECTIVES </vt:lpstr>
      <vt:lpstr>PowerPoint Presentation</vt:lpstr>
      <vt:lpstr>LEVEL I PHASE V Supplemental Education</vt:lpstr>
      <vt:lpstr>LEVEL I PHASE V Supplemental Education – Cont’d</vt:lpstr>
      <vt:lpstr>FORCE MULTIPLIER</vt:lpstr>
      <vt:lpstr>LEVEL II – Phase I SBLE Supervisor Courses</vt:lpstr>
      <vt:lpstr>Level II Phase I Leadership Training for Supervisors</vt:lpstr>
      <vt:lpstr>Level II Phase I Leadership Training  for Supervisors – Cont’d:</vt:lpstr>
      <vt:lpstr>PowerPoint Presentation</vt:lpstr>
      <vt:lpstr>Level II Phase II Leadership Supervisor Training</vt:lpstr>
      <vt:lpstr>LEVEL III PHASE I SBLE  Executive Management &amp; Administrators Course</vt:lpstr>
      <vt:lpstr>Level III Phase I Learning Objectives/Modules</vt:lpstr>
      <vt:lpstr>Level III Phase I Learning Objectives/Modules</vt:lpstr>
      <vt:lpstr>LEVEL IV PHASE I SBLE School Staff Training Course</vt:lpstr>
      <vt:lpstr>LEVEL IV PHASE I SBLE School Staff Training Course</vt:lpstr>
      <vt:lpstr>LEVEL IV PHASE I SBLE School Staff Training Course</vt:lpstr>
      <vt:lpstr>LEVEL V Phase I SBLE  Student Courses</vt:lpstr>
      <vt:lpstr>LEVEL V Phase I SBLE  Student Course (Elementary) </vt:lpstr>
      <vt:lpstr>LEVEL V Phase I SBLE  Student Course (Elementary) – Cont’d </vt:lpstr>
      <vt:lpstr>Learning Objectives Keepin-It-Real (Elementary School)</vt:lpstr>
      <vt:lpstr>Learning Objectives – Cont’d Keepin-It-Real (Elementary School)</vt:lpstr>
      <vt:lpstr>LEVEL V Phase II SBLE  Student Course (Middle School) </vt:lpstr>
      <vt:lpstr>LEVEL V Phase II SBLE  Student Course (Middle School) – Cont’d: </vt:lpstr>
      <vt:lpstr>Learning Objectives Keepin-It-Real (Middle School)</vt:lpstr>
      <vt:lpstr>Learning Objectives – Cont’d Keepin-It-Real (Middle School)</vt:lpstr>
      <vt:lpstr>LEVEL V Phase III SBLE  Student Courses</vt:lpstr>
      <vt:lpstr>LEVEL V Phase III SBLE  Student Courses – Cont’d:</vt:lpstr>
      <vt:lpstr>Additional Resources for our Schools &amp; benefit of our students</vt:lpstr>
      <vt:lpstr>LEVEL VI PHASE I – SBLE Parent Course</vt:lpstr>
      <vt:lpstr>LEVEL VI PHASE I – SBLE Parent Course</vt:lpstr>
      <vt:lpstr>LEVEL VII On-Line Learning Courses</vt:lpstr>
      <vt:lpstr>LEVEL VII On-Line Learning Courses</vt:lpstr>
      <vt:lpstr>QUESTIONS</vt:lpstr>
      <vt:lpstr>Curriculum/Lesson Contributors Subject Matter Experts</vt:lpstr>
      <vt:lpstr>Curriculum/Lesson Contributors Subject Matter Experts – Cont’d:</vt:lpstr>
      <vt:lpstr>Curriculum/Lesson Contributors Subject Matter Experts – Cont’d:</vt:lpstr>
      <vt:lpstr>Curriculum/Lesson Contributors Subject Matter Experts – Cont’d:</vt:lpstr>
      <vt:lpstr>Curriculum  Author/Designer</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Little</dc:creator>
  <cp:lastModifiedBy>GeorgeDLittle</cp:lastModifiedBy>
  <cp:revision>220</cp:revision>
  <cp:lastPrinted>2012-12-31T18:00:51Z</cp:lastPrinted>
  <dcterms:created xsi:type="dcterms:W3CDTF">2009-07-25T03:35:23Z</dcterms:created>
  <dcterms:modified xsi:type="dcterms:W3CDTF">2012-12-31T20:43:30Z</dcterms:modified>
</cp:coreProperties>
</file>