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1" r:id="rId4"/>
    <p:sldId id="272" r:id="rId5"/>
    <p:sldId id="258" r:id="rId6"/>
    <p:sldId id="259" r:id="rId7"/>
    <p:sldId id="260" r:id="rId8"/>
    <p:sldId id="261" r:id="rId9"/>
    <p:sldId id="276" r:id="rId10"/>
    <p:sldId id="262" r:id="rId11"/>
    <p:sldId id="273" r:id="rId12"/>
    <p:sldId id="263" r:id="rId13"/>
    <p:sldId id="274" r:id="rId14"/>
    <p:sldId id="275" r:id="rId15"/>
    <p:sldId id="264" r:id="rId16"/>
    <p:sldId id="278" r:id="rId17"/>
    <p:sldId id="279" r:id="rId18"/>
    <p:sldId id="265" r:id="rId19"/>
    <p:sldId id="277" r:id="rId20"/>
    <p:sldId id="281" r:id="rId21"/>
    <p:sldId id="266"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485" y="-82"/>
      </p:cViewPr>
      <p:guideLst>
        <p:guide orient="horz" pos="2160"/>
        <p:guide pos="2880"/>
      </p:guideLst>
    </p:cSldViewPr>
  </p:slideViewPr>
  <p:notesTextViewPr>
    <p:cViewPr>
      <p:scale>
        <a:sx n="1" d="1"/>
        <a:sy n="1" d="1"/>
      </p:scale>
      <p:origin x="0" y="0"/>
    </p:cViewPr>
  </p:notesTextViewPr>
  <p:sorterViewPr>
    <p:cViewPr>
      <p:scale>
        <a:sx n="100" d="100"/>
        <a:sy n="100" d="100"/>
      </p:scale>
      <p:origin x="0" y="25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E26B3-0005-41C6-B5B8-F6F386BCD05F}" type="datetimeFigureOut">
              <a:rPr lang="en-US" smtClean="0"/>
              <a:t>10/2/2013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306791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E26B3-0005-41C6-B5B8-F6F386BCD05F}" type="datetimeFigureOut">
              <a:rPr lang="en-US" smtClean="0"/>
              <a:t>10/2/2013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4275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E26B3-0005-41C6-B5B8-F6F386BCD05F}" type="datetimeFigureOut">
              <a:rPr lang="en-US" smtClean="0"/>
              <a:t>10/2/2013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391464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E26B3-0005-41C6-B5B8-F6F386BCD05F}" type="datetimeFigureOut">
              <a:rPr lang="en-US" smtClean="0"/>
              <a:t>10/2/2013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176299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E26B3-0005-41C6-B5B8-F6F386BCD05F}" type="datetimeFigureOut">
              <a:rPr lang="en-US" smtClean="0"/>
              <a:t>10/2/2013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169292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E26B3-0005-41C6-B5B8-F6F386BCD05F}" type="datetimeFigureOut">
              <a:rPr lang="en-US" smtClean="0"/>
              <a:t>10/2/2013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10207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E26B3-0005-41C6-B5B8-F6F386BCD05F}" type="datetimeFigureOut">
              <a:rPr lang="en-US" smtClean="0"/>
              <a:t>10/2/2013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238419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E26B3-0005-41C6-B5B8-F6F386BCD05F}" type="datetimeFigureOut">
              <a:rPr lang="en-US" smtClean="0"/>
              <a:t>10/2/2013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183723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E26B3-0005-41C6-B5B8-F6F386BCD05F}" type="datetimeFigureOut">
              <a:rPr lang="en-US" smtClean="0"/>
              <a:t>10/2/2013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276163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E26B3-0005-41C6-B5B8-F6F386BCD05F}" type="datetimeFigureOut">
              <a:rPr lang="en-US" smtClean="0"/>
              <a:t>10/2/2013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193785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E26B3-0005-41C6-B5B8-F6F386BCD05F}" type="datetimeFigureOut">
              <a:rPr lang="en-US" smtClean="0"/>
              <a:t>10/2/2013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29608-DBA4-4A14-92CC-86A8F0EA5C00}" type="slidenum">
              <a:rPr lang="en-US" smtClean="0"/>
              <a:t>‹#›</a:t>
            </a:fld>
            <a:endParaRPr lang="en-US"/>
          </a:p>
        </p:txBody>
      </p:sp>
    </p:spTree>
    <p:extLst>
      <p:ext uri="{BB962C8B-B14F-4D97-AF65-F5344CB8AC3E}">
        <p14:creationId xmlns:p14="http://schemas.microsoft.com/office/powerpoint/2010/main" val="3402360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E26B3-0005-41C6-B5B8-F6F386BCD05F}" type="datetimeFigureOut">
              <a:rPr lang="en-US" smtClean="0"/>
              <a:t>10/2/2013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29608-DBA4-4A14-92CC-86A8F0EA5C00}" type="slidenum">
              <a:rPr lang="en-US" smtClean="0"/>
              <a:t>‹#›</a:t>
            </a:fld>
            <a:endParaRPr lang="en-US"/>
          </a:p>
        </p:txBody>
      </p:sp>
    </p:spTree>
    <p:extLst>
      <p:ext uri="{BB962C8B-B14F-4D97-AF65-F5344CB8AC3E}">
        <p14:creationId xmlns:p14="http://schemas.microsoft.com/office/powerpoint/2010/main" val="213498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5.png"/><Relationship Id="rId2" Type="http://schemas.microsoft.com/office/2007/relationships/media" Target="../media/media2.wma"/><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wav"/><Relationship Id="rId1" Type="http://schemas.openxmlformats.org/officeDocument/2006/relationships/audio" Target="NULL"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4172" y="381000"/>
            <a:ext cx="8229600" cy="1143000"/>
          </a:xfrm>
        </p:spPr>
        <p:txBody>
          <a:bodyPr>
            <a:normAutofit fontScale="90000"/>
          </a:bodyPr>
          <a:lstStyle/>
          <a:p>
            <a:r>
              <a:rPr lang="en-US" sz="9800" dirty="0" smtClean="0">
                <a:latin typeface="Angsana New" pitchFamily="18" charset="-34"/>
                <a:cs typeface="Angsana New" pitchFamily="18" charset="-34"/>
              </a:rPr>
              <a:t>The Justice Academy</a:t>
            </a:r>
            <a:r>
              <a:rPr lang="en-US" sz="9800" dirty="0">
                <a:latin typeface="Angsana New" pitchFamily="18" charset="-34"/>
                <a:cs typeface="Angsana New" pitchFamily="18" charset="-34"/>
              </a:rPr>
              <a:t/>
            </a:r>
            <a:br>
              <a:rPr lang="en-US" sz="9800" dirty="0">
                <a:latin typeface="Angsana New" pitchFamily="18" charset="-34"/>
                <a:cs typeface="Angsana New" pitchFamily="18" charset="-34"/>
              </a:rPr>
            </a:b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82" y="2057400"/>
            <a:ext cx="7803557" cy="3071126"/>
          </a:xfrm>
          <a:prstGeom prst="rect">
            <a:avLst/>
          </a:prstGeom>
        </p:spPr>
      </p:pic>
      <p:sp>
        <p:nvSpPr>
          <p:cNvPr id="4" name="Rectangle 3"/>
          <p:cNvSpPr/>
          <p:nvPr/>
        </p:nvSpPr>
        <p:spPr>
          <a:xfrm>
            <a:off x="838200" y="1142999"/>
            <a:ext cx="7924800" cy="769441"/>
          </a:xfrm>
          <a:prstGeom prst="rect">
            <a:avLst/>
          </a:prstGeom>
        </p:spPr>
        <p:txBody>
          <a:bodyPr wrap="square">
            <a:spAutoFit/>
          </a:bodyPr>
          <a:lstStyle/>
          <a:p>
            <a:r>
              <a:rPr lang="en-US" sz="4400" dirty="0">
                <a:latin typeface="Angsana New" pitchFamily="18" charset="-34"/>
                <a:cs typeface="Angsana New" pitchFamily="18" charset="-34"/>
              </a:rPr>
              <a:t>Crime Forecasting and Enforcement Effectiveness</a:t>
            </a:r>
            <a:endParaRPr lang="en-US" sz="4400" dirty="0"/>
          </a:p>
        </p:txBody>
      </p:sp>
      <p:sp>
        <p:nvSpPr>
          <p:cNvPr id="8" name="Rectangle 7"/>
          <p:cNvSpPr/>
          <p:nvPr/>
        </p:nvSpPr>
        <p:spPr>
          <a:xfrm>
            <a:off x="3310702" y="5468293"/>
            <a:ext cx="2560316" cy="1015663"/>
          </a:xfrm>
          <a:prstGeom prst="rect">
            <a:avLst/>
          </a:prstGeom>
        </p:spPr>
        <p:txBody>
          <a:bodyPr wrap="none">
            <a:spAutoFit/>
          </a:bodyPr>
          <a:lstStyle/>
          <a:p>
            <a:pPr algn="ctr"/>
            <a:r>
              <a:rPr lang="en-US" sz="2400" b="1" dirty="0">
                <a:latin typeface="Angsana New" pitchFamily="18" charset="-34"/>
                <a:cs typeface="Angsana New" pitchFamily="18" charset="-34"/>
              </a:rPr>
              <a:t>Judge Hal Campbell, Ph.D</a:t>
            </a:r>
            <a:r>
              <a:rPr lang="en-US" sz="2400" b="1" dirty="0" smtClean="0">
                <a:latin typeface="Angsana New" pitchFamily="18" charset="-34"/>
                <a:cs typeface="Angsana New" pitchFamily="18" charset="-34"/>
              </a:rPr>
              <a:t>.</a:t>
            </a:r>
          </a:p>
          <a:p>
            <a:pPr algn="ctr"/>
            <a:r>
              <a:rPr lang="en-US" dirty="0" smtClean="0">
                <a:latin typeface="Angsana New" pitchFamily="18" charset="-34"/>
                <a:cs typeface="Angsana New" pitchFamily="18" charset="-34"/>
              </a:rPr>
              <a:t>Executive Director</a:t>
            </a:r>
          </a:p>
          <a:p>
            <a:pPr algn="ctr"/>
            <a:r>
              <a:rPr lang="en-US" dirty="0" smtClean="0">
                <a:latin typeface="Angsana New" pitchFamily="18" charset="-34"/>
                <a:cs typeface="Angsana New" pitchFamily="18" charset="-34"/>
              </a:rPr>
              <a:t>hal.campbell@justiceacademy.org</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0799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985"/>
    </mc:Choice>
    <mc:Fallback xmlns="">
      <p:transition spd="slow" advTm="1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smtClean="0"/>
              <a:t>Simple Linear Regression</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p>
            <a:r>
              <a:rPr lang="en-US" sz="1700" dirty="0" smtClean="0"/>
              <a:t>This form of forecasting or estimating is predicated on the degree of correlation that exists between the two variables being examined. Changes in the value of the  independent variable [X] contribute to changes in the dependent variable [Y].</a:t>
            </a:r>
          </a:p>
          <a:p>
            <a:r>
              <a:rPr lang="en-US" sz="1700" dirty="0" smtClean="0"/>
              <a:t>The greater the correlation coefficient, the higher the degree of association between the two variables and the more likely the forecasted value of Y will be based on a shift in the value of X. </a:t>
            </a:r>
          </a:p>
          <a:p>
            <a:r>
              <a:rPr lang="en-US" sz="1700" dirty="0" smtClean="0"/>
              <a:t>The formula for Simple Linear Regression is really quite simple, and is expressed as;</a:t>
            </a:r>
          </a:p>
          <a:p>
            <a:r>
              <a:rPr lang="en-US" sz="1700" dirty="0" smtClean="0"/>
              <a:t>Y’ = a + bX1 </a:t>
            </a:r>
          </a:p>
          <a:p>
            <a:pPr marL="0" indent="0">
              <a:buNone/>
            </a:pPr>
            <a:r>
              <a:rPr lang="en-US" sz="1700" dirty="0" smtClean="0"/>
              <a:t>	where Y’ is the predicted value of the dependent variable, </a:t>
            </a:r>
          </a:p>
          <a:p>
            <a:pPr marL="0" indent="0">
              <a:buNone/>
            </a:pPr>
            <a:r>
              <a:rPr lang="en-US" sz="1700" dirty="0"/>
              <a:t>	</a:t>
            </a:r>
            <a:r>
              <a:rPr lang="en-US" sz="1700" dirty="0" smtClean="0"/>
              <a:t>[a] is the slope intercept or the point where the regression line crosses the Y axis</a:t>
            </a:r>
          </a:p>
          <a:p>
            <a:pPr marL="0" indent="0">
              <a:buNone/>
            </a:pPr>
            <a:r>
              <a:rPr lang="en-US" sz="1700" dirty="0" smtClean="0"/>
              <a:t>	[b] is the regression coefficient or the multiplier to be used for a prediction 	beyond measured ranges.  </a:t>
            </a:r>
            <a:endParaRPr lang="en-US" sz="17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038742"/>
            <a:ext cx="6123062" cy="119159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6881288"/>
      </p:ext>
    </p:extLst>
  </p:cSld>
  <p:clrMapOvr>
    <a:masterClrMapping/>
  </p:clrMapOvr>
  <mc:AlternateContent xmlns:mc="http://schemas.openxmlformats.org/markup-compatibility/2006" xmlns:p14="http://schemas.microsoft.com/office/powerpoint/2010/main">
    <mc:Choice Requires="p14">
      <p:transition spd="slow" p14:dur="2000" advTm="292830"/>
    </mc:Choice>
    <mc:Fallback xmlns="">
      <p:transition spd="slow" advTm="29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Linear Regression</a:t>
            </a:r>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r>
              <a:rPr lang="en-US" sz="2600" dirty="0" smtClean="0"/>
              <a:t>The example provided below represents how to use Simply Linear Regression to forecast the number of robberies expected to occur in a jurisdiction based on an increase in the number of liquor licenses issued within that same jurisdiction. Let’s assume that the correlation coefficient  for this comparison is .81 and the Standard Deviation (SX) of X is 10.43 and the Standard Deviation (SY) of Y is 11.76. </a:t>
            </a:r>
          </a:p>
          <a:p>
            <a:r>
              <a:rPr lang="en-US" sz="2600" dirty="0" smtClean="0"/>
              <a:t>We also need values for the Mean of X (30) that represents the average number of liquor licenses in the regions we examined and a Mean for Y (Average Number of Robberies) which we will assume was 18.</a:t>
            </a:r>
          </a:p>
          <a:p>
            <a:r>
              <a:rPr lang="en-US" sz="2600" dirty="0" smtClean="0"/>
              <a:t>The following regression formula  would be adjusted with these values but first we have to compute the iterative statistics for [b] and [a]….</a:t>
            </a:r>
          </a:p>
          <a:p>
            <a:r>
              <a:rPr lang="en-US" sz="2600" dirty="0" smtClean="0"/>
              <a:t>Y’ = a + bX1</a:t>
            </a:r>
          </a:p>
          <a:p>
            <a:r>
              <a:rPr lang="en-US" sz="2600" dirty="0" smtClean="0"/>
              <a:t>b  = Pearson’s r  times SX divided by SY, or (.81) x 10.43/11.76 = .81 x .886 or .91 </a:t>
            </a:r>
          </a:p>
          <a:p>
            <a:r>
              <a:rPr lang="en-US" sz="2600" dirty="0" smtClean="0"/>
              <a:t>a = MX – My x b = 30 – 18 x (.91) which would compute to 13.6</a:t>
            </a:r>
          </a:p>
          <a:p>
            <a:r>
              <a:rPr lang="en-US" sz="2600" dirty="0" smtClean="0"/>
              <a:t>Now we are prepared to calculate any projected robbery frequency based on a shift in the number of liquor licenses issued. </a:t>
            </a:r>
          </a:p>
          <a:p>
            <a:r>
              <a:rPr lang="en-US" sz="2600" dirty="0"/>
              <a:t> </a:t>
            </a:r>
            <a:r>
              <a:rPr lang="en-US" sz="2600" dirty="0" smtClean="0"/>
              <a:t>If we presume that the City Planning Commission had approved 50 new liquor licenses within the city we could compute the expected number of robberies by creating a regression equation with that new value.</a:t>
            </a:r>
          </a:p>
          <a:p>
            <a:r>
              <a:rPr lang="en-US" sz="2600" dirty="0" smtClean="0"/>
              <a:t>So the regression equation would become Y’ = 13.6 + .91 (50) 13.6 + 45.4 or 59.1 robberies for the year based on the issuance of 50 new liquor licenses.</a:t>
            </a:r>
          </a:p>
          <a:p>
            <a:endParaRPr lang="en-US" sz="2000" dirty="0" smtClean="0"/>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9378882"/>
      </p:ext>
    </p:extLst>
  </p:cSld>
  <p:clrMapOvr>
    <a:masterClrMapping/>
  </p:clrMapOvr>
  <mc:AlternateContent xmlns:mc="http://schemas.openxmlformats.org/markup-compatibility/2006" xmlns:p14="http://schemas.microsoft.com/office/powerpoint/2010/main">
    <mc:Choice Requires="p14">
      <p:transition spd="slow" p14:dur="2000" advTm="260927"/>
    </mc:Choice>
    <mc:Fallback xmlns="">
      <p:transition spd="slow" advTm="26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smtClean="0"/>
              <a:t>Time-Series Analysis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Time-Series Analysis is a derivative of Linear Regression and uses Time as the Independent variable.  The theory is simple and suggests that time contains all of the dynamics that normally occur within a jurisdiction and can be used to forecast future events based on linear growth.  </a:t>
            </a:r>
          </a:p>
          <a:p>
            <a:r>
              <a:rPr lang="en-US" dirty="0" smtClean="0"/>
              <a:t>The formula is the same Y’ = a + bX1, but the X variable becomes the next increment of time as opposed to the number of liquor licenses that we used in the previous example.  </a:t>
            </a:r>
          </a:p>
          <a:p>
            <a:r>
              <a:rPr lang="en-US" dirty="0" smtClean="0"/>
              <a:t>This is an exceptional powerful approach as long as crime is experiencing a linear growth pattern.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2082970"/>
      </p:ext>
    </p:extLst>
  </p:cSld>
  <p:clrMapOvr>
    <a:masterClrMapping/>
  </p:clrMapOvr>
  <mc:AlternateContent xmlns:mc="http://schemas.openxmlformats.org/markup-compatibility/2006" xmlns:p14="http://schemas.microsoft.com/office/powerpoint/2010/main">
    <mc:Choice Requires="p14">
      <p:transition spd="slow" p14:dur="2000" advTm="110969"/>
    </mc:Choice>
    <mc:Fallback xmlns="">
      <p:transition spd="slow" advTm="1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Time-Series Analysis</a:t>
            </a:r>
          </a:p>
        </p:txBody>
      </p:sp>
      <p:graphicFrame>
        <p:nvGraphicFramePr>
          <p:cNvPr id="11" name="Table 10"/>
          <p:cNvGraphicFramePr>
            <a:graphicFrameLocks noGrp="1"/>
          </p:cNvGraphicFramePr>
          <p:nvPr>
            <p:extLst>
              <p:ext uri="{D42A27DB-BD31-4B8C-83A1-F6EECF244321}">
                <p14:modId xmlns:p14="http://schemas.microsoft.com/office/powerpoint/2010/main" val="769840979"/>
              </p:ext>
            </p:extLst>
          </p:nvPr>
        </p:nvGraphicFramePr>
        <p:xfrm>
          <a:off x="1524000" y="1397000"/>
          <a:ext cx="6096000" cy="40792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Year</a:t>
                      </a:r>
                      <a:endParaRPr lang="en-US" dirty="0"/>
                    </a:p>
                  </a:txBody>
                  <a:tcPr/>
                </a:tc>
                <a:tc>
                  <a:txBody>
                    <a:bodyPr/>
                    <a:lstStyle/>
                    <a:p>
                      <a:r>
                        <a:rPr lang="en-US" dirty="0" smtClean="0"/>
                        <a:t>Year Number</a:t>
                      </a:r>
                      <a:endParaRPr lang="en-US" dirty="0"/>
                    </a:p>
                  </a:txBody>
                  <a:tcPr/>
                </a:tc>
                <a:tc>
                  <a:txBody>
                    <a:bodyPr/>
                    <a:lstStyle/>
                    <a:p>
                      <a:r>
                        <a:rPr lang="en-US" dirty="0" smtClean="0"/>
                        <a:t>Reported Felonies</a:t>
                      </a:r>
                      <a:endParaRPr lang="en-US" dirty="0"/>
                    </a:p>
                  </a:txBody>
                  <a:tcPr/>
                </a:tc>
              </a:tr>
              <a:tr h="370840">
                <a:tc>
                  <a:txBody>
                    <a:bodyPr/>
                    <a:lstStyle/>
                    <a:p>
                      <a:r>
                        <a:rPr lang="en-US" dirty="0" smtClean="0"/>
                        <a:t>1970</a:t>
                      </a:r>
                      <a:endParaRPr lang="en-US" dirty="0"/>
                    </a:p>
                  </a:txBody>
                  <a:tcPr/>
                </a:tc>
                <a:tc>
                  <a:txBody>
                    <a:bodyPr/>
                    <a:lstStyle/>
                    <a:p>
                      <a:r>
                        <a:rPr lang="en-US" dirty="0" smtClean="0"/>
                        <a:t>1</a:t>
                      </a:r>
                      <a:endParaRPr lang="en-US" dirty="0"/>
                    </a:p>
                  </a:txBody>
                  <a:tcPr/>
                </a:tc>
                <a:tc>
                  <a:txBody>
                    <a:bodyPr/>
                    <a:lstStyle/>
                    <a:p>
                      <a:r>
                        <a:rPr lang="en-US" dirty="0" smtClean="0"/>
                        <a:t>1545</a:t>
                      </a:r>
                    </a:p>
                  </a:txBody>
                  <a:tcPr/>
                </a:tc>
              </a:tr>
              <a:tr h="370840">
                <a:tc>
                  <a:txBody>
                    <a:bodyPr/>
                    <a:lstStyle/>
                    <a:p>
                      <a:r>
                        <a:rPr lang="en-US" dirty="0" smtClean="0"/>
                        <a:t>1971</a:t>
                      </a:r>
                      <a:endParaRPr lang="en-US" dirty="0"/>
                    </a:p>
                  </a:txBody>
                  <a:tcPr/>
                </a:tc>
                <a:tc>
                  <a:txBody>
                    <a:bodyPr/>
                    <a:lstStyle/>
                    <a:p>
                      <a:r>
                        <a:rPr lang="en-US" dirty="0" smtClean="0"/>
                        <a:t>2</a:t>
                      </a:r>
                      <a:endParaRPr lang="en-US" dirty="0"/>
                    </a:p>
                  </a:txBody>
                  <a:tcPr/>
                </a:tc>
                <a:tc>
                  <a:txBody>
                    <a:bodyPr/>
                    <a:lstStyle/>
                    <a:p>
                      <a:r>
                        <a:rPr lang="en-US" dirty="0" smtClean="0"/>
                        <a:t>1640</a:t>
                      </a:r>
                      <a:endParaRPr lang="en-US" dirty="0"/>
                    </a:p>
                  </a:txBody>
                  <a:tcPr/>
                </a:tc>
              </a:tr>
              <a:tr h="370840">
                <a:tc>
                  <a:txBody>
                    <a:bodyPr/>
                    <a:lstStyle/>
                    <a:p>
                      <a:r>
                        <a:rPr lang="en-US" dirty="0" smtClean="0"/>
                        <a:t>1972</a:t>
                      </a:r>
                      <a:endParaRPr lang="en-US" dirty="0"/>
                    </a:p>
                  </a:txBody>
                  <a:tcPr/>
                </a:tc>
                <a:tc>
                  <a:txBody>
                    <a:bodyPr/>
                    <a:lstStyle/>
                    <a:p>
                      <a:r>
                        <a:rPr lang="en-US" dirty="0" smtClean="0"/>
                        <a:t>3</a:t>
                      </a:r>
                      <a:endParaRPr lang="en-US" dirty="0"/>
                    </a:p>
                  </a:txBody>
                  <a:tcPr/>
                </a:tc>
                <a:tc>
                  <a:txBody>
                    <a:bodyPr/>
                    <a:lstStyle/>
                    <a:p>
                      <a:r>
                        <a:rPr lang="en-US" dirty="0" smtClean="0"/>
                        <a:t>1750</a:t>
                      </a:r>
                      <a:endParaRPr lang="en-US" dirty="0"/>
                    </a:p>
                  </a:txBody>
                  <a:tcPr/>
                </a:tc>
              </a:tr>
              <a:tr h="370840">
                <a:tc>
                  <a:txBody>
                    <a:bodyPr/>
                    <a:lstStyle/>
                    <a:p>
                      <a:r>
                        <a:rPr lang="en-US" dirty="0" smtClean="0"/>
                        <a:t>1973</a:t>
                      </a:r>
                      <a:endParaRPr lang="en-US" dirty="0"/>
                    </a:p>
                  </a:txBody>
                  <a:tcPr/>
                </a:tc>
                <a:tc>
                  <a:txBody>
                    <a:bodyPr/>
                    <a:lstStyle/>
                    <a:p>
                      <a:r>
                        <a:rPr lang="en-US" dirty="0" smtClean="0"/>
                        <a:t>4</a:t>
                      </a:r>
                      <a:endParaRPr lang="en-US" dirty="0"/>
                    </a:p>
                  </a:txBody>
                  <a:tcPr/>
                </a:tc>
                <a:tc>
                  <a:txBody>
                    <a:bodyPr/>
                    <a:lstStyle/>
                    <a:p>
                      <a:r>
                        <a:rPr lang="en-US" dirty="0" smtClean="0"/>
                        <a:t>1800</a:t>
                      </a:r>
                      <a:endParaRPr lang="en-US" dirty="0"/>
                    </a:p>
                  </a:txBody>
                  <a:tcPr/>
                </a:tc>
              </a:tr>
              <a:tr h="370840">
                <a:tc>
                  <a:txBody>
                    <a:bodyPr/>
                    <a:lstStyle/>
                    <a:p>
                      <a:r>
                        <a:rPr lang="en-US" dirty="0" smtClean="0"/>
                        <a:t>1974</a:t>
                      </a:r>
                      <a:endParaRPr lang="en-US" dirty="0"/>
                    </a:p>
                  </a:txBody>
                  <a:tcPr/>
                </a:tc>
                <a:tc>
                  <a:txBody>
                    <a:bodyPr/>
                    <a:lstStyle/>
                    <a:p>
                      <a:r>
                        <a:rPr lang="en-US" dirty="0" smtClean="0"/>
                        <a:t>5</a:t>
                      </a:r>
                      <a:endParaRPr lang="en-US" dirty="0"/>
                    </a:p>
                  </a:txBody>
                  <a:tcPr/>
                </a:tc>
                <a:tc>
                  <a:txBody>
                    <a:bodyPr/>
                    <a:lstStyle/>
                    <a:p>
                      <a:r>
                        <a:rPr lang="en-US" dirty="0" smtClean="0"/>
                        <a:t>1925</a:t>
                      </a:r>
                      <a:endParaRPr lang="en-US" dirty="0"/>
                    </a:p>
                  </a:txBody>
                  <a:tcPr/>
                </a:tc>
              </a:tr>
              <a:tr h="370840">
                <a:tc>
                  <a:txBody>
                    <a:bodyPr/>
                    <a:lstStyle/>
                    <a:p>
                      <a:r>
                        <a:rPr lang="en-US" dirty="0" smtClean="0"/>
                        <a:t>1975</a:t>
                      </a:r>
                      <a:endParaRPr lang="en-US" dirty="0"/>
                    </a:p>
                  </a:txBody>
                  <a:tcPr/>
                </a:tc>
                <a:tc>
                  <a:txBody>
                    <a:bodyPr/>
                    <a:lstStyle/>
                    <a:p>
                      <a:r>
                        <a:rPr lang="en-US" dirty="0" smtClean="0"/>
                        <a:t>6</a:t>
                      </a:r>
                      <a:endParaRPr lang="en-US" dirty="0"/>
                    </a:p>
                  </a:txBody>
                  <a:tcPr/>
                </a:tc>
                <a:tc>
                  <a:txBody>
                    <a:bodyPr/>
                    <a:lstStyle/>
                    <a:p>
                      <a:r>
                        <a:rPr lang="en-US" dirty="0" smtClean="0"/>
                        <a:t>1880</a:t>
                      </a:r>
                      <a:endParaRPr lang="en-US" dirty="0"/>
                    </a:p>
                  </a:txBody>
                  <a:tcPr/>
                </a:tc>
              </a:tr>
              <a:tr h="370840">
                <a:tc>
                  <a:txBody>
                    <a:bodyPr/>
                    <a:lstStyle/>
                    <a:p>
                      <a:r>
                        <a:rPr lang="en-US" dirty="0" smtClean="0"/>
                        <a:t>1976</a:t>
                      </a:r>
                      <a:endParaRPr lang="en-US" dirty="0"/>
                    </a:p>
                  </a:txBody>
                  <a:tcPr/>
                </a:tc>
                <a:tc>
                  <a:txBody>
                    <a:bodyPr/>
                    <a:lstStyle/>
                    <a:p>
                      <a:r>
                        <a:rPr lang="en-US" dirty="0" smtClean="0"/>
                        <a:t>7</a:t>
                      </a:r>
                      <a:endParaRPr lang="en-US" dirty="0"/>
                    </a:p>
                  </a:txBody>
                  <a:tcPr/>
                </a:tc>
                <a:tc>
                  <a:txBody>
                    <a:bodyPr/>
                    <a:lstStyle/>
                    <a:p>
                      <a:r>
                        <a:rPr lang="en-US" dirty="0" smtClean="0"/>
                        <a:t>1945</a:t>
                      </a:r>
                      <a:endParaRPr lang="en-US" dirty="0"/>
                    </a:p>
                  </a:txBody>
                  <a:tcPr/>
                </a:tc>
              </a:tr>
              <a:tr h="370840">
                <a:tc>
                  <a:txBody>
                    <a:bodyPr/>
                    <a:lstStyle/>
                    <a:p>
                      <a:r>
                        <a:rPr lang="en-US" dirty="0" smtClean="0"/>
                        <a:t>1977</a:t>
                      </a:r>
                      <a:endParaRPr lang="en-US" dirty="0"/>
                    </a:p>
                  </a:txBody>
                  <a:tcPr/>
                </a:tc>
                <a:tc>
                  <a:txBody>
                    <a:bodyPr/>
                    <a:lstStyle/>
                    <a:p>
                      <a:r>
                        <a:rPr lang="en-US" dirty="0" smtClean="0"/>
                        <a:t>8</a:t>
                      </a:r>
                      <a:endParaRPr lang="en-US" dirty="0"/>
                    </a:p>
                  </a:txBody>
                  <a:tcPr/>
                </a:tc>
                <a:tc>
                  <a:txBody>
                    <a:bodyPr/>
                    <a:lstStyle/>
                    <a:p>
                      <a:r>
                        <a:rPr lang="en-US" dirty="0" smtClean="0"/>
                        <a:t>1970</a:t>
                      </a:r>
                      <a:endParaRPr lang="en-US" dirty="0"/>
                    </a:p>
                  </a:txBody>
                  <a:tcPr/>
                </a:tc>
              </a:tr>
              <a:tr h="370840">
                <a:tc>
                  <a:txBody>
                    <a:bodyPr/>
                    <a:lstStyle/>
                    <a:p>
                      <a:r>
                        <a:rPr lang="en-US" dirty="0" smtClean="0"/>
                        <a:t>1978</a:t>
                      </a:r>
                      <a:endParaRPr lang="en-US" dirty="0"/>
                    </a:p>
                  </a:txBody>
                  <a:tcPr/>
                </a:tc>
                <a:tc>
                  <a:txBody>
                    <a:bodyPr/>
                    <a:lstStyle/>
                    <a:p>
                      <a:r>
                        <a:rPr lang="en-US" dirty="0" smtClean="0"/>
                        <a:t>9</a:t>
                      </a:r>
                      <a:endParaRPr lang="en-US" dirty="0"/>
                    </a:p>
                  </a:txBody>
                  <a:tcPr/>
                </a:tc>
                <a:tc>
                  <a:txBody>
                    <a:bodyPr/>
                    <a:lstStyle/>
                    <a:p>
                      <a:r>
                        <a:rPr lang="en-US" dirty="0" smtClean="0"/>
                        <a:t>2010</a:t>
                      </a:r>
                      <a:endParaRPr lang="en-US" dirty="0"/>
                    </a:p>
                  </a:txBody>
                  <a:tcPr/>
                </a:tc>
              </a:tr>
              <a:tr h="370840">
                <a:tc>
                  <a:txBody>
                    <a:bodyPr/>
                    <a:lstStyle/>
                    <a:p>
                      <a:r>
                        <a:rPr lang="en-US" dirty="0" smtClean="0"/>
                        <a:t>1979</a:t>
                      </a:r>
                      <a:endParaRPr lang="en-US" dirty="0"/>
                    </a:p>
                  </a:txBody>
                  <a:tcPr/>
                </a:tc>
                <a:tc>
                  <a:txBody>
                    <a:bodyPr/>
                    <a:lstStyle/>
                    <a:p>
                      <a:r>
                        <a:rPr lang="en-US" dirty="0" smtClean="0"/>
                        <a:t>10</a:t>
                      </a:r>
                      <a:endParaRPr lang="en-US" dirty="0"/>
                    </a:p>
                  </a:txBody>
                  <a:tcPr/>
                </a:tc>
                <a:tc>
                  <a:txBody>
                    <a:bodyPr/>
                    <a:lstStyle/>
                    <a:p>
                      <a:r>
                        <a:rPr lang="en-US" dirty="0" smtClean="0"/>
                        <a:t>2035</a:t>
                      </a:r>
                      <a:endParaRPr lang="en-US" dirty="0"/>
                    </a:p>
                  </a:txBody>
                  <a:tcPr/>
                </a:tc>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416417"/>
      </p:ext>
    </p:extLst>
  </p:cSld>
  <p:clrMapOvr>
    <a:masterClrMapping/>
  </p:clrMapOvr>
  <mc:AlternateContent xmlns:mc="http://schemas.openxmlformats.org/markup-compatibility/2006" xmlns:p14="http://schemas.microsoft.com/office/powerpoint/2010/main">
    <mc:Choice Requires="p14">
      <p:transition spd="slow" p14:dur="2000" advTm="71177"/>
    </mc:Choice>
    <mc:Fallback xmlns="">
      <p:transition spd="slow" advTm="7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Time-Series Analysis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285" y="681752"/>
            <a:ext cx="4953430" cy="54944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2556402"/>
      </p:ext>
    </p:extLst>
  </p:cSld>
  <p:clrMapOvr>
    <a:masterClrMapping/>
  </p:clrMapOvr>
  <mc:AlternateContent xmlns:mc="http://schemas.openxmlformats.org/markup-compatibility/2006" xmlns:p14="http://schemas.microsoft.com/office/powerpoint/2010/main">
    <mc:Choice Requires="p14">
      <p:transition spd="slow" p14:dur="2000" advTm="249043"/>
    </mc:Choice>
    <mc:Fallback xmlns="">
      <p:transition spd="slow" advTm="24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Analysis and Forecasting</a:t>
            </a:r>
            <a:endParaRPr lang="en-US" dirty="0"/>
          </a:p>
        </p:txBody>
      </p:sp>
      <p:sp>
        <p:nvSpPr>
          <p:cNvPr id="3" name="Content Placeholder 2"/>
          <p:cNvSpPr>
            <a:spLocks noGrp="1"/>
          </p:cNvSpPr>
          <p:nvPr>
            <p:ph idx="1"/>
          </p:nvPr>
        </p:nvSpPr>
        <p:spPr/>
        <p:txBody>
          <a:bodyPr>
            <a:normAutofit lnSpcReduction="10000"/>
          </a:bodyPr>
          <a:lstStyle/>
          <a:p>
            <a:r>
              <a:rPr lang="en-US" sz="1400" dirty="0" smtClean="0"/>
              <a:t>Seasonal forecasts of crime are based on Time-Series Analysis but represent slices of time that are congruent.  The reason is because crime types and frequencies vary depending upon the season such as in the case of residential burglary in the summer which is a very different in its orientation than in the winter, fall, or spring. </a:t>
            </a:r>
          </a:p>
          <a:p>
            <a:r>
              <a:rPr lang="en-US" sz="1400" dirty="0" smtClean="0"/>
              <a:t>As applied to residential burglaries, for example, we know that they increase during the summer months when children between the ages of 14 and 18 are out of school and unsupervised. Using a Time-Series Analysis and projection for an entire year would be ineffective if the objective was to design and implement a directed patrol operation that targeted residential burglary prevention. </a:t>
            </a:r>
            <a:r>
              <a:rPr lang="en-US" sz="1400" dirty="0"/>
              <a:t> </a:t>
            </a:r>
            <a:r>
              <a:rPr lang="en-US" sz="1400" dirty="0" smtClean="0"/>
              <a:t>You certainly could forecast it for the upcoming year, but calculating four separate projections based on season might garner much more accuracy because the Standard Deviation would be less based on seasonal analysis.</a:t>
            </a:r>
          </a:p>
          <a:p>
            <a:r>
              <a:rPr lang="en-US" sz="1400" dirty="0" smtClean="0"/>
              <a:t>Remember that regression is predicated on probability based on historical averaging and is only 68% accurate. You can apply Confidence Intervals or even Standard Deviations to provide the lower and upper range of the projection, but no matter how you structure the forecast, the lower the Standard Deviation, the more accurate will be the forecast.</a:t>
            </a:r>
          </a:p>
          <a:p>
            <a:r>
              <a:rPr lang="en-US" sz="1400" dirty="0" smtClean="0"/>
              <a:t>You will find it advantageous to break crime forecasting down to even smaller increments such as weeks or days. This is especially helpful for directed patrol effectiveness assessment. By having minute time segments that represent equal time values (such as the first week of 2010 and the first week of 2011 to forecast the projected crime for the first week of 2013 you assure congruity.  Obviously you need many more time slices to increase the accuracy of your forecast, but you get the idea.</a:t>
            </a:r>
          </a:p>
          <a:p>
            <a:r>
              <a:rPr lang="en-US" sz="1400" dirty="0" smtClean="0"/>
              <a:t>BTW the minimum number of time sets that I use is 10 for any forecast. Fewer than that increases the value of the standard deviations and lessens the accuracy of the projection because it is not a true representation of history</a:t>
            </a:r>
          </a:p>
          <a:p>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6041543"/>
      </p:ext>
    </p:extLst>
  </p:cSld>
  <p:clrMapOvr>
    <a:masterClrMapping/>
  </p:clrMapOvr>
  <mc:AlternateContent xmlns:mc="http://schemas.openxmlformats.org/markup-compatibility/2006" xmlns:p14="http://schemas.microsoft.com/office/powerpoint/2010/main">
    <mc:Choice Requires="p14">
      <p:transition spd="slow" p14:dur="2000" advTm="282833"/>
    </mc:Choice>
    <mc:Fallback xmlns="">
      <p:transition spd="slow" advTm="28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Analysis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42548173"/>
              </p:ext>
            </p:extLst>
          </p:nvPr>
        </p:nvGraphicFramePr>
        <p:xfrm>
          <a:off x="1524000" y="1397000"/>
          <a:ext cx="6096000" cy="22250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Time Period</a:t>
                      </a:r>
                      <a:endParaRPr lang="en-US" dirty="0"/>
                    </a:p>
                  </a:txBody>
                  <a:tcPr/>
                </a:tc>
                <a:tc>
                  <a:txBody>
                    <a:bodyPr/>
                    <a:lstStyle/>
                    <a:p>
                      <a:r>
                        <a:rPr lang="en-US" dirty="0" smtClean="0"/>
                        <a:t>Period Number</a:t>
                      </a:r>
                      <a:endParaRPr lang="en-US" dirty="0"/>
                    </a:p>
                  </a:txBody>
                  <a:tcPr/>
                </a:tc>
                <a:tc>
                  <a:txBody>
                    <a:bodyPr/>
                    <a:lstStyle/>
                    <a:p>
                      <a:r>
                        <a:rPr lang="en-US" dirty="0" smtClean="0"/>
                        <a:t>Crime</a:t>
                      </a:r>
                      <a:endParaRPr lang="en-US" dirty="0"/>
                    </a:p>
                  </a:txBody>
                  <a:tcPr/>
                </a:tc>
              </a:tr>
              <a:tr h="370840">
                <a:tc>
                  <a:txBody>
                    <a:bodyPr/>
                    <a:lstStyle/>
                    <a:p>
                      <a:r>
                        <a:rPr lang="en-US" dirty="0" smtClean="0"/>
                        <a:t>Q4 - 2008</a:t>
                      </a:r>
                      <a:endParaRPr lang="en-US" dirty="0"/>
                    </a:p>
                  </a:txBody>
                  <a:tcPr/>
                </a:tc>
                <a:tc>
                  <a:txBody>
                    <a:bodyPr/>
                    <a:lstStyle/>
                    <a:p>
                      <a:r>
                        <a:rPr lang="en-US" dirty="0" smtClean="0"/>
                        <a:t>1</a:t>
                      </a:r>
                      <a:endParaRPr lang="en-US" dirty="0"/>
                    </a:p>
                  </a:txBody>
                  <a:tcPr/>
                </a:tc>
                <a:tc>
                  <a:txBody>
                    <a:bodyPr/>
                    <a:lstStyle/>
                    <a:p>
                      <a:r>
                        <a:rPr lang="en-US" dirty="0" smtClean="0"/>
                        <a:t>109</a:t>
                      </a:r>
                      <a:endParaRPr lang="en-US" dirty="0"/>
                    </a:p>
                  </a:txBody>
                  <a:tcPr/>
                </a:tc>
              </a:tr>
              <a:tr h="370840">
                <a:tc>
                  <a:txBody>
                    <a:bodyPr/>
                    <a:lstStyle/>
                    <a:p>
                      <a:r>
                        <a:rPr lang="en-US" dirty="0" smtClean="0"/>
                        <a:t>Q4 - 2009</a:t>
                      </a:r>
                      <a:endParaRPr lang="en-US" dirty="0"/>
                    </a:p>
                  </a:txBody>
                  <a:tcPr/>
                </a:tc>
                <a:tc>
                  <a:txBody>
                    <a:bodyPr/>
                    <a:lstStyle/>
                    <a:p>
                      <a:r>
                        <a:rPr lang="en-US" dirty="0" smtClean="0"/>
                        <a:t>2</a:t>
                      </a:r>
                      <a:endParaRPr lang="en-US" dirty="0"/>
                    </a:p>
                  </a:txBody>
                  <a:tcPr/>
                </a:tc>
                <a:tc>
                  <a:txBody>
                    <a:bodyPr/>
                    <a:lstStyle/>
                    <a:p>
                      <a:r>
                        <a:rPr lang="en-US" dirty="0" smtClean="0"/>
                        <a:t>125</a:t>
                      </a:r>
                      <a:endParaRPr lang="en-US" dirty="0"/>
                    </a:p>
                  </a:txBody>
                  <a:tcPr/>
                </a:tc>
              </a:tr>
              <a:tr h="370840">
                <a:tc>
                  <a:txBody>
                    <a:bodyPr/>
                    <a:lstStyle/>
                    <a:p>
                      <a:r>
                        <a:rPr lang="en-US" dirty="0" smtClean="0"/>
                        <a:t>Q4 - 2010</a:t>
                      </a:r>
                      <a:endParaRPr lang="en-US" dirty="0"/>
                    </a:p>
                  </a:txBody>
                  <a:tcPr/>
                </a:tc>
                <a:tc>
                  <a:txBody>
                    <a:bodyPr/>
                    <a:lstStyle/>
                    <a:p>
                      <a:r>
                        <a:rPr lang="en-US" dirty="0" smtClean="0"/>
                        <a:t>3</a:t>
                      </a:r>
                      <a:endParaRPr lang="en-US" dirty="0"/>
                    </a:p>
                  </a:txBody>
                  <a:tcPr/>
                </a:tc>
                <a:tc>
                  <a:txBody>
                    <a:bodyPr/>
                    <a:lstStyle/>
                    <a:p>
                      <a:r>
                        <a:rPr lang="en-US" dirty="0" smtClean="0"/>
                        <a:t>140</a:t>
                      </a:r>
                      <a:endParaRPr lang="en-US" dirty="0"/>
                    </a:p>
                  </a:txBody>
                  <a:tcPr/>
                </a:tc>
              </a:tr>
              <a:tr h="370840">
                <a:tc>
                  <a:txBody>
                    <a:bodyPr/>
                    <a:lstStyle/>
                    <a:p>
                      <a:r>
                        <a:rPr lang="en-US" dirty="0" smtClean="0"/>
                        <a:t>Q4 - 2011</a:t>
                      </a:r>
                      <a:endParaRPr lang="en-US" dirty="0"/>
                    </a:p>
                  </a:txBody>
                  <a:tcPr/>
                </a:tc>
                <a:tc>
                  <a:txBody>
                    <a:bodyPr/>
                    <a:lstStyle/>
                    <a:p>
                      <a:r>
                        <a:rPr lang="en-US" dirty="0" smtClean="0"/>
                        <a:t>4</a:t>
                      </a:r>
                      <a:endParaRPr lang="en-US" dirty="0"/>
                    </a:p>
                  </a:txBody>
                  <a:tcPr/>
                </a:tc>
                <a:tc>
                  <a:txBody>
                    <a:bodyPr/>
                    <a:lstStyle/>
                    <a:p>
                      <a:r>
                        <a:rPr lang="en-US" dirty="0" smtClean="0"/>
                        <a:t>170</a:t>
                      </a:r>
                      <a:endParaRPr lang="en-US" dirty="0"/>
                    </a:p>
                  </a:txBody>
                  <a:tcPr/>
                </a:tc>
              </a:tr>
              <a:tr h="370840">
                <a:tc>
                  <a:txBody>
                    <a:bodyPr/>
                    <a:lstStyle/>
                    <a:p>
                      <a:r>
                        <a:rPr lang="en-US" dirty="0" smtClean="0"/>
                        <a:t>Q4 - 2012</a:t>
                      </a:r>
                      <a:endParaRPr lang="en-US" dirty="0"/>
                    </a:p>
                  </a:txBody>
                  <a:tcPr/>
                </a:tc>
                <a:tc>
                  <a:txBody>
                    <a:bodyPr/>
                    <a:lstStyle/>
                    <a:p>
                      <a:r>
                        <a:rPr lang="en-US" dirty="0" smtClean="0"/>
                        <a:t>5</a:t>
                      </a:r>
                      <a:endParaRPr lang="en-US" dirty="0"/>
                    </a:p>
                  </a:txBody>
                  <a:tcPr/>
                </a:tc>
                <a:tc>
                  <a:txBody>
                    <a:bodyPr/>
                    <a:lstStyle/>
                    <a:p>
                      <a:r>
                        <a:rPr lang="en-US" dirty="0" smtClean="0"/>
                        <a:t>201</a:t>
                      </a:r>
                      <a:endParaRPr lang="en-US" dirty="0"/>
                    </a:p>
                  </a:txBody>
                  <a:tcPr/>
                </a:tc>
              </a:tr>
            </a:tbl>
          </a:graphicData>
        </a:graphic>
      </p:graphicFrame>
      <p:sp>
        <p:nvSpPr>
          <p:cNvPr id="5" name="TextBox 4"/>
          <p:cNvSpPr txBox="1"/>
          <p:nvPr/>
        </p:nvSpPr>
        <p:spPr>
          <a:xfrm>
            <a:off x="1783702" y="3733800"/>
            <a:ext cx="5672258" cy="2677656"/>
          </a:xfrm>
          <a:prstGeom prst="rect">
            <a:avLst/>
          </a:prstGeom>
          <a:noFill/>
        </p:spPr>
        <p:txBody>
          <a:bodyPr wrap="none" rtlCol="0">
            <a:spAutoFit/>
          </a:bodyPr>
          <a:lstStyle/>
          <a:p>
            <a:pPr algn="just"/>
            <a:r>
              <a:rPr lang="en-US" sz="1400" dirty="0" smtClean="0"/>
              <a:t>Forecasting the expected crime frequency for the 4</a:t>
            </a:r>
            <a:r>
              <a:rPr lang="en-US" sz="1400" baseline="30000" dirty="0" smtClean="0"/>
              <a:t>th</a:t>
            </a:r>
            <a:r>
              <a:rPr lang="en-US" sz="1400" dirty="0" smtClean="0"/>
              <a:t> Quarter of 2013 </a:t>
            </a:r>
          </a:p>
          <a:p>
            <a:pPr algn="just"/>
            <a:r>
              <a:rPr lang="en-US" sz="1400" dirty="0" smtClean="0"/>
              <a:t>can be accomplished using the same Time-Series approach that we</a:t>
            </a:r>
          </a:p>
          <a:p>
            <a:pPr algn="just"/>
            <a:r>
              <a:rPr lang="en-US" sz="1400" dirty="0" smtClean="0"/>
              <a:t>discussed previously.  </a:t>
            </a:r>
          </a:p>
          <a:p>
            <a:pPr algn="just"/>
            <a:endParaRPr lang="en-US" sz="1400" dirty="0"/>
          </a:p>
          <a:p>
            <a:pPr algn="just"/>
            <a:r>
              <a:rPr lang="en-US" sz="1400" dirty="0" smtClean="0"/>
              <a:t>Breaking the time element into a more actionable slice of time, gives</a:t>
            </a:r>
          </a:p>
          <a:p>
            <a:pPr algn="just"/>
            <a:r>
              <a:rPr lang="en-US" sz="1400" dirty="0" smtClean="0"/>
              <a:t>a level of specificity that coincides with the traditional operations planning </a:t>
            </a:r>
          </a:p>
          <a:p>
            <a:pPr algn="just"/>
            <a:r>
              <a:rPr lang="en-US" sz="1400" dirty="0"/>
              <a:t>a</a:t>
            </a:r>
            <a:r>
              <a:rPr lang="en-US" sz="1400" dirty="0" smtClean="0"/>
              <a:t>pproach.  Ideally all jurisdictions or patrol sectors would be assessed using</a:t>
            </a:r>
          </a:p>
          <a:p>
            <a:pPr algn="just"/>
            <a:r>
              <a:rPr lang="en-US" sz="1400" dirty="0"/>
              <a:t>t</a:t>
            </a:r>
            <a:r>
              <a:rPr lang="en-US" sz="1400" dirty="0" smtClean="0"/>
              <a:t>his approach and a determination of the areas where crime is expected</a:t>
            </a:r>
          </a:p>
          <a:p>
            <a:pPr algn="just"/>
            <a:r>
              <a:rPr lang="en-US" sz="1400" dirty="0"/>
              <a:t>t</a:t>
            </a:r>
            <a:r>
              <a:rPr lang="en-US" sz="1400" dirty="0" smtClean="0"/>
              <a:t>o exceed to level of tolerance is made. Enforcement assets are then</a:t>
            </a:r>
          </a:p>
          <a:p>
            <a:pPr algn="just"/>
            <a:r>
              <a:rPr lang="en-US" sz="1400" dirty="0"/>
              <a:t>r</a:t>
            </a:r>
            <a:r>
              <a:rPr lang="en-US" sz="1400" dirty="0" smtClean="0"/>
              <a:t>edistributed from other regions to the targeted area to impact crime.</a:t>
            </a:r>
          </a:p>
          <a:p>
            <a:pPr algn="just"/>
            <a:endParaRPr lang="en-US" sz="1400" dirty="0"/>
          </a:p>
          <a:p>
            <a:pPr algn="just"/>
            <a:r>
              <a:rPr lang="en-US" sz="1400" dirty="0" smtClean="0"/>
              <a:t>Try computing the projected crime frequency yourself based on this data.</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8652227"/>
      </p:ext>
    </p:extLst>
  </p:cSld>
  <p:clrMapOvr>
    <a:masterClrMapping/>
  </p:clrMapOvr>
  <mc:AlternateContent xmlns:mc="http://schemas.openxmlformats.org/markup-compatibility/2006" xmlns:p14="http://schemas.microsoft.com/office/powerpoint/2010/main">
    <mc:Choice Requires="p14">
      <p:transition spd="slow" p14:dur="2000" advTm="217798"/>
    </mc:Choice>
    <mc:Fallback xmlns="">
      <p:transition spd="slow" advTm="21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Seasonal Analysis</a:t>
            </a:r>
          </a:p>
        </p:txBody>
      </p:sp>
      <p:graphicFrame>
        <p:nvGraphicFramePr>
          <p:cNvPr id="4" name="Table 3"/>
          <p:cNvGraphicFramePr>
            <a:graphicFrameLocks noGrp="1"/>
          </p:cNvGraphicFramePr>
          <p:nvPr>
            <p:extLst>
              <p:ext uri="{D42A27DB-BD31-4B8C-83A1-F6EECF244321}">
                <p14:modId xmlns:p14="http://schemas.microsoft.com/office/powerpoint/2010/main" val="16275981"/>
              </p:ext>
            </p:extLst>
          </p:nvPr>
        </p:nvGraphicFramePr>
        <p:xfrm>
          <a:off x="1524000" y="1397000"/>
          <a:ext cx="6096000" cy="18542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Time Period</a:t>
                      </a:r>
                      <a:endParaRPr lang="en-US" dirty="0"/>
                    </a:p>
                  </a:txBody>
                  <a:tcPr/>
                </a:tc>
                <a:tc>
                  <a:txBody>
                    <a:bodyPr/>
                    <a:lstStyle/>
                    <a:p>
                      <a:r>
                        <a:rPr lang="en-US" dirty="0" smtClean="0"/>
                        <a:t>Period Number</a:t>
                      </a:r>
                      <a:endParaRPr lang="en-US" dirty="0"/>
                    </a:p>
                  </a:txBody>
                  <a:tcPr/>
                </a:tc>
                <a:tc>
                  <a:txBody>
                    <a:bodyPr/>
                    <a:lstStyle/>
                    <a:p>
                      <a:r>
                        <a:rPr lang="en-US" dirty="0" smtClean="0"/>
                        <a:t>Crime</a:t>
                      </a:r>
                      <a:endParaRPr lang="en-US" dirty="0"/>
                    </a:p>
                  </a:txBody>
                  <a:tcPr/>
                </a:tc>
              </a:tr>
              <a:tr h="370840">
                <a:tc>
                  <a:txBody>
                    <a:bodyPr/>
                    <a:lstStyle/>
                    <a:p>
                      <a:r>
                        <a:rPr lang="en-US" dirty="0" smtClean="0"/>
                        <a:t>Week 1 – Dec 2009</a:t>
                      </a:r>
                      <a:endParaRPr lang="en-US" dirty="0"/>
                    </a:p>
                  </a:txBody>
                  <a:tcPr/>
                </a:tc>
                <a:tc>
                  <a:txBody>
                    <a:bodyPr/>
                    <a:lstStyle/>
                    <a:p>
                      <a:r>
                        <a:rPr lang="en-US" dirty="0" smtClean="0"/>
                        <a:t>               1</a:t>
                      </a:r>
                      <a:endParaRPr lang="en-US" dirty="0"/>
                    </a:p>
                  </a:txBody>
                  <a:tcPr/>
                </a:tc>
                <a:tc>
                  <a:txBody>
                    <a:bodyPr/>
                    <a:lstStyle/>
                    <a:p>
                      <a:r>
                        <a:rPr lang="en-US" dirty="0" smtClean="0"/>
                        <a:t>43</a:t>
                      </a:r>
                      <a:endParaRPr lang="en-US" dirty="0"/>
                    </a:p>
                  </a:txBody>
                  <a:tcPr/>
                </a:tc>
              </a:tr>
              <a:tr h="370840">
                <a:tc>
                  <a:txBody>
                    <a:bodyPr/>
                    <a:lstStyle/>
                    <a:p>
                      <a:r>
                        <a:rPr lang="en-US" dirty="0" smtClean="0"/>
                        <a:t>Week 1 – Dec 2010</a:t>
                      </a:r>
                      <a:endParaRPr lang="en-US" dirty="0"/>
                    </a:p>
                  </a:txBody>
                  <a:tcPr/>
                </a:tc>
                <a:tc>
                  <a:txBody>
                    <a:bodyPr/>
                    <a:lstStyle/>
                    <a:p>
                      <a:r>
                        <a:rPr lang="en-US" dirty="0" smtClean="0"/>
                        <a:t>               2</a:t>
                      </a:r>
                      <a:endParaRPr lang="en-US" dirty="0"/>
                    </a:p>
                  </a:txBody>
                  <a:tcPr/>
                </a:tc>
                <a:tc>
                  <a:txBody>
                    <a:bodyPr/>
                    <a:lstStyle/>
                    <a:p>
                      <a:r>
                        <a:rPr lang="en-US" dirty="0" smtClean="0"/>
                        <a:t>51</a:t>
                      </a:r>
                      <a:endParaRPr lang="en-US" dirty="0"/>
                    </a:p>
                  </a:txBody>
                  <a:tcPr/>
                </a:tc>
              </a:tr>
              <a:tr h="370840">
                <a:tc>
                  <a:txBody>
                    <a:bodyPr/>
                    <a:lstStyle/>
                    <a:p>
                      <a:r>
                        <a:rPr lang="en-US" dirty="0" smtClean="0"/>
                        <a:t>Week</a:t>
                      </a:r>
                      <a:r>
                        <a:rPr lang="en-US" baseline="0" dirty="0" smtClean="0"/>
                        <a:t> 1 – Dec 2011</a:t>
                      </a:r>
                      <a:endParaRPr lang="en-US" dirty="0"/>
                    </a:p>
                  </a:txBody>
                  <a:tcPr/>
                </a:tc>
                <a:tc>
                  <a:txBody>
                    <a:bodyPr/>
                    <a:lstStyle/>
                    <a:p>
                      <a:r>
                        <a:rPr lang="en-US" dirty="0" smtClean="0"/>
                        <a:t>               3</a:t>
                      </a:r>
                      <a:endParaRPr lang="en-US" dirty="0"/>
                    </a:p>
                  </a:txBody>
                  <a:tcPr/>
                </a:tc>
                <a:tc>
                  <a:txBody>
                    <a:bodyPr/>
                    <a:lstStyle/>
                    <a:p>
                      <a:r>
                        <a:rPr lang="en-US" dirty="0" smtClean="0"/>
                        <a:t>57</a:t>
                      </a:r>
                      <a:endParaRPr lang="en-US" dirty="0"/>
                    </a:p>
                  </a:txBody>
                  <a:tcPr/>
                </a:tc>
              </a:tr>
              <a:tr h="370840">
                <a:tc>
                  <a:txBody>
                    <a:bodyPr/>
                    <a:lstStyle/>
                    <a:p>
                      <a:r>
                        <a:rPr lang="en-US" dirty="0" smtClean="0"/>
                        <a:t>Week </a:t>
                      </a:r>
                      <a:r>
                        <a:rPr lang="en-US" baseline="0" dirty="0" smtClean="0"/>
                        <a:t>1 – Dec 2012</a:t>
                      </a:r>
                      <a:endParaRPr lang="en-US" dirty="0"/>
                    </a:p>
                  </a:txBody>
                  <a:tcPr/>
                </a:tc>
                <a:tc>
                  <a:txBody>
                    <a:bodyPr/>
                    <a:lstStyle/>
                    <a:p>
                      <a:r>
                        <a:rPr lang="en-US" dirty="0" smtClean="0"/>
                        <a:t>               4</a:t>
                      </a:r>
                      <a:endParaRPr lang="en-US" dirty="0"/>
                    </a:p>
                  </a:txBody>
                  <a:tcPr/>
                </a:tc>
                <a:tc>
                  <a:txBody>
                    <a:bodyPr/>
                    <a:lstStyle/>
                    <a:p>
                      <a:r>
                        <a:rPr lang="en-US" dirty="0" smtClean="0"/>
                        <a:t>63</a:t>
                      </a:r>
                      <a:endParaRPr lang="en-US" dirty="0"/>
                    </a:p>
                  </a:txBody>
                  <a:tcPr/>
                </a:tc>
              </a:tr>
            </a:tbl>
          </a:graphicData>
        </a:graphic>
      </p:graphicFrame>
      <p:sp>
        <p:nvSpPr>
          <p:cNvPr id="5" name="TextBox 4"/>
          <p:cNvSpPr txBox="1"/>
          <p:nvPr/>
        </p:nvSpPr>
        <p:spPr>
          <a:xfrm>
            <a:off x="1219200" y="3429000"/>
            <a:ext cx="6823471" cy="3139321"/>
          </a:xfrm>
          <a:prstGeom prst="rect">
            <a:avLst/>
          </a:prstGeom>
          <a:noFill/>
        </p:spPr>
        <p:txBody>
          <a:bodyPr wrap="none" rtlCol="0">
            <a:spAutoFit/>
          </a:bodyPr>
          <a:lstStyle/>
          <a:p>
            <a:r>
              <a:rPr lang="en-US" dirty="0" smtClean="0"/>
              <a:t>Under this configuration, the Time – Series method is focused </a:t>
            </a:r>
          </a:p>
          <a:p>
            <a:r>
              <a:rPr lang="en-US" dirty="0"/>
              <a:t>o</a:t>
            </a:r>
            <a:r>
              <a:rPr lang="en-US" dirty="0" smtClean="0"/>
              <a:t>n fractional time slices to increase specificity in the forecast</a:t>
            </a:r>
          </a:p>
          <a:p>
            <a:r>
              <a:rPr lang="en-US" dirty="0" smtClean="0"/>
              <a:t>and to minimize the Standard Deviation of large samples.</a:t>
            </a:r>
          </a:p>
          <a:p>
            <a:endParaRPr lang="en-US" dirty="0"/>
          </a:p>
          <a:p>
            <a:r>
              <a:rPr lang="en-US" dirty="0" smtClean="0"/>
              <a:t>An important note is the congruity of the time periods. Essentially</a:t>
            </a:r>
          </a:p>
          <a:p>
            <a:r>
              <a:rPr lang="en-US" dirty="0"/>
              <a:t>t</a:t>
            </a:r>
            <a:r>
              <a:rPr lang="en-US" dirty="0" smtClean="0"/>
              <a:t>hey all represent the same slice of time (Week 1) for the past four</a:t>
            </a:r>
          </a:p>
          <a:p>
            <a:r>
              <a:rPr lang="en-US" dirty="0"/>
              <a:t>y</a:t>
            </a:r>
            <a:r>
              <a:rPr lang="en-US" dirty="0" smtClean="0"/>
              <a:t>ears. Using this approach you can forecast the upcoming crime rate</a:t>
            </a:r>
          </a:p>
          <a:p>
            <a:r>
              <a:rPr lang="en-US" dirty="0"/>
              <a:t>f</a:t>
            </a:r>
            <a:r>
              <a:rPr lang="en-US" dirty="0" smtClean="0"/>
              <a:t>or Week 1 of December 2013 well in advance of its arrival and decide</a:t>
            </a:r>
          </a:p>
          <a:p>
            <a:r>
              <a:rPr lang="en-US" dirty="0"/>
              <a:t>i</a:t>
            </a:r>
            <a:r>
              <a:rPr lang="en-US" dirty="0" smtClean="0"/>
              <a:t>f the forecasted crime level is acceptable or not, and what to do about</a:t>
            </a:r>
          </a:p>
          <a:p>
            <a:r>
              <a:rPr lang="en-US" dirty="0" smtClean="0"/>
              <a:t>it before it happens. Try computing the forecast yourself and see what</a:t>
            </a:r>
          </a:p>
          <a:p>
            <a:r>
              <a:rPr lang="en-US" dirty="0" smtClean="0"/>
              <a:t>crime frequency you come up with.</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7691225"/>
      </p:ext>
    </p:extLst>
  </p:cSld>
  <p:clrMapOvr>
    <a:masterClrMapping/>
  </p:clrMapOvr>
  <mc:AlternateContent xmlns:mc="http://schemas.openxmlformats.org/markup-compatibility/2006" xmlns:p14="http://schemas.microsoft.com/office/powerpoint/2010/main">
    <mc:Choice Requires="p14">
      <p:transition spd="slow" p14:dur="2000" advTm="202356"/>
    </mc:Choice>
    <mc:Fallback xmlns="">
      <p:transition spd="slow" advTm="20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 Prevention Assessment</a:t>
            </a:r>
            <a:endParaRPr lang="en-US" dirty="0"/>
          </a:p>
        </p:txBody>
      </p:sp>
      <p:sp>
        <p:nvSpPr>
          <p:cNvPr id="3" name="Content Placeholder 2"/>
          <p:cNvSpPr>
            <a:spLocks noGrp="1"/>
          </p:cNvSpPr>
          <p:nvPr>
            <p:ph idx="1"/>
          </p:nvPr>
        </p:nvSpPr>
        <p:spPr/>
        <p:txBody>
          <a:bodyPr>
            <a:normAutofit/>
          </a:bodyPr>
          <a:lstStyle/>
          <a:p>
            <a:r>
              <a:rPr lang="en-US" sz="1800" dirty="0" smtClean="0"/>
              <a:t>Since I mentioned directed patrol effectiveness assessment previously, we should look at this process more closely.</a:t>
            </a:r>
          </a:p>
          <a:p>
            <a:r>
              <a:rPr lang="en-US" sz="1800" dirty="0" smtClean="0"/>
              <a:t>If, for example you forecast expected burglaries for a one week period, in a specific region to be 100, and you determine that this level of criminality is too high, then you can take positive steps to reduce the crime rate. Let’s presume that before that week happens you redirect patrol resources, from other jurisdictions and patrol areas, to that targeted region to elevate the police presence, and combine this action with increased public awareness through news media coverage that a directed patrol operation is underway using enhanced patrol coverage, undercover operations, air units, and a few other tactical enforcement strategies at your disposal, you would logically think that it should have an effect by reducing the frequency of burglaries in that jurisdiction because of deterrence.</a:t>
            </a:r>
          </a:p>
          <a:p>
            <a:r>
              <a:rPr lang="en-US" sz="1800" dirty="0" smtClean="0"/>
              <a:t>If your forecasted burglary frequency were 100 and the actual number of reported burglaries experienced during the week were 35, then you could safely subtract 35 from 100 to discern that your actions prevented 55 burglaries from occurring. </a:t>
            </a:r>
          </a:p>
          <a:p>
            <a:endParaRPr lang="en-US" sz="1200" dirty="0" smtClean="0"/>
          </a:p>
          <a:p>
            <a:endParaRPr lang="en-US" sz="1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40883184"/>
      </p:ext>
    </p:extLst>
  </p:cSld>
  <p:clrMapOvr>
    <a:masterClrMapping/>
  </p:clrMapOvr>
  <mc:AlternateContent xmlns:mc="http://schemas.openxmlformats.org/markup-compatibility/2006" xmlns:p14="http://schemas.microsoft.com/office/powerpoint/2010/main">
    <mc:Choice Requires="p14">
      <p:transition spd="slow" p14:dur="2000" advTm="142366"/>
    </mc:Choice>
    <mc:Fallback xmlns="">
      <p:transition spd="slow" advTm="14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Crime Prevention Assessment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0"/>
            <a:ext cx="8635112" cy="352806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042400"/>
      </p:ext>
    </p:extLst>
  </p:cSld>
  <p:clrMapOvr>
    <a:masterClrMapping/>
  </p:clrMapOvr>
  <mc:AlternateContent xmlns:mc="http://schemas.openxmlformats.org/markup-compatibility/2006" xmlns:p14="http://schemas.microsoft.com/office/powerpoint/2010/main">
    <mc:Choice Requires="p14">
      <p:transition spd="slow" p14:dur="2000" advTm="61275"/>
    </mc:Choice>
    <mc:Fallback xmlns="">
      <p:transition spd="slow" advTm="6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1676400"/>
            <a:ext cx="6564308" cy="3962400"/>
          </a:xfrm>
        </p:spPr>
        <p:txBody>
          <a:bodyPr/>
          <a:lstStyle/>
          <a:p>
            <a:pPr algn="l"/>
            <a:r>
              <a:rPr lang="en-US" sz="4400" dirty="0" smtClean="0">
                <a:solidFill>
                  <a:schemeClr val="tx1"/>
                </a:solidFill>
                <a:latin typeface="Andalus" pitchFamily="18" charset="-78"/>
                <a:cs typeface="Andalus" pitchFamily="18" charset="-78"/>
              </a:rPr>
              <a:t>Lesson Overview</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Correlation Analysis</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Simple Linear Regression</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Time – Series Forecasting</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Seasonal Analysis and Forecasting</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Crime Prevention Assessment</a:t>
            </a:r>
          </a:p>
          <a:p>
            <a:pPr marL="742950" lvl="1" indent="-285750" algn="l">
              <a:buFont typeface="Arial" pitchFamily="34" charset="0"/>
              <a:buChar char="•"/>
            </a:pPr>
            <a:r>
              <a:rPr lang="en-US" sz="2000" dirty="0" smtClean="0">
                <a:solidFill>
                  <a:schemeClr val="tx1"/>
                </a:solidFill>
                <a:latin typeface="Andalus" pitchFamily="18" charset="-78"/>
                <a:cs typeface="Andalus" pitchFamily="18" charset="-78"/>
              </a:rPr>
              <a:t>Cost Benefit Analysis</a:t>
            </a:r>
          </a:p>
          <a:p>
            <a:pPr algn="l"/>
            <a:r>
              <a:rPr lang="en-US" sz="1800" dirty="0">
                <a:solidFill>
                  <a:schemeClr val="tx1"/>
                </a:solidFill>
                <a:latin typeface="AR BERKLEY" pitchFamily="2" charset="0"/>
                <a:cs typeface="Angsana New" pitchFamily="18" charset="-34"/>
              </a:rPr>
              <a:t>	</a:t>
            </a:r>
            <a:endParaRPr lang="en-US" sz="1800" dirty="0" smtClean="0">
              <a:solidFill>
                <a:schemeClr val="tx1"/>
              </a:solidFill>
              <a:latin typeface="AR BERKLEY" pitchFamily="2" charset="0"/>
              <a:cs typeface="Angsana New" pitchFamily="18" charset="-34"/>
            </a:endParaRPr>
          </a:p>
          <a:p>
            <a:pPr algn="l"/>
            <a:endParaRPr lang="en-US" dirty="0">
              <a:solidFill>
                <a:schemeClr val="tx1"/>
              </a:solidFill>
              <a:latin typeface="Angsana New" pitchFamily="18" charset="-34"/>
              <a:cs typeface="Angsana New" pitchFamily="18" charset="-34"/>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198199"/>
            <a:ext cx="1211126" cy="1219200"/>
          </a:xfrm>
          <a:prstGeom prst="rect">
            <a:avLst/>
          </a:prstGeom>
        </p:spPr>
      </p:pic>
      <p:sp>
        <p:nvSpPr>
          <p:cNvPr id="6" name="TextBox 5"/>
          <p:cNvSpPr txBox="1"/>
          <p:nvPr/>
        </p:nvSpPr>
        <p:spPr>
          <a:xfrm>
            <a:off x="369891" y="6417398"/>
            <a:ext cx="1538143" cy="246221"/>
          </a:xfrm>
          <a:prstGeom prst="rect">
            <a:avLst/>
          </a:prstGeom>
          <a:noFill/>
        </p:spPr>
        <p:txBody>
          <a:bodyPr wrap="square" rtlCol="0">
            <a:spAutoFit/>
          </a:bodyPr>
          <a:lstStyle/>
          <a:p>
            <a:r>
              <a:rPr lang="en-US" sz="1000" dirty="0" smtClean="0"/>
              <a:t>Judge Hal Campbell, Ph.D.</a:t>
            </a:r>
            <a:endParaRPr lang="en-US" sz="10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968" y="4193310"/>
            <a:ext cx="2508032" cy="2508032"/>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55967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989"/>
    </mc:Choice>
    <mc:Fallback xmlns="">
      <p:transition spd="slow" advTm="3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of Effectiveness</a:t>
            </a:r>
            <a:endParaRPr lang="en-US" dirty="0"/>
          </a:p>
        </p:txBody>
      </p:sp>
      <p:cxnSp>
        <p:nvCxnSpPr>
          <p:cNvPr id="11" name="Straight Connector 10"/>
          <p:cNvCxnSpPr/>
          <p:nvPr/>
        </p:nvCxnSpPr>
        <p:spPr>
          <a:xfrm>
            <a:off x="1905000" y="1828800"/>
            <a:ext cx="0" cy="3810000"/>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905000" y="5638800"/>
            <a:ext cx="51816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V="1">
            <a:off x="1981200" y="2514600"/>
            <a:ext cx="4724400" cy="2133600"/>
          </a:xfrm>
          <a:prstGeom prst="line">
            <a:avLst/>
          </a:prstGeom>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945292" y="2970993"/>
            <a:ext cx="381836" cy="1477328"/>
          </a:xfrm>
          <a:prstGeom prst="rect">
            <a:avLst/>
          </a:prstGeom>
          <a:noFill/>
        </p:spPr>
        <p:txBody>
          <a:bodyPr wrap="none" rtlCol="0">
            <a:spAutoFit/>
          </a:bodyPr>
          <a:lstStyle/>
          <a:p>
            <a:r>
              <a:rPr lang="en-US" dirty="0" smtClean="0"/>
              <a:t> C</a:t>
            </a:r>
            <a:br>
              <a:rPr lang="en-US" dirty="0" smtClean="0"/>
            </a:br>
            <a:r>
              <a:rPr lang="en-US" dirty="0" smtClean="0"/>
              <a:t> R</a:t>
            </a:r>
            <a:br>
              <a:rPr lang="en-US" dirty="0" smtClean="0"/>
            </a:br>
            <a:r>
              <a:rPr lang="en-US" dirty="0" smtClean="0"/>
              <a:t> I</a:t>
            </a:r>
            <a:br>
              <a:rPr lang="en-US" dirty="0" smtClean="0"/>
            </a:br>
            <a:r>
              <a:rPr lang="en-US" dirty="0" smtClean="0"/>
              <a:t>M</a:t>
            </a:r>
            <a:br>
              <a:rPr lang="en-US" dirty="0" smtClean="0"/>
            </a:br>
            <a:r>
              <a:rPr lang="en-US" dirty="0" smtClean="0"/>
              <a:t> E</a:t>
            </a:r>
            <a:endParaRPr lang="en-US" dirty="0"/>
          </a:p>
        </p:txBody>
      </p:sp>
      <p:sp>
        <p:nvSpPr>
          <p:cNvPr id="19" name="TextBox 18"/>
          <p:cNvSpPr txBox="1"/>
          <p:nvPr/>
        </p:nvSpPr>
        <p:spPr>
          <a:xfrm>
            <a:off x="4307941" y="5835134"/>
            <a:ext cx="649537" cy="369332"/>
          </a:xfrm>
          <a:prstGeom prst="rect">
            <a:avLst/>
          </a:prstGeom>
          <a:noFill/>
        </p:spPr>
        <p:txBody>
          <a:bodyPr wrap="none" rtlCol="0">
            <a:spAutoFit/>
          </a:bodyPr>
          <a:lstStyle/>
          <a:p>
            <a:r>
              <a:rPr lang="en-US" dirty="0" smtClean="0"/>
              <a:t>Time</a:t>
            </a:r>
            <a:endParaRPr lang="en-US" dirty="0"/>
          </a:p>
        </p:txBody>
      </p:sp>
      <p:cxnSp>
        <p:nvCxnSpPr>
          <p:cNvPr id="24" name="Straight Connector 23"/>
          <p:cNvCxnSpPr/>
          <p:nvPr/>
        </p:nvCxnSpPr>
        <p:spPr>
          <a:xfrm flipV="1">
            <a:off x="2057400" y="2819400"/>
            <a:ext cx="4648200" cy="20574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V="1">
            <a:off x="1981200" y="2209800"/>
            <a:ext cx="4724400" cy="2133600"/>
          </a:xfrm>
          <a:prstGeom prst="line">
            <a:avLst/>
          </a:prstGeom>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1348253" y="2416995"/>
            <a:ext cx="535724" cy="369332"/>
          </a:xfrm>
          <a:prstGeom prst="rect">
            <a:avLst/>
          </a:prstGeom>
          <a:noFill/>
        </p:spPr>
        <p:txBody>
          <a:bodyPr wrap="none" rtlCol="0">
            <a:spAutoFit/>
          </a:bodyPr>
          <a:lstStyle/>
          <a:p>
            <a:r>
              <a:rPr lang="en-US" dirty="0" smtClean="0"/>
              <a:t>100</a:t>
            </a:r>
            <a:endParaRPr lang="en-US" dirty="0"/>
          </a:p>
        </p:txBody>
      </p:sp>
      <p:sp>
        <p:nvSpPr>
          <p:cNvPr id="28" name="TextBox 27"/>
          <p:cNvSpPr txBox="1"/>
          <p:nvPr/>
        </p:nvSpPr>
        <p:spPr>
          <a:xfrm>
            <a:off x="6577729" y="1948934"/>
            <a:ext cx="2596929" cy="369332"/>
          </a:xfrm>
          <a:prstGeom prst="rect">
            <a:avLst/>
          </a:prstGeom>
          <a:noFill/>
        </p:spPr>
        <p:txBody>
          <a:bodyPr wrap="none" rtlCol="0">
            <a:spAutoFit/>
          </a:bodyPr>
          <a:lstStyle/>
          <a:p>
            <a:r>
              <a:rPr lang="en-US" dirty="0" smtClean="0"/>
              <a:t>110 + 2 </a:t>
            </a:r>
            <a:r>
              <a:rPr lang="en-US" sz="1600" dirty="0" smtClean="0"/>
              <a:t>Standard Deviations</a:t>
            </a:r>
            <a:endParaRPr lang="en-US" sz="1600" dirty="0"/>
          </a:p>
        </p:txBody>
      </p:sp>
      <p:sp>
        <p:nvSpPr>
          <p:cNvPr id="29" name="TextBox 28"/>
          <p:cNvSpPr txBox="1"/>
          <p:nvPr/>
        </p:nvSpPr>
        <p:spPr>
          <a:xfrm>
            <a:off x="6667896" y="2601661"/>
            <a:ext cx="2526397" cy="369332"/>
          </a:xfrm>
          <a:prstGeom prst="rect">
            <a:avLst/>
          </a:prstGeom>
          <a:noFill/>
        </p:spPr>
        <p:txBody>
          <a:bodyPr wrap="none" rtlCol="0">
            <a:spAutoFit/>
          </a:bodyPr>
          <a:lstStyle/>
          <a:p>
            <a:r>
              <a:rPr lang="en-US" dirty="0" smtClean="0"/>
              <a:t>90 – 2 </a:t>
            </a:r>
            <a:r>
              <a:rPr lang="en-US" sz="1600" dirty="0"/>
              <a:t>Standard Deviations</a:t>
            </a:r>
            <a:r>
              <a:rPr lang="en-US" sz="1600" dirty="0" smtClean="0"/>
              <a:t> </a:t>
            </a:r>
            <a:endParaRPr lang="en-US" sz="1600" dirty="0"/>
          </a:p>
        </p:txBody>
      </p:sp>
      <p:cxnSp>
        <p:nvCxnSpPr>
          <p:cNvPr id="32" name="Straight Connector 31"/>
          <p:cNvCxnSpPr/>
          <p:nvPr/>
        </p:nvCxnSpPr>
        <p:spPr>
          <a:xfrm flipV="1">
            <a:off x="1905000" y="2514600"/>
            <a:ext cx="4800600" cy="8706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5332491" y="2839333"/>
            <a:ext cx="1351984" cy="1479170"/>
          </a:xfrm>
          <a:custGeom>
            <a:avLst/>
            <a:gdLst>
              <a:gd name="connsiteX0" fmla="*/ 0 w 1351984"/>
              <a:gd name="connsiteY0" fmla="*/ 293166 h 1479170"/>
              <a:gd name="connsiteX1" fmla="*/ 244444 w 1351984"/>
              <a:gd name="connsiteY1" fmla="*/ 21562 h 1479170"/>
              <a:gd name="connsiteX2" fmla="*/ 398353 w 1351984"/>
              <a:gd name="connsiteY2" fmla="*/ 30616 h 1479170"/>
              <a:gd name="connsiteX3" fmla="*/ 506994 w 1351984"/>
              <a:gd name="connsiteY3" fmla="*/ 139257 h 1479170"/>
              <a:gd name="connsiteX4" fmla="*/ 597529 w 1351984"/>
              <a:gd name="connsiteY4" fmla="*/ 447075 h 1479170"/>
              <a:gd name="connsiteX5" fmla="*/ 905347 w 1351984"/>
              <a:gd name="connsiteY5" fmla="*/ 1216619 h 1479170"/>
              <a:gd name="connsiteX6" fmla="*/ 1131683 w 1351984"/>
              <a:gd name="connsiteY6" fmla="*/ 1289047 h 1479170"/>
              <a:gd name="connsiteX7" fmla="*/ 1321806 w 1351984"/>
              <a:gd name="connsiteY7" fmla="*/ 1433903 h 1479170"/>
              <a:gd name="connsiteX8" fmla="*/ 1348966 w 1351984"/>
              <a:gd name="connsiteY8" fmla="*/ 1479170 h 147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984" h="1479170">
                <a:moveTo>
                  <a:pt x="0" y="293166"/>
                </a:moveTo>
                <a:cubicBezTo>
                  <a:pt x="89026" y="179243"/>
                  <a:pt x="178052" y="65320"/>
                  <a:pt x="244444" y="21562"/>
                </a:cubicBezTo>
                <a:cubicBezTo>
                  <a:pt x="310836" y="-22196"/>
                  <a:pt x="354595" y="11000"/>
                  <a:pt x="398353" y="30616"/>
                </a:cubicBezTo>
                <a:cubicBezTo>
                  <a:pt x="442111" y="50232"/>
                  <a:pt x="473798" y="69847"/>
                  <a:pt x="506994" y="139257"/>
                </a:cubicBezTo>
                <a:cubicBezTo>
                  <a:pt x="540190" y="208667"/>
                  <a:pt x="531137" y="267515"/>
                  <a:pt x="597529" y="447075"/>
                </a:cubicBezTo>
                <a:cubicBezTo>
                  <a:pt x="663921" y="626635"/>
                  <a:pt x="816321" y="1076290"/>
                  <a:pt x="905347" y="1216619"/>
                </a:cubicBezTo>
                <a:cubicBezTo>
                  <a:pt x="994373" y="1356948"/>
                  <a:pt x="1062273" y="1252833"/>
                  <a:pt x="1131683" y="1289047"/>
                </a:cubicBezTo>
                <a:cubicBezTo>
                  <a:pt x="1201093" y="1325261"/>
                  <a:pt x="1285592" y="1402216"/>
                  <a:pt x="1321806" y="1433903"/>
                </a:cubicBezTo>
                <a:cubicBezTo>
                  <a:pt x="1358020" y="1465590"/>
                  <a:pt x="1353493" y="1472380"/>
                  <a:pt x="1348966" y="14791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705600" y="4078989"/>
            <a:ext cx="2210733" cy="369332"/>
          </a:xfrm>
          <a:prstGeom prst="rect">
            <a:avLst/>
          </a:prstGeom>
          <a:noFill/>
        </p:spPr>
        <p:txBody>
          <a:bodyPr wrap="none" rtlCol="0">
            <a:spAutoFit/>
          </a:bodyPr>
          <a:lstStyle/>
          <a:p>
            <a:r>
              <a:rPr lang="en-US" dirty="0" smtClean="0"/>
              <a:t>35 – Crimes Reported</a:t>
            </a:r>
            <a:endParaRPr lang="en-US" dirty="0"/>
          </a:p>
        </p:txBody>
      </p:sp>
      <p:pic>
        <p:nvPicPr>
          <p:cNvPr id="36" name="Audio 35">
            <a:hlinkClick r:id="" action="ppaction://media"/>
          </p:cNvPr>
          <p:cNvPicPr>
            <a:picLocks noChangeAspect="1"/>
          </p:cNvPicPr>
          <p:nvPr>
            <a:audioFile r:link="rId1"/>
            <p:extLst>
              <p:ext uri="{DAA4B4D4-6D71-4841-9C94-3DE7FCFB9230}">
                <p14:media xmlns:p14="http://schemas.microsoft.com/office/powerpoint/2010/main" r:embed="rId2">
                  <p14:trim end="3961.9024"/>
                </p14:media>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79246138"/>
      </p:ext>
    </p:extLst>
  </p:cSld>
  <p:clrMapOvr>
    <a:masterClrMapping/>
  </p:clrMapOvr>
  <mc:AlternateContent xmlns:mc="http://schemas.openxmlformats.org/markup-compatibility/2006">
    <mc:Choice xmlns:p14="http://schemas.microsoft.com/office/powerpoint/2010/main" Requires="p14">
      <p:transition spd="slow" p14:dur="2000" advTm="207616"/>
    </mc:Choice>
    <mc:Fallback>
      <p:transition spd="slow" advTm="20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Cost-Benefit Analysis</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Using the previous example you might also conclude that since the average loss per burglary is $2500 dollars per incident, then $2500 multiplied times the number of prevented occurrences (55) would result in a net loss prevention rate of $137,500 in savings to the residents in avoided loss.</a:t>
            </a:r>
          </a:p>
          <a:p>
            <a:r>
              <a:rPr lang="en-US" dirty="0" smtClean="0"/>
              <a:t>You can even extend this dollar loss prevention calculation to a cost-benefit ratio by dividing the savings by the cost for added enforcement.</a:t>
            </a:r>
          </a:p>
          <a:p>
            <a:r>
              <a:rPr lang="en-US" dirty="0" smtClean="0"/>
              <a:t>Let’s presume that our cost of enhanced enforcement was $50,000 dollars for the week. We would then divide $137,500 by $50,000 to compute a cost-benefit ratio of 2.75.</a:t>
            </a:r>
          </a:p>
          <a:p>
            <a:r>
              <a:rPr lang="en-US" dirty="0" smtClean="0"/>
              <a:t>That means that for every dollar of cost over and above normal operations, we saved the residents of the community $2.75 in anticipated loss. Hopefully your computations would reflect a greater return on investment, but I thought that it would be helpful to keep the math simple so you can easily understand the process.</a:t>
            </a:r>
          </a:p>
          <a:p>
            <a:r>
              <a:rPr lang="en-US" dirty="0" smtClean="0"/>
              <a:t>The important point here is also that you are well positioned to know when to scale back on added enforcement because the cost-benefit ratio will tell you that the program is no longer viable (relative to cost savings).</a:t>
            </a:r>
          </a:p>
          <a:p>
            <a:r>
              <a:rPr lang="en-US" dirty="0" smtClean="0"/>
              <a:t>If for the first week you save the residents $37 dollars for every dollar over and above normal enforcement cost, and the second week you see a return of $15 dollars in cost-benefit savings, but the third weeks ratio drops to $1.25, then you know it’s time to move your forces elsewhere.</a:t>
            </a:r>
          </a:p>
          <a:p>
            <a:r>
              <a:rPr lang="en-US" dirty="0" smtClean="0"/>
              <a:t>You can garner residual benefit form not telling anyone you are moving them and stepping up your public relations campaign to make people think it’s still in effect, but you get the idea that there is point in time when you have exploited the strategy for all you’re going to get out of it and you could move those assets elsewhere for a better return on investment.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5321981"/>
      </p:ext>
    </p:extLst>
  </p:cSld>
  <p:clrMapOvr>
    <a:masterClrMapping/>
  </p:clrMapOvr>
  <mc:AlternateContent xmlns:mc="http://schemas.openxmlformats.org/markup-compatibility/2006" xmlns:p14="http://schemas.microsoft.com/office/powerpoint/2010/main">
    <mc:Choice Requires="p14">
      <p:transition spd="slow" p14:dur="2000" advTm="284591"/>
    </mc:Choice>
    <mc:Fallback xmlns="">
      <p:transition spd="slow" advTm="28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Summation</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2530803"/>
            <a:ext cx="3048000" cy="370489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230" y="4724400"/>
            <a:ext cx="1267869" cy="1511300"/>
          </a:xfrm>
          <a:prstGeom prst="rect">
            <a:avLst/>
          </a:prstGeom>
        </p:spPr>
      </p:pic>
      <p:sp>
        <p:nvSpPr>
          <p:cNvPr id="6" name="TextBox 5"/>
          <p:cNvSpPr txBox="1"/>
          <p:nvPr/>
        </p:nvSpPr>
        <p:spPr>
          <a:xfrm>
            <a:off x="4790982" y="4495800"/>
            <a:ext cx="3427349" cy="1015663"/>
          </a:xfrm>
          <a:prstGeom prst="rect">
            <a:avLst/>
          </a:prstGeom>
          <a:noFill/>
        </p:spPr>
        <p:txBody>
          <a:bodyPr wrap="none" rtlCol="0">
            <a:spAutoFit/>
          </a:bodyPr>
          <a:lstStyle/>
          <a:p>
            <a:pPr algn="ctr"/>
            <a:r>
              <a:rPr lang="en-US" sz="2400" dirty="0" smtClean="0"/>
              <a:t>Judge Hal Campbell, Ph.D.</a:t>
            </a:r>
          </a:p>
          <a:p>
            <a:pPr algn="ctr"/>
            <a:r>
              <a:rPr lang="en-US" sz="1200" dirty="0" smtClean="0"/>
              <a:t>Executive Director</a:t>
            </a:r>
          </a:p>
          <a:p>
            <a:pPr algn="ctr"/>
            <a:r>
              <a:rPr lang="en-US" sz="1200" dirty="0" smtClean="0"/>
              <a:t>The Justice Academy</a:t>
            </a:r>
          </a:p>
          <a:p>
            <a:pPr algn="ctr"/>
            <a:r>
              <a:rPr lang="en-US" sz="1200" dirty="0" smtClean="0"/>
              <a:t>hal.campbell@justiceacademy.org</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5675860"/>
      </p:ext>
    </p:extLst>
  </p:cSld>
  <p:clrMapOvr>
    <a:masterClrMapping/>
  </p:clrMapOvr>
  <mc:AlternateContent xmlns:mc="http://schemas.openxmlformats.org/markup-compatibility/2006" xmlns:p14="http://schemas.microsoft.com/office/powerpoint/2010/main">
    <mc:Choice Requires="p14">
      <p:transition spd="slow" p14:dur="2000" advTm="81553"/>
    </mc:Choice>
    <mc:Fallback xmlns="">
      <p:transition spd="slow" advTm="81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smtClean="0">
                <a:latin typeface="Andalus" pitchFamily="18" charset="-78"/>
                <a:cs typeface="Andalus" pitchFamily="18" charset="-78"/>
              </a:rPr>
              <a:t>Correlation Analysis</a:t>
            </a:r>
            <a:endParaRPr lang="en-US" dirty="0">
              <a:latin typeface="Andalus" pitchFamily="18" charset="-78"/>
              <a:cs typeface="Andalus" pitchFamily="18" charset="-78"/>
            </a:endParaRPr>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sz="1800" dirty="0" smtClean="0">
                <a:latin typeface="Angsana New" pitchFamily="18" charset="-34"/>
                <a:cs typeface="Angsana New" pitchFamily="18" charset="-34"/>
              </a:rPr>
              <a:t>One of the most popular and accepted methods of crime forecasting involves the use of correlation analysis to determine the degree of association between crime frequency and whatever it is your comparing it to.  At this point in the lecture, we need to focus on correlations as a basis for determining the strength of the association, which lets us know how much reliability we can place on our forecasts.</a:t>
            </a:r>
          </a:p>
          <a:p>
            <a:pPr marL="0" indent="0">
              <a:buNone/>
            </a:pPr>
            <a:endParaRPr lang="en-US" sz="1800" dirty="0" smtClean="0">
              <a:latin typeface="Angsana New" pitchFamily="18" charset="-34"/>
              <a:cs typeface="Angsana New" pitchFamily="18" charset="-34"/>
            </a:endParaRPr>
          </a:p>
          <a:p>
            <a:pPr marL="0" indent="0">
              <a:buNone/>
            </a:pPr>
            <a:r>
              <a:rPr lang="en-US" sz="1800" dirty="0" smtClean="0">
                <a:latin typeface="Angsana New" pitchFamily="18" charset="-34"/>
                <a:cs typeface="Angsana New" pitchFamily="18" charset="-34"/>
              </a:rPr>
              <a:t>Linear </a:t>
            </a:r>
            <a:r>
              <a:rPr lang="en-US" sz="1800" dirty="0">
                <a:latin typeface="Angsana New" pitchFamily="18" charset="-34"/>
                <a:cs typeface="Angsana New" pitchFamily="18" charset="-34"/>
              </a:rPr>
              <a:t>correlation </a:t>
            </a:r>
            <a:r>
              <a:rPr lang="en-US" sz="1800" dirty="0" smtClean="0">
                <a:latin typeface="Angsana New" pitchFamily="18" charset="-34"/>
                <a:cs typeface="Angsana New" pitchFamily="18" charset="-34"/>
              </a:rPr>
              <a:t>reflects </a:t>
            </a:r>
            <a:r>
              <a:rPr lang="en-US" sz="1800" dirty="0">
                <a:latin typeface="Angsana New" pitchFamily="18" charset="-34"/>
                <a:cs typeface="Angsana New" pitchFamily="18" charset="-34"/>
              </a:rPr>
              <a:t>the degree </a:t>
            </a:r>
            <a:r>
              <a:rPr lang="en-US" sz="1800" dirty="0" smtClean="0">
                <a:latin typeface="Angsana New" pitchFamily="18" charset="-34"/>
                <a:cs typeface="Angsana New" pitchFamily="18" charset="-34"/>
              </a:rPr>
              <a:t>of relationship or </a:t>
            </a:r>
            <a:r>
              <a:rPr lang="en-US" sz="1800" dirty="0">
                <a:latin typeface="Angsana New" pitchFamily="18" charset="-34"/>
                <a:cs typeface="Angsana New" pitchFamily="18" charset="-34"/>
              </a:rPr>
              <a:t>association between two </a:t>
            </a:r>
            <a:r>
              <a:rPr lang="en-US" sz="1800" dirty="0" smtClean="0">
                <a:latin typeface="Angsana New" pitchFamily="18" charset="-34"/>
                <a:cs typeface="Angsana New" pitchFamily="18" charset="-34"/>
              </a:rPr>
              <a:t>continuous variables </a:t>
            </a:r>
            <a:r>
              <a:rPr lang="en-US" sz="1800" dirty="0">
                <a:latin typeface="Angsana New" pitchFamily="18" charset="-34"/>
                <a:cs typeface="Angsana New" pitchFamily="18" charset="-34"/>
              </a:rPr>
              <a:t>within one sample. It indicates </a:t>
            </a:r>
            <a:r>
              <a:rPr lang="en-US" sz="1800" dirty="0" smtClean="0">
                <a:latin typeface="Angsana New" pitchFamily="18" charset="-34"/>
                <a:cs typeface="Angsana New" pitchFamily="18" charset="-34"/>
              </a:rPr>
              <a:t>the degree </a:t>
            </a:r>
            <a:r>
              <a:rPr lang="en-US" sz="1800" dirty="0">
                <a:latin typeface="Angsana New" pitchFamily="18" charset="-34"/>
                <a:cs typeface="Angsana New" pitchFamily="18" charset="-34"/>
              </a:rPr>
              <a:t>and direction </a:t>
            </a:r>
            <a:r>
              <a:rPr lang="en-US" sz="1800" dirty="0" smtClean="0">
                <a:latin typeface="Angsana New" pitchFamily="18" charset="-34"/>
                <a:cs typeface="Angsana New" pitchFamily="18" charset="-34"/>
              </a:rPr>
              <a:t>or change </a:t>
            </a:r>
            <a:r>
              <a:rPr lang="en-US" sz="1800" dirty="0">
                <a:latin typeface="Angsana New" pitchFamily="18" charset="-34"/>
                <a:cs typeface="Angsana New" pitchFamily="18" charset="-34"/>
              </a:rPr>
              <a:t>in one </a:t>
            </a:r>
            <a:r>
              <a:rPr lang="en-US" sz="1800" dirty="0" smtClean="0">
                <a:latin typeface="Angsana New" pitchFamily="18" charset="-34"/>
                <a:cs typeface="Angsana New" pitchFamily="18" charset="-34"/>
              </a:rPr>
              <a:t>variable that </a:t>
            </a:r>
            <a:r>
              <a:rPr lang="en-US" sz="1800" dirty="0">
                <a:latin typeface="Angsana New" pitchFamily="18" charset="-34"/>
                <a:cs typeface="Angsana New" pitchFamily="18" charset="-34"/>
              </a:rPr>
              <a:t>is related with the corresponding </a:t>
            </a:r>
            <a:r>
              <a:rPr lang="en-US" sz="1800" dirty="0" smtClean="0">
                <a:latin typeface="Angsana New" pitchFamily="18" charset="-34"/>
                <a:cs typeface="Angsana New" pitchFamily="18" charset="-34"/>
              </a:rPr>
              <a:t>change in </a:t>
            </a:r>
            <a:r>
              <a:rPr lang="en-US" sz="1800" dirty="0">
                <a:latin typeface="Angsana New" pitchFamily="18" charset="-34"/>
                <a:cs typeface="Angsana New" pitchFamily="18" charset="-34"/>
              </a:rPr>
              <a:t>the </a:t>
            </a:r>
            <a:r>
              <a:rPr lang="en-US" sz="1800" dirty="0" smtClean="0">
                <a:latin typeface="Angsana New" pitchFamily="18" charset="-34"/>
                <a:cs typeface="Angsana New" pitchFamily="18" charset="-34"/>
              </a:rPr>
              <a:t>other variable. In other words, it </a:t>
            </a:r>
            <a:r>
              <a:rPr lang="en-US" sz="1800" dirty="0">
                <a:latin typeface="Angsana New" pitchFamily="18" charset="-34"/>
                <a:cs typeface="Angsana New" pitchFamily="18" charset="-34"/>
              </a:rPr>
              <a:t>indicates the extent to </a:t>
            </a:r>
            <a:r>
              <a:rPr lang="en-US" sz="1800" dirty="0" smtClean="0">
                <a:latin typeface="Angsana New" pitchFamily="18" charset="-34"/>
                <a:cs typeface="Angsana New" pitchFamily="18" charset="-34"/>
              </a:rPr>
              <a:t>which changes </a:t>
            </a:r>
            <a:r>
              <a:rPr lang="en-US" sz="1800" dirty="0">
                <a:latin typeface="Angsana New" pitchFamily="18" charset="-34"/>
                <a:cs typeface="Angsana New" pitchFamily="18" charset="-34"/>
              </a:rPr>
              <a:t>or </a:t>
            </a:r>
            <a:r>
              <a:rPr lang="en-US" sz="1800" dirty="0" smtClean="0">
                <a:latin typeface="Angsana New" pitchFamily="18" charset="-34"/>
                <a:cs typeface="Angsana New" pitchFamily="18" charset="-34"/>
              </a:rPr>
              <a:t>differences </a:t>
            </a:r>
            <a:r>
              <a:rPr lang="en-US" sz="1800" dirty="0">
                <a:latin typeface="Angsana New" pitchFamily="18" charset="-34"/>
                <a:cs typeface="Angsana New" pitchFamily="18" charset="-34"/>
              </a:rPr>
              <a:t>in one variable change </a:t>
            </a:r>
            <a:r>
              <a:rPr lang="en-US" sz="1800" dirty="0" smtClean="0">
                <a:latin typeface="Angsana New" pitchFamily="18" charset="-34"/>
                <a:cs typeface="Angsana New" pitchFamily="18" charset="-34"/>
              </a:rPr>
              <a:t>or differ </a:t>
            </a:r>
            <a:r>
              <a:rPr lang="en-US" sz="1800" dirty="0">
                <a:latin typeface="Angsana New" pitchFamily="18" charset="-34"/>
                <a:cs typeface="Angsana New" pitchFamily="18" charset="-34"/>
              </a:rPr>
              <a:t>with the other; </a:t>
            </a:r>
            <a:r>
              <a:rPr lang="en-US" sz="1800" dirty="0" smtClean="0">
                <a:latin typeface="Angsana New" pitchFamily="18" charset="-34"/>
                <a:cs typeface="Angsana New" pitchFamily="18" charset="-34"/>
              </a:rPr>
              <a:t> how </a:t>
            </a:r>
            <a:r>
              <a:rPr lang="en-US" sz="1800" dirty="0">
                <a:latin typeface="Angsana New" pitchFamily="18" charset="-34"/>
                <a:cs typeface="Angsana New" pitchFamily="18" charset="-34"/>
              </a:rPr>
              <a:t>one variable </a:t>
            </a:r>
            <a:r>
              <a:rPr lang="en-US" sz="1800" dirty="0" smtClean="0">
                <a:latin typeface="Angsana New" pitchFamily="18" charset="-34"/>
                <a:cs typeface="Angsana New" pitchFamily="18" charset="-34"/>
              </a:rPr>
              <a:t>varies with </a:t>
            </a:r>
            <a:r>
              <a:rPr lang="en-US" sz="1800" dirty="0">
                <a:latin typeface="Angsana New" pitchFamily="18" charset="-34"/>
                <a:cs typeface="Angsana New" pitchFamily="18" charset="-34"/>
              </a:rPr>
              <a:t>another; </a:t>
            </a:r>
            <a:r>
              <a:rPr lang="en-US" sz="1800" dirty="0" smtClean="0">
                <a:latin typeface="Angsana New" pitchFamily="18" charset="-34"/>
                <a:cs typeface="Angsana New" pitchFamily="18" charset="-34"/>
              </a:rPr>
              <a:t> or how </a:t>
            </a:r>
            <a:r>
              <a:rPr lang="en-US" sz="1800" dirty="0">
                <a:latin typeface="Angsana New" pitchFamily="18" charset="-34"/>
                <a:cs typeface="Angsana New" pitchFamily="18" charset="-34"/>
              </a:rPr>
              <a:t>variations in one </a:t>
            </a:r>
            <a:r>
              <a:rPr lang="en-US" sz="1800" dirty="0" smtClean="0">
                <a:latin typeface="Angsana New" pitchFamily="18" charset="-34"/>
                <a:cs typeface="Angsana New" pitchFamily="18" charset="-34"/>
              </a:rPr>
              <a:t>mirror the variations in </a:t>
            </a:r>
            <a:r>
              <a:rPr lang="en-US" sz="1800" dirty="0">
                <a:latin typeface="Angsana New" pitchFamily="18" charset="-34"/>
                <a:cs typeface="Angsana New" pitchFamily="18" charset="-34"/>
              </a:rPr>
              <a:t>the other. It is </a:t>
            </a:r>
            <a:r>
              <a:rPr lang="en-US" sz="1800" dirty="0" smtClean="0">
                <a:latin typeface="Angsana New" pitchFamily="18" charset="-34"/>
                <a:cs typeface="Angsana New" pitchFamily="18" charset="-34"/>
              </a:rPr>
              <a:t>NOT </a:t>
            </a:r>
            <a:r>
              <a:rPr lang="en-US" sz="1800" dirty="0">
                <a:latin typeface="Angsana New" pitchFamily="18" charset="-34"/>
                <a:cs typeface="Angsana New" pitchFamily="18" charset="-34"/>
              </a:rPr>
              <a:t>a cause and </a:t>
            </a:r>
            <a:r>
              <a:rPr lang="en-US" sz="1800" dirty="0" smtClean="0">
                <a:latin typeface="Angsana New" pitchFamily="18" charset="-34"/>
                <a:cs typeface="Angsana New" pitchFamily="18" charset="-34"/>
              </a:rPr>
              <a:t>effect relationship</a:t>
            </a:r>
            <a:r>
              <a:rPr lang="en-US" sz="1800" dirty="0">
                <a:latin typeface="Angsana New" pitchFamily="18" charset="-34"/>
                <a:cs typeface="Angsana New" pitchFamily="18" charset="-34"/>
              </a:rPr>
              <a:t>, but </a:t>
            </a:r>
            <a:r>
              <a:rPr lang="en-US" sz="1800" dirty="0" smtClean="0">
                <a:latin typeface="Angsana New" pitchFamily="18" charset="-34"/>
                <a:cs typeface="Angsana New" pitchFamily="18" charset="-34"/>
              </a:rPr>
              <a:t>rather a </a:t>
            </a:r>
            <a:r>
              <a:rPr lang="en-US" sz="1800" dirty="0">
                <a:latin typeface="Angsana New" pitchFamily="18" charset="-34"/>
                <a:cs typeface="Angsana New" pitchFamily="18" charset="-34"/>
              </a:rPr>
              <a:t>measure </a:t>
            </a:r>
            <a:r>
              <a:rPr lang="en-US" sz="1800" dirty="0" smtClean="0">
                <a:latin typeface="Angsana New" pitchFamily="18" charset="-34"/>
                <a:cs typeface="Angsana New" pitchFamily="18" charset="-34"/>
              </a:rPr>
              <a:t>relationship. </a:t>
            </a:r>
          </a:p>
          <a:p>
            <a:pPr marL="0" indent="0">
              <a:buNone/>
            </a:pPr>
            <a:endParaRPr lang="en-US" sz="1800" dirty="0">
              <a:latin typeface="Angsana New" pitchFamily="18" charset="-34"/>
              <a:cs typeface="Angsana New" pitchFamily="18" charset="-34"/>
            </a:endParaRPr>
          </a:p>
          <a:p>
            <a:pPr marL="0" indent="0">
              <a:buNone/>
            </a:pPr>
            <a:r>
              <a:rPr lang="en-US" sz="1800" dirty="0" smtClean="0">
                <a:latin typeface="Angsana New" pitchFamily="18" charset="-34"/>
                <a:cs typeface="Angsana New" pitchFamily="18" charset="-34"/>
              </a:rPr>
              <a:t>A </a:t>
            </a:r>
            <a:r>
              <a:rPr lang="en-US" sz="1800" dirty="0">
                <a:latin typeface="Angsana New" pitchFamily="18" charset="-34"/>
                <a:cs typeface="Angsana New" pitchFamily="18" charset="-34"/>
              </a:rPr>
              <a:t>Coefficient </a:t>
            </a:r>
            <a:r>
              <a:rPr lang="en-US" sz="1800" dirty="0" smtClean="0">
                <a:latin typeface="Angsana New" pitchFamily="18" charset="-34"/>
                <a:cs typeface="Angsana New" pitchFamily="18" charset="-34"/>
              </a:rPr>
              <a:t>of Correlation which is used to measure this association or relationship is </a:t>
            </a:r>
            <a:r>
              <a:rPr lang="en-US" sz="1800" dirty="0">
                <a:latin typeface="Angsana New" pitchFamily="18" charset="-34"/>
                <a:cs typeface="Angsana New" pitchFamily="18" charset="-34"/>
              </a:rPr>
              <a:t>a single </a:t>
            </a:r>
            <a:r>
              <a:rPr lang="en-US" sz="1800" dirty="0" smtClean="0">
                <a:latin typeface="Angsana New" pitchFamily="18" charset="-34"/>
                <a:cs typeface="Angsana New" pitchFamily="18" charset="-34"/>
              </a:rPr>
              <a:t>number that </a:t>
            </a:r>
            <a:r>
              <a:rPr lang="en-US" sz="1800" dirty="0">
                <a:latin typeface="Angsana New" pitchFamily="18" charset="-34"/>
                <a:cs typeface="Angsana New" pitchFamily="18" charset="-34"/>
              </a:rPr>
              <a:t>normally ranges from </a:t>
            </a:r>
            <a:endParaRPr lang="en-US" sz="1800" dirty="0" smtClean="0">
              <a:latin typeface="Angsana New" pitchFamily="18" charset="-34"/>
              <a:cs typeface="Angsana New" pitchFamily="18" charset="-34"/>
            </a:endParaRPr>
          </a:p>
          <a:p>
            <a:pPr marL="0" indent="0">
              <a:buNone/>
            </a:pPr>
            <a:r>
              <a:rPr lang="en-US" sz="1800" dirty="0" smtClean="0">
                <a:latin typeface="Angsana New" pitchFamily="18" charset="-34"/>
                <a:cs typeface="Angsana New" pitchFamily="18" charset="-34"/>
              </a:rPr>
              <a:t>-</a:t>
            </a:r>
            <a:r>
              <a:rPr lang="en-US" sz="1800" dirty="0">
                <a:latin typeface="Angsana New" pitchFamily="18" charset="-34"/>
                <a:cs typeface="Angsana New" pitchFamily="18" charset="-34"/>
              </a:rPr>
              <a:t>1.00 through 0.00 </a:t>
            </a:r>
            <a:r>
              <a:rPr lang="en-US" sz="1800" dirty="0" smtClean="0">
                <a:latin typeface="Angsana New" pitchFamily="18" charset="-34"/>
                <a:cs typeface="Angsana New" pitchFamily="18" charset="-34"/>
              </a:rPr>
              <a:t>to +1.00</a:t>
            </a:r>
            <a:r>
              <a:rPr lang="en-US" sz="1800" dirty="0">
                <a:latin typeface="Angsana New" pitchFamily="18" charset="-34"/>
                <a:cs typeface="Angsana New" pitchFamily="18" charset="-34"/>
              </a:rPr>
              <a:t>. </a:t>
            </a:r>
            <a:r>
              <a:rPr lang="en-US" sz="1800" dirty="0" smtClean="0">
                <a:latin typeface="Angsana New" pitchFamily="18" charset="-34"/>
                <a:cs typeface="Angsana New" pitchFamily="18" charset="-34"/>
              </a:rPr>
              <a:t>      </a:t>
            </a:r>
          </a:p>
          <a:p>
            <a:pPr marL="0" indent="0">
              <a:buNone/>
            </a:pPr>
            <a:endParaRPr lang="en-US" sz="10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9762192"/>
      </p:ext>
    </p:extLst>
  </p:cSld>
  <p:clrMapOvr>
    <a:masterClrMapping/>
  </p:clrMapOvr>
  <mc:AlternateContent xmlns:mc="http://schemas.openxmlformats.org/markup-compatibility/2006" xmlns:p14="http://schemas.microsoft.com/office/powerpoint/2010/main">
    <mc:Choice Requires="p14">
      <p:transition spd="slow" p14:dur="2000" advTm="287084"/>
    </mc:Choice>
    <mc:Fallback xmlns="">
      <p:transition spd="slow" advTm="28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ndalus" pitchFamily="18" charset="-78"/>
                <a:cs typeface="Andalus" pitchFamily="18" charset="-78"/>
              </a:rPr>
              <a:t>Correlation Analysis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latin typeface="Angsana New" pitchFamily="18" charset="-34"/>
                <a:cs typeface="Angsana New" pitchFamily="18" charset="-34"/>
              </a:rPr>
              <a:t>A +1.00 correlation would be a perfect positive correlation. Explained differently, as one variable increases, the second one increases. </a:t>
            </a:r>
            <a:r>
              <a:rPr lang="en-US" dirty="0" smtClean="0">
                <a:latin typeface="Angsana New" pitchFamily="18" charset="-34"/>
                <a:cs typeface="Angsana New" pitchFamily="18" charset="-34"/>
              </a:rPr>
              <a:t> On </a:t>
            </a:r>
            <a:r>
              <a:rPr lang="en-US" dirty="0">
                <a:latin typeface="Angsana New" pitchFamily="18" charset="-34"/>
                <a:cs typeface="Angsana New" pitchFamily="18" charset="-34"/>
              </a:rPr>
              <a:t>the other hand, a </a:t>
            </a:r>
            <a:r>
              <a:rPr lang="en-US" dirty="0" smtClean="0">
                <a:latin typeface="Angsana New" pitchFamily="18" charset="-34"/>
                <a:cs typeface="Angsana New" pitchFamily="18" charset="-34"/>
              </a:rPr>
              <a:t> -</a:t>
            </a:r>
            <a:r>
              <a:rPr lang="en-US" dirty="0">
                <a:latin typeface="Angsana New" pitchFamily="18" charset="-34"/>
                <a:cs typeface="Angsana New" pitchFamily="18" charset="-34"/>
              </a:rPr>
              <a:t>1.00 correlation would be considered an inverse correlation or a perfect negative correlation. This means as one variable increases, the other one decreases. A correlation of 0.00 would be no correlation at all between the variables. Within the behavioral sciences, perfect correlations are not expected since measurements on human beings are often imprecise.</a:t>
            </a:r>
          </a:p>
          <a:p>
            <a:pPr marL="0" indent="0">
              <a:buNone/>
            </a:pPr>
            <a:endParaRPr lang="en-US" dirty="0">
              <a:latin typeface="Angsana New" pitchFamily="18" charset="-34"/>
              <a:cs typeface="Angsana New" pitchFamily="18" charset="-34"/>
            </a:endParaRPr>
          </a:p>
          <a:p>
            <a:pPr marL="0" indent="0">
              <a:buNone/>
            </a:pPr>
            <a:r>
              <a:rPr lang="en-US" dirty="0">
                <a:latin typeface="Angsana New" pitchFamily="18" charset="-34"/>
                <a:cs typeface="Angsana New" pitchFamily="18" charset="-34"/>
              </a:rPr>
              <a:t>Pearson’s r – or the Pearson Product Moment Correlation Coefficient is a commonly used measure of correlation with two continuous variables. It may be evaluated in terms of its statistical significance, its strength and direction, the amount of shared variance accounted for, and its value in terms of prediction. It is a ratio of how things vary together divided by how they vary separately. If these two are the same, then a perfect correlation exists. The research hypotheses for r states that there is a significant relationship between variable X and variable Y within the sample. </a:t>
            </a:r>
          </a:p>
          <a:p>
            <a:pPr marL="0" indent="0">
              <a:buNone/>
            </a:pPr>
            <a:endParaRPr lang="en-US" dirty="0">
              <a:latin typeface="Angsana New" pitchFamily="18" charset="-34"/>
              <a:cs typeface="Angsana New" pitchFamily="18" charset="-34"/>
            </a:endParaRPr>
          </a:p>
          <a:p>
            <a:pPr marL="0" indent="0">
              <a:buNone/>
            </a:pPr>
            <a:r>
              <a:rPr lang="en-US" dirty="0">
                <a:latin typeface="Angsana New" pitchFamily="18" charset="-34"/>
                <a:cs typeface="Angsana New" pitchFamily="18" charset="-34"/>
              </a:rPr>
              <a:t>The null hypothesis for this type of analysis states no relationship or r = 0.0</a:t>
            </a:r>
            <a:r>
              <a:rPr lang="en-US" dirty="0"/>
              <a:t>.</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4488251"/>
      </p:ext>
    </p:extLst>
  </p:cSld>
  <p:clrMapOvr>
    <a:masterClrMapping/>
  </p:clrMapOvr>
  <mc:AlternateContent xmlns:mc="http://schemas.openxmlformats.org/markup-compatibility/2006" xmlns:p14="http://schemas.microsoft.com/office/powerpoint/2010/main">
    <mc:Choice Requires="p14">
      <p:transition spd="slow" p14:dur="2000" advTm="256727"/>
    </mc:Choice>
    <mc:Fallback xmlns="">
      <p:transition spd="slow" advTm="25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smtClean="0">
                <a:latin typeface="Andalus" pitchFamily="18" charset="-78"/>
                <a:cs typeface="Andalus" pitchFamily="18" charset="-78"/>
              </a:rPr>
              <a:t>Correlation Analysis</a:t>
            </a:r>
            <a:endParaRPr lang="en-US" dirty="0"/>
          </a:p>
        </p:txBody>
      </p:sp>
      <p:sp>
        <p:nvSpPr>
          <p:cNvPr id="3" name="Content Placeholder 2"/>
          <p:cNvSpPr>
            <a:spLocks noGrp="1"/>
          </p:cNvSpPr>
          <p:nvPr>
            <p:ph idx="1"/>
          </p:nvPr>
        </p:nvSpPr>
        <p:spPr>
          <a:xfrm>
            <a:off x="457200" y="1295400"/>
            <a:ext cx="8229600" cy="4830763"/>
          </a:xfrm>
        </p:spPr>
        <p:txBody>
          <a:bodyPr>
            <a:normAutofit fontScale="47500" lnSpcReduction="20000"/>
          </a:bodyPr>
          <a:lstStyle/>
          <a:p>
            <a:pPr marL="0" indent="0">
              <a:buNone/>
            </a:pPr>
            <a:r>
              <a:rPr lang="en-US" dirty="0"/>
              <a:t>Statistical Significance - the format for Pearson </a:t>
            </a:r>
            <a:r>
              <a:rPr lang="en-US" dirty="0" smtClean="0"/>
              <a:t>r is </a:t>
            </a:r>
            <a:r>
              <a:rPr lang="en-US" dirty="0"/>
              <a:t>much like other tests for statistical </a:t>
            </a:r>
            <a:r>
              <a:rPr lang="en-US" dirty="0" smtClean="0"/>
              <a:t>significance. Critical </a:t>
            </a:r>
            <a:r>
              <a:rPr lang="en-US" dirty="0"/>
              <a:t>values for the .05 and .01 </a:t>
            </a:r>
            <a:r>
              <a:rPr lang="en-US" dirty="0" smtClean="0"/>
              <a:t>levels may </a:t>
            </a:r>
            <a:r>
              <a:rPr lang="en-US" dirty="0"/>
              <a:t>be found by computing the degrees of </a:t>
            </a:r>
            <a:r>
              <a:rPr lang="en-US" dirty="0" smtClean="0"/>
              <a:t>freedom in </a:t>
            </a:r>
            <a:r>
              <a:rPr lang="en-US" dirty="0"/>
              <a:t>a given case and consulting a </a:t>
            </a:r>
            <a:r>
              <a:rPr lang="en-US" dirty="0" smtClean="0"/>
              <a:t>table of values that identifies what is need at the .05 and .01 levels of significance.</a:t>
            </a:r>
          </a:p>
          <a:p>
            <a:pPr marL="0" indent="0">
              <a:buNone/>
            </a:pPr>
            <a:endParaRPr lang="en-US" dirty="0"/>
          </a:p>
          <a:p>
            <a:pPr marL="0" indent="0" algn="ctr">
              <a:buNone/>
            </a:pPr>
            <a:r>
              <a:rPr lang="en-US" sz="4300" dirty="0" smtClean="0"/>
              <a:t>Formula: </a:t>
            </a:r>
            <a:r>
              <a:rPr lang="en-US" sz="4300" dirty="0" err="1" smtClean="0"/>
              <a:t>df</a:t>
            </a:r>
            <a:r>
              <a:rPr lang="en-US" sz="4300" dirty="0" smtClean="0"/>
              <a:t> </a:t>
            </a:r>
            <a:r>
              <a:rPr lang="en-US" sz="4300" dirty="0"/>
              <a:t>= </a:t>
            </a:r>
            <a:r>
              <a:rPr lang="en-US" sz="4300" dirty="0" smtClean="0"/>
              <a:t>N-2. </a:t>
            </a:r>
          </a:p>
          <a:p>
            <a:pPr marL="0" indent="0">
              <a:buNone/>
            </a:pPr>
            <a:endParaRPr lang="en-US" dirty="0"/>
          </a:p>
          <a:p>
            <a:pPr marL="0" indent="0">
              <a:buNone/>
            </a:pPr>
            <a:r>
              <a:rPr lang="en-US" dirty="0" smtClean="0"/>
              <a:t>Since </a:t>
            </a:r>
            <a:r>
              <a:rPr lang="en-US" dirty="0"/>
              <a:t>two means are computed in the use </a:t>
            </a:r>
            <a:r>
              <a:rPr lang="en-US" dirty="0" smtClean="0"/>
              <a:t>of r, one </a:t>
            </a:r>
            <a:r>
              <a:rPr lang="en-US" dirty="0"/>
              <a:t>degree of freedom is lost </a:t>
            </a:r>
            <a:r>
              <a:rPr lang="en-US" dirty="0" smtClean="0"/>
              <a:t>for </a:t>
            </a:r>
            <a:r>
              <a:rPr lang="en-US" dirty="0"/>
              <a:t>each </a:t>
            </a:r>
            <a:r>
              <a:rPr lang="en-US" dirty="0" smtClean="0"/>
              <a:t>mean. Statistical </a:t>
            </a:r>
            <a:r>
              <a:rPr lang="en-US" dirty="0"/>
              <a:t>significance is directly related </a:t>
            </a:r>
            <a:r>
              <a:rPr lang="en-US" dirty="0" smtClean="0"/>
              <a:t>to the </a:t>
            </a:r>
            <a:r>
              <a:rPr lang="en-US" dirty="0"/>
              <a:t>size of the sample with r; the larger the </a:t>
            </a:r>
            <a:r>
              <a:rPr lang="en-US" dirty="0" smtClean="0"/>
              <a:t>N, the </a:t>
            </a:r>
            <a:r>
              <a:rPr lang="en-US" dirty="0"/>
              <a:t>better the chance for statistical significance</a:t>
            </a:r>
            <a:r>
              <a:rPr lang="en-US" dirty="0" smtClean="0"/>
              <a:t>. Restricting </a:t>
            </a:r>
            <a:r>
              <a:rPr lang="en-US" dirty="0"/>
              <a:t>or truncating the range or limits </a:t>
            </a:r>
            <a:r>
              <a:rPr lang="en-US" dirty="0" smtClean="0"/>
              <a:t>of values </a:t>
            </a:r>
            <a:r>
              <a:rPr lang="en-US" dirty="0"/>
              <a:t>on one of the variables normally </a:t>
            </a:r>
            <a:r>
              <a:rPr lang="en-US" dirty="0" smtClean="0"/>
              <a:t>produces a </a:t>
            </a:r>
            <a:r>
              <a:rPr lang="en-US" dirty="0"/>
              <a:t>low r</a:t>
            </a:r>
            <a:r>
              <a:rPr lang="en-US" dirty="0" smtClean="0"/>
              <a:t>.</a:t>
            </a:r>
          </a:p>
          <a:p>
            <a:pPr marL="0" indent="0">
              <a:buNone/>
            </a:pPr>
            <a:endParaRPr lang="en-US" dirty="0"/>
          </a:p>
          <a:p>
            <a:pPr marL="0" indent="0">
              <a:buNone/>
            </a:pPr>
            <a:r>
              <a:rPr lang="en-US" dirty="0" smtClean="0"/>
              <a:t>The formula for Pearson r is :                                       </a:t>
            </a:r>
            <a:r>
              <a:rPr lang="en-US" sz="4300" u="sng" dirty="0" err="1" smtClean="0"/>
              <a:t>Exy</a:t>
            </a:r>
            <a:endParaRPr lang="en-US" sz="4300" u="sng" dirty="0" smtClean="0"/>
          </a:p>
          <a:p>
            <a:pPr marL="0" indent="0">
              <a:buNone/>
            </a:pPr>
            <a:r>
              <a:rPr lang="en-US" sz="4300" dirty="0"/>
              <a:t> </a:t>
            </a:r>
            <a:r>
              <a:rPr lang="en-US" sz="4300" dirty="0" smtClean="0"/>
              <a:t>		                                  </a:t>
            </a:r>
            <a:r>
              <a:rPr lang="en-US" sz="4300" dirty="0" err="1" smtClean="0"/>
              <a:t>NSxSy</a:t>
            </a:r>
            <a:endParaRPr lang="en-US" sz="4300" dirty="0" smtClean="0"/>
          </a:p>
          <a:p>
            <a:pPr marL="0" indent="0">
              <a:buNone/>
            </a:pPr>
            <a:endParaRPr lang="en-US" dirty="0"/>
          </a:p>
          <a:p>
            <a:pPr marL="0" indent="0">
              <a:buNone/>
            </a:pPr>
            <a:r>
              <a:rPr lang="en-US" dirty="0" smtClean="0"/>
              <a:t>x </a:t>
            </a:r>
            <a:r>
              <a:rPr lang="en-US" dirty="0"/>
              <a:t>= deviation of any X value from </a:t>
            </a:r>
            <a:r>
              <a:rPr lang="en-US" dirty="0" smtClean="0"/>
              <a:t>the mean </a:t>
            </a:r>
            <a:r>
              <a:rPr lang="en-US" dirty="0"/>
              <a:t>in the X distribution.</a:t>
            </a:r>
          </a:p>
          <a:p>
            <a:pPr marL="0" indent="0">
              <a:buNone/>
            </a:pPr>
            <a:r>
              <a:rPr lang="en-US" dirty="0"/>
              <a:t>y = deviation of the corresponding </a:t>
            </a:r>
            <a:r>
              <a:rPr lang="en-US" dirty="0" smtClean="0"/>
              <a:t>Y value </a:t>
            </a:r>
            <a:r>
              <a:rPr lang="en-US" dirty="0"/>
              <a:t>from Y mean.</a:t>
            </a:r>
          </a:p>
          <a:p>
            <a:pPr marL="0" indent="0">
              <a:buNone/>
            </a:pPr>
            <a:r>
              <a:rPr lang="en-US" dirty="0" err="1" smtClean="0"/>
              <a:t>Exy</a:t>
            </a:r>
            <a:r>
              <a:rPr lang="en-US" dirty="0" smtClean="0"/>
              <a:t> </a:t>
            </a:r>
            <a:r>
              <a:rPr lang="en-US" dirty="0"/>
              <a:t>= sum of all the products </a:t>
            </a:r>
            <a:r>
              <a:rPr lang="en-US" dirty="0" smtClean="0"/>
              <a:t>of deviations, each </a:t>
            </a:r>
            <a:r>
              <a:rPr lang="en-US" dirty="0"/>
              <a:t>x deviation times its </a:t>
            </a:r>
            <a:r>
              <a:rPr lang="en-US" dirty="0" smtClean="0"/>
              <a:t>corresponding y </a:t>
            </a:r>
            <a:r>
              <a:rPr lang="en-US" dirty="0"/>
              <a:t>deviation.</a:t>
            </a:r>
          </a:p>
          <a:p>
            <a:pPr marL="0" indent="0">
              <a:buNone/>
            </a:pPr>
            <a:r>
              <a:rPr lang="en-US" dirty="0" err="1"/>
              <a:t>Sx</a:t>
            </a:r>
            <a:r>
              <a:rPr lang="en-US" dirty="0"/>
              <a:t> and </a:t>
            </a:r>
            <a:r>
              <a:rPr lang="en-US" dirty="0" err="1"/>
              <a:t>Sy</a:t>
            </a:r>
            <a:r>
              <a:rPr lang="en-US" dirty="0"/>
              <a:t> = standard deviations of the </a:t>
            </a:r>
            <a:r>
              <a:rPr lang="en-US" dirty="0" smtClean="0"/>
              <a:t>distributions of </a:t>
            </a:r>
            <a:r>
              <a:rPr lang="en-US" dirty="0"/>
              <a:t>X and Y values.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3457411"/>
      </p:ext>
    </p:extLst>
  </p:cSld>
  <p:clrMapOvr>
    <a:masterClrMapping/>
  </p:clrMapOvr>
  <mc:AlternateContent xmlns:mc="http://schemas.openxmlformats.org/markup-compatibility/2006" xmlns:p14="http://schemas.microsoft.com/office/powerpoint/2010/main">
    <mc:Choice Requires="p14">
      <p:transition spd="slow" p14:dur="2000" advTm="295236"/>
    </mc:Choice>
    <mc:Fallback xmlns="">
      <p:transition spd="slow" advTm="29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ndalus" pitchFamily="18" charset="-78"/>
                <a:cs typeface="Andalus" pitchFamily="18" charset="-78"/>
              </a:rPr>
              <a:t>Correlation Analysis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latin typeface="Angsana New" pitchFamily="18" charset="-34"/>
                <a:cs typeface="Angsana New" pitchFamily="18" charset="-34"/>
              </a:rPr>
              <a:t>Magnitude and Direction - any correlation </a:t>
            </a:r>
            <a:r>
              <a:rPr lang="en-US" dirty="0" smtClean="0">
                <a:latin typeface="Angsana New" pitchFamily="18" charset="-34"/>
                <a:cs typeface="Angsana New" pitchFamily="18" charset="-34"/>
              </a:rPr>
              <a:t>coefficient should </a:t>
            </a:r>
            <a:r>
              <a:rPr lang="en-US" dirty="0">
                <a:latin typeface="Angsana New" pitchFamily="18" charset="-34"/>
                <a:cs typeface="Angsana New" pitchFamily="18" charset="-34"/>
              </a:rPr>
              <a:t>be interpreted only within the </a:t>
            </a:r>
            <a:r>
              <a:rPr lang="en-US" dirty="0" smtClean="0">
                <a:latin typeface="Angsana New" pitchFamily="18" charset="-34"/>
                <a:cs typeface="Angsana New" pitchFamily="18" charset="-34"/>
              </a:rPr>
              <a:t>context of </a:t>
            </a:r>
            <a:r>
              <a:rPr lang="en-US" dirty="0">
                <a:latin typeface="Angsana New" pitchFamily="18" charset="-34"/>
                <a:cs typeface="Angsana New" pitchFamily="18" charset="-34"/>
              </a:rPr>
              <a:t>the particular study in case. Some </a:t>
            </a:r>
            <a:r>
              <a:rPr lang="en-US" dirty="0" smtClean="0">
                <a:latin typeface="Angsana New" pitchFamily="18" charset="-34"/>
                <a:cs typeface="Angsana New" pitchFamily="18" charset="-34"/>
              </a:rPr>
              <a:t>general descriptors </a:t>
            </a:r>
            <a:r>
              <a:rPr lang="en-US" dirty="0">
                <a:latin typeface="Angsana New" pitchFamily="18" charset="-34"/>
                <a:cs typeface="Angsana New" pitchFamily="18" charset="-34"/>
              </a:rPr>
              <a:t>are given below, and relate to both</a:t>
            </a:r>
          </a:p>
          <a:p>
            <a:pPr marL="0" indent="0">
              <a:buNone/>
            </a:pPr>
            <a:r>
              <a:rPr lang="en-US" dirty="0">
                <a:latin typeface="Angsana New" pitchFamily="18" charset="-34"/>
                <a:cs typeface="Angsana New" pitchFamily="18" charset="-34"/>
              </a:rPr>
              <a:t>negative and positive values </a:t>
            </a:r>
            <a:endParaRPr lang="en-US" dirty="0" smtClean="0">
              <a:latin typeface="Angsana New" pitchFamily="18" charset="-34"/>
              <a:cs typeface="Angsana New" pitchFamily="18" charset="-34"/>
            </a:endParaRPr>
          </a:p>
          <a:p>
            <a:pPr marL="0" indent="0">
              <a:buNone/>
            </a:pPr>
            <a:endParaRPr lang="en-US" dirty="0">
              <a:latin typeface="Angsana New" pitchFamily="18" charset="-34"/>
              <a:cs typeface="Angsana New" pitchFamily="18" charset="-34"/>
            </a:endParaRPr>
          </a:p>
          <a:p>
            <a:pPr marL="0" indent="0">
              <a:buNone/>
            </a:pPr>
            <a:r>
              <a:rPr lang="en-US" dirty="0" smtClean="0">
                <a:latin typeface="Angsana New" pitchFamily="18" charset="-34"/>
                <a:cs typeface="Angsana New" pitchFamily="18" charset="-34"/>
              </a:rPr>
              <a:t>			.</a:t>
            </a:r>
            <a:r>
              <a:rPr lang="pl-PL" dirty="0" smtClean="0">
                <a:latin typeface="Angsana New" pitchFamily="18" charset="-34"/>
                <a:cs typeface="Angsana New" pitchFamily="18" charset="-34"/>
              </a:rPr>
              <a:t>00 </a:t>
            </a:r>
            <a:r>
              <a:rPr lang="pl-PL" dirty="0">
                <a:latin typeface="Angsana New" pitchFamily="18" charset="-34"/>
                <a:cs typeface="Angsana New" pitchFamily="18" charset="-34"/>
              </a:rPr>
              <a:t>to </a:t>
            </a:r>
            <a:r>
              <a:rPr lang="en-US" dirty="0" smtClean="0">
                <a:latin typeface="Angsana New" pitchFamily="18" charset="-34"/>
                <a:cs typeface="Angsana New" pitchFamily="18" charset="-34"/>
              </a:rPr>
              <a:t>.</a:t>
            </a:r>
            <a:r>
              <a:rPr lang="pl-PL" dirty="0" smtClean="0">
                <a:latin typeface="Angsana New" pitchFamily="18" charset="-34"/>
                <a:cs typeface="Angsana New" pitchFamily="18" charset="-34"/>
              </a:rPr>
              <a:t>20 </a:t>
            </a:r>
            <a:r>
              <a:rPr lang="en-US" dirty="0" smtClean="0">
                <a:latin typeface="Angsana New" pitchFamily="18" charset="-34"/>
                <a:cs typeface="Angsana New" pitchFamily="18" charset="-34"/>
              </a:rPr>
              <a:t>	weak</a:t>
            </a:r>
            <a:endParaRPr lang="pl-PL" dirty="0">
              <a:latin typeface="Angsana New" pitchFamily="18" charset="-34"/>
              <a:cs typeface="Angsana New" pitchFamily="18" charset="-34"/>
            </a:endParaRPr>
          </a:p>
          <a:p>
            <a:pPr marL="0" indent="0">
              <a:buNone/>
            </a:pPr>
            <a:r>
              <a:rPr lang="en-US" dirty="0" smtClean="0">
                <a:latin typeface="Angsana New" pitchFamily="18" charset="-34"/>
                <a:cs typeface="Angsana New" pitchFamily="18" charset="-34"/>
              </a:rPr>
              <a:t>			.21 to .40	weak </a:t>
            </a:r>
            <a:r>
              <a:rPr lang="en-US" dirty="0">
                <a:latin typeface="Angsana New" pitchFamily="18" charset="-34"/>
                <a:cs typeface="Angsana New" pitchFamily="18" charset="-34"/>
              </a:rPr>
              <a:t>to moderate</a:t>
            </a:r>
          </a:p>
          <a:p>
            <a:pPr marL="0" indent="0">
              <a:buNone/>
            </a:pPr>
            <a:r>
              <a:rPr lang="en-US" dirty="0" smtClean="0">
                <a:latin typeface="Angsana New" pitchFamily="18" charset="-34"/>
                <a:cs typeface="Angsana New" pitchFamily="18" charset="-34"/>
              </a:rPr>
              <a:t>			.41 to .60 	moderate</a:t>
            </a:r>
            <a:endParaRPr lang="en-US" dirty="0">
              <a:latin typeface="Angsana New" pitchFamily="18" charset="-34"/>
              <a:cs typeface="Angsana New" pitchFamily="18" charset="-34"/>
            </a:endParaRPr>
          </a:p>
          <a:p>
            <a:pPr marL="0" indent="0">
              <a:buNone/>
            </a:pPr>
            <a:r>
              <a:rPr lang="en-US" dirty="0" smtClean="0">
                <a:latin typeface="Angsana New" pitchFamily="18" charset="-34"/>
                <a:cs typeface="Angsana New" pitchFamily="18" charset="-34"/>
              </a:rPr>
              <a:t>			.61 to .80 	moderate </a:t>
            </a:r>
            <a:r>
              <a:rPr lang="en-US" dirty="0">
                <a:latin typeface="Angsana New" pitchFamily="18" charset="-34"/>
                <a:cs typeface="Angsana New" pitchFamily="18" charset="-34"/>
              </a:rPr>
              <a:t>to strong</a:t>
            </a:r>
          </a:p>
          <a:p>
            <a:pPr marL="0" indent="0">
              <a:buNone/>
            </a:pPr>
            <a:r>
              <a:rPr lang="en-US" dirty="0" smtClean="0">
                <a:latin typeface="Angsana New" pitchFamily="18" charset="-34"/>
                <a:cs typeface="Angsana New" pitchFamily="18" charset="-34"/>
              </a:rPr>
              <a:t>			.81 to .90 	strong</a:t>
            </a:r>
            <a:endParaRPr lang="en-US" dirty="0">
              <a:latin typeface="Angsana New" pitchFamily="18" charset="-34"/>
              <a:cs typeface="Angsana New" pitchFamily="18" charset="-34"/>
            </a:endParaRPr>
          </a:p>
          <a:p>
            <a:pPr marL="0" indent="0">
              <a:buNone/>
            </a:pPr>
            <a:r>
              <a:rPr lang="en-US" dirty="0" smtClean="0">
                <a:latin typeface="Angsana New" pitchFamily="18" charset="-34"/>
                <a:cs typeface="Angsana New" pitchFamily="18" charset="-34"/>
              </a:rPr>
              <a:t>			.91 to 1.0 	very </a:t>
            </a:r>
            <a:r>
              <a:rPr lang="en-US" dirty="0">
                <a:latin typeface="Angsana New" pitchFamily="18" charset="-34"/>
                <a:cs typeface="Angsana New" pitchFamily="18" charset="-34"/>
              </a:rPr>
              <a:t>strong</a:t>
            </a:r>
          </a:p>
          <a:p>
            <a:pPr marL="0" indent="0">
              <a:buNone/>
            </a:pPr>
            <a:endParaRPr lang="en-US" dirty="0" smtClean="0">
              <a:latin typeface="Angsana New" pitchFamily="18" charset="-34"/>
              <a:cs typeface="Angsana New" pitchFamily="18" charset="-34"/>
            </a:endParaRPr>
          </a:p>
          <a:p>
            <a:pPr marL="0" indent="0">
              <a:buNone/>
            </a:pPr>
            <a:r>
              <a:rPr lang="en-US" dirty="0" smtClean="0">
                <a:latin typeface="Angsana New" pitchFamily="18" charset="-34"/>
                <a:cs typeface="Angsana New" pitchFamily="18" charset="-34"/>
              </a:rPr>
              <a:t>A negative correlation </a:t>
            </a:r>
            <a:r>
              <a:rPr lang="en-US" dirty="0">
                <a:latin typeface="Angsana New" pitchFamily="18" charset="-34"/>
                <a:cs typeface="Angsana New" pitchFamily="18" charset="-34"/>
              </a:rPr>
              <a:t>indicates an </a:t>
            </a:r>
            <a:r>
              <a:rPr lang="en-US" dirty="0" smtClean="0">
                <a:latin typeface="Angsana New" pitchFamily="18" charset="-34"/>
                <a:cs typeface="Angsana New" pitchFamily="18" charset="-34"/>
              </a:rPr>
              <a:t>inverse relationship.</a:t>
            </a:r>
            <a:endParaRPr lang="en-US" dirty="0">
              <a:latin typeface="Angsana New" pitchFamily="18" charset="-34"/>
              <a:cs typeface="Angsana New" pitchFamily="18" charset="-34"/>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13449653"/>
      </p:ext>
    </p:extLst>
  </p:cSld>
  <p:clrMapOvr>
    <a:masterClrMapping/>
  </p:clrMapOvr>
  <mc:AlternateContent xmlns:mc="http://schemas.openxmlformats.org/markup-compatibility/2006" xmlns:p14="http://schemas.microsoft.com/office/powerpoint/2010/main">
    <mc:Choice Requires="p14">
      <p:transition spd="slow" p14:dur="2000" advTm="302068"/>
    </mc:Choice>
    <mc:Fallback xmlns="">
      <p:transition spd="slow" advTm="30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a:latin typeface="Andalus" pitchFamily="18" charset="-78"/>
                <a:cs typeface="Andalus" pitchFamily="18" charset="-78"/>
              </a:rPr>
              <a:t>Correlation Analysis</a:t>
            </a:r>
            <a:endParaRPr lang="en-US" dirty="0"/>
          </a:p>
        </p:txBody>
      </p:sp>
      <p:sp>
        <p:nvSpPr>
          <p:cNvPr id="3" name="Content Placeholder 2"/>
          <p:cNvSpPr>
            <a:spLocks noGrp="1"/>
          </p:cNvSpPr>
          <p:nvPr>
            <p:ph idx="1"/>
          </p:nvPr>
        </p:nvSpPr>
        <p:spPr>
          <a:xfrm>
            <a:off x="457200" y="1295400"/>
            <a:ext cx="8229600" cy="4525963"/>
          </a:xfrm>
        </p:spPr>
        <p:txBody>
          <a:bodyPr>
            <a:normAutofit fontScale="92500" lnSpcReduction="20000"/>
          </a:bodyPr>
          <a:lstStyle/>
          <a:p>
            <a:pPr marL="0" indent="0">
              <a:buNone/>
            </a:pPr>
            <a:r>
              <a:rPr lang="en-US" dirty="0">
                <a:latin typeface="Angsana New" pitchFamily="18" charset="-34"/>
                <a:cs typeface="Angsana New" pitchFamily="18" charset="-34"/>
              </a:rPr>
              <a:t>Coefficient of Determination - equals r2 </a:t>
            </a:r>
            <a:r>
              <a:rPr lang="en-US" dirty="0" smtClean="0">
                <a:latin typeface="Angsana New" pitchFamily="18" charset="-34"/>
                <a:cs typeface="Angsana New" pitchFamily="18" charset="-34"/>
              </a:rPr>
              <a:t>and reflects </a:t>
            </a:r>
            <a:r>
              <a:rPr lang="en-US" dirty="0">
                <a:latin typeface="Angsana New" pitchFamily="18" charset="-34"/>
                <a:cs typeface="Angsana New" pitchFamily="18" charset="-34"/>
              </a:rPr>
              <a:t>the amount of shared variance that </a:t>
            </a:r>
            <a:r>
              <a:rPr lang="en-US" dirty="0" smtClean="0">
                <a:latin typeface="Angsana New" pitchFamily="18" charset="-34"/>
                <a:cs typeface="Angsana New" pitchFamily="18" charset="-34"/>
              </a:rPr>
              <a:t>is involved. This </a:t>
            </a:r>
            <a:r>
              <a:rPr lang="en-US" dirty="0">
                <a:latin typeface="Angsana New" pitchFamily="18" charset="-34"/>
                <a:cs typeface="Angsana New" pitchFamily="18" charset="-34"/>
              </a:rPr>
              <a:t>provides a proportion of how closely </a:t>
            </a:r>
            <a:r>
              <a:rPr lang="en-US" dirty="0" smtClean="0">
                <a:latin typeface="Angsana New" pitchFamily="18" charset="-34"/>
                <a:cs typeface="Angsana New" pitchFamily="18" charset="-34"/>
              </a:rPr>
              <a:t>the changes </a:t>
            </a:r>
            <a:r>
              <a:rPr lang="en-US" dirty="0">
                <a:latin typeface="Angsana New" pitchFamily="18" charset="-34"/>
                <a:cs typeface="Angsana New" pitchFamily="18" charset="-34"/>
              </a:rPr>
              <a:t>or differences </a:t>
            </a:r>
            <a:r>
              <a:rPr lang="en-US" i="1" dirty="0">
                <a:latin typeface="Angsana New" pitchFamily="18" charset="-34"/>
                <a:cs typeface="Angsana New" pitchFamily="18" charset="-34"/>
              </a:rPr>
              <a:t>in </a:t>
            </a:r>
            <a:r>
              <a:rPr lang="en-US" dirty="0">
                <a:latin typeface="Angsana New" pitchFamily="18" charset="-34"/>
                <a:cs typeface="Angsana New" pitchFamily="18" charset="-34"/>
              </a:rPr>
              <a:t>one variable are </a:t>
            </a:r>
            <a:r>
              <a:rPr lang="en-US" dirty="0" smtClean="0">
                <a:latin typeface="Angsana New" pitchFamily="18" charset="-34"/>
                <a:cs typeface="Angsana New" pitchFamily="18" charset="-34"/>
              </a:rPr>
              <a:t>accounted for </a:t>
            </a:r>
            <a:r>
              <a:rPr lang="en-US" dirty="0">
                <a:latin typeface="Angsana New" pitchFamily="18" charset="-34"/>
                <a:cs typeface="Angsana New" pitchFamily="18" charset="-34"/>
              </a:rPr>
              <a:t>by corresponding changes or differences in </a:t>
            </a:r>
            <a:r>
              <a:rPr lang="en-US" dirty="0" smtClean="0">
                <a:latin typeface="Angsana New" pitchFamily="18" charset="-34"/>
                <a:cs typeface="Angsana New" pitchFamily="18" charset="-34"/>
              </a:rPr>
              <a:t>the other variable; </a:t>
            </a:r>
            <a:r>
              <a:rPr lang="en-US" dirty="0">
                <a:latin typeface="Angsana New" pitchFamily="18" charset="-34"/>
                <a:cs typeface="Angsana New" pitchFamily="18" charset="-34"/>
              </a:rPr>
              <a:t>the proportion of shared differences or </a:t>
            </a:r>
            <a:r>
              <a:rPr lang="en-US" dirty="0" smtClean="0">
                <a:latin typeface="Angsana New" pitchFamily="18" charset="-34"/>
                <a:cs typeface="Angsana New" pitchFamily="18" charset="-34"/>
              </a:rPr>
              <a:t>shared variance</a:t>
            </a:r>
            <a:r>
              <a:rPr lang="en-US" dirty="0">
                <a:latin typeface="Angsana New" pitchFamily="18" charset="-34"/>
                <a:cs typeface="Angsana New" pitchFamily="18" charset="-34"/>
              </a:rPr>
              <a:t>; </a:t>
            </a:r>
            <a:r>
              <a:rPr lang="en-US" dirty="0" smtClean="0">
                <a:latin typeface="Angsana New" pitchFamily="18" charset="-34"/>
                <a:cs typeface="Angsana New" pitchFamily="18" charset="-34"/>
              </a:rPr>
              <a:t> the </a:t>
            </a:r>
            <a:r>
              <a:rPr lang="en-US" dirty="0">
                <a:latin typeface="Angsana New" pitchFamily="18" charset="-34"/>
                <a:cs typeface="Angsana New" pitchFamily="18" charset="-34"/>
              </a:rPr>
              <a:t>proportion of the time </a:t>
            </a:r>
            <a:r>
              <a:rPr lang="en-US" dirty="0" smtClean="0">
                <a:latin typeface="Angsana New" pitchFamily="18" charset="-34"/>
                <a:cs typeface="Angsana New" pitchFamily="18" charset="-34"/>
              </a:rPr>
              <a:t>the two variables are </a:t>
            </a:r>
            <a:r>
              <a:rPr lang="en-US" dirty="0">
                <a:latin typeface="Angsana New" pitchFamily="18" charset="-34"/>
                <a:cs typeface="Angsana New" pitchFamily="18" charset="-34"/>
              </a:rPr>
              <a:t>dependent upon one another</a:t>
            </a:r>
            <a:r>
              <a:rPr lang="en-US" dirty="0" smtClean="0">
                <a:latin typeface="Angsana New" pitchFamily="18" charset="-34"/>
                <a:cs typeface="Angsana New" pitchFamily="18" charset="-34"/>
              </a:rPr>
              <a:t>.</a:t>
            </a:r>
          </a:p>
          <a:p>
            <a:pPr marL="0" indent="0">
              <a:buNone/>
            </a:pPr>
            <a:endParaRPr lang="en-US" dirty="0">
              <a:latin typeface="Angsana New" pitchFamily="18" charset="-34"/>
              <a:cs typeface="Angsana New" pitchFamily="18" charset="-34"/>
            </a:endParaRPr>
          </a:p>
          <a:p>
            <a:pPr marL="0" indent="0">
              <a:buNone/>
            </a:pPr>
            <a:r>
              <a:rPr lang="en-US" dirty="0">
                <a:latin typeface="Angsana New" pitchFamily="18" charset="-34"/>
                <a:cs typeface="Angsana New" pitchFamily="18" charset="-34"/>
              </a:rPr>
              <a:t>A moderate r of .60 or -.60 indicates a </a:t>
            </a:r>
            <a:r>
              <a:rPr lang="en-US" dirty="0" smtClean="0">
                <a:latin typeface="Angsana New" pitchFamily="18" charset="-34"/>
                <a:cs typeface="Angsana New" pitchFamily="18" charset="-34"/>
              </a:rPr>
              <a:t>proportion of </a:t>
            </a:r>
            <a:r>
              <a:rPr lang="en-US" dirty="0">
                <a:latin typeface="Angsana New" pitchFamily="18" charset="-34"/>
                <a:cs typeface="Angsana New" pitchFamily="18" charset="-34"/>
              </a:rPr>
              <a:t>shared variance of (.60</a:t>
            </a:r>
            <a:r>
              <a:rPr lang="en-US" dirty="0" smtClean="0">
                <a:latin typeface="Angsana New" pitchFamily="18" charset="-34"/>
                <a:cs typeface="Angsana New" pitchFamily="18" charset="-34"/>
              </a:rPr>
              <a:t>) x 2 </a:t>
            </a:r>
            <a:r>
              <a:rPr lang="en-US" dirty="0">
                <a:latin typeface="Angsana New" pitchFamily="18" charset="-34"/>
                <a:cs typeface="Angsana New" pitchFamily="18" charset="-34"/>
              </a:rPr>
              <a:t>or </a:t>
            </a:r>
            <a:r>
              <a:rPr lang="en-US" dirty="0" smtClean="0">
                <a:latin typeface="Angsana New" pitchFamily="18" charset="-34"/>
                <a:cs typeface="Angsana New" pitchFamily="18" charset="-34"/>
              </a:rPr>
              <a:t>.36</a:t>
            </a:r>
            <a:r>
              <a:rPr lang="en-US" dirty="0">
                <a:latin typeface="Angsana New" pitchFamily="18" charset="-34"/>
                <a:cs typeface="Angsana New" pitchFamily="18" charset="-34"/>
              </a:rPr>
              <a:t>. </a:t>
            </a:r>
            <a:r>
              <a:rPr lang="en-US" dirty="0" smtClean="0">
                <a:latin typeface="Angsana New" pitchFamily="18" charset="-34"/>
                <a:cs typeface="Angsana New" pitchFamily="18" charset="-34"/>
              </a:rPr>
              <a:t>This can be interpreted to mean that there </a:t>
            </a:r>
            <a:r>
              <a:rPr lang="en-US" dirty="0">
                <a:latin typeface="Angsana New" pitchFamily="18" charset="-34"/>
                <a:cs typeface="Angsana New" pitchFamily="18" charset="-34"/>
              </a:rPr>
              <a:t>is </a:t>
            </a:r>
            <a:r>
              <a:rPr lang="en-US" dirty="0" smtClean="0">
                <a:latin typeface="Angsana New" pitchFamily="18" charset="-34"/>
                <a:cs typeface="Angsana New" pitchFamily="18" charset="-34"/>
              </a:rPr>
              <a:t>a 36 </a:t>
            </a:r>
            <a:r>
              <a:rPr lang="en-US" dirty="0">
                <a:latin typeface="Angsana New" pitchFamily="18" charset="-34"/>
                <a:cs typeface="Angsana New" pitchFamily="18" charset="-34"/>
              </a:rPr>
              <a:t>percent shared variance between the </a:t>
            </a:r>
            <a:r>
              <a:rPr lang="en-US" dirty="0" smtClean="0">
                <a:latin typeface="Angsana New" pitchFamily="18" charset="-34"/>
                <a:cs typeface="Angsana New" pitchFamily="18" charset="-34"/>
              </a:rPr>
              <a:t>two variables. In other words, they </a:t>
            </a:r>
            <a:r>
              <a:rPr lang="en-US" dirty="0">
                <a:latin typeface="Angsana New" pitchFamily="18" charset="-34"/>
                <a:cs typeface="Angsana New" pitchFamily="18" charset="-34"/>
              </a:rPr>
              <a:t>are dependent upon one another </a:t>
            </a:r>
            <a:r>
              <a:rPr lang="en-US" dirty="0" smtClean="0">
                <a:latin typeface="Angsana New" pitchFamily="18" charset="-34"/>
                <a:cs typeface="Angsana New" pitchFamily="18" charset="-34"/>
              </a:rPr>
              <a:t>36 </a:t>
            </a:r>
            <a:r>
              <a:rPr lang="en-US" dirty="0">
                <a:latin typeface="Angsana New" pitchFamily="18" charset="-34"/>
                <a:cs typeface="Angsana New" pitchFamily="18" charset="-34"/>
              </a:rPr>
              <a:t>percent of </a:t>
            </a:r>
            <a:r>
              <a:rPr lang="en-US" dirty="0" smtClean="0">
                <a:latin typeface="Angsana New" pitchFamily="18" charset="-34"/>
                <a:cs typeface="Angsana New" pitchFamily="18" charset="-34"/>
              </a:rPr>
              <a:t>the time</a:t>
            </a:r>
            <a:r>
              <a:rPr lang="en-US" dirty="0">
                <a:latin typeface="Angsana New" pitchFamily="18" charset="-34"/>
                <a:cs typeface="Angsana New" pitchFamily="18" charset="-34"/>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61169151"/>
      </p:ext>
    </p:extLst>
  </p:cSld>
  <p:clrMapOvr>
    <a:masterClrMapping/>
  </p:clrMapOvr>
  <mc:AlternateContent xmlns:mc="http://schemas.openxmlformats.org/markup-compatibility/2006" xmlns:p14="http://schemas.microsoft.com/office/powerpoint/2010/main">
    <mc:Choice Requires="p14">
      <p:transition spd="slow" p14:dur="2000" advTm="221628"/>
    </mc:Choice>
    <mc:Fallback xmlns="">
      <p:transition spd="slow" advTm="22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567742"/>
            <a:ext cx="2133600" cy="2133600"/>
          </a:xfrm>
          <a:prstGeom prst="rect">
            <a:avLst/>
          </a:prstGeom>
        </p:spPr>
      </p:pic>
      <p:sp>
        <p:nvSpPr>
          <p:cNvPr id="2" name="Title 1"/>
          <p:cNvSpPr>
            <a:spLocks noGrp="1"/>
          </p:cNvSpPr>
          <p:nvPr>
            <p:ph type="title"/>
          </p:nvPr>
        </p:nvSpPr>
        <p:spPr/>
        <p:txBody>
          <a:bodyPr/>
          <a:lstStyle/>
          <a:p>
            <a:r>
              <a:rPr lang="en-US" dirty="0">
                <a:latin typeface="Andalus" pitchFamily="18" charset="-78"/>
                <a:cs typeface="Andalus" pitchFamily="18" charset="-78"/>
              </a:rPr>
              <a:t>Correlation Analysis</a:t>
            </a:r>
            <a:endParaRPr lang="en-US" dirty="0"/>
          </a:p>
        </p:txBody>
      </p:sp>
      <p:sp>
        <p:nvSpPr>
          <p:cNvPr id="3" name="Content Placeholder 2"/>
          <p:cNvSpPr>
            <a:spLocks noGrp="1"/>
          </p:cNvSpPr>
          <p:nvPr>
            <p:ph idx="1"/>
          </p:nvPr>
        </p:nvSpPr>
        <p:spPr>
          <a:xfrm>
            <a:off x="457200" y="1447800"/>
            <a:ext cx="8229600" cy="4678363"/>
          </a:xfrm>
        </p:spPr>
        <p:txBody>
          <a:bodyPr>
            <a:normAutofit fontScale="85000" lnSpcReduction="20000"/>
          </a:bodyPr>
          <a:lstStyle/>
          <a:p>
            <a:pPr marL="0" indent="0">
              <a:buNone/>
            </a:pPr>
            <a:r>
              <a:rPr lang="en-US" dirty="0">
                <a:latin typeface="Angsana New" pitchFamily="18" charset="-34"/>
                <a:cs typeface="Angsana New" pitchFamily="18" charset="-34"/>
              </a:rPr>
              <a:t>Coefficient on Non-Determination - equals 1 </a:t>
            </a:r>
            <a:r>
              <a:rPr lang="en-US" dirty="0" smtClean="0">
                <a:latin typeface="Angsana New" pitchFamily="18" charset="-34"/>
                <a:cs typeface="Angsana New" pitchFamily="18" charset="-34"/>
              </a:rPr>
              <a:t>- r2 or </a:t>
            </a:r>
            <a:r>
              <a:rPr lang="en-US" dirty="0">
                <a:latin typeface="Angsana New" pitchFamily="18" charset="-34"/>
                <a:cs typeface="Angsana New" pitchFamily="18" charset="-34"/>
              </a:rPr>
              <a:t>k2. Indicates the proportion of time that </a:t>
            </a:r>
            <a:r>
              <a:rPr lang="en-US" dirty="0" smtClean="0">
                <a:latin typeface="Angsana New" pitchFamily="18" charset="-34"/>
                <a:cs typeface="Angsana New" pitchFamily="18" charset="-34"/>
              </a:rPr>
              <a:t>two variables </a:t>
            </a:r>
            <a:r>
              <a:rPr lang="en-US" dirty="0">
                <a:latin typeface="Angsana New" pitchFamily="18" charset="-34"/>
                <a:cs typeface="Angsana New" pitchFamily="18" charset="-34"/>
              </a:rPr>
              <a:t>are independent of each other, </a:t>
            </a:r>
            <a:r>
              <a:rPr lang="en-US" dirty="0" smtClean="0">
                <a:latin typeface="Angsana New" pitchFamily="18" charset="-34"/>
                <a:cs typeface="Angsana New" pitchFamily="18" charset="-34"/>
              </a:rPr>
              <a:t>and outside </a:t>
            </a:r>
            <a:r>
              <a:rPr lang="en-US" dirty="0">
                <a:latin typeface="Angsana New" pitchFamily="18" charset="-34"/>
                <a:cs typeface="Angsana New" pitchFamily="18" charset="-34"/>
              </a:rPr>
              <a:t>variables evidently </a:t>
            </a:r>
            <a:r>
              <a:rPr lang="en-US" dirty="0" smtClean="0">
                <a:latin typeface="Angsana New" pitchFamily="18" charset="-34"/>
                <a:cs typeface="Angsana New" pitchFamily="18" charset="-34"/>
              </a:rPr>
              <a:t>account </a:t>
            </a:r>
            <a:r>
              <a:rPr lang="en-US" dirty="0">
                <a:latin typeface="Angsana New" pitchFamily="18" charset="-34"/>
                <a:cs typeface="Angsana New" pitchFamily="18" charset="-34"/>
              </a:rPr>
              <a:t>for the </a:t>
            </a:r>
            <a:r>
              <a:rPr lang="en-US" dirty="0" smtClean="0">
                <a:latin typeface="Angsana New" pitchFamily="18" charset="-34"/>
                <a:cs typeface="Angsana New" pitchFamily="18" charset="-34"/>
              </a:rPr>
              <a:t>remaining shared variance</a:t>
            </a:r>
            <a:r>
              <a:rPr lang="en-US" dirty="0">
                <a:latin typeface="Angsana New" pitchFamily="18" charset="-34"/>
                <a:cs typeface="Angsana New" pitchFamily="18" charset="-34"/>
              </a:rPr>
              <a:t>. </a:t>
            </a:r>
            <a:r>
              <a:rPr lang="en-US" dirty="0" smtClean="0">
                <a:latin typeface="Angsana New" pitchFamily="18" charset="-34"/>
                <a:cs typeface="Angsana New" pitchFamily="18" charset="-34"/>
              </a:rPr>
              <a:t> If </a:t>
            </a:r>
            <a:r>
              <a:rPr lang="en-US" dirty="0">
                <a:latin typeface="Angsana New" pitchFamily="18" charset="-34"/>
                <a:cs typeface="Angsana New" pitchFamily="18" charset="-34"/>
              </a:rPr>
              <a:t>r = .60 , then r2 = </a:t>
            </a:r>
            <a:r>
              <a:rPr lang="en-US" dirty="0" smtClean="0">
                <a:latin typeface="Angsana New" pitchFamily="18" charset="-34"/>
                <a:cs typeface="Angsana New" pitchFamily="18" charset="-34"/>
              </a:rPr>
              <a:t>.36. The </a:t>
            </a:r>
            <a:r>
              <a:rPr lang="en-US" dirty="0">
                <a:latin typeface="Angsana New" pitchFamily="18" charset="-34"/>
                <a:cs typeface="Angsana New" pitchFamily="18" charset="-34"/>
              </a:rPr>
              <a:t>Coefficient on Non-Determination</a:t>
            </a:r>
            <a:r>
              <a:rPr lang="en-US" dirty="0" smtClean="0">
                <a:latin typeface="Angsana New" pitchFamily="18" charset="-34"/>
                <a:cs typeface="Angsana New" pitchFamily="18" charset="-34"/>
              </a:rPr>
              <a:t> </a:t>
            </a:r>
            <a:r>
              <a:rPr lang="en-US" dirty="0">
                <a:latin typeface="Angsana New" pitchFamily="18" charset="-34"/>
                <a:cs typeface="Angsana New" pitchFamily="18" charset="-34"/>
              </a:rPr>
              <a:t>therefore equals 1 - </a:t>
            </a:r>
            <a:r>
              <a:rPr lang="en-US" dirty="0" smtClean="0">
                <a:latin typeface="Angsana New" pitchFamily="18" charset="-34"/>
                <a:cs typeface="Angsana New" pitchFamily="18" charset="-34"/>
              </a:rPr>
              <a:t>.36 </a:t>
            </a:r>
            <a:r>
              <a:rPr lang="en-US" dirty="0">
                <a:latin typeface="Angsana New" pitchFamily="18" charset="-34"/>
                <a:cs typeface="Angsana New" pitchFamily="18" charset="-34"/>
              </a:rPr>
              <a:t>or .64. </a:t>
            </a:r>
            <a:r>
              <a:rPr lang="en-US" dirty="0" smtClean="0">
                <a:latin typeface="Angsana New" pitchFamily="18" charset="-34"/>
                <a:cs typeface="Angsana New" pitchFamily="18" charset="-34"/>
              </a:rPr>
              <a:t> It can also be said that sixty-four percent </a:t>
            </a:r>
            <a:r>
              <a:rPr lang="en-US" dirty="0">
                <a:latin typeface="Angsana New" pitchFamily="18" charset="-34"/>
                <a:cs typeface="Angsana New" pitchFamily="18" charset="-34"/>
              </a:rPr>
              <a:t>of the time variables X and </a:t>
            </a:r>
            <a:r>
              <a:rPr lang="en-US" dirty="0" smtClean="0">
                <a:latin typeface="Angsana New" pitchFamily="18" charset="-34"/>
                <a:cs typeface="Angsana New" pitchFamily="18" charset="-34"/>
              </a:rPr>
              <a:t>Y are independent of </a:t>
            </a:r>
            <a:r>
              <a:rPr lang="en-US" dirty="0">
                <a:latin typeface="Angsana New" pitchFamily="18" charset="-34"/>
                <a:cs typeface="Angsana New" pitchFamily="18" charset="-34"/>
              </a:rPr>
              <a:t>each other</a:t>
            </a:r>
            <a:r>
              <a:rPr lang="en-US" dirty="0" smtClean="0">
                <a:latin typeface="Angsana New" pitchFamily="18" charset="-34"/>
                <a:cs typeface="Angsana New" pitchFamily="18" charset="-34"/>
              </a:rPr>
              <a:t>.</a:t>
            </a:r>
          </a:p>
          <a:p>
            <a:pPr marL="0" indent="0">
              <a:buNone/>
            </a:pPr>
            <a:endParaRPr lang="en-US" dirty="0">
              <a:latin typeface="Angsana New" pitchFamily="18" charset="-34"/>
              <a:cs typeface="Angsana New" pitchFamily="18" charset="-34"/>
            </a:endParaRPr>
          </a:p>
          <a:p>
            <a:pPr marL="0" indent="0">
              <a:buNone/>
            </a:pPr>
            <a:r>
              <a:rPr lang="en-US" dirty="0">
                <a:latin typeface="Angsana New" pitchFamily="18" charset="-34"/>
                <a:cs typeface="Angsana New" pitchFamily="18" charset="-34"/>
              </a:rPr>
              <a:t>Predictability - a further interpretation of r </a:t>
            </a:r>
            <a:r>
              <a:rPr lang="en-US" dirty="0" smtClean="0">
                <a:latin typeface="Angsana New" pitchFamily="18" charset="-34"/>
                <a:cs typeface="Angsana New" pitchFamily="18" charset="-34"/>
              </a:rPr>
              <a:t>is in </a:t>
            </a:r>
            <a:r>
              <a:rPr lang="en-US" dirty="0">
                <a:latin typeface="Angsana New" pitchFamily="18" charset="-34"/>
                <a:cs typeface="Angsana New" pitchFamily="18" charset="-34"/>
              </a:rPr>
              <a:t>terms of its predictability. By </a:t>
            </a:r>
            <a:r>
              <a:rPr lang="en-US" dirty="0" smtClean="0">
                <a:latin typeface="Angsana New" pitchFamily="18" charset="-34"/>
                <a:cs typeface="Angsana New" pitchFamily="18" charset="-34"/>
              </a:rPr>
              <a:t>knowing how closely </a:t>
            </a:r>
            <a:r>
              <a:rPr lang="en-US" dirty="0">
                <a:latin typeface="Angsana New" pitchFamily="18" charset="-34"/>
                <a:cs typeface="Angsana New" pitchFamily="18" charset="-34"/>
              </a:rPr>
              <a:t>two variables are related, and by </a:t>
            </a:r>
            <a:r>
              <a:rPr lang="en-US" dirty="0" smtClean="0">
                <a:latin typeface="Angsana New" pitchFamily="18" charset="-34"/>
                <a:cs typeface="Angsana New" pitchFamily="18" charset="-34"/>
              </a:rPr>
              <a:t>knowing a </a:t>
            </a:r>
            <a:r>
              <a:rPr lang="en-US" dirty="0">
                <a:latin typeface="Angsana New" pitchFamily="18" charset="-34"/>
                <a:cs typeface="Angsana New" pitchFamily="18" charset="-34"/>
              </a:rPr>
              <a:t>particular value of one of them, a </a:t>
            </a:r>
            <a:r>
              <a:rPr lang="en-US" dirty="0" smtClean="0">
                <a:latin typeface="Angsana New" pitchFamily="18" charset="-34"/>
                <a:cs typeface="Angsana New" pitchFamily="18" charset="-34"/>
              </a:rPr>
              <a:t>prediction can </a:t>
            </a:r>
            <a:r>
              <a:rPr lang="en-US" dirty="0">
                <a:latin typeface="Angsana New" pitchFamily="18" charset="-34"/>
                <a:cs typeface="Angsana New" pitchFamily="18" charset="-34"/>
              </a:rPr>
              <a:t>be made as to the probable value of the </a:t>
            </a:r>
            <a:r>
              <a:rPr lang="en-US" dirty="0" smtClean="0">
                <a:latin typeface="Angsana New" pitchFamily="18" charset="-34"/>
                <a:cs typeface="Angsana New" pitchFamily="18" charset="-34"/>
              </a:rPr>
              <a:t>other variable</a:t>
            </a:r>
            <a:r>
              <a:rPr lang="en-US" dirty="0">
                <a:latin typeface="Angsana New" pitchFamily="18" charset="-34"/>
                <a:cs typeface="Angsana New" pitchFamily="18" charset="-34"/>
              </a:rPr>
              <a:t>. A valid and reliable r will </a:t>
            </a:r>
            <a:r>
              <a:rPr lang="en-US" dirty="0" smtClean="0">
                <a:latin typeface="Angsana New" pitchFamily="18" charset="-34"/>
                <a:cs typeface="Angsana New" pitchFamily="18" charset="-34"/>
              </a:rPr>
              <a:t>provide or </a:t>
            </a:r>
            <a:r>
              <a:rPr lang="en-US" dirty="0">
                <a:latin typeface="Angsana New" pitchFamily="18" charset="-34"/>
                <a:cs typeface="Angsana New" pitchFamily="18" charset="-34"/>
              </a:rPr>
              <a:t>a high degree of predictability, particularly</a:t>
            </a:r>
          </a:p>
          <a:p>
            <a:pPr marL="0" indent="0">
              <a:buNone/>
            </a:pPr>
            <a:r>
              <a:rPr lang="en-US" dirty="0">
                <a:latin typeface="Angsana New" pitchFamily="18" charset="-34"/>
                <a:cs typeface="Angsana New" pitchFamily="18" charset="-34"/>
              </a:rPr>
              <a:t>if it is large</a:t>
            </a:r>
            <a:r>
              <a:rPr lang="en-US" dirty="0" smtClean="0">
                <a:latin typeface="Angsana New" pitchFamily="18" charset="-34"/>
                <a:cs typeface="Angsana New" pitchFamily="18" charset="-34"/>
              </a:rPr>
              <a:t>. This is very important when forecasting based on</a:t>
            </a:r>
          </a:p>
          <a:p>
            <a:pPr marL="0" indent="0">
              <a:buNone/>
            </a:pPr>
            <a:r>
              <a:rPr lang="en-US" dirty="0" smtClean="0">
                <a:latin typeface="Angsana New" pitchFamily="18" charset="-34"/>
                <a:cs typeface="Angsana New" pitchFamily="18" charset="-34"/>
              </a:rPr>
              <a:t>a correlation coefficient.</a:t>
            </a:r>
            <a:endParaRPr lang="en-US" dirty="0">
              <a:latin typeface="Angsana New" pitchFamily="18" charset="-34"/>
              <a:cs typeface="Angsana New" pitchFamily="18" charset="-34"/>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0312200"/>
      </p:ext>
    </p:extLst>
  </p:cSld>
  <p:clrMapOvr>
    <a:masterClrMapping/>
  </p:clrMapOvr>
  <mc:AlternateContent xmlns:mc="http://schemas.openxmlformats.org/markup-compatibility/2006" xmlns:p14="http://schemas.microsoft.com/office/powerpoint/2010/main">
    <mc:Choice Requires="p14">
      <p:transition spd="slow" p14:dur="2000" advTm="179073"/>
    </mc:Choice>
    <mc:Fallback xmlns="">
      <p:transition spd="slow" advTm="17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Computations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447798"/>
            <a:ext cx="6777175" cy="474680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47237301"/>
      </p:ext>
    </p:extLst>
  </p:cSld>
  <p:clrMapOvr>
    <a:masterClrMapping/>
  </p:clrMapOvr>
  <mc:AlternateContent xmlns:mc="http://schemas.openxmlformats.org/markup-compatibility/2006" xmlns:p14="http://schemas.microsoft.com/office/powerpoint/2010/main">
    <mc:Choice Requires="p14">
      <p:transition spd="slow" p14:dur="2000" advTm="371400"/>
    </mc:Choice>
    <mc:Fallback xmlns="">
      <p:transition spd="slow" advTm="37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514</TotalTime>
  <Words>2715</Words>
  <Application>Microsoft Office PowerPoint</Application>
  <PresentationFormat>On-screen Show (4:3)</PresentationFormat>
  <Paragraphs>213</Paragraphs>
  <Slides>22</Slides>
  <Notes>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The Justice Academy </vt:lpstr>
      <vt:lpstr>PowerPoint Presentation</vt:lpstr>
      <vt:lpstr>Correlation Analysis</vt:lpstr>
      <vt:lpstr>Correlation Analysis</vt:lpstr>
      <vt:lpstr>Correlation Analysis</vt:lpstr>
      <vt:lpstr>Correlation Analysis</vt:lpstr>
      <vt:lpstr>Correlation Analysis</vt:lpstr>
      <vt:lpstr>Correlation Analysis</vt:lpstr>
      <vt:lpstr>Required Computations</vt:lpstr>
      <vt:lpstr>Simple Linear Regression</vt:lpstr>
      <vt:lpstr>Simple Linear Regression</vt:lpstr>
      <vt:lpstr>Time-Series Analysis</vt:lpstr>
      <vt:lpstr>Time-Series Analysis</vt:lpstr>
      <vt:lpstr>Time-Series Analysis</vt:lpstr>
      <vt:lpstr>Seasonal Analysis and Forecasting</vt:lpstr>
      <vt:lpstr>Seasonal Analysis</vt:lpstr>
      <vt:lpstr>Seasonal Analysis</vt:lpstr>
      <vt:lpstr>Crime Prevention Assessment</vt:lpstr>
      <vt:lpstr>Crime Prevention Assessment</vt:lpstr>
      <vt:lpstr>Range of Effectiveness</vt:lpstr>
      <vt:lpstr>Cost-Benefit Analysis</vt:lpstr>
      <vt:lpstr>Summation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Institute for Law and Justice Education</dc:title>
  <dc:creator>Hal Campbell</dc:creator>
  <cp:lastModifiedBy>Hal Campbell</cp:lastModifiedBy>
  <cp:revision>53</cp:revision>
  <dcterms:created xsi:type="dcterms:W3CDTF">2012-02-24T20:59:08Z</dcterms:created>
  <dcterms:modified xsi:type="dcterms:W3CDTF">2013-10-02T20:04:57Z</dcterms:modified>
</cp:coreProperties>
</file>