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26"/>
  </p:notesMasterIdLst>
  <p:sldIdLst>
    <p:sldId id="256" r:id="rId2"/>
    <p:sldId id="258" r:id="rId3"/>
    <p:sldId id="260" r:id="rId4"/>
    <p:sldId id="265" r:id="rId5"/>
    <p:sldId id="266" r:id="rId6"/>
    <p:sldId id="268" r:id="rId7"/>
    <p:sldId id="269" r:id="rId8"/>
    <p:sldId id="271" r:id="rId9"/>
    <p:sldId id="276" r:id="rId10"/>
    <p:sldId id="277" r:id="rId11"/>
    <p:sldId id="278" r:id="rId12"/>
    <p:sldId id="281" r:id="rId13"/>
    <p:sldId id="282" r:id="rId14"/>
    <p:sldId id="284" r:id="rId15"/>
    <p:sldId id="285" r:id="rId16"/>
    <p:sldId id="291" r:id="rId17"/>
    <p:sldId id="292" r:id="rId18"/>
    <p:sldId id="293" r:id="rId19"/>
    <p:sldId id="294" r:id="rId20"/>
    <p:sldId id="295" r:id="rId21"/>
    <p:sldId id="298" r:id="rId22"/>
    <p:sldId id="304" r:id="rId23"/>
    <p:sldId id="302" r:id="rId24"/>
    <p:sldId id="305" r:id="rId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90977" autoAdjust="0"/>
  </p:normalViewPr>
  <p:slideViewPr>
    <p:cSldViewPr>
      <p:cViewPr varScale="1">
        <p:scale>
          <a:sx n="85" d="100"/>
          <a:sy n="85" d="100"/>
        </p:scale>
        <p:origin x="-123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0CC0DB8B-23F0-404B-8A9E-51AB5BBDB2AF}" type="slidenum">
              <a:rPr lang="en-US"/>
              <a:pPr>
                <a:defRPr/>
              </a:pPr>
              <a:t>‹#›</a:t>
            </a:fld>
            <a:endParaRPr lang="en-US"/>
          </a:p>
        </p:txBody>
      </p:sp>
    </p:spTree>
    <p:extLst>
      <p:ext uri="{BB962C8B-B14F-4D97-AF65-F5344CB8AC3E}">
        <p14:creationId xmlns:p14="http://schemas.microsoft.com/office/powerpoint/2010/main" val="2558462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59A714D-1C77-43FF-B3B4-C9E703D95B7E}" type="slidenum">
              <a:rPr lang="en-US" sz="1200" smtClean="0">
                <a:latin typeface="Times New Roman" pitchFamily="18" charset="0"/>
              </a:rPr>
              <a:pPr eaLnBrk="1" hangingPunct="1"/>
              <a:t>1</a:t>
            </a:fld>
            <a:endParaRPr lang="en-US" sz="1200" smtClean="0">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D2F1857-9E63-4470-BDF1-5E22B9036967}" type="slidenum">
              <a:rPr lang="en-US" sz="1200" smtClean="0">
                <a:latin typeface="Times New Roman" pitchFamily="18" charset="0"/>
              </a:rPr>
              <a:pPr eaLnBrk="1" hangingPunct="1"/>
              <a:t>10</a:t>
            </a:fld>
            <a:endParaRPr lang="en-US" sz="1200" smtClean="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0DA2A052-312E-45A7-B8CD-8FE7EC219D1D}" type="slidenum">
              <a:rPr lang="en-US" sz="1200" smtClean="0">
                <a:latin typeface="Times New Roman" pitchFamily="18" charset="0"/>
              </a:rPr>
              <a:pPr eaLnBrk="1" hangingPunct="1"/>
              <a:t>11</a:t>
            </a:fld>
            <a:endParaRPr lang="en-US" sz="1200" smtClean="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A8CB39B1-03A5-4205-90E5-23E90E6F0FB6}" type="slidenum">
              <a:rPr lang="en-US" sz="1200" smtClean="0">
                <a:latin typeface="Times New Roman" pitchFamily="18" charset="0"/>
              </a:rPr>
              <a:pPr eaLnBrk="1" hangingPunct="1"/>
              <a:t>12</a:t>
            </a:fld>
            <a:endParaRPr lang="en-US" sz="1200" smtClean="0">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evaluations do occur they are not always done in a rigorous manner, and the statistics are somewhat skewed at times to make law </a:t>
            </a:r>
            <a:r>
              <a:rPr lang="en-US" dirty="0" err="1" smtClean="0"/>
              <a:t>enfordement</a:t>
            </a:r>
            <a:r>
              <a:rPr lang="en-US" dirty="0" smtClean="0"/>
              <a:t> loom better at something than they really are. Example of the curfew in Houston, when my study proved it was ineffective the chiefs office did not like that since they had sold the idea to the public that the curfew WAS effective.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C32071E8-38AF-4984-AB2D-3BA744B4C790}" type="slidenum">
              <a:rPr lang="en-US" sz="1200" smtClean="0">
                <a:latin typeface="Times New Roman" pitchFamily="18" charset="0"/>
              </a:rPr>
              <a:pPr eaLnBrk="1" hangingPunct="1"/>
              <a:t>13</a:t>
            </a:fld>
            <a:endParaRPr lang="en-US" sz="1200"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6C2BCDF0-AAC5-4D81-9B45-1434C1A95885}" type="slidenum">
              <a:rPr lang="en-US" sz="1200" smtClean="0">
                <a:latin typeface="Times New Roman" pitchFamily="18" charset="0"/>
              </a:rPr>
              <a:pPr eaLnBrk="1" hangingPunct="1"/>
              <a:t>14</a:t>
            </a:fld>
            <a:endParaRPr lang="en-US" sz="1200" smtClean="0">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4458AD9A-61D0-4ED9-8F53-4EFAD5208E80}" type="slidenum">
              <a:rPr lang="en-US" sz="1200" smtClean="0">
                <a:latin typeface="Times New Roman" pitchFamily="18" charset="0"/>
              </a:rPr>
              <a:pPr eaLnBrk="1" hangingPunct="1"/>
              <a:t>15</a:t>
            </a:fld>
            <a:endParaRPr lang="en-US" sz="1200" smtClean="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AD2FEC07-87B9-42E5-8CC5-7FEA3D43764A}" type="slidenum">
              <a:rPr lang="en-US" sz="1200" smtClean="0">
                <a:latin typeface="Times New Roman" pitchFamily="18" charset="0"/>
              </a:rPr>
              <a:pPr eaLnBrk="1" hangingPunct="1"/>
              <a:t>16</a:t>
            </a:fld>
            <a:endParaRPr lang="en-US" sz="1200" smtClean="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C5D2A51D-B026-4288-B405-E0F32382E91A}" type="slidenum">
              <a:rPr lang="en-US" sz="1200" smtClean="0">
                <a:latin typeface="Times New Roman" pitchFamily="18" charset="0"/>
              </a:rPr>
              <a:pPr eaLnBrk="1" hangingPunct="1"/>
              <a:t>17</a:t>
            </a:fld>
            <a:endParaRPr lang="en-US" sz="1200" smtClean="0">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DED301AB-2F85-4F42-ABF0-E2380CA56A1A}" type="slidenum">
              <a:rPr lang="en-US" sz="1200" smtClean="0">
                <a:latin typeface="Times New Roman" pitchFamily="18" charset="0"/>
              </a:rPr>
              <a:pPr eaLnBrk="1" hangingPunct="1"/>
              <a:t>18</a:t>
            </a:fld>
            <a:endParaRPr lang="en-US" sz="1200" smtClean="0">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30697409-B62D-48C9-B1CD-DF85014BEB96}" type="slidenum">
              <a:rPr lang="en-US" sz="1200" smtClean="0">
                <a:latin typeface="Times New Roman" pitchFamily="18" charset="0"/>
              </a:rPr>
              <a:pPr eaLnBrk="1" hangingPunct="1"/>
              <a:t>19</a:t>
            </a:fld>
            <a:endParaRPr lang="en-US" sz="1200" smtClean="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7BA47AA0-CBAA-4C3F-BAB2-2A70E07E6AAC}" type="slidenum">
              <a:rPr lang="en-US" sz="1200" smtClean="0">
                <a:latin typeface="Times New Roman" pitchFamily="18" charset="0"/>
              </a:rPr>
              <a:pPr eaLnBrk="1" hangingPunct="1"/>
              <a:t>2</a:t>
            </a:fld>
            <a:endParaRPr lang="en-US" sz="1200" smtClean="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Prevention- think crime prevention efforts, such as strengthening door and window locks, improving lighting, etc.</a:t>
            </a:r>
          </a:p>
          <a:p>
            <a:pPr eaLnBrk="1" hangingPunct="1"/>
            <a:endParaRPr lang="en-US" dirty="0" smtClean="0"/>
          </a:p>
          <a:p>
            <a:pPr eaLnBrk="1" hangingPunct="1"/>
            <a:r>
              <a:rPr lang="en-US" dirty="0" smtClean="0"/>
              <a:t>Control- efforts we can take in law enforcement, like hot spot details to deter and identify crime problems in a neighborhood. Simply increasing patrols in a trouble spot may also be another crime control effort.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FD55CDE-801C-4353-8400-1D33B26C0184}" type="slidenum">
              <a:rPr lang="en-US" sz="1200" smtClean="0">
                <a:latin typeface="Times New Roman" pitchFamily="18" charset="0"/>
              </a:rPr>
              <a:pPr eaLnBrk="1" hangingPunct="1"/>
              <a:t>20</a:t>
            </a:fld>
            <a:endParaRPr lang="en-US" sz="1200" smtClean="0">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9975D67D-3C22-4380-89FC-714B46E4879E}" type="slidenum">
              <a:rPr lang="en-US" sz="1200" smtClean="0">
                <a:latin typeface="Times New Roman" pitchFamily="18" charset="0"/>
              </a:rPr>
              <a:pPr eaLnBrk="1" hangingPunct="1"/>
              <a:t>21</a:t>
            </a:fld>
            <a:endParaRPr lang="en-US" sz="1200" smtClean="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247C292-5688-47DA-8D51-A8002C742182}" type="slidenum">
              <a:rPr lang="en-US" sz="1200" smtClean="0">
                <a:latin typeface="Times New Roman" pitchFamily="18" charset="0"/>
              </a:rPr>
              <a:pPr eaLnBrk="1" hangingPunct="1"/>
              <a:t>22</a:t>
            </a:fld>
            <a:endParaRPr lang="en-US" sz="1200" smtClean="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86AA9AD0-3909-4B2B-8243-E1BF00084986}" type="slidenum">
              <a:rPr lang="en-US" sz="1200" smtClean="0">
                <a:latin typeface="Times New Roman" pitchFamily="18" charset="0"/>
              </a:rPr>
              <a:pPr eaLnBrk="1" hangingPunct="1"/>
              <a:t>23</a:t>
            </a:fld>
            <a:endParaRPr lang="en-US" sz="1200" smtClean="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Example, hiring more offices may be useful and helpful in reducing crime, but targeting police more carefully might be able to do even more. Drug treatment might reduce crime as well, but drug treatment combined with other efforts might have an even greater effect.</a:t>
            </a:r>
          </a:p>
          <a:p>
            <a:pPr eaLnBrk="1" hangingPunct="1"/>
            <a:endParaRPr lang="en-US" dirty="0" smtClean="0"/>
          </a:p>
          <a:p>
            <a:pPr eaLnBrk="1" hangingPunct="1"/>
            <a:r>
              <a:rPr lang="en-US" dirty="0" smtClean="0"/>
              <a:t>Be thinking about this as we progress through the course this semester. It may sometimes look as if there is nothing we can do to prevent crime, and more often than not many of these efforts when combined with each other </a:t>
            </a:r>
            <a:r>
              <a:rPr lang="en-US" smtClean="0"/>
              <a:t>can prove </a:t>
            </a:r>
            <a:r>
              <a:rPr lang="en-US" dirty="0" smtClean="0"/>
              <a:t>to be more effective than if we just tried one of them on its 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27CBBA97-7A02-4E12-BC58-8C342044EED4}" type="slidenum">
              <a:rPr lang="en-US" sz="1200" smtClean="0">
                <a:latin typeface="Times New Roman" pitchFamily="18" charset="0"/>
              </a:rPr>
              <a:pPr eaLnBrk="1" hangingPunct="1"/>
              <a:t>3</a:t>
            </a:fld>
            <a:endParaRPr lang="en-US" sz="1200" smtClean="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Think about how crime is defined and then about what may motivate the states and the federal government to develop new laws. What are those new laws based off of, and most importantly in my opinion, if these laws are effective in preventing crime.</a:t>
            </a:r>
          </a:p>
          <a:p>
            <a:pPr eaLnBrk="1" hangingPunct="1"/>
            <a:endParaRPr lang="en-US" dirty="0" smtClean="0"/>
          </a:p>
          <a:p>
            <a:pPr eaLnBrk="1" hangingPunct="1"/>
            <a:r>
              <a:rPr lang="en-US" dirty="0" smtClean="0"/>
              <a:t>Think about the recent school shootings and our governments efforts to make new gun laws, will this work? How can making new laws and regulations to limit guns and gun accessories like magazine capacity stop a problem that is clearly a mental health issue?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F46A299-7AC3-44DE-A812-0291D072D6A5}" type="slidenum">
              <a:rPr lang="en-US" sz="1200" smtClean="0">
                <a:latin typeface="Times New Roman" pitchFamily="18" charset="0"/>
              </a:rPr>
              <a:pPr eaLnBrk="1" hangingPunct="1"/>
              <a:t>4</a:t>
            </a:fld>
            <a:endParaRPr lang="en-US" sz="1200" smtClean="0">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Have you ever thought about why the government (state and federal) think that by passing a law that a problem will disappear?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BBE61C9C-2F85-4B5F-B6CA-404627AF7A32}" type="slidenum">
              <a:rPr lang="en-US" sz="1200" smtClean="0">
                <a:latin typeface="Times New Roman" pitchFamily="18" charset="0"/>
              </a:rPr>
              <a:pPr eaLnBrk="1" hangingPunct="1"/>
              <a:t>5</a:t>
            </a:fld>
            <a:endParaRPr lang="en-US" sz="1200" smtClean="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13274A78-1C0A-4729-A789-DE262AB84089}" type="slidenum">
              <a:rPr lang="en-US" sz="1200" smtClean="0">
                <a:latin typeface="Times New Roman" pitchFamily="18" charset="0"/>
              </a:rPr>
              <a:pPr eaLnBrk="1" hangingPunct="1"/>
              <a:t>6</a:t>
            </a:fld>
            <a:endParaRPr lang="en-US" sz="1200" smtClean="0">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latin typeface="Times New Roman" pitchFamily="18" charset="0"/>
                <a:ea typeface="+mn-ea"/>
                <a:cs typeface="+mn-cs"/>
              </a:rPr>
              <a:t>The Cost of Crime: It just doesn't pay!</a:t>
            </a:r>
          </a:p>
          <a:p>
            <a:r>
              <a:rPr lang="en-US" sz="1200" b="1" kern="1200" dirty="0" smtClean="0">
                <a:solidFill>
                  <a:schemeClr val="tx1"/>
                </a:solidFill>
                <a:latin typeface="Times New Roman" pitchFamily="18" charset="0"/>
                <a:ea typeface="+mn-ea"/>
                <a:cs typeface="+mn-cs"/>
              </a:rPr>
              <a:t/>
            </a:r>
            <a:br>
              <a:rPr lang="en-US" sz="1200" b="1" kern="1200" dirty="0" smtClean="0">
                <a:solidFill>
                  <a:schemeClr val="tx1"/>
                </a:solidFill>
                <a:latin typeface="Times New Roman" pitchFamily="18" charset="0"/>
                <a:ea typeface="+mn-ea"/>
                <a:cs typeface="+mn-cs"/>
              </a:rPr>
            </a:br>
            <a:r>
              <a:rPr lang="en-US" sz="1200" b="1" kern="1200" dirty="0" smtClean="0">
                <a:solidFill>
                  <a:schemeClr val="tx1"/>
                </a:solidFill>
                <a:latin typeface="Times New Roman" pitchFamily="18" charset="0"/>
                <a:ea typeface="+mn-ea"/>
                <a:cs typeface="+mn-cs"/>
              </a:rPr>
              <a:t>New Crime Study Pegs Cost At $1.7 Trillion Annually </a:t>
            </a:r>
          </a:p>
          <a:p>
            <a:endParaRPr lang="en-US" sz="1200" b="1" kern="1200" dirty="0" smtClean="0">
              <a:solidFill>
                <a:schemeClr val="tx1"/>
              </a:solidFill>
              <a:latin typeface="Times New Roman" pitchFamily="18" charset="0"/>
              <a:ea typeface="+mn-ea"/>
              <a:cs typeface="+mn-cs"/>
            </a:endParaRPr>
          </a:p>
          <a:p>
            <a:r>
              <a:rPr lang="en-US" sz="1200" b="1" i="1" kern="1200" dirty="0" smtClean="0">
                <a:solidFill>
                  <a:schemeClr val="tx1"/>
                </a:solidFill>
                <a:latin typeface="Times New Roman" pitchFamily="18" charset="0"/>
                <a:ea typeface="+mn-ea"/>
                <a:cs typeface="+mn-cs"/>
              </a:rPr>
              <a:t>Adjunct Associate Professor of Economics, David Anderson</a:t>
            </a:r>
            <a:r>
              <a:rPr lang="en-US" sz="1200" kern="1200" dirty="0" smtClean="0">
                <a:solidFill>
                  <a:schemeClr val="tx1"/>
                </a:solidFill>
                <a:latin typeface="Times New Roman" pitchFamily="18" charset="0"/>
                <a:ea typeface="+mn-ea"/>
                <a:cs typeface="+mn-cs"/>
              </a:rPr>
              <a:t> </a:t>
            </a:r>
            <a:r>
              <a:rPr lang="en-US" sz="1200" b="1" kern="1200" dirty="0" smtClean="0">
                <a:solidFill>
                  <a:schemeClr val="tx1"/>
                </a:solidFill>
                <a:latin typeface="Times New Roman" pitchFamily="18" charset="0"/>
                <a:ea typeface="+mn-ea"/>
                <a:cs typeface="+mn-cs"/>
              </a:rPr>
              <a:t>A</a:t>
            </a:r>
            <a:r>
              <a:rPr lang="en-US" sz="1200" kern="1200" dirty="0" smtClean="0">
                <a:solidFill>
                  <a:schemeClr val="tx1"/>
                </a:solidFill>
                <a:latin typeface="Times New Roman" pitchFamily="18" charset="0"/>
                <a:ea typeface="+mn-ea"/>
                <a:cs typeface="+mn-cs"/>
              </a:rPr>
              <a:t> comprehensive study of the cost of crime written by an economist teaching at Davidson College this semester pegs the total cost of crime at $1.7 trillion a year, almost twice the previous estimated amount. his total cost figure of $1.7 trillion closely compares to the total expenditures on life insurance ($1.68 trillion), the outstanding mortgage debt to commercial institutions ($1.85 billion) and annual expenditures on health ($1.03 billion).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That includes the cost of private preventative measures such as locks, safety lighting, alarm systems, fencing and private security guards. In addition it calculates the cost of crime-related injuries and deaths, including medical care, lost workdays, pain, and fear, and the opportunity costs of time spent preventing, carrying out and serving prison terms for criminal activity. Finally, it mentions a $28 billion decrease in property values of real estate and buildings that are cheaper than similar facilities because they are located in high-crime areas. The costs associated with living in the suburbs to avoid crime in the city center are also discussed, since there are significant costs for activities such as commuting and parking. </a:t>
            </a:r>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0738027C-8E65-46C2-8D12-ECCABEC16C7F}" type="slidenum">
              <a:rPr lang="en-US" sz="1200" smtClean="0">
                <a:latin typeface="Times New Roman" pitchFamily="18" charset="0"/>
              </a:rPr>
              <a:pPr eaLnBrk="1" hangingPunct="1"/>
              <a:t>7</a:t>
            </a:fld>
            <a:endParaRPr lang="en-US" sz="1200" smtClean="0">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How can fear be positive? It makes people take more precautions, doesn’t it?</a:t>
            </a:r>
          </a:p>
          <a:p>
            <a:pPr eaLnBrk="1" hangingPunct="1"/>
            <a:endParaRPr lang="en-US" dirty="0" smtClean="0"/>
          </a:p>
          <a:p>
            <a:pPr eaLnBrk="1" hangingPunct="1"/>
            <a:r>
              <a:rPr lang="en-US" sz="1200" b="0" i="0" u="none" strike="noStrike" kern="1200" baseline="0" dirty="0" smtClean="0">
                <a:solidFill>
                  <a:schemeClr val="tx1"/>
                </a:solidFill>
                <a:latin typeface="Times New Roman" pitchFamily="18" charset="0"/>
                <a:ea typeface="+mn-ea"/>
                <a:cs typeface="+mn-cs"/>
              </a:rPr>
              <a:t>Fear might be reduced even without changes in levels of victimization by using the communications within social networks to provide accurate information about risks of criminal victimization and advice about constructive responses to the risk of crime; by </a:t>
            </a:r>
            <a:r>
              <a:rPr lang="en-US" sz="1200" b="0" i="0" u="none" strike="noStrike" kern="1200" baseline="0" dirty="0" err="1" smtClean="0">
                <a:solidFill>
                  <a:schemeClr val="tx1"/>
                </a:solidFill>
                <a:latin typeface="Times New Roman" pitchFamily="18" charset="0"/>
                <a:ea typeface="+mn-ea"/>
                <a:cs typeface="+mn-cs"/>
              </a:rPr>
              <a:t>elimi</a:t>
            </a:r>
            <a:r>
              <a:rPr lang="en-US" sz="1200" b="0" i="0" u="none" strike="noStrike" kern="1200" baseline="0" dirty="0" smtClean="0">
                <a:solidFill>
                  <a:schemeClr val="tx1"/>
                </a:solidFill>
                <a:latin typeface="Times New Roman" pitchFamily="18" charset="0"/>
                <a:ea typeface="+mn-ea"/>
                <a:cs typeface="+mn-cs"/>
              </a:rPr>
              <a:t>- </a:t>
            </a:r>
            <a:r>
              <a:rPr lang="en-US" sz="1200" b="0" i="0" u="none" strike="noStrike" kern="1200" baseline="0" dirty="0" err="1" smtClean="0">
                <a:solidFill>
                  <a:schemeClr val="tx1"/>
                </a:solidFill>
                <a:latin typeface="Times New Roman" pitchFamily="18" charset="0"/>
                <a:ea typeface="+mn-ea"/>
                <a:cs typeface="+mn-cs"/>
              </a:rPr>
              <a:t>nating</a:t>
            </a:r>
            <a:r>
              <a:rPr lang="en-US" sz="1200" b="0" i="0" u="none" strike="noStrike" kern="1200" baseline="0" dirty="0" smtClean="0">
                <a:solidFill>
                  <a:schemeClr val="tx1"/>
                </a:solidFill>
                <a:latin typeface="Times New Roman" pitchFamily="18" charset="0"/>
                <a:ea typeface="+mn-ea"/>
                <a:cs typeface="+mn-cs"/>
              </a:rPr>
              <a:t> the external signs of physical decay and social disorder; and by more effectively regulating group conflict between young and old, whites and minority groups, rich and poor. The more intriguing possibility, however, is that if fear could be rationalized and constructively channeled, not only would fear and its adverse consequences be ameliorated, but also real levels of victimization reduced . </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220CCB2-32FF-4B22-A81F-337F8C6FF90E}" type="slidenum">
              <a:rPr lang="en-US" sz="1200" smtClean="0">
                <a:latin typeface="Times New Roman" pitchFamily="18" charset="0"/>
              </a:rPr>
              <a:pPr eaLnBrk="1" hangingPunct="1"/>
              <a:t>8</a:t>
            </a:fld>
            <a:endParaRPr lang="en-US" sz="1200" smtClean="0">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F081B909-62CA-47DA-970B-C519CA185887}" type="slidenum">
              <a:rPr lang="en-US" sz="1200" smtClean="0">
                <a:latin typeface="Times New Roman" pitchFamily="18" charset="0"/>
              </a:rPr>
              <a:pPr eaLnBrk="1" hangingPunct="1"/>
              <a:t>9</a:t>
            </a:fld>
            <a:endParaRPr lang="en-US" sz="1200" smtClean="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7" name="Freeform 18"/>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B3272479-0402-4FEF-81BE-777CD7BCC720}" type="datetimeFigureOut">
              <a:rPr lang="en-US"/>
              <a:pPr>
                <a:defRPr/>
              </a:pPr>
              <a:t>7/24/2013</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9080C687-02DA-4259-9D8C-9828EAFB0BEE}" type="slidenum">
              <a:rPr lang="en-US"/>
              <a:pPr>
                <a:defRPr/>
              </a:pPr>
              <a:t>‹#›</a:t>
            </a:fld>
            <a:endParaRPr lang="en-US"/>
          </a:p>
        </p:txBody>
      </p:sp>
    </p:spTree>
    <p:extLst>
      <p:ext uri="{BB962C8B-B14F-4D97-AF65-F5344CB8AC3E}">
        <p14:creationId xmlns:p14="http://schemas.microsoft.com/office/powerpoint/2010/main" val="210135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21D8E92-0F68-41EB-9162-662218971BD4}" type="datetimeFigureOut">
              <a:rPr lang="en-US"/>
              <a:pPr>
                <a:defRPr/>
              </a:pPr>
              <a:t>7/24/2013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76BFBCD-17C3-4F33-A136-47BAA29A4489}" type="slidenum">
              <a:rPr lang="en-US"/>
              <a:pPr>
                <a:defRPr/>
              </a:pPr>
              <a:t>‹#›</a:t>
            </a:fld>
            <a:endParaRPr lang="en-US" dirty="0"/>
          </a:p>
        </p:txBody>
      </p:sp>
    </p:spTree>
    <p:extLst>
      <p:ext uri="{BB962C8B-B14F-4D97-AF65-F5344CB8AC3E}">
        <p14:creationId xmlns:p14="http://schemas.microsoft.com/office/powerpoint/2010/main" val="48866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7E87121-8D43-4F5D-8BFB-E437E50B8C50}" type="datetimeFigureOut">
              <a:rPr lang="en-US"/>
              <a:pPr>
                <a:defRPr/>
              </a:pPr>
              <a:t>7/24/2013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7C69F64-B147-4C47-AC6F-067017A3BA64}" type="slidenum">
              <a:rPr lang="en-US"/>
              <a:pPr>
                <a:defRPr/>
              </a:pPr>
              <a:t>‹#›</a:t>
            </a:fld>
            <a:endParaRPr lang="en-US" dirty="0"/>
          </a:p>
        </p:txBody>
      </p:sp>
    </p:spTree>
    <p:extLst>
      <p:ext uri="{BB962C8B-B14F-4D97-AF65-F5344CB8AC3E}">
        <p14:creationId xmlns:p14="http://schemas.microsoft.com/office/powerpoint/2010/main" val="18736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F5938C59-F5F1-404A-955A-C31F4B59682F}" type="datetimeFigureOut">
              <a:rPr lang="en-US"/>
              <a:pPr>
                <a:defRPr/>
              </a:pPr>
              <a:t>7/24/2013</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A09D461-DEF6-4B18-80CC-A4DAD46564DB}" type="slidenum">
              <a:rPr lang="en-US"/>
              <a:pPr>
                <a:defRPr/>
              </a:pPr>
              <a:t>‹#›</a:t>
            </a:fld>
            <a:endParaRPr lang="en-US" dirty="0"/>
          </a:p>
        </p:txBody>
      </p:sp>
    </p:spTree>
    <p:extLst>
      <p:ext uri="{BB962C8B-B14F-4D97-AF65-F5344CB8AC3E}">
        <p14:creationId xmlns:p14="http://schemas.microsoft.com/office/powerpoint/2010/main" val="138250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92AC5A8D-69BC-46D0-8E33-36E55D16809B}" type="datetimeFigureOut">
              <a:rPr lang="en-US"/>
              <a:pPr>
                <a:defRPr/>
              </a:pPr>
              <a:t>7/24/2013</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7052E952-39FB-4861-862F-02E7728C9139}" type="slidenum">
              <a:rPr lang="en-US"/>
              <a:pPr>
                <a:defRPr/>
              </a:pPr>
              <a:t>‹#›</a:t>
            </a:fld>
            <a:endParaRPr lang="en-US"/>
          </a:p>
        </p:txBody>
      </p:sp>
    </p:spTree>
    <p:extLst>
      <p:ext uri="{BB962C8B-B14F-4D97-AF65-F5344CB8AC3E}">
        <p14:creationId xmlns:p14="http://schemas.microsoft.com/office/powerpoint/2010/main" val="22977734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BAD76BBA-753A-4A6A-974A-9EA74512DBFB}" type="datetimeFigureOut">
              <a:rPr lang="en-US"/>
              <a:pPr>
                <a:defRPr/>
              </a:pPr>
              <a:t>7/24/2013</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6D87055C-CB93-4D39-A511-04C0D570CF94}" type="slidenum">
              <a:rPr lang="en-US"/>
              <a:pPr>
                <a:defRPr/>
              </a:pPr>
              <a:t>‹#›</a:t>
            </a:fld>
            <a:endParaRPr lang="en-US"/>
          </a:p>
        </p:txBody>
      </p:sp>
    </p:spTree>
    <p:extLst>
      <p:ext uri="{BB962C8B-B14F-4D97-AF65-F5344CB8AC3E}">
        <p14:creationId xmlns:p14="http://schemas.microsoft.com/office/powerpoint/2010/main" val="412885009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A655CA75-D9CF-4B84-A8D1-269638343C3A}" type="datetimeFigureOut">
              <a:rPr lang="en-US"/>
              <a:pPr>
                <a:defRPr/>
              </a:pPr>
              <a:t>7/24/2013</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EDEB1F7A-F2E6-4089-8045-4A314553A95D}" type="slidenum">
              <a:rPr lang="en-US"/>
              <a:pPr>
                <a:defRPr/>
              </a:pPr>
              <a:t>‹#›</a:t>
            </a:fld>
            <a:endParaRPr lang="en-US"/>
          </a:p>
        </p:txBody>
      </p:sp>
    </p:spTree>
    <p:extLst>
      <p:ext uri="{BB962C8B-B14F-4D97-AF65-F5344CB8AC3E}">
        <p14:creationId xmlns:p14="http://schemas.microsoft.com/office/powerpoint/2010/main" val="354016713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D7496215-6D40-4707-AA4C-279EBBFC71AD}" type="datetimeFigureOut">
              <a:rPr lang="en-US"/>
              <a:pPr>
                <a:defRPr/>
              </a:pPr>
              <a:t>7/24/2013</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C48124E9-9D96-4AF6-9128-BADA6D86353A}" type="slidenum">
              <a:rPr lang="en-US"/>
              <a:pPr>
                <a:defRPr/>
              </a:pPr>
              <a:t>‹#›</a:t>
            </a:fld>
            <a:endParaRPr lang="en-US"/>
          </a:p>
        </p:txBody>
      </p:sp>
    </p:spTree>
    <p:extLst>
      <p:ext uri="{BB962C8B-B14F-4D97-AF65-F5344CB8AC3E}">
        <p14:creationId xmlns:p14="http://schemas.microsoft.com/office/powerpoint/2010/main" val="144632541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A614286-14B2-4E97-9C47-0B216E9658D2}" type="datetimeFigureOut">
              <a:rPr lang="en-US"/>
              <a:pPr>
                <a:defRPr/>
              </a:pPr>
              <a:t>7/24/2013</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DEE560EF-FDB5-488E-B543-2E8882D07A09}" type="slidenum">
              <a:rPr lang="en-US"/>
              <a:pPr>
                <a:defRPr/>
              </a:pPr>
              <a:t>‹#›</a:t>
            </a:fld>
            <a:endParaRPr lang="en-US" dirty="0"/>
          </a:p>
        </p:txBody>
      </p:sp>
    </p:spTree>
    <p:extLst>
      <p:ext uri="{BB962C8B-B14F-4D97-AF65-F5344CB8AC3E}">
        <p14:creationId xmlns:p14="http://schemas.microsoft.com/office/powerpoint/2010/main" val="404884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BCF8726D-E85A-4CBF-8114-68E3040D6CD8}" type="datetimeFigureOut">
              <a:rPr lang="en-US"/>
              <a:pPr>
                <a:defRPr/>
              </a:pPr>
              <a:t>7/24/2013</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F51045CB-1EF7-4C71-9938-9E2DC68F1BB2}" type="slidenum">
              <a:rPr lang="en-US"/>
              <a:pPr>
                <a:defRPr/>
              </a:pPr>
              <a:t>‹#›</a:t>
            </a:fld>
            <a:endParaRPr lang="en-US"/>
          </a:p>
        </p:txBody>
      </p:sp>
    </p:spTree>
    <p:extLst>
      <p:ext uri="{BB962C8B-B14F-4D97-AF65-F5344CB8AC3E}">
        <p14:creationId xmlns:p14="http://schemas.microsoft.com/office/powerpoint/2010/main" val="224659046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63D8C0D4-35FA-44C8-8C25-9FA384F371A5}" type="datetimeFigureOut">
              <a:rPr lang="en-US"/>
              <a:pPr>
                <a:defRPr/>
              </a:pPr>
              <a:t>7/24/2013</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9B46E298-C8B8-4ECA-8AB3-7C09824025EC}" type="slidenum">
              <a:rPr lang="en-US"/>
              <a:pPr>
                <a:defRPr/>
              </a:pPr>
              <a:t>‹#›</a:t>
            </a:fld>
            <a:endParaRPr lang="en-US"/>
          </a:p>
        </p:txBody>
      </p:sp>
    </p:spTree>
    <p:extLst>
      <p:ext uri="{BB962C8B-B14F-4D97-AF65-F5344CB8AC3E}">
        <p14:creationId xmlns:p14="http://schemas.microsoft.com/office/powerpoint/2010/main" val="236194627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30"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9A217E95-D062-41DD-8FCF-05909CADBFC6}" type="datetimeFigureOut">
              <a:rPr lang="en-US"/>
              <a:pPr>
                <a:defRPr/>
              </a:pPr>
              <a:t>7/24/2013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E0B126AE-57FA-4F2D-AF03-2442BE3BAB1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6" r:id="rId1"/>
    <p:sldLayoutId id="2147483832" r:id="rId2"/>
    <p:sldLayoutId id="2147483837" r:id="rId3"/>
    <p:sldLayoutId id="2147483838" r:id="rId4"/>
    <p:sldLayoutId id="2147483839" r:id="rId5"/>
    <p:sldLayoutId id="2147483840" r:id="rId6"/>
    <p:sldLayoutId id="2147483833" r:id="rId7"/>
    <p:sldLayoutId id="2147483841" r:id="rId8"/>
    <p:sldLayoutId id="2147483842" r:id="rId9"/>
    <p:sldLayoutId id="2147483834" r:id="rId10"/>
    <p:sldLayoutId id="2147483835"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additive="base">
                                        <p:cTn id="7"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anim calcmode="lin" valueType="num">
                                      <p:cBhvr additive="base">
                                        <p:cTn id="11" dur="500" fill="hold"/>
                                        <p:tgtEl>
                                          <p:spTgt spid="3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 calcmode="lin" valueType="num">
                                      <p:cBhvr additive="base">
                                        <p:cTn id="15" dur="500" fill="hold"/>
                                        <p:tgtEl>
                                          <p:spTgt spid="3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anim calcmode="lin" valueType="num">
                                      <p:cBhvr additive="base">
                                        <p:cTn id="19" dur="500" fill="hold"/>
                                        <p:tgtEl>
                                          <p:spTgt spid="3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0">
                                            <p:txEl>
                                              <p:pRg st="4" end="4"/>
                                            </p:txEl>
                                          </p:spTgt>
                                        </p:tgtEl>
                                        <p:attrNameLst>
                                          <p:attrName>style.visibility</p:attrName>
                                        </p:attrNameLst>
                                      </p:cBhvr>
                                      <p:to>
                                        <p:strVal val="visible"/>
                                      </p:to>
                                    </p:set>
                                    <p:anim calcmode="lin" valueType="num">
                                      <p:cBhvr additive="base">
                                        <p:cTn id="23" dur="500" fill="hold"/>
                                        <p:tgtEl>
                                          <p:spTgt spid="30">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autoUpdateAnimBg="0">
        <p:tmplLst>
          <p:tmpl lvl="1">
            <p:tnLst>
              <p:par>
                <p:cTn presetID="2" presetClass="entr" presetSubtype="8"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0-#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Lst>
  </p:timing>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fontAlgn="auto" hangingPunct="1">
              <a:spcAft>
                <a:spcPts val="0"/>
              </a:spcAft>
              <a:defRPr/>
            </a:pPr>
            <a:r>
              <a:rPr lang="en-US" smtClean="0"/>
              <a:t>Chapter 1</a:t>
            </a:r>
          </a:p>
        </p:txBody>
      </p:sp>
      <p:sp>
        <p:nvSpPr>
          <p:cNvPr id="9219" name="Rectangle 3"/>
          <p:cNvSpPr>
            <a:spLocks noGrp="1" noChangeArrowheads="1"/>
          </p:cNvSpPr>
          <p:nvPr>
            <p:ph type="subTitle" idx="1"/>
          </p:nvPr>
        </p:nvSpPr>
        <p:spPr>
          <a:xfrm>
            <a:off x="685800" y="3611563"/>
            <a:ext cx="7772400" cy="1200150"/>
          </a:xfrm>
        </p:spPr>
        <p:txBody>
          <a:bodyPr/>
          <a:lstStyle/>
          <a:p>
            <a:pPr marR="0" eaLnBrk="1" hangingPunct="1"/>
            <a:r>
              <a:rPr lang="en-US" dirty="0" smtClean="0"/>
              <a:t>Identifying and Evaluating </a:t>
            </a:r>
          </a:p>
          <a:p>
            <a:pPr marR="0" eaLnBrk="1" hangingPunct="1"/>
            <a:r>
              <a:rPr lang="en-US" dirty="0" smtClean="0"/>
              <a:t>Crime Control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066800" y="2017713"/>
            <a:ext cx="7888288" cy="3773487"/>
          </a:xfrm>
        </p:spPr>
        <p:txBody>
          <a:bodyPr>
            <a:normAutofit lnSpcReduction="10000"/>
          </a:bodyPr>
          <a:lstStyle/>
          <a:p>
            <a:pPr marL="365760" indent="-256032" eaLnBrk="1" fontAlgn="auto" hangingPunct="1">
              <a:spcAft>
                <a:spcPts val="0"/>
              </a:spcAft>
              <a:buFont typeface="Wingdings 3"/>
              <a:buChar char=""/>
              <a:defRPr/>
            </a:pPr>
            <a:r>
              <a:rPr lang="en-US" sz="2800" smtClean="0"/>
              <a:t>Our definition of the crime problem needs to strike a balance between over-specificity and vagueness</a:t>
            </a:r>
          </a:p>
          <a:p>
            <a:pPr marL="365760" indent="-256032" eaLnBrk="1" fontAlgn="auto" hangingPunct="1">
              <a:spcAft>
                <a:spcPts val="0"/>
              </a:spcAft>
              <a:buFont typeface="Wingdings 3"/>
              <a:buChar char=""/>
              <a:defRPr/>
            </a:pPr>
            <a:r>
              <a:rPr lang="en-US" sz="2800" smtClean="0"/>
              <a:t>Overly-specific definition</a:t>
            </a:r>
          </a:p>
          <a:p>
            <a:pPr marL="621792" lvl="1" eaLnBrk="1" fontAlgn="auto" hangingPunct="1">
              <a:spcBef>
                <a:spcPts val="324"/>
              </a:spcBef>
              <a:spcAft>
                <a:spcPts val="0"/>
              </a:spcAft>
              <a:buFont typeface="Verdana"/>
              <a:buChar char="◦"/>
              <a:defRPr/>
            </a:pPr>
            <a:r>
              <a:rPr lang="en-US" sz="2400" smtClean="0"/>
              <a:t>Strategy aimed at reducing second-degree burglary</a:t>
            </a:r>
          </a:p>
          <a:p>
            <a:pPr marL="365760" indent="-256032" eaLnBrk="1" fontAlgn="auto" hangingPunct="1">
              <a:spcAft>
                <a:spcPts val="0"/>
              </a:spcAft>
              <a:buFont typeface="Wingdings 3"/>
              <a:buChar char=""/>
              <a:defRPr/>
            </a:pPr>
            <a:r>
              <a:rPr lang="en-US" sz="2800" smtClean="0"/>
              <a:t>Overly-vague definition</a:t>
            </a:r>
          </a:p>
          <a:p>
            <a:pPr marL="621792" lvl="1" eaLnBrk="1" fontAlgn="auto" hangingPunct="1">
              <a:spcBef>
                <a:spcPts val="324"/>
              </a:spcBef>
              <a:spcAft>
                <a:spcPts val="0"/>
              </a:spcAft>
              <a:buFont typeface="Verdana"/>
              <a:buChar char="◦"/>
              <a:defRPr/>
            </a:pPr>
            <a:r>
              <a:rPr lang="en-US" sz="2400" smtClean="0"/>
              <a:t>Strategy aimed at reducing all types of crime simultaneously</a:t>
            </a:r>
          </a:p>
          <a:p>
            <a:pPr marL="365760" indent="-256032" eaLnBrk="1" fontAlgn="auto" hangingPunct="1">
              <a:spcAft>
                <a:spcPts val="0"/>
              </a:spcAft>
              <a:buFont typeface="Wingdings" pitchFamily="2" charset="2"/>
              <a:buNone/>
              <a:defRPr/>
            </a:pPr>
            <a:endParaRPr lang="en-US" sz="2800" smtClean="0"/>
          </a:p>
        </p:txBody>
      </p:sp>
      <p:sp>
        <p:nvSpPr>
          <p:cNvPr id="12290" name="Rectangle 2"/>
          <p:cNvSpPr>
            <a:spLocks noGrp="1" noChangeArrowheads="1"/>
          </p:cNvSpPr>
          <p:nvPr>
            <p:ph type="title"/>
          </p:nvPr>
        </p:nvSpPr>
        <p:spPr/>
        <p:txBody>
          <a:bodyPr/>
          <a:lstStyle/>
          <a:p>
            <a:pPr eaLnBrk="1" fontAlgn="auto" hangingPunct="1">
              <a:spcAft>
                <a:spcPts val="0"/>
              </a:spcAft>
              <a:defRPr/>
            </a:pPr>
            <a:r>
              <a:rPr lang="en-US" sz="3200" smtClean="0"/>
              <a:t>Defining the Crime Problem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6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1182688" y="2017713"/>
            <a:ext cx="7772400" cy="3925887"/>
          </a:xfrm>
        </p:spPr>
        <p:txBody>
          <a:bodyPr/>
          <a:lstStyle/>
          <a:p>
            <a:pPr eaLnBrk="1" hangingPunct="1">
              <a:lnSpc>
                <a:spcPct val="80000"/>
              </a:lnSpc>
            </a:pPr>
            <a:r>
              <a:rPr lang="en-US" sz="2800" smtClean="0"/>
              <a:t>Again, a balance between vagueness and exacting detail needs to be reached</a:t>
            </a:r>
          </a:p>
          <a:p>
            <a:pPr eaLnBrk="1" hangingPunct="1">
              <a:lnSpc>
                <a:spcPct val="80000"/>
              </a:lnSpc>
            </a:pPr>
            <a:r>
              <a:rPr lang="en-US" sz="2800" smtClean="0"/>
              <a:t>Overly-specific definition</a:t>
            </a:r>
          </a:p>
          <a:p>
            <a:pPr lvl="1" eaLnBrk="1" hangingPunct="1">
              <a:lnSpc>
                <a:spcPct val="80000"/>
              </a:lnSpc>
            </a:pPr>
            <a:r>
              <a:rPr lang="en-US" sz="2400" smtClean="0"/>
              <a:t>Police department “decentralizes” by eliminating one sergeant’s position</a:t>
            </a:r>
          </a:p>
          <a:p>
            <a:pPr eaLnBrk="1" hangingPunct="1">
              <a:lnSpc>
                <a:spcPct val="80000"/>
              </a:lnSpc>
            </a:pPr>
            <a:r>
              <a:rPr lang="en-US" sz="2800" smtClean="0"/>
              <a:t>Overly-vague definition</a:t>
            </a:r>
          </a:p>
          <a:p>
            <a:pPr lvl="1" eaLnBrk="1" hangingPunct="1">
              <a:lnSpc>
                <a:spcPct val="80000"/>
              </a:lnSpc>
            </a:pPr>
            <a:r>
              <a:rPr lang="en-US" sz="2400" smtClean="0"/>
              <a:t>Community policing is the solution to crime</a:t>
            </a:r>
          </a:p>
          <a:p>
            <a:pPr eaLnBrk="1" hangingPunct="1">
              <a:lnSpc>
                <a:spcPct val="80000"/>
              </a:lnSpc>
            </a:pPr>
            <a:r>
              <a:rPr lang="en-US" sz="2800" smtClean="0"/>
              <a:t>Good definition (though not necessarily a good approach)</a:t>
            </a:r>
          </a:p>
          <a:p>
            <a:pPr lvl="1" eaLnBrk="1" hangingPunct="1">
              <a:lnSpc>
                <a:spcPct val="80000"/>
              </a:lnSpc>
            </a:pPr>
            <a:r>
              <a:rPr lang="en-US" sz="2400" smtClean="0"/>
              <a:t>Two officer instead of one officer patrols</a:t>
            </a:r>
          </a:p>
        </p:txBody>
      </p:sp>
      <p:sp>
        <p:nvSpPr>
          <p:cNvPr id="13314" name="Rectangle 2"/>
          <p:cNvSpPr>
            <a:spLocks noGrp="1" noChangeArrowheads="1"/>
          </p:cNvSpPr>
          <p:nvPr>
            <p:ph type="title"/>
          </p:nvPr>
        </p:nvSpPr>
        <p:spPr/>
        <p:txBody>
          <a:bodyPr/>
          <a:lstStyle/>
          <a:p>
            <a:pPr eaLnBrk="1" fontAlgn="auto" hangingPunct="1">
              <a:spcAft>
                <a:spcPts val="0"/>
              </a:spcAft>
              <a:defRPr/>
            </a:pPr>
            <a:r>
              <a:rPr lang="en-US" sz="3200" smtClean="0"/>
              <a:t>Defining the Solution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9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1182688" y="2017713"/>
            <a:ext cx="7772400" cy="3392487"/>
          </a:xfrm>
        </p:spPr>
        <p:txBody>
          <a:bodyPr/>
          <a:lstStyle/>
          <a:p>
            <a:pPr eaLnBrk="1" hangingPunct="1"/>
            <a:r>
              <a:rPr lang="en-US" smtClean="0"/>
              <a:t>How do we know whether crime control is a success or failure?</a:t>
            </a:r>
          </a:p>
          <a:p>
            <a:pPr lvl="1" eaLnBrk="1" hangingPunct="1"/>
            <a:r>
              <a:rPr lang="en-US" smtClean="0"/>
              <a:t>We conduct an evaluation</a:t>
            </a:r>
          </a:p>
          <a:p>
            <a:pPr eaLnBrk="1" hangingPunct="1"/>
            <a:r>
              <a:rPr lang="en-US" smtClean="0"/>
              <a:t>Types of evaluation</a:t>
            </a:r>
          </a:p>
          <a:p>
            <a:pPr lvl="1" eaLnBrk="1" hangingPunct="1"/>
            <a:r>
              <a:rPr lang="en-US" smtClean="0"/>
              <a:t>Process (not of interest in this course)</a:t>
            </a:r>
          </a:p>
          <a:p>
            <a:pPr lvl="1" eaLnBrk="1" hangingPunct="1"/>
            <a:r>
              <a:rPr lang="en-US" smtClean="0"/>
              <a:t>Outcome (key for determining what works)</a:t>
            </a:r>
          </a:p>
        </p:txBody>
      </p:sp>
      <p:sp>
        <p:nvSpPr>
          <p:cNvPr id="14338" name="Rectangle 2"/>
          <p:cNvSpPr>
            <a:spLocks noGrp="1" noChangeArrowheads="1"/>
          </p:cNvSpPr>
          <p:nvPr>
            <p:ph type="title"/>
          </p:nvPr>
        </p:nvSpPr>
        <p:spPr/>
        <p:txBody>
          <a:bodyPr/>
          <a:lstStyle/>
          <a:p>
            <a:pPr eaLnBrk="1" fontAlgn="auto" hangingPunct="1">
              <a:spcAft>
                <a:spcPts val="0"/>
              </a:spcAft>
              <a:defRPr/>
            </a:pPr>
            <a:r>
              <a:rPr lang="en-US" sz="3600" smtClean="0"/>
              <a:t>Evaluating Success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36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1182688" y="2017713"/>
            <a:ext cx="7772400" cy="3849687"/>
          </a:xfrm>
        </p:spPr>
        <p:txBody>
          <a:bodyPr>
            <a:normAutofit lnSpcReduction="10000"/>
          </a:bodyPr>
          <a:lstStyle/>
          <a:p>
            <a:pPr marL="365760" indent="-256032" eaLnBrk="1" fontAlgn="auto" hangingPunct="1">
              <a:spcAft>
                <a:spcPts val="0"/>
              </a:spcAft>
              <a:buFont typeface="Wingdings 3"/>
              <a:buChar char=""/>
              <a:defRPr/>
            </a:pPr>
            <a:r>
              <a:rPr lang="en-US" sz="2800" smtClean="0"/>
              <a:t>Soft sciences</a:t>
            </a:r>
          </a:p>
          <a:p>
            <a:pPr marL="621792" lvl="1" eaLnBrk="1" fontAlgn="auto" hangingPunct="1">
              <a:spcBef>
                <a:spcPts val="324"/>
              </a:spcBef>
              <a:spcAft>
                <a:spcPts val="0"/>
              </a:spcAft>
              <a:buFont typeface="Verdana"/>
              <a:buChar char="◦"/>
              <a:defRPr/>
            </a:pPr>
            <a:r>
              <a:rPr lang="en-US" sz="2400" smtClean="0"/>
              <a:t>Study of social phenomena in their natural settings</a:t>
            </a:r>
          </a:p>
          <a:p>
            <a:pPr marL="621792" lvl="1" eaLnBrk="1" fontAlgn="auto" hangingPunct="1">
              <a:spcBef>
                <a:spcPts val="324"/>
              </a:spcBef>
              <a:spcAft>
                <a:spcPts val="0"/>
              </a:spcAft>
              <a:buFont typeface="Verdana"/>
              <a:buChar char="◦"/>
              <a:defRPr/>
            </a:pPr>
            <a:r>
              <a:rPr lang="en-US" sz="2400" smtClean="0"/>
              <a:t>Includes criminal justice, criminology, sociology, political science, economics, and others</a:t>
            </a:r>
          </a:p>
          <a:p>
            <a:pPr marL="365760" indent="-256032" eaLnBrk="1" fontAlgn="auto" hangingPunct="1">
              <a:spcAft>
                <a:spcPts val="0"/>
              </a:spcAft>
              <a:buFont typeface="Wingdings 3"/>
              <a:buChar char=""/>
              <a:defRPr/>
            </a:pPr>
            <a:r>
              <a:rPr lang="en-US" sz="2800" smtClean="0"/>
              <a:t>Hard sciences</a:t>
            </a:r>
          </a:p>
          <a:p>
            <a:pPr marL="621792" lvl="1" eaLnBrk="1" fontAlgn="auto" hangingPunct="1">
              <a:spcBef>
                <a:spcPts val="324"/>
              </a:spcBef>
              <a:spcAft>
                <a:spcPts val="0"/>
              </a:spcAft>
              <a:buFont typeface="Verdana"/>
              <a:buChar char="◦"/>
              <a:defRPr/>
            </a:pPr>
            <a:r>
              <a:rPr lang="en-US" sz="2400" smtClean="0"/>
              <a:t>Study of phenomena mostly in laboratory settings</a:t>
            </a:r>
          </a:p>
          <a:p>
            <a:pPr marL="621792" lvl="1" eaLnBrk="1" fontAlgn="auto" hangingPunct="1">
              <a:spcBef>
                <a:spcPts val="324"/>
              </a:spcBef>
              <a:spcAft>
                <a:spcPts val="0"/>
              </a:spcAft>
              <a:buFont typeface="Verdana"/>
              <a:buChar char="◦"/>
              <a:defRPr/>
            </a:pPr>
            <a:r>
              <a:rPr lang="en-US" sz="2400" smtClean="0"/>
              <a:t>Includes chemistry, physics, biology, etc.</a:t>
            </a:r>
          </a:p>
        </p:txBody>
      </p:sp>
      <p:sp>
        <p:nvSpPr>
          <p:cNvPr id="15362" name="Rectangle 2"/>
          <p:cNvSpPr>
            <a:spLocks noGrp="1" noChangeArrowheads="1"/>
          </p:cNvSpPr>
          <p:nvPr>
            <p:ph type="title"/>
          </p:nvPr>
        </p:nvSpPr>
        <p:spPr/>
        <p:txBody>
          <a:bodyPr/>
          <a:lstStyle/>
          <a:p>
            <a:pPr eaLnBrk="1" fontAlgn="auto" hangingPunct="1">
              <a:spcAft>
                <a:spcPts val="0"/>
              </a:spcAft>
              <a:defRPr/>
            </a:pPr>
            <a:r>
              <a:rPr lang="en-US" sz="3200" smtClean="0"/>
              <a:t>The Hard and Soft Sciences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14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1182688" y="2017713"/>
            <a:ext cx="7772400" cy="3773487"/>
          </a:xfrm>
        </p:spPr>
        <p:txBody>
          <a:bodyPr/>
          <a:lstStyle/>
          <a:p>
            <a:pPr eaLnBrk="1" hangingPunct="1">
              <a:lnSpc>
                <a:spcPct val="90000"/>
              </a:lnSpc>
            </a:pPr>
            <a:r>
              <a:rPr lang="en-US" sz="2800" smtClean="0"/>
              <a:t>Classical experiments are ideal for evaluating crime policy</a:t>
            </a:r>
          </a:p>
          <a:p>
            <a:pPr eaLnBrk="1" hangingPunct="1">
              <a:lnSpc>
                <a:spcPct val="90000"/>
              </a:lnSpc>
            </a:pPr>
            <a:r>
              <a:rPr lang="en-US" sz="2800" smtClean="0"/>
              <a:t>Classical experiment consists of</a:t>
            </a:r>
          </a:p>
          <a:p>
            <a:pPr lvl="1" eaLnBrk="1" hangingPunct="1">
              <a:lnSpc>
                <a:spcPct val="90000"/>
              </a:lnSpc>
            </a:pPr>
            <a:r>
              <a:rPr lang="en-US" sz="2400" smtClean="0"/>
              <a:t>Treatment and control group (with random assignment to each group)</a:t>
            </a:r>
          </a:p>
          <a:p>
            <a:pPr lvl="1" eaLnBrk="1" hangingPunct="1">
              <a:lnSpc>
                <a:spcPct val="90000"/>
              </a:lnSpc>
            </a:pPr>
            <a:r>
              <a:rPr lang="en-US" sz="2400" smtClean="0"/>
              <a:t>Pretest and posttest (i.e., measurement before and after) </a:t>
            </a:r>
          </a:p>
          <a:p>
            <a:pPr lvl="1" eaLnBrk="1" hangingPunct="1">
              <a:lnSpc>
                <a:spcPct val="90000"/>
              </a:lnSpc>
            </a:pPr>
            <a:r>
              <a:rPr lang="en-US" sz="2400" smtClean="0"/>
              <a:t>Controlled intervention (one the </a:t>
            </a:r>
            <a:r>
              <a:rPr lang="en-US" sz="2400" i="1" smtClean="0"/>
              <a:t>researcher</a:t>
            </a:r>
            <a:r>
              <a:rPr lang="en-US" sz="2400" smtClean="0"/>
              <a:t> controls)</a:t>
            </a:r>
          </a:p>
          <a:p>
            <a:pPr eaLnBrk="1" hangingPunct="1">
              <a:lnSpc>
                <a:spcPct val="90000"/>
              </a:lnSpc>
              <a:buFont typeface="Wingdings" pitchFamily="2" charset="2"/>
              <a:buNone/>
            </a:pPr>
            <a:endParaRPr lang="en-US" sz="2800" smtClean="0"/>
          </a:p>
        </p:txBody>
      </p:sp>
      <p:sp>
        <p:nvSpPr>
          <p:cNvPr id="16386" name="Rectangle 2"/>
          <p:cNvSpPr>
            <a:spLocks noGrp="1" noChangeArrowheads="1"/>
          </p:cNvSpPr>
          <p:nvPr>
            <p:ph type="title"/>
          </p:nvPr>
        </p:nvSpPr>
        <p:spPr/>
        <p:txBody>
          <a:bodyPr>
            <a:normAutofit fontScale="90000"/>
          </a:bodyPr>
          <a:lstStyle/>
          <a:p>
            <a:pPr eaLnBrk="1" fontAlgn="auto" hangingPunct="1">
              <a:spcAft>
                <a:spcPts val="0"/>
              </a:spcAft>
              <a:defRPr/>
            </a:pPr>
            <a:r>
              <a:rPr lang="en-US" sz="3600" smtClean="0"/>
              <a:t>The Elusive Criminal Justice Experiment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3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1182688" y="2017713"/>
            <a:ext cx="7772400" cy="3849687"/>
          </a:xfrm>
        </p:spPr>
        <p:txBody>
          <a:bodyPr/>
          <a:lstStyle/>
          <a:p>
            <a:pPr eaLnBrk="1" hangingPunct="1"/>
            <a:r>
              <a:rPr lang="en-US" sz="2800" smtClean="0"/>
              <a:t>Mark Twain said, “There are liars, damn liars, and statisticians”</a:t>
            </a:r>
          </a:p>
          <a:p>
            <a:pPr eaLnBrk="1" hangingPunct="1"/>
            <a:r>
              <a:rPr lang="en-US" sz="2800" smtClean="0"/>
              <a:t>Statistics can be easily manipulated</a:t>
            </a:r>
          </a:p>
          <a:p>
            <a:pPr eaLnBrk="1" hangingPunct="1"/>
            <a:r>
              <a:rPr lang="en-US" sz="2800" smtClean="0"/>
              <a:t>Reasons for easy manipulation include</a:t>
            </a:r>
          </a:p>
          <a:p>
            <a:pPr lvl="1" eaLnBrk="1" hangingPunct="1"/>
            <a:r>
              <a:rPr lang="en-US" sz="2400" smtClean="0"/>
              <a:t>Many techniques for the same problem</a:t>
            </a:r>
          </a:p>
          <a:p>
            <a:pPr lvl="1" eaLnBrk="1" hangingPunct="1"/>
            <a:r>
              <a:rPr lang="en-US" sz="2400" smtClean="0"/>
              <a:t>Different data sources</a:t>
            </a:r>
          </a:p>
          <a:p>
            <a:pPr lvl="1" eaLnBrk="1" hangingPunct="1"/>
            <a:r>
              <a:rPr lang="en-US" sz="2400" smtClean="0"/>
              <a:t>Data mining</a:t>
            </a:r>
          </a:p>
          <a:p>
            <a:pPr lvl="1" eaLnBrk="1" hangingPunct="1"/>
            <a:r>
              <a:rPr lang="en-US" sz="2400" smtClean="0"/>
              <a:t>Fudging</a:t>
            </a:r>
          </a:p>
        </p:txBody>
      </p:sp>
      <p:sp>
        <p:nvSpPr>
          <p:cNvPr id="17410" name="Rectangle 2"/>
          <p:cNvSpPr>
            <a:spLocks noGrp="1" noChangeArrowheads="1"/>
          </p:cNvSpPr>
          <p:nvPr>
            <p:ph type="title"/>
          </p:nvPr>
        </p:nvSpPr>
        <p:spPr/>
        <p:txBody>
          <a:bodyPr>
            <a:normAutofit fontScale="90000"/>
          </a:bodyPr>
          <a:lstStyle/>
          <a:p>
            <a:pPr eaLnBrk="1" fontAlgn="auto" hangingPunct="1">
              <a:spcAft>
                <a:spcPts val="0"/>
              </a:spcAft>
              <a:defRPr/>
            </a:pPr>
            <a:r>
              <a:rPr lang="en-US" sz="3600" smtClean="0"/>
              <a:t>You </a:t>
            </a:r>
            <a:r>
              <a:rPr lang="en-US" sz="3600" i="1" smtClean="0"/>
              <a:t>Can</a:t>
            </a:r>
            <a:r>
              <a:rPr lang="en-US" sz="3600" smtClean="0"/>
              <a:t> Prove Anything With Statistics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19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990600" y="2017713"/>
            <a:ext cx="7964488" cy="3849687"/>
          </a:xfrm>
        </p:spPr>
        <p:txBody>
          <a:bodyPr/>
          <a:lstStyle/>
          <a:p>
            <a:pPr eaLnBrk="1" hangingPunct="1">
              <a:lnSpc>
                <a:spcPct val="90000"/>
              </a:lnSpc>
            </a:pPr>
            <a:r>
              <a:rPr lang="en-US" sz="2800" smtClean="0"/>
              <a:t>Proactive, directed, and creative policing may be effective, but it often pushes the problem (or benefits associated with it) into surrounding areas</a:t>
            </a:r>
          </a:p>
          <a:p>
            <a:pPr eaLnBrk="1" hangingPunct="1">
              <a:lnSpc>
                <a:spcPct val="90000"/>
              </a:lnSpc>
            </a:pPr>
            <a:r>
              <a:rPr lang="en-US" sz="2800" smtClean="0"/>
              <a:t>Displacement</a:t>
            </a:r>
          </a:p>
          <a:p>
            <a:pPr lvl="1" eaLnBrk="1" hangingPunct="1">
              <a:lnSpc>
                <a:spcPct val="90000"/>
              </a:lnSpc>
            </a:pPr>
            <a:r>
              <a:rPr lang="en-US" sz="2400" smtClean="0"/>
              <a:t>Problem pushed into surrounding areas</a:t>
            </a:r>
          </a:p>
          <a:p>
            <a:pPr eaLnBrk="1" hangingPunct="1">
              <a:lnSpc>
                <a:spcPct val="90000"/>
              </a:lnSpc>
            </a:pPr>
            <a:r>
              <a:rPr lang="en-US" sz="2800" smtClean="0"/>
              <a:t>Diffusion</a:t>
            </a:r>
          </a:p>
          <a:p>
            <a:pPr lvl="1" eaLnBrk="1" hangingPunct="1">
              <a:lnSpc>
                <a:spcPct val="90000"/>
              </a:lnSpc>
            </a:pPr>
            <a:r>
              <a:rPr lang="en-US" sz="2400" smtClean="0"/>
              <a:t>Benefits pushed into surrounding areas (free rider effect)</a:t>
            </a:r>
          </a:p>
          <a:p>
            <a:pPr lvl="1" eaLnBrk="1" hangingPunct="1">
              <a:lnSpc>
                <a:spcPct val="90000"/>
              </a:lnSpc>
              <a:buFont typeface="Wingdings" pitchFamily="2" charset="2"/>
              <a:buNone/>
            </a:pPr>
            <a:endParaRPr lang="en-US" sz="2400" smtClean="0"/>
          </a:p>
          <a:p>
            <a:pPr eaLnBrk="1" hangingPunct="1">
              <a:lnSpc>
                <a:spcPct val="90000"/>
              </a:lnSpc>
              <a:buFont typeface="Wingdings" pitchFamily="2" charset="2"/>
              <a:buNone/>
            </a:pPr>
            <a:endParaRPr lang="en-US" sz="2400" smtClean="0"/>
          </a:p>
        </p:txBody>
      </p:sp>
      <p:sp>
        <p:nvSpPr>
          <p:cNvPr id="18434" name="Rectangle 2"/>
          <p:cNvSpPr>
            <a:spLocks noGrp="1" noChangeArrowheads="1"/>
          </p:cNvSpPr>
          <p:nvPr>
            <p:ph type="title"/>
          </p:nvPr>
        </p:nvSpPr>
        <p:spPr/>
        <p:txBody>
          <a:bodyPr/>
          <a:lstStyle/>
          <a:p>
            <a:pPr eaLnBrk="1" fontAlgn="auto" hangingPunct="1">
              <a:spcAft>
                <a:spcPts val="0"/>
              </a:spcAft>
              <a:defRPr/>
            </a:pPr>
            <a:r>
              <a:rPr lang="en-US" sz="3200" smtClean="0"/>
              <a:t>Displacement and Diffusion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32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1182688" y="2017713"/>
            <a:ext cx="7772400" cy="3925887"/>
          </a:xfrm>
        </p:spPr>
        <p:txBody>
          <a:bodyPr/>
          <a:lstStyle/>
          <a:p>
            <a:pPr eaLnBrk="1" hangingPunct="1">
              <a:lnSpc>
                <a:spcPct val="90000"/>
              </a:lnSpc>
            </a:pPr>
            <a:r>
              <a:rPr lang="en-US" smtClean="0"/>
              <a:t>All scientific knowledge is tentative because</a:t>
            </a:r>
          </a:p>
          <a:p>
            <a:pPr lvl="1" eaLnBrk="1" hangingPunct="1">
              <a:lnSpc>
                <a:spcPct val="90000"/>
              </a:lnSpc>
            </a:pPr>
            <a:r>
              <a:rPr lang="en-US" smtClean="0"/>
              <a:t>It is not etched in stone</a:t>
            </a:r>
          </a:p>
          <a:p>
            <a:pPr lvl="1" eaLnBrk="1" hangingPunct="1">
              <a:lnSpc>
                <a:spcPct val="90000"/>
              </a:lnSpc>
            </a:pPr>
            <a:r>
              <a:rPr lang="en-US" smtClean="0"/>
              <a:t>It is not timeless</a:t>
            </a:r>
          </a:p>
          <a:p>
            <a:pPr lvl="1" eaLnBrk="1" hangingPunct="1">
              <a:lnSpc>
                <a:spcPct val="90000"/>
              </a:lnSpc>
            </a:pPr>
            <a:r>
              <a:rPr lang="en-US" smtClean="0"/>
              <a:t>New studies come along</a:t>
            </a:r>
          </a:p>
          <a:p>
            <a:pPr lvl="1" eaLnBrk="1" hangingPunct="1">
              <a:lnSpc>
                <a:spcPct val="90000"/>
              </a:lnSpc>
            </a:pPr>
            <a:r>
              <a:rPr lang="en-US" smtClean="0"/>
              <a:t>Alternative research designs are employed</a:t>
            </a:r>
          </a:p>
          <a:p>
            <a:pPr lvl="1" eaLnBrk="1" hangingPunct="1">
              <a:lnSpc>
                <a:spcPct val="90000"/>
              </a:lnSpc>
            </a:pPr>
            <a:r>
              <a:rPr lang="en-US" smtClean="0"/>
              <a:t>New data come available</a:t>
            </a:r>
          </a:p>
          <a:p>
            <a:pPr lvl="1" eaLnBrk="1" hangingPunct="1">
              <a:lnSpc>
                <a:spcPct val="90000"/>
              </a:lnSpc>
            </a:pPr>
            <a:r>
              <a:rPr lang="en-US" smtClean="0"/>
              <a:t>Alternative measures are used</a:t>
            </a:r>
          </a:p>
        </p:txBody>
      </p:sp>
      <p:sp>
        <p:nvSpPr>
          <p:cNvPr id="19458" name="Rectangle 2"/>
          <p:cNvSpPr>
            <a:spLocks noGrp="1" noChangeArrowheads="1"/>
          </p:cNvSpPr>
          <p:nvPr>
            <p:ph type="title"/>
          </p:nvPr>
        </p:nvSpPr>
        <p:spPr/>
        <p:txBody>
          <a:bodyPr/>
          <a:lstStyle/>
          <a:p>
            <a:pPr eaLnBrk="1" fontAlgn="auto" hangingPunct="1">
              <a:spcAft>
                <a:spcPts val="0"/>
              </a:spcAft>
              <a:defRPr/>
            </a:pPr>
            <a:r>
              <a:rPr lang="en-US" sz="3200" smtClean="0"/>
              <a:t>The Tentative Nature of Scientific Knowledge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1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1143000" y="1981200"/>
            <a:ext cx="7772400" cy="3886200"/>
          </a:xfrm>
        </p:spPr>
        <p:txBody>
          <a:bodyPr/>
          <a:lstStyle/>
          <a:p>
            <a:pPr eaLnBrk="1" hangingPunct="1"/>
            <a:r>
              <a:rPr lang="en-US" smtClean="0"/>
              <a:t>Researchers often rely on different measures of the same phenomenon</a:t>
            </a:r>
          </a:p>
          <a:p>
            <a:pPr eaLnBrk="1" hangingPunct="1"/>
            <a:r>
              <a:rPr lang="en-US" smtClean="0"/>
              <a:t>Examples</a:t>
            </a:r>
          </a:p>
          <a:p>
            <a:pPr lvl="1" eaLnBrk="1" hangingPunct="1"/>
            <a:r>
              <a:rPr lang="en-US" smtClean="0"/>
              <a:t>UCR or NCVS to measure crime</a:t>
            </a:r>
          </a:p>
          <a:p>
            <a:pPr lvl="1" eaLnBrk="1" hangingPunct="1"/>
            <a:r>
              <a:rPr lang="en-US" smtClean="0"/>
              <a:t>Funding/no funding or amount of funding to determine the impact of an intervention </a:t>
            </a:r>
          </a:p>
        </p:txBody>
      </p:sp>
      <p:sp>
        <p:nvSpPr>
          <p:cNvPr id="20482" name="Rectangle 2"/>
          <p:cNvSpPr>
            <a:spLocks noGrp="1" noChangeArrowheads="1"/>
          </p:cNvSpPr>
          <p:nvPr>
            <p:ph type="title"/>
          </p:nvPr>
        </p:nvSpPr>
        <p:spPr/>
        <p:txBody>
          <a:bodyPr/>
          <a:lstStyle/>
          <a:p>
            <a:pPr eaLnBrk="1" fontAlgn="auto" hangingPunct="1">
              <a:spcAft>
                <a:spcPts val="0"/>
              </a:spcAft>
              <a:defRPr/>
            </a:pPr>
            <a:r>
              <a:rPr lang="en-US" sz="3200" smtClean="0"/>
              <a:t>The Measures Used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1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1182688" y="2017713"/>
            <a:ext cx="7772400" cy="3849687"/>
          </a:xfrm>
        </p:spPr>
        <p:txBody>
          <a:bodyPr/>
          <a:lstStyle/>
          <a:p>
            <a:pPr eaLnBrk="1" hangingPunct="1"/>
            <a:r>
              <a:rPr lang="en-US" smtClean="0"/>
              <a:t>New data are constantly coming available</a:t>
            </a:r>
          </a:p>
          <a:p>
            <a:pPr lvl="1" eaLnBrk="1" hangingPunct="1"/>
            <a:r>
              <a:rPr lang="en-US" smtClean="0"/>
              <a:t>Crime statistics change every year</a:t>
            </a:r>
          </a:p>
          <a:p>
            <a:pPr lvl="1" eaLnBrk="1" hangingPunct="1"/>
            <a:r>
              <a:rPr lang="en-US" smtClean="0"/>
              <a:t>Census data change every decade</a:t>
            </a:r>
          </a:p>
          <a:p>
            <a:pPr lvl="1" eaLnBrk="1" hangingPunct="1"/>
            <a:r>
              <a:rPr lang="en-US" smtClean="0"/>
              <a:t>New sources of data pop up continually</a:t>
            </a:r>
          </a:p>
        </p:txBody>
      </p:sp>
      <p:sp>
        <p:nvSpPr>
          <p:cNvPr id="21506" name="Rectangle 2"/>
          <p:cNvSpPr>
            <a:spLocks noGrp="1" noChangeArrowheads="1"/>
          </p:cNvSpPr>
          <p:nvPr>
            <p:ph type="title"/>
          </p:nvPr>
        </p:nvSpPr>
        <p:spPr/>
        <p:txBody>
          <a:bodyPr/>
          <a:lstStyle/>
          <a:p>
            <a:pPr eaLnBrk="1" fontAlgn="auto" hangingPunct="1">
              <a:spcAft>
                <a:spcPts val="0"/>
              </a:spcAft>
              <a:defRPr/>
            </a:pPr>
            <a:r>
              <a:rPr lang="en-US" sz="3200" smtClean="0"/>
              <a:t>When New Data Come Available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2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1182688" y="2017713"/>
            <a:ext cx="7772400" cy="4002087"/>
          </a:xfrm>
        </p:spPr>
        <p:txBody>
          <a:bodyPr/>
          <a:lstStyle/>
          <a:p>
            <a:pPr eaLnBrk="1" hangingPunct="1"/>
            <a:r>
              <a:rPr lang="en-US" dirty="0" smtClean="0"/>
              <a:t>Some people like the term “crime prevention” in lieu of “crime control”</a:t>
            </a:r>
          </a:p>
          <a:p>
            <a:pPr lvl="1" eaLnBrk="1" hangingPunct="1"/>
            <a:r>
              <a:rPr lang="en-US" dirty="0" smtClean="0"/>
              <a:t>“Prevention” suggests a proactive approach</a:t>
            </a:r>
          </a:p>
          <a:p>
            <a:pPr lvl="1" eaLnBrk="1" hangingPunct="1"/>
            <a:r>
              <a:rPr lang="en-US" dirty="0" smtClean="0"/>
              <a:t>“Control” suggests a reactive approach</a:t>
            </a:r>
          </a:p>
          <a:p>
            <a:pPr eaLnBrk="1" hangingPunct="1"/>
            <a:r>
              <a:rPr lang="en-US" dirty="0" smtClean="0"/>
              <a:t>There is much overlap between crime prevention and control</a:t>
            </a:r>
          </a:p>
        </p:txBody>
      </p:sp>
      <p:sp>
        <p:nvSpPr>
          <p:cNvPr id="4098" name="Rectangle 2"/>
          <p:cNvSpPr>
            <a:spLocks noGrp="1" noChangeArrowheads="1"/>
          </p:cNvSpPr>
          <p:nvPr>
            <p:ph type="title"/>
          </p:nvPr>
        </p:nvSpPr>
        <p:spPr/>
        <p:txBody>
          <a:bodyPr/>
          <a:lstStyle/>
          <a:p>
            <a:pPr eaLnBrk="1" fontAlgn="auto" hangingPunct="1">
              <a:spcAft>
                <a:spcPts val="0"/>
              </a:spcAft>
              <a:defRPr/>
            </a:pPr>
            <a:r>
              <a:rPr lang="en-US" sz="3200" smtClean="0"/>
              <a:t>Crime Control and Prevention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0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1182688" y="2017713"/>
            <a:ext cx="7772400" cy="4002087"/>
          </a:xfrm>
        </p:spPr>
        <p:txBody>
          <a:bodyPr/>
          <a:lstStyle/>
          <a:p>
            <a:pPr eaLnBrk="1" hangingPunct="1"/>
            <a:r>
              <a:rPr lang="en-US" smtClean="0"/>
              <a:t>Generalization</a:t>
            </a:r>
          </a:p>
          <a:p>
            <a:pPr lvl="1" eaLnBrk="1" hangingPunct="1"/>
            <a:r>
              <a:rPr lang="en-US" smtClean="0"/>
              <a:t>The extent to which a researcher’s findings can be carried over to another location or series of locations</a:t>
            </a:r>
          </a:p>
          <a:p>
            <a:pPr eaLnBrk="1" hangingPunct="1"/>
            <a:r>
              <a:rPr lang="en-US" smtClean="0"/>
              <a:t>Who cares?</a:t>
            </a:r>
          </a:p>
          <a:p>
            <a:pPr lvl="1" eaLnBrk="1" hangingPunct="1"/>
            <a:r>
              <a:rPr lang="en-US" smtClean="0"/>
              <a:t>Not all programs/interventions are generalizable</a:t>
            </a:r>
          </a:p>
          <a:p>
            <a:pPr lvl="1" eaLnBrk="1" hangingPunct="1"/>
            <a:r>
              <a:rPr lang="en-US" smtClean="0"/>
              <a:t>It may work “here” but not “there”</a:t>
            </a:r>
          </a:p>
        </p:txBody>
      </p:sp>
      <p:sp>
        <p:nvSpPr>
          <p:cNvPr id="22530" name="Rectangle 2"/>
          <p:cNvSpPr>
            <a:spLocks noGrp="1" noChangeArrowheads="1"/>
          </p:cNvSpPr>
          <p:nvPr>
            <p:ph type="title"/>
          </p:nvPr>
        </p:nvSpPr>
        <p:spPr/>
        <p:txBody>
          <a:bodyPr/>
          <a:lstStyle/>
          <a:p>
            <a:pPr eaLnBrk="1" fontAlgn="auto" hangingPunct="1">
              <a:spcAft>
                <a:spcPts val="0"/>
              </a:spcAft>
              <a:defRPr/>
            </a:pPr>
            <a:r>
              <a:rPr lang="en-US" sz="3200" smtClean="0"/>
              <a:t>Alternate Settings:  The Generalization Problem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33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1182688" y="2017713"/>
            <a:ext cx="7772400" cy="4002087"/>
          </a:xfrm>
        </p:spPr>
        <p:txBody>
          <a:bodyPr/>
          <a:lstStyle/>
          <a:p>
            <a:pPr eaLnBrk="1" hangingPunct="1">
              <a:lnSpc>
                <a:spcPct val="90000"/>
              </a:lnSpc>
            </a:pPr>
            <a:r>
              <a:rPr lang="en-US" smtClean="0"/>
              <a:t>Crime control is dictated by what is being funded, which can have implications for what is researched</a:t>
            </a:r>
          </a:p>
          <a:p>
            <a:pPr eaLnBrk="1" hangingPunct="1">
              <a:lnSpc>
                <a:spcPct val="90000"/>
              </a:lnSpc>
            </a:pPr>
            <a:r>
              <a:rPr lang="en-US" smtClean="0"/>
              <a:t>Examples of funding that have either disappeared or won’t be around forever</a:t>
            </a:r>
          </a:p>
          <a:p>
            <a:pPr lvl="1" eaLnBrk="1" hangingPunct="1">
              <a:lnSpc>
                <a:spcPct val="90000"/>
              </a:lnSpc>
            </a:pPr>
            <a:r>
              <a:rPr lang="en-US" smtClean="0"/>
              <a:t>COPS</a:t>
            </a:r>
          </a:p>
          <a:p>
            <a:pPr lvl="1" eaLnBrk="1" hangingPunct="1">
              <a:lnSpc>
                <a:spcPct val="90000"/>
              </a:lnSpc>
            </a:pPr>
            <a:r>
              <a:rPr lang="en-US" smtClean="0"/>
              <a:t>Community policing</a:t>
            </a:r>
          </a:p>
          <a:p>
            <a:pPr lvl="1" eaLnBrk="1" hangingPunct="1">
              <a:lnSpc>
                <a:spcPct val="90000"/>
              </a:lnSpc>
            </a:pPr>
            <a:r>
              <a:rPr lang="en-US" smtClean="0"/>
              <a:t>Project Safe Neighborhoods</a:t>
            </a:r>
          </a:p>
          <a:p>
            <a:pPr eaLnBrk="1" hangingPunct="1">
              <a:lnSpc>
                <a:spcPct val="90000"/>
              </a:lnSpc>
              <a:buFont typeface="Wingdings" pitchFamily="2" charset="2"/>
              <a:buNone/>
            </a:pPr>
            <a:endParaRPr lang="en-US" smtClean="0"/>
          </a:p>
        </p:txBody>
      </p:sp>
      <p:sp>
        <p:nvSpPr>
          <p:cNvPr id="23554" name="Rectangle 2"/>
          <p:cNvSpPr>
            <a:spLocks noGrp="1" noChangeArrowheads="1"/>
          </p:cNvSpPr>
          <p:nvPr>
            <p:ph type="title"/>
          </p:nvPr>
        </p:nvSpPr>
        <p:spPr/>
        <p:txBody>
          <a:bodyPr/>
          <a:lstStyle/>
          <a:p>
            <a:pPr eaLnBrk="1" fontAlgn="auto" hangingPunct="1">
              <a:spcAft>
                <a:spcPts val="0"/>
              </a:spcAft>
              <a:defRPr/>
            </a:pPr>
            <a:r>
              <a:rPr lang="en-US" sz="3200" smtClean="0"/>
              <a:t>Resources Dictate Public Policy and Guide Research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37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1182688" y="2017713"/>
            <a:ext cx="7772400" cy="3849687"/>
          </a:xfrm>
        </p:spPr>
        <p:txBody>
          <a:bodyPr/>
          <a:lstStyle/>
          <a:p>
            <a:pPr eaLnBrk="1" hangingPunct="1"/>
            <a:r>
              <a:rPr lang="en-US" smtClean="0"/>
              <a:t>Bandwagon science occurs when everyone chases the same funding and engages in the same type of research</a:t>
            </a:r>
          </a:p>
          <a:p>
            <a:pPr eaLnBrk="1" hangingPunct="1"/>
            <a:r>
              <a:rPr lang="en-US" smtClean="0"/>
              <a:t>Academic crusaders are people who pursue their own agendas to the exclusion of practicing objective science</a:t>
            </a:r>
          </a:p>
        </p:txBody>
      </p:sp>
      <p:sp>
        <p:nvSpPr>
          <p:cNvPr id="24578" name="Rectangle 2"/>
          <p:cNvSpPr>
            <a:spLocks noGrp="1" noChangeArrowheads="1"/>
          </p:cNvSpPr>
          <p:nvPr>
            <p:ph type="title"/>
          </p:nvPr>
        </p:nvSpPr>
        <p:spPr/>
        <p:txBody>
          <a:bodyPr/>
          <a:lstStyle/>
          <a:p>
            <a:pPr eaLnBrk="1" fontAlgn="auto" hangingPunct="1">
              <a:spcAft>
                <a:spcPts val="0"/>
              </a:spcAft>
              <a:defRPr/>
            </a:pPr>
            <a:r>
              <a:rPr lang="en-US" sz="3200" smtClean="0"/>
              <a:t>Academic Crusaders and Bandwagon Science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5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p:txBody>
          <a:bodyPr/>
          <a:lstStyle/>
          <a:p>
            <a:pPr eaLnBrk="1" hangingPunct="1"/>
            <a:r>
              <a:rPr lang="en-US" dirty="0" smtClean="0"/>
              <a:t>It is important to note that an effective approach to the crime problem is not necessarily the best one</a:t>
            </a:r>
          </a:p>
        </p:txBody>
      </p:sp>
      <p:sp>
        <p:nvSpPr>
          <p:cNvPr id="25602" name="Rectangle 2"/>
          <p:cNvSpPr>
            <a:spLocks noGrp="1" noChangeArrowheads="1"/>
          </p:cNvSpPr>
          <p:nvPr>
            <p:ph type="title"/>
          </p:nvPr>
        </p:nvSpPr>
        <p:spPr/>
        <p:txBody>
          <a:bodyPr>
            <a:normAutofit fontScale="90000"/>
          </a:bodyPr>
          <a:lstStyle/>
          <a:p>
            <a:pPr eaLnBrk="1" fontAlgn="auto" hangingPunct="1">
              <a:spcAft>
                <a:spcPts val="0"/>
              </a:spcAft>
              <a:defRPr/>
            </a:pPr>
            <a:r>
              <a:rPr lang="en-US" sz="3600" smtClean="0"/>
              <a:t>Effective Does Not Always Mean Best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6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idx="1"/>
          </p:nvPr>
        </p:nvSpPr>
        <p:spPr/>
        <p:txBody>
          <a:bodyPr/>
          <a:lstStyle/>
          <a:p>
            <a:r>
              <a:rPr lang="en-US" smtClean="0"/>
              <a:t>Chapter one summary and conclusion.</a:t>
            </a:r>
          </a:p>
        </p:txBody>
      </p:sp>
      <p:sp>
        <p:nvSpPr>
          <p:cNvPr id="3" name="Title 2"/>
          <p:cNvSpPr>
            <a:spLocks noGrp="1"/>
          </p:cNvSpPr>
          <p:nvPr>
            <p:ph type="title"/>
          </p:nvPr>
        </p:nvSpPr>
        <p:spPr/>
        <p:txBody>
          <a:bodyPr/>
          <a:lstStyle/>
          <a:p>
            <a:pPr>
              <a:defRPr/>
            </a:pPr>
            <a:r>
              <a:rPr lang="en-US" dirty="0" smtClean="0"/>
              <a:t>Summary and Conclusion</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135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1182688" y="2017713"/>
            <a:ext cx="7772400" cy="3849687"/>
          </a:xfrm>
        </p:spPr>
        <p:txBody>
          <a:bodyPr/>
          <a:lstStyle/>
          <a:p>
            <a:pPr eaLnBrk="1" hangingPunct="1"/>
            <a:r>
              <a:rPr lang="en-US" sz="2800" smtClean="0"/>
              <a:t>Crime is a concept that needs to be defined</a:t>
            </a:r>
          </a:p>
          <a:p>
            <a:pPr lvl="1" eaLnBrk="1" hangingPunct="1"/>
            <a:r>
              <a:rPr lang="en-US" sz="2400" smtClean="0"/>
              <a:t>Penal codes spell out what is criminal</a:t>
            </a:r>
          </a:p>
          <a:p>
            <a:pPr lvl="1" eaLnBrk="1" hangingPunct="1"/>
            <a:r>
              <a:rPr lang="en-US" sz="2400" smtClean="0"/>
              <a:t>Morals/beliefs may also help us decide what is right/wrong</a:t>
            </a:r>
          </a:p>
          <a:p>
            <a:pPr eaLnBrk="1" hangingPunct="1"/>
            <a:r>
              <a:rPr lang="en-US" sz="2800" smtClean="0"/>
              <a:t>Why do we care about types of crime and defining it?</a:t>
            </a:r>
          </a:p>
          <a:p>
            <a:pPr lvl="1" eaLnBrk="1" hangingPunct="1"/>
            <a:r>
              <a:rPr lang="en-US" sz="2400" smtClean="0"/>
              <a:t>Can’t discussion solutions to crime without reference to specific criminal acts</a:t>
            </a:r>
          </a:p>
          <a:p>
            <a:pPr eaLnBrk="1" hangingPunct="1"/>
            <a:endParaRPr lang="en-US" sz="2800" smtClean="0"/>
          </a:p>
        </p:txBody>
      </p:sp>
      <p:sp>
        <p:nvSpPr>
          <p:cNvPr id="5122" name="Rectangle 2"/>
          <p:cNvSpPr>
            <a:spLocks noGrp="1" noChangeArrowheads="1"/>
          </p:cNvSpPr>
          <p:nvPr>
            <p:ph type="title"/>
          </p:nvPr>
        </p:nvSpPr>
        <p:spPr/>
        <p:txBody>
          <a:bodyPr/>
          <a:lstStyle/>
          <a:p>
            <a:pPr eaLnBrk="1" fontAlgn="auto" hangingPunct="1">
              <a:spcAft>
                <a:spcPts val="0"/>
              </a:spcAft>
              <a:defRPr/>
            </a:pPr>
            <a:r>
              <a:rPr lang="en-US" sz="3200" smtClean="0"/>
              <a:t>Types of Crime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400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1182688" y="2017713"/>
            <a:ext cx="7772400" cy="3849687"/>
          </a:xfrm>
        </p:spPr>
        <p:txBody>
          <a:bodyPr/>
          <a:lstStyle/>
          <a:p>
            <a:pPr eaLnBrk="1" hangingPunct="1"/>
            <a:r>
              <a:rPr lang="en-US" smtClean="0"/>
              <a:t>The criminal law continues to expand in the face of new threats to public order and security</a:t>
            </a:r>
          </a:p>
          <a:p>
            <a:pPr eaLnBrk="1" hangingPunct="1"/>
            <a:r>
              <a:rPr lang="en-US" smtClean="0"/>
              <a:t>An example is the Patriot Act passed in the wake of the September 11</a:t>
            </a:r>
            <a:r>
              <a:rPr lang="en-US" baseline="30000" smtClean="0"/>
              <a:t>th</a:t>
            </a:r>
            <a:r>
              <a:rPr lang="en-US" smtClean="0"/>
              <a:t> attacks</a:t>
            </a:r>
          </a:p>
          <a:p>
            <a:pPr eaLnBrk="1" hangingPunct="1"/>
            <a:endParaRPr lang="en-US" smtClean="0"/>
          </a:p>
        </p:txBody>
      </p:sp>
      <p:sp>
        <p:nvSpPr>
          <p:cNvPr id="6146" name="Rectangle 2"/>
          <p:cNvSpPr>
            <a:spLocks noGrp="1" noChangeArrowheads="1"/>
          </p:cNvSpPr>
          <p:nvPr>
            <p:ph type="title"/>
          </p:nvPr>
        </p:nvSpPr>
        <p:spPr/>
        <p:txBody>
          <a:bodyPr/>
          <a:lstStyle/>
          <a:p>
            <a:pPr eaLnBrk="1" fontAlgn="auto" hangingPunct="1">
              <a:spcAft>
                <a:spcPts val="0"/>
              </a:spcAft>
              <a:defRPr/>
            </a:pPr>
            <a:r>
              <a:rPr lang="en-US" sz="3200" smtClean="0"/>
              <a:t>The Ever-Expanding Criminal Law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2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1182688" y="2017713"/>
            <a:ext cx="7772400" cy="3697287"/>
          </a:xfrm>
        </p:spPr>
        <p:txBody>
          <a:bodyPr/>
          <a:lstStyle/>
          <a:p>
            <a:pPr eaLnBrk="1" hangingPunct="1"/>
            <a:r>
              <a:rPr lang="en-US" smtClean="0"/>
              <a:t>What is the incidence of crime?</a:t>
            </a:r>
          </a:p>
          <a:p>
            <a:pPr lvl="1" eaLnBrk="1" hangingPunct="1"/>
            <a:r>
              <a:rPr lang="en-US" smtClean="0"/>
              <a:t>Depends on </a:t>
            </a:r>
          </a:p>
          <a:p>
            <a:pPr lvl="2" eaLnBrk="1" hangingPunct="1"/>
            <a:r>
              <a:rPr lang="en-US" smtClean="0"/>
              <a:t>Where you look (e.g., city or nation)</a:t>
            </a:r>
          </a:p>
          <a:p>
            <a:pPr lvl="2" eaLnBrk="1" hangingPunct="1"/>
            <a:r>
              <a:rPr lang="en-US" smtClean="0"/>
              <a:t>Who you look at (e.g., certain people or groups of people)</a:t>
            </a:r>
          </a:p>
          <a:p>
            <a:pPr lvl="2" eaLnBrk="1" hangingPunct="1"/>
            <a:r>
              <a:rPr lang="en-US" smtClean="0"/>
              <a:t>Data sources</a:t>
            </a:r>
          </a:p>
          <a:p>
            <a:pPr lvl="1" eaLnBrk="1" hangingPunct="1">
              <a:buFont typeface="Wingdings" pitchFamily="2" charset="2"/>
              <a:buNone/>
            </a:pPr>
            <a:endParaRPr lang="en-US" smtClean="0"/>
          </a:p>
        </p:txBody>
      </p:sp>
      <p:sp>
        <p:nvSpPr>
          <p:cNvPr id="7170" name="Rectangle 2"/>
          <p:cNvSpPr>
            <a:spLocks noGrp="1" noChangeArrowheads="1"/>
          </p:cNvSpPr>
          <p:nvPr>
            <p:ph type="title"/>
          </p:nvPr>
        </p:nvSpPr>
        <p:spPr/>
        <p:txBody>
          <a:bodyPr/>
          <a:lstStyle/>
          <a:p>
            <a:pPr eaLnBrk="1" fontAlgn="auto" hangingPunct="1">
              <a:spcAft>
                <a:spcPts val="0"/>
              </a:spcAft>
              <a:defRPr/>
            </a:pPr>
            <a:r>
              <a:rPr lang="en-US" sz="3200" smtClean="0"/>
              <a:t>Incidence of Crime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762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182688" y="2017713"/>
            <a:ext cx="7772400" cy="3849687"/>
          </a:xfrm>
        </p:spPr>
        <p:txBody>
          <a:bodyPr/>
          <a:lstStyle/>
          <a:p>
            <a:pPr eaLnBrk="1" hangingPunct="1"/>
            <a:r>
              <a:rPr lang="en-US" smtClean="0"/>
              <a:t>Individual perspective</a:t>
            </a:r>
          </a:p>
          <a:p>
            <a:pPr lvl="1" eaLnBrk="1" hangingPunct="1"/>
            <a:r>
              <a:rPr lang="en-US" smtClean="0"/>
              <a:t>A single high-risk juvenile (one who commits 10.6 crimes per year for six years) costs society between $1.3 and $1.5 million</a:t>
            </a:r>
          </a:p>
          <a:p>
            <a:pPr eaLnBrk="1" hangingPunct="1"/>
            <a:r>
              <a:rPr lang="en-US" smtClean="0"/>
              <a:t>Aggregate perspective</a:t>
            </a:r>
          </a:p>
          <a:p>
            <a:pPr lvl="1" eaLnBrk="1" hangingPunct="1"/>
            <a:r>
              <a:rPr lang="en-US" smtClean="0"/>
              <a:t>$1 trillion per year ($4,118 each)  </a:t>
            </a:r>
          </a:p>
        </p:txBody>
      </p:sp>
      <p:sp>
        <p:nvSpPr>
          <p:cNvPr id="8194" name="Rectangle 2"/>
          <p:cNvSpPr>
            <a:spLocks noGrp="1" noChangeArrowheads="1"/>
          </p:cNvSpPr>
          <p:nvPr>
            <p:ph type="title"/>
          </p:nvPr>
        </p:nvSpPr>
        <p:spPr/>
        <p:txBody>
          <a:bodyPr/>
          <a:lstStyle/>
          <a:p>
            <a:pPr eaLnBrk="1" fontAlgn="auto" hangingPunct="1">
              <a:spcAft>
                <a:spcPts val="0"/>
              </a:spcAft>
              <a:defRPr/>
            </a:pPr>
            <a:r>
              <a:rPr lang="en-US" sz="3200" smtClean="0"/>
              <a:t>Costs of Crime and Criminals	</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1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182688" y="2017713"/>
            <a:ext cx="7772400" cy="3849687"/>
          </a:xfrm>
        </p:spPr>
        <p:txBody>
          <a:bodyPr>
            <a:normAutofit lnSpcReduction="10000"/>
          </a:bodyPr>
          <a:lstStyle/>
          <a:p>
            <a:pPr marL="365760" indent="-256032" eaLnBrk="1" fontAlgn="auto" hangingPunct="1">
              <a:lnSpc>
                <a:spcPct val="90000"/>
              </a:lnSpc>
              <a:spcAft>
                <a:spcPts val="0"/>
              </a:spcAft>
              <a:buFont typeface="Wingdings 3"/>
              <a:buChar char=""/>
              <a:defRPr/>
            </a:pPr>
            <a:r>
              <a:rPr lang="en-US" sz="2800" smtClean="0"/>
              <a:t>Fear of crime may be worse than crime itself</a:t>
            </a:r>
          </a:p>
          <a:p>
            <a:pPr marL="365760" indent="-256032" eaLnBrk="1" fontAlgn="auto" hangingPunct="1">
              <a:lnSpc>
                <a:spcPct val="90000"/>
              </a:lnSpc>
              <a:spcAft>
                <a:spcPts val="0"/>
              </a:spcAft>
              <a:buFont typeface="Wingdings 3"/>
              <a:buChar char=""/>
              <a:defRPr/>
            </a:pPr>
            <a:r>
              <a:rPr lang="en-US" sz="2800" smtClean="0"/>
              <a:t>How do people become fearful?</a:t>
            </a:r>
          </a:p>
          <a:p>
            <a:pPr marL="621792" lvl="1" eaLnBrk="1" fontAlgn="auto" hangingPunct="1">
              <a:lnSpc>
                <a:spcPct val="90000"/>
              </a:lnSpc>
              <a:spcBef>
                <a:spcPts val="324"/>
              </a:spcBef>
              <a:spcAft>
                <a:spcPts val="0"/>
              </a:spcAft>
              <a:buFont typeface="Verdana"/>
              <a:buChar char="◦"/>
              <a:defRPr/>
            </a:pPr>
            <a:r>
              <a:rPr lang="en-US" sz="2400" smtClean="0"/>
              <a:t>Shared stories</a:t>
            </a:r>
          </a:p>
          <a:p>
            <a:pPr marL="621792" lvl="1" eaLnBrk="1" fontAlgn="auto" hangingPunct="1">
              <a:lnSpc>
                <a:spcPct val="90000"/>
              </a:lnSpc>
              <a:spcBef>
                <a:spcPts val="324"/>
              </a:spcBef>
              <a:spcAft>
                <a:spcPts val="0"/>
              </a:spcAft>
              <a:buFont typeface="Verdana"/>
              <a:buChar char="◦"/>
              <a:defRPr/>
            </a:pPr>
            <a:r>
              <a:rPr lang="en-US" sz="2400" smtClean="0"/>
              <a:t>Mass media</a:t>
            </a:r>
          </a:p>
          <a:p>
            <a:pPr marL="621792" lvl="1" eaLnBrk="1" fontAlgn="auto" hangingPunct="1">
              <a:lnSpc>
                <a:spcPct val="90000"/>
              </a:lnSpc>
              <a:spcBef>
                <a:spcPts val="324"/>
              </a:spcBef>
              <a:spcAft>
                <a:spcPts val="0"/>
              </a:spcAft>
              <a:buFont typeface="Verdana"/>
              <a:buChar char="◦"/>
              <a:defRPr/>
            </a:pPr>
            <a:r>
              <a:rPr lang="en-US" sz="2400" smtClean="0"/>
              <a:t>Surroundings</a:t>
            </a:r>
          </a:p>
          <a:p>
            <a:pPr marL="365760" indent="-256032" eaLnBrk="1" fontAlgn="auto" hangingPunct="1">
              <a:lnSpc>
                <a:spcPct val="90000"/>
              </a:lnSpc>
              <a:spcAft>
                <a:spcPts val="0"/>
              </a:spcAft>
              <a:buFont typeface="Wingdings 3"/>
              <a:buChar char=""/>
              <a:defRPr/>
            </a:pPr>
            <a:r>
              <a:rPr lang="en-US" sz="2800" smtClean="0"/>
              <a:t>The Victimization Paradox</a:t>
            </a:r>
          </a:p>
          <a:p>
            <a:pPr marL="621792" lvl="1" eaLnBrk="1" fontAlgn="auto" hangingPunct="1">
              <a:lnSpc>
                <a:spcPct val="90000"/>
              </a:lnSpc>
              <a:spcBef>
                <a:spcPts val="324"/>
              </a:spcBef>
              <a:spcAft>
                <a:spcPts val="0"/>
              </a:spcAft>
              <a:buFont typeface="Verdana"/>
              <a:buChar char="◦"/>
              <a:defRPr/>
            </a:pPr>
            <a:r>
              <a:rPr lang="en-US" sz="2400" smtClean="0"/>
              <a:t>People fear becoming victims of crime much more than their likelihood of being victimized would suggest</a:t>
            </a:r>
          </a:p>
        </p:txBody>
      </p:sp>
      <p:sp>
        <p:nvSpPr>
          <p:cNvPr id="9218" name="Rectangle 2"/>
          <p:cNvSpPr>
            <a:spLocks noGrp="1" noChangeArrowheads="1"/>
          </p:cNvSpPr>
          <p:nvPr>
            <p:ph type="title"/>
          </p:nvPr>
        </p:nvSpPr>
        <p:spPr/>
        <p:txBody>
          <a:bodyPr/>
          <a:lstStyle/>
          <a:p>
            <a:pPr eaLnBrk="1" fontAlgn="auto" hangingPunct="1">
              <a:spcAft>
                <a:spcPts val="0"/>
              </a:spcAft>
              <a:defRPr/>
            </a:pPr>
            <a:r>
              <a:rPr lang="en-US" sz="3200" smtClean="0"/>
              <a:t>Is Fear of Crime Worse Than Crime Itself?</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4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1182688" y="2017713"/>
            <a:ext cx="7772400" cy="3773487"/>
          </a:xfrm>
        </p:spPr>
        <p:txBody>
          <a:bodyPr/>
          <a:lstStyle/>
          <a:p>
            <a:pPr eaLnBrk="1" hangingPunct="1">
              <a:lnSpc>
                <a:spcPct val="90000"/>
              </a:lnSpc>
            </a:pPr>
            <a:r>
              <a:rPr lang="en-US" sz="2800" smtClean="0"/>
              <a:t>The term “policy” tends to scare people away, so this course refers to “approaches” to the crime problem</a:t>
            </a:r>
          </a:p>
          <a:p>
            <a:pPr eaLnBrk="1" hangingPunct="1">
              <a:lnSpc>
                <a:spcPct val="90000"/>
              </a:lnSpc>
            </a:pPr>
            <a:r>
              <a:rPr lang="en-US" sz="2800" smtClean="0"/>
              <a:t>Approaches to the crime problem include</a:t>
            </a:r>
          </a:p>
          <a:p>
            <a:pPr lvl="1" eaLnBrk="1" hangingPunct="1">
              <a:lnSpc>
                <a:spcPct val="90000"/>
              </a:lnSpc>
            </a:pPr>
            <a:r>
              <a:rPr lang="en-US" sz="2400" smtClean="0"/>
              <a:t>Laws</a:t>
            </a:r>
          </a:p>
          <a:p>
            <a:pPr lvl="1" eaLnBrk="1" hangingPunct="1">
              <a:lnSpc>
                <a:spcPct val="90000"/>
              </a:lnSpc>
            </a:pPr>
            <a:r>
              <a:rPr lang="en-US" sz="2400" smtClean="0"/>
              <a:t>Official policies</a:t>
            </a:r>
          </a:p>
          <a:p>
            <a:pPr lvl="2" eaLnBrk="1" hangingPunct="1">
              <a:lnSpc>
                <a:spcPct val="90000"/>
              </a:lnSpc>
            </a:pPr>
            <a:r>
              <a:rPr lang="en-US" sz="2000" smtClean="0"/>
              <a:t>Written policies</a:t>
            </a:r>
          </a:p>
          <a:p>
            <a:pPr lvl="2" eaLnBrk="1" hangingPunct="1">
              <a:lnSpc>
                <a:spcPct val="90000"/>
              </a:lnSpc>
            </a:pPr>
            <a:r>
              <a:rPr lang="en-US" sz="2000" smtClean="0"/>
              <a:t>Unwritten policies</a:t>
            </a:r>
          </a:p>
          <a:p>
            <a:pPr lvl="1" eaLnBrk="1" hangingPunct="1">
              <a:lnSpc>
                <a:spcPct val="90000"/>
              </a:lnSpc>
            </a:pPr>
            <a:r>
              <a:rPr lang="en-US" sz="2400" smtClean="0"/>
              <a:t>Unofficial approaches</a:t>
            </a:r>
          </a:p>
          <a:p>
            <a:pPr lvl="1" eaLnBrk="1" hangingPunct="1">
              <a:lnSpc>
                <a:spcPct val="90000"/>
              </a:lnSpc>
              <a:buFont typeface="Wingdings" pitchFamily="2" charset="2"/>
              <a:buNone/>
            </a:pPr>
            <a:endParaRPr lang="en-US" sz="2400" smtClean="0"/>
          </a:p>
        </p:txBody>
      </p:sp>
      <p:sp>
        <p:nvSpPr>
          <p:cNvPr id="10242" name="Rectangle 2"/>
          <p:cNvSpPr>
            <a:spLocks noGrp="1" noChangeArrowheads="1"/>
          </p:cNvSpPr>
          <p:nvPr>
            <p:ph type="title"/>
          </p:nvPr>
        </p:nvSpPr>
        <p:spPr/>
        <p:txBody>
          <a:bodyPr/>
          <a:lstStyle/>
          <a:p>
            <a:pPr eaLnBrk="1" fontAlgn="auto" hangingPunct="1">
              <a:spcAft>
                <a:spcPts val="0"/>
              </a:spcAft>
              <a:defRPr/>
            </a:pPr>
            <a:r>
              <a:rPr lang="en-US" sz="3200" smtClean="0"/>
              <a:t>Approaches, Not Just Policy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58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1182688" y="2017713"/>
            <a:ext cx="7772400" cy="3849687"/>
          </a:xfrm>
        </p:spPr>
        <p:txBody>
          <a:bodyPr/>
          <a:lstStyle/>
          <a:p>
            <a:pPr eaLnBrk="1" hangingPunct="1">
              <a:lnSpc>
                <a:spcPct val="90000"/>
              </a:lnSpc>
            </a:pPr>
            <a:r>
              <a:rPr lang="en-US" sz="2800" smtClean="0"/>
              <a:t>We can’t talk about the effectiveness of crime control in America without defining</a:t>
            </a:r>
          </a:p>
          <a:p>
            <a:pPr lvl="1" eaLnBrk="1" hangingPunct="1">
              <a:lnSpc>
                <a:spcPct val="90000"/>
              </a:lnSpc>
            </a:pPr>
            <a:r>
              <a:rPr lang="en-US" sz="2400" smtClean="0"/>
              <a:t>The problem</a:t>
            </a:r>
          </a:p>
          <a:p>
            <a:pPr lvl="1" eaLnBrk="1" hangingPunct="1">
              <a:lnSpc>
                <a:spcPct val="90000"/>
              </a:lnSpc>
            </a:pPr>
            <a:r>
              <a:rPr lang="en-US" sz="2400" smtClean="0"/>
              <a:t>The solution</a:t>
            </a:r>
          </a:p>
          <a:p>
            <a:pPr lvl="1" eaLnBrk="1" hangingPunct="1">
              <a:lnSpc>
                <a:spcPct val="90000"/>
              </a:lnSpc>
            </a:pPr>
            <a:r>
              <a:rPr lang="en-US" sz="2400" smtClean="0"/>
              <a:t>The desired outcome</a:t>
            </a:r>
          </a:p>
          <a:p>
            <a:pPr eaLnBrk="1" hangingPunct="1">
              <a:lnSpc>
                <a:spcPct val="90000"/>
              </a:lnSpc>
            </a:pPr>
            <a:r>
              <a:rPr lang="en-US" sz="2800" smtClean="0"/>
              <a:t>Abortion example</a:t>
            </a:r>
          </a:p>
          <a:p>
            <a:pPr lvl="1" eaLnBrk="1" hangingPunct="1">
              <a:lnSpc>
                <a:spcPct val="90000"/>
              </a:lnSpc>
            </a:pPr>
            <a:r>
              <a:rPr lang="en-US" sz="2400" smtClean="0"/>
              <a:t>The abortion debate cannot be won without attention to definitions, particularly the definition of when a life begins</a:t>
            </a:r>
          </a:p>
        </p:txBody>
      </p:sp>
      <p:sp>
        <p:nvSpPr>
          <p:cNvPr id="11266" name="Rectangle 2"/>
          <p:cNvSpPr>
            <a:spLocks noGrp="1" noChangeArrowheads="1"/>
          </p:cNvSpPr>
          <p:nvPr>
            <p:ph type="title"/>
          </p:nvPr>
        </p:nvSpPr>
        <p:spPr/>
        <p:txBody>
          <a:bodyPr/>
          <a:lstStyle/>
          <a:p>
            <a:pPr eaLnBrk="1" fontAlgn="auto" hangingPunct="1">
              <a:spcAft>
                <a:spcPts val="0"/>
              </a:spcAft>
              <a:defRPr/>
            </a:pPr>
            <a:r>
              <a:rPr lang="en-US" sz="3200" smtClean="0"/>
              <a:t>On the Importance of Definitions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4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691</TotalTime>
  <Words>1447</Words>
  <Application>Microsoft Office PowerPoint</Application>
  <PresentationFormat>On-screen Show (4:3)</PresentationFormat>
  <Paragraphs>178</Paragraphs>
  <Slides>24</Slides>
  <Notes>23</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Concourse</vt:lpstr>
      <vt:lpstr>Chapter 1</vt:lpstr>
      <vt:lpstr>Crime Control and Prevention</vt:lpstr>
      <vt:lpstr>Types of Crime </vt:lpstr>
      <vt:lpstr>The Ever-Expanding Criminal Law</vt:lpstr>
      <vt:lpstr>Incidence of Crime </vt:lpstr>
      <vt:lpstr>Costs of Crime and Criminals </vt:lpstr>
      <vt:lpstr>Is Fear of Crime Worse Than Crime Itself?</vt:lpstr>
      <vt:lpstr>Approaches, Not Just Policy</vt:lpstr>
      <vt:lpstr>On the Importance of Definitions</vt:lpstr>
      <vt:lpstr>Defining the Crime Problem</vt:lpstr>
      <vt:lpstr>Defining the Solution</vt:lpstr>
      <vt:lpstr>Evaluating Success</vt:lpstr>
      <vt:lpstr>The Hard and Soft Sciences</vt:lpstr>
      <vt:lpstr>The Elusive Criminal Justice Experiment</vt:lpstr>
      <vt:lpstr>You Can Prove Anything With Statistics</vt:lpstr>
      <vt:lpstr>Displacement and Diffusion</vt:lpstr>
      <vt:lpstr>The Tentative Nature of Scientific Knowledge</vt:lpstr>
      <vt:lpstr>The Measures Used</vt:lpstr>
      <vt:lpstr>When New Data Come Available</vt:lpstr>
      <vt:lpstr>Alternate Settings:  The Generalization Problem</vt:lpstr>
      <vt:lpstr>Resources Dictate Public Policy and Guide Research</vt:lpstr>
      <vt:lpstr>Academic Crusaders and Bandwagon Science</vt:lpstr>
      <vt:lpstr>Effective Does Not Always Mean Best</vt:lpstr>
      <vt:lpstr>Summary and Conclusion</vt:lpstr>
    </vt:vector>
  </TitlesOfParts>
  <Company>CSUSB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John L. Worrall</dc:creator>
  <cp:lastModifiedBy>Rick</cp:lastModifiedBy>
  <cp:revision>40</cp:revision>
  <dcterms:created xsi:type="dcterms:W3CDTF">2004-09-27T17:09:13Z</dcterms:created>
  <dcterms:modified xsi:type="dcterms:W3CDTF">2013-07-24T21:51:34Z</dcterms:modified>
</cp:coreProperties>
</file>