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5"/>
  </p:notesMasterIdLst>
  <p:sldIdLst>
    <p:sldId id="256" r:id="rId2"/>
    <p:sldId id="314" r:id="rId3"/>
    <p:sldId id="257" r:id="rId4"/>
    <p:sldId id="315" r:id="rId5"/>
    <p:sldId id="258" r:id="rId6"/>
    <p:sldId id="313" r:id="rId7"/>
    <p:sldId id="259" r:id="rId8"/>
    <p:sldId id="264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80" r:id="rId18"/>
    <p:sldId id="282" r:id="rId19"/>
    <p:sldId id="285" r:id="rId20"/>
    <p:sldId id="287" r:id="rId21"/>
    <p:sldId id="289" r:id="rId22"/>
    <p:sldId id="290" r:id="rId23"/>
    <p:sldId id="291" r:id="rId24"/>
    <p:sldId id="292" r:id="rId25"/>
    <p:sldId id="316" r:id="rId26"/>
    <p:sldId id="295" r:id="rId27"/>
    <p:sldId id="296" r:id="rId28"/>
    <p:sldId id="297" r:id="rId29"/>
    <p:sldId id="298" r:id="rId30"/>
    <p:sldId id="304" r:id="rId31"/>
    <p:sldId id="307" r:id="rId32"/>
    <p:sldId id="308" r:id="rId33"/>
    <p:sldId id="31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35" autoAdjust="0"/>
    <p:restoredTop sz="86333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6C2971B-7E77-4ECC-B9CC-A2292607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75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B2ED53-18A1-43E0-B724-182A067D1F1A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55B892-A8DF-4BEF-BB76-4D998EA4C334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D4781-B89E-4F2F-8613-BA77374EE067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81B13D-947C-4435-87A8-1F7E1EFCD26D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16A8A7-032C-4508-9B75-9C07B6F2023C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A3995D-93D0-46F6-91DC-6CEC5A2CD5D9}" type="slidenum">
              <a:rPr lang="en-US" sz="1200" smtClean="0">
                <a:latin typeface="Arial" charset="0"/>
              </a:rPr>
              <a:pPr/>
              <a:t>16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77961C3-AAC4-4349-94FD-D6C720E8027C}" type="slidenum">
              <a:rPr lang="en-US" sz="1200" smtClean="0">
                <a:latin typeface="Arial" charset="0"/>
              </a:rPr>
              <a:pPr/>
              <a:t>17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6D88B1E-86F0-4648-8EA4-49BCADDE4FA9}" type="slidenum">
              <a:rPr lang="en-US" sz="1200" smtClean="0">
                <a:latin typeface="Arial" charset="0"/>
              </a:rPr>
              <a:pPr/>
              <a:t>18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E0E823-93BF-43F8-AFC4-0C5C8B971AFC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5DAFA4-290A-4653-B595-3189F8081C2A}" type="slidenum">
              <a:rPr lang="en-US" sz="1200" smtClean="0">
                <a:latin typeface="Arial" charset="0"/>
              </a:rPr>
              <a:pPr/>
              <a:t>20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B51575-1CF6-40F2-B7B0-D5FD7666EB0B}" type="slidenum">
              <a:rPr lang="en-US" sz="1200" smtClean="0">
                <a:latin typeface="Arial" charset="0"/>
              </a:rPr>
              <a:pPr/>
              <a:t>21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486416-2B9F-47B3-962F-A864763B13E1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D53E0E-A7C5-4ED7-AFDD-22832963698A}" type="slidenum">
              <a:rPr lang="en-US" sz="1200" smtClean="0">
                <a:latin typeface="Arial" charset="0"/>
              </a:rPr>
              <a:pPr/>
              <a:t>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F40873-AD48-451A-AB71-67513266DDF8}" type="slidenum">
              <a:rPr lang="en-US" sz="1200" smtClean="0">
                <a:latin typeface="Arial" charset="0"/>
              </a:rPr>
              <a:pPr/>
              <a:t>23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F156A4-2B9C-4117-9569-B89B9A65B2E7}" type="slidenum">
              <a:rPr lang="en-US" sz="1200" smtClean="0">
                <a:latin typeface="Arial" charset="0"/>
              </a:rPr>
              <a:pPr/>
              <a:t>24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4C5FA-F955-4B31-8F96-1686AD280F2E}" type="slidenum">
              <a:rPr lang="en-US" sz="1200" smtClean="0">
                <a:latin typeface="Arial" charset="0"/>
              </a:rPr>
              <a:pPr/>
              <a:t>26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FCF382-1CD4-4409-B74F-9DB8A9BD6383}" type="slidenum">
              <a:rPr lang="en-US" sz="1200" smtClean="0">
                <a:latin typeface="Arial" charset="0"/>
              </a:rPr>
              <a:pPr/>
              <a:t>27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C04B9F-FE4E-42AB-ADB6-B0010DA5D851}" type="slidenum">
              <a:rPr lang="en-US" sz="1200" smtClean="0">
                <a:latin typeface="Arial" charset="0"/>
              </a:rPr>
              <a:pPr/>
              <a:t>28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C137D0-14B2-4091-BE36-DA0FD9471C84}" type="slidenum">
              <a:rPr lang="en-US" sz="1200" smtClean="0">
                <a:latin typeface="Arial" charset="0"/>
              </a:rPr>
              <a:pPr/>
              <a:t>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B28B3C-FFF1-4F7A-90CF-17139910F628}" type="slidenum">
              <a:rPr lang="en-US" sz="1200" smtClean="0">
                <a:latin typeface="Arial" charset="0"/>
              </a:rPr>
              <a:pPr/>
              <a:t>30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E76D6E-51EB-4730-B779-07297D318C90}" type="slidenum">
              <a:rPr lang="en-US" sz="1200" smtClean="0">
                <a:latin typeface="Arial" charset="0"/>
              </a:rPr>
              <a:pPr/>
              <a:t>31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E73FC3-1C6D-4B90-B9FF-2D67B0639133}" type="slidenum">
              <a:rPr lang="en-US" sz="1200" smtClean="0">
                <a:latin typeface="Arial" charset="0"/>
              </a:rPr>
              <a:pPr/>
              <a:t>32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233C95-D59C-4887-9E1E-92895959416D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9D2908-7FA6-449D-BBD5-F07552DD962B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961C93-D0A2-4878-8F7B-50F89C6D96CD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50AE64-1959-4C96-B7AA-BF99346A3DF4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4EC1CA-4DE5-4DEB-8FC9-1F9797CB11BD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322556-7C1D-4DEB-81F6-FB80AA9F915E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3CEED6-065E-4593-A3D4-5814BEE691C9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065BE-0657-4A47-90AD-C21C55E16B19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C3AA4-67BE-44F7-809A-3582401494AF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72EEB-1769-4776-AD69-E7C1260563EB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BB8AF-C16A-4836-A92D-61834B5F0BA5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D2193-4505-4A75-99BB-880C6989A757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18F4-33C3-445B-924C-31108C51719C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543A-E259-478F-9E0D-57BA40E442B7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012D-77A1-44B0-BB26-329BA1EE55C9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7499E-3031-413E-B01E-B94970708CAA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7EAB0C-2220-4D0E-A0DD-DB7FA0F742F4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416D63-31BF-4B94-B6C5-E20B2C63F515}" type="datetime4">
              <a:rPr lang="en-US" smtClean="0"/>
              <a:pPr/>
              <a:t>July 24,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B1B13E-D5AF-485E-81A1-82A140076526}" type="datetime4">
              <a:rPr lang="en-US" smtClean="0"/>
              <a:pPr/>
              <a:t>July 24, 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Chapter 9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Sentencing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69"/>
    </mc:Choice>
    <mc:Fallback xmlns="">
      <p:transition spd="slow" advTm="5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Have determinate sentencing laws (DSLs) led to an increase in the number of people incarcerated?</a:t>
            </a:r>
          </a:p>
          <a:p>
            <a:pPr lvl="1" eaLnBrk="1" hangingPunct="1"/>
            <a:r>
              <a:rPr lang="en-US" sz="2000" smtClean="0"/>
              <a:t>Six studies show increases</a:t>
            </a:r>
          </a:p>
          <a:p>
            <a:pPr lvl="1" eaLnBrk="1" hangingPunct="1"/>
            <a:r>
              <a:rPr lang="en-US" sz="2000" smtClean="0"/>
              <a:t>Five show no increase or decreases</a:t>
            </a:r>
          </a:p>
          <a:p>
            <a:pPr eaLnBrk="1" hangingPunct="1"/>
            <a:r>
              <a:rPr lang="en-US" sz="2400" smtClean="0"/>
              <a:t>What can we conclude?</a:t>
            </a:r>
          </a:p>
          <a:p>
            <a:pPr lvl="1" eaLnBrk="1" hangingPunct="1"/>
            <a:r>
              <a:rPr lang="en-US" sz="2000" smtClean="0"/>
              <a:t>No one knows for sure whether DSLs have increased </a:t>
            </a:r>
            <a:r>
              <a:rPr lang="en-US" sz="2000" i="1" smtClean="0"/>
              <a:t>or</a:t>
            </a:r>
            <a:r>
              <a:rPr lang="en-US" sz="2000" smtClean="0"/>
              <a:t> decreased prison populations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Impact of DSLs on Prison Populations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3"/>
    </mc:Choice>
    <mc:Fallback xmlns="">
      <p:transition spd="slow" advTm="3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z="2400" smtClean="0"/>
              <a:t>Do DSLs affect crime?</a:t>
            </a:r>
          </a:p>
          <a:p>
            <a:pPr lvl="1" eaLnBrk="1" hangingPunct="1"/>
            <a:r>
              <a:rPr lang="en-US" sz="2000" smtClean="0"/>
              <a:t>One study (apparently the only study) found basically no effect of such laws on crime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Impact of DSLs on Crime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56"/>
    </mc:Choice>
    <mc:Fallback xmlns="">
      <p:transition spd="slow" advTm="34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Sentence enhancement laws provide for longer prison terms for</a:t>
            </a:r>
          </a:p>
          <a:p>
            <a:pPr lvl="1" eaLnBrk="1" hangingPunct="1"/>
            <a:r>
              <a:rPr lang="en-US" sz="2000" smtClean="0"/>
              <a:t>Specific offenses (example, crimes committed with guns).</a:t>
            </a:r>
          </a:p>
          <a:p>
            <a:pPr lvl="1" eaLnBrk="1" hangingPunct="1"/>
            <a:r>
              <a:rPr lang="en-US" sz="2000" smtClean="0"/>
              <a:t>Crimes committed with specific motivations (hate crimes).</a:t>
            </a:r>
          </a:p>
          <a:p>
            <a:pPr eaLnBrk="1" hangingPunct="1"/>
            <a:r>
              <a:rPr lang="en-US" sz="2400" smtClean="0"/>
              <a:t>Two varieties of sentence enhancement laws have received most of the attention</a:t>
            </a:r>
          </a:p>
          <a:p>
            <a:pPr lvl="1" eaLnBrk="1" hangingPunct="1"/>
            <a:r>
              <a:rPr lang="en-US" sz="2000" smtClean="0"/>
              <a:t>Enhancements for crimes committed with drugs</a:t>
            </a:r>
          </a:p>
          <a:p>
            <a:pPr lvl="1" eaLnBrk="1" hangingPunct="1"/>
            <a:r>
              <a:rPr lang="en-US" sz="2000" smtClean="0"/>
              <a:t>Enhancements for hate-motivated offenses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Sentence Enhancements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19"/>
    </mc:Choice>
    <mc:Fallback xmlns="">
      <p:transition spd="slow" advTm="31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Firearms sentence enhancement (FSE) laws mandate minimum sentence or an extra prison term for various types of gun violence</a:t>
            </a:r>
          </a:p>
          <a:p>
            <a:pPr eaLnBrk="1" hangingPunct="1"/>
            <a:r>
              <a:rPr lang="en-US" sz="2400" smtClean="0"/>
              <a:t>FSE laws are not gun control and are viewed favorably by the pro-gun lobby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Sentence Enhancements for Guns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7"/>
    </mc:Choice>
    <mc:Fallback xmlns="">
      <p:transition spd="slow" advTm="3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assumption is that FSE laws have a deterrent effect</a:t>
            </a:r>
          </a:p>
          <a:p>
            <a:pPr eaLnBrk="1" hangingPunct="1"/>
            <a:r>
              <a:rPr lang="en-US" sz="2400" smtClean="0"/>
              <a:t>At least one person has challenged this argument</a:t>
            </a:r>
          </a:p>
          <a:p>
            <a:pPr lvl="1" eaLnBrk="1" hangingPunct="1"/>
            <a:r>
              <a:rPr lang="en-US" sz="2000" smtClean="0"/>
              <a:t>Robberies with guns are more lucrative than robberies committed without guns, so more robberies could result if offenders fear FSE laws</a:t>
            </a:r>
          </a:p>
          <a:p>
            <a:pPr lvl="1" eaLnBrk="1" hangingPunct="1"/>
            <a:r>
              <a:rPr lang="en-US" sz="2000" smtClean="0"/>
              <a:t>Robbers may commit more homicides to avoid apprehension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FSEs and Deterrence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56"/>
    </mc:Choice>
    <mc:Fallback xmlns="">
      <p:transition spd="slow" advTm="35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21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FSE laws don’t have a deterrent effect, they may reduce crime through incapacitation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 an “incapacitative” effect on crime possible?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say no because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Laws must result in apprehension, prosecution, conviction, and sentencing of criminals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FSEs and Incapacitation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6"/>
    </mc:Choice>
    <mc:Fallback xmlns="">
      <p:transition spd="slow" advTm="30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Researchers have looked at the effects of individual FSE laws on crime</a:t>
            </a:r>
          </a:p>
          <a:p>
            <a:pPr eaLnBrk="1" hangingPunct="1"/>
            <a:r>
              <a:rPr lang="en-US" sz="2400" smtClean="0"/>
              <a:t>Several studies of laws in MA and Arizona show reductions in crime</a:t>
            </a:r>
          </a:p>
          <a:p>
            <a:pPr eaLnBrk="1" hangingPunct="1"/>
            <a:r>
              <a:rPr lang="en-US" sz="2400" smtClean="0"/>
              <a:t>The problem?</a:t>
            </a:r>
          </a:p>
          <a:p>
            <a:pPr lvl="1" eaLnBrk="1" hangingPunct="1"/>
            <a:r>
              <a:rPr lang="en-US" sz="2000" smtClean="0"/>
              <a:t>Difficult to isolate the effect of the laws vis-à-vis overall declines in gun violence during the same period</a:t>
            </a:r>
          </a:p>
          <a:p>
            <a:pPr eaLnBrk="1" hangingPunct="1"/>
            <a:r>
              <a:rPr lang="en-US" sz="2400" smtClean="0"/>
              <a:t>Multisite Research</a:t>
            </a:r>
          </a:p>
          <a:p>
            <a:pPr lvl="1" eaLnBrk="1" hangingPunct="1"/>
            <a:r>
              <a:rPr lang="en-US" sz="2000" smtClean="0"/>
              <a:t>Researchers have also compared crime rates in FSE and non-FSE states</a:t>
            </a:r>
          </a:p>
          <a:p>
            <a:pPr lvl="1" eaLnBrk="1" hangingPunct="1"/>
            <a:r>
              <a:rPr lang="en-US" sz="2000" smtClean="0"/>
              <a:t>Two studies show no effect of such laws on crime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FSE Research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21"/>
    </mc:Choice>
    <mc:Fallback xmlns="">
      <p:transition spd="slow" advTm="51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Is a structured sentencing scheme that mandates clearly enumerated punishments for specific offenses or for habitual offenders convicted of serious crimes</a:t>
            </a:r>
          </a:p>
          <a:p>
            <a:r>
              <a:rPr lang="en-US" sz="2400" smtClean="0"/>
              <a:t>An example of mandatory sentencing schemes are the three strikes laws which require that offender serving life imprisonment without possibility of parole if convicted of a third serious felony.</a:t>
            </a:r>
          </a:p>
          <a:p>
            <a:r>
              <a:rPr lang="en-US" sz="2400" smtClean="0"/>
              <a:t>California's three strikes law required that three time felony offenders serve a minimum of 25 years in prison. Not all states with three strikes laws are exactly the same. 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Mandatory Sentencing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11"/>
    </mc:Choice>
    <mc:Fallback xmlns="">
      <p:transition spd="slow" advTm="63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Most of the controversy surrounding mandatory sentences for drug offenders stems from the Federal Sentencing Guidelines</a:t>
            </a:r>
          </a:p>
          <a:p>
            <a:pPr eaLnBrk="1" hangingPunct="1"/>
            <a:r>
              <a:rPr lang="en-US" sz="2400" smtClean="0"/>
              <a:t>The Guidelines have been criticized because</a:t>
            </a:r>
          </a:p>
          <a:p>
            <a:pPr lvl="1" eaLnBrk="1" hangingPunct="1"/>
            <a:r>
              <a:rPr lang="en-US" sz="2000" smtClean="0"/>
              <a:t>Potential for racially disparate sentencing outcomes (studies show race </a:t>
            </a:r>
            <a:r>
              <a:rPr lang="en-US" sz="2000" i="1" smtClean="0"/>
              <a:t>does</a:t>
            </a:r>
            <a:r>
              <a:rPr lang="en-US" sz="2000" smtClean="0"/>
              <a:t> influence sentencing)</a:t>
            </a:r>
          </a:p>
          <a:p>
            <a:pPr eaLnBrk="1" hangingPunct="1"/>
            <a:r>
              <a:rPr lang="en-US" sz="2400" smtClean="0"/>
              <a:t>What about effects on crime?</a:t>
            </a:r>
          </a:p>
          <a:p>
            <a:pPr lvl="1" eaLnBrk="1" hangingPunct="1"/>
            <a:r>
              <a:rPr lang="en-US" sz="2000" smtClean="0"/>
              <a:t>Little research is available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Mandatory Sentences for Drug Offenders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61"/>
    </mc:Choice>
    <mc:Fallback xmlns="">
      <p:transition spd="slow" advTm="66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State of Washington was the first to pass a three-strikes law</a:t>
            </a:r>
          </a:p>
          <a:p>
            <a:pPr eaLnBrk="1" hangingPunct="1"/>
            <a:r>
              <a:rPr lang="en-US" sz="2400" smtClean="0"/>
              <a:t>Other states quickly followed</a:t>
            </a:r>
          </a:p>
          <a:p>
            <a:pPr eaLnBrk="1" hangingPunct="1"/>
            <a:r>
              <a:rPr lang="en-US" sz="2400" smtClean="0"/>
              <a:t>Three-strikes laws vary considerably from state to state</a:t>
            </a:r>
          </a:p>
          <a:p>
            <a:pPr eaLnBrk="1" hangingPunct="1"/>
            <a:r>
              <a:rPr lang="en-US" sz="2400" smtClean="0"/>
              <a:t>California’s is most controversial</a:t>
            </a:r>
          </a:p>
          <a:p>
            <a:pPr lvl="1" eaLnBrk="1" hangingPunct="1"/>
            <a:r>
              <a:rPr lang="en-US" sz="2000" smtClean="0"/>
              <a:t>Passed by initiative</a:t>
            </a:r>
          </a:p>
          <a:p>
            <a:pPr lvl="1" eaLnBrk="1" hangingPunct="1"/>
            <a:r>
              <a:rPr lang="en-US" sz="2000" smtClean="0"/>
              <a:t>Any third felony provides for life in prison</a:t>
            </a:r>
          </a:p>
          <a:p>
            <a:pPr lvl="1" eaLnBrk="1" hangingPunct="1"/>
            <a:r>
              <a:rPr lang="en-US" sz="2000" smtClean="0"/>
              <a:t>Also contains a two-strikes provision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Three-Strikes Legislation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5"/>
    </mc:Choice>
    <mc:Fallback xmlns="">
      <p:transition spd="slow" advTm="71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Sentencing options have traditionally included imprisonment, fines, probation, and death.  These options are usually in a state's penal code and are developed by the states legislators. </a:t>
            </a:r>
          </a:p>
          <a:p>
            <a:r>
              <a:rPr lang="en-US" sz="2400" smtClean="0"/>
              <a:t>Around the time of the American Revolution offenders came to be seen as highly rational beings that chose their own course of action. </a:t>
            </a:r>
          </a:p>
          <a:p>
            <a:r>
              <a:rPr lang="en-US" sz="2400" smtClean="0"/>
              <a:t>Early sentencing philosophies stressed the need for sanctions that outweighed the benefits to be derived from criminal activity.</a:t>
            </a:r>
          </a:p>
          <a:p>
            <a:endParaRPr lang="en-US" sz="240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Sentencing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06"/>
    </mc:Choice>
    <mc:Fallback xmlns="">
      <p:transition spd="slow" advTm="81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z="2800" smtClean="0"/>
              <a:t>Is three-strikes intended to deter?</a:t>
            </a:r>
          </a:p>
          <a:p>
            <a:pPr lvl="1" eaLnBrk="1" hangingPunct="1"/>
            <a:r>
              <a:rPr lang="en-US" sz="2400" smtClean="0"/>
              <a:t>Some say yes</a:t>
            </a:r>
          </a:p>
          <a:p>
            <a:pPr lvl="1" eaLnBrk="1" hangingPunct="1"/>
            <a:r>
              <a:rPr lang="en-US" sz="2400" smtClean="0"/>
              <a:t>Others say no because of how few offenders are sentenced under three-strikes</a:t>
            </a:r>
          </a:p>
          <a:p>
            <a:pPr eaLnBrk="1" hangingPunct="1"/>
            <a:r>
              <a:rPr lang="en-US" sz="2800" smtClean="0"/>
              <a:t>Who cares?</a:t>
            </a:r>
          </a:p>
          <a:p>
            <a:pPr lvl="1" eaLnBrk="1" hangingPunct="1"/>
            <a:r>
              <a:rPr lang="en-US" sz="2400" smtClean="0"/>
              <a:t>If three-strikes isn’t intended to act as a general deterrent, then its effects on crime will be difficult to detect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Three Strikes:  To Deter or Not Deter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2"/>
    </mc:Choice>
    <mc:Fallback xmlns="">
      <p:transition spd="slow" advTm="3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Crime policies are not applied equally all of the time, in all places, to all offenders</a:t>
            </a:r>
          </a:p>
          <a:p>
            <a:pPr eaLnBrk="1" hangingPunct="1"/>
            <a:r>
              <a:rPr lang="en-US" sz="2400" smtClean="0"/>
              <a:t>It is therefore necessary to examine the frequency with which laws are applied</a:t>
            </a:r>
          </a:p>
          <a:p>
            <a:pPr eaLnBrk="1" hangingPunct="1"/>
            <a:r>
              <a:rPr lang="en-US" sz="2400" smtClean="0"/>
              <a:t>Who cares?</a:t>
            </a:r>
          </a:p>
          <a:p>
            <a:pPr lvl="1" eaLnBrk="1" hangingPunct="1"/>
            <a:r>
              <a:rPr lang="en-US" sz="2000" smtClean="0"/>
              <a:t>If three-strikes laws aren’t applied frequently, then they won’t reduce crime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Three Strikes:  Variations in Enforcement	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7"/>
    </mc:Choice>
    <mc:Fallback xmlns="">
      <p:transition spd="slow" advTm="37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smtClean="0"/>
              <a:t>Supporters of three-strikes argue that such laws</a:t>
            </a:r>
          </a:p>
          <a:p>
            <a:pPr lvl="1" eaLnBrk="1" hangingPunct="1"/>
            <a:r>
              <a:rPr lang="en-US" smtClean="0"/>
              <a:t>Lock away serious criminals</a:t>
            </a:r>
          </a:p>
          <a:p>
            <a:pPr lvl="1" eaLnBrk="1" hangingPunct="1"/>
            <a:r>
              <a:rPr lang="en-US" smtClean="0"/>
              <a:t>Deter additional crimes</a:t>
            </a:r>
          </a:p>
          <a:p>
            <a:pPr lvl="1" eaLnBrk="1" hangingPunct="1"/>
            <a:r>
              <a:rPr lang="en-US" smtClean="0"/>
              <a:t>Reduce crime because of the crime declines of the 1990s that coincided with the passage of three-strikes laws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Three Strikes:  The Supporters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1"/>
    </mc:Choice>
    <mc:Fallback xmlns="">
      <p:transition spd="slow" advTm="44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046912" cy="2325687"/>
          </a:xfrm>
        </p:spPr>
        <p:txBody>
          <a:bodyPr/>
          <a:lstStyle/>
          <a:p>
            <a:pPr eaLnBrk="1" hangingPunct="1"/>
            <a:r>
              <a:rPr lang="en-US" smtClean="0"/>
              <a:t>Critics feel that three-strikes </a:t>
            </a:r>
          </a:p>
          <a:p>
            <a:pPr lvl="1" eaLnBrk="1" hangingPunct="1"/>
            <a:r>
              <a:rPr lang="en-US" smtClean="0"/>
              <a:t>Can only have a specific deterrent effect</a:t>
            </a:r>
          </a:p>
          <a:p>
            <a:pPr lvl="1" eaLnBrk="1" hangingPunct="1"/>
            <a:r>
              <a:rPr lang="en-US" smtClean="0"/>
              <a:t>Is quite costly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Three Strikes:  The Critics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91"/>
    </mc:Choice>
    <mc:Fallback xmlns="">
      <p:transition spd="slow" advTm="36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Researchers have looked 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Effects of three-strikes on the administration of justice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Effects of three-strikes on crime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Our concern is of course with their effect on crime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What does the research show?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With a few exceptions, almost all the studies show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No reductions in crime (with a couple exceptions)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Increases in homicide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Three Strikes:  The Research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55"/>
    </mc:Choice>
    <mc:Fallback xmlns="">
      <p:transition spd="slow" advTm="49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Many states today have statutory provisions that provide for a sentence of capital punishment for serious crimes.</a:t>
            </a:r>
          </a:p>
          <a:p>
            <a:r>
              <a:rPr lang="en-US" sz="2000" smtClean="0"/>
              <a:t>It has been estimated that 18,800 legal executions have been carried out in United States since 1608.</a:t>
            </a:r>
          </a:p>
          <a:p>
            <a:r>
              <a:rPr lang="en-US" sz="2000" smtClean="0"/>
              <a:t>Today the federal government and 37 of the 50 states permit execution for first-degree murder, while treason, kidnapping, aggravated rape, murder of a police or correctional officer, and murder under a life sentence are punishable by death in selected jurisdictions.</a:t>
            </a:r>
          </a:p>
          <a:p>
            <a:r>
              <a:rPr lang="en-US" sz="2000" smtClean="0"/>
              <a:t>In 2007 a total of 3,228 offenders were under a death sentence in United States.</a:t>
            </a:r>
          </a:p>
          <a:p>
            <a:endParaRPr lang="en-US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Death Penalty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6"/>
    </mc:Choice>
    <mc:Fallback xmlns="">
      <p:transition spd="slow" advTm="56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We can debate the death penalty on several grounds</a:t>
            </a:r>
          </a:p>
          <a:p>
            <a:pPr lvl="1" eaLnBrk="1" hangingPunct="1"/>
            <a:r>
              <a:rPr lang="en-US" sz="2000" smtClean="0"/>
              <a:t>Constitutional</a:t>
            </a:r>
          </a:p>
          <a:p>
            <a:pPr lvl="1" eaLnBrk="1" hangingPunct="1"/>
            <a:r>
              <a:rPr lang="en-US" sz="2000" smtClean="0"/>
              <a:t>Moral</a:t>
            </a:r>
          </a:p>
          <a:p>
            <a:pPr lvl="1" eaLnBrk="1" hangingPunct="1"/>
            <a:r>
              <a:rPr lang="en-US" sz="2000" smtClean="0"/>
              <a:t>Discriminatory</a:t>
            </a:r>
          </a:p>
          <a:p>
            <a:pPr lvl="1" eaLnBrk="1" hangingPunct="1"/>
            <a:r>
              <a:rPr lang="en-US" sz="2000" smtClean="0"/>
              <a:t>Deterrent</a:t>
            </a:r>
          </a:p>
          <a:p>
            <a:pPr eaLnBrk="1" hangingPunct="1"/>
            <a:r>
              <a:rPr lang="en-US" sz="2400" smtClean="0"/>
              <a:t>Our concern is with deterrence, or, “does it work?”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Capital Punishment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09"/>
    </mc:Choice>
    <mc:Fallback xmlns="">
      <p:transition spd="slow" advTm="8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544887"/>
          </a:xfrm>
        </p:spPr>
        <p:txBody>
          <a:bodyPr/>
          <a:lstStyle/>
          <a:p>
            <a:pPr eaLnBrk="1" hangingPunct="1"/>
            <a:r>
              <a:rPr lang="en-US" smtClean="0"/>
              <a:t>Almost every developed nation has done away with the death penalty</a:t>
            </a:r>
          </a:p>
          <a:p>
            <a:pPr eaLnBrk="1" hangingPunct="1"/>
            <a:r>
              <a:rPr lang="en-US" smtClean="0"/>
              <a:t>Why does it persist?</a:t>
            </a:r>
          </a:p>
          <a:p>
            <a:pPr lvl="1" eaLnBrk="1" hangingPunct="1"/>
            <a:r>
              <a:rPr lang="en-US" smtClean="0"/>
              <a:t>Zimring says its our vigilante values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Our Stubborn Adherence to Capital Punishment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02"/>
    </mc:Choice>
    <mc:Fallback xmlns="">
      <p:transition spd="slow" advTm="3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21087"/>
          </a:xfrm>
        </p:spPr>
        <p:txBody>
          <a:bodyPr/>
          <a:lstStyle/>
          <a:p>
            <a:pPr eaLnBrk="1" hangingPunct="1"/>
            <a:r>
              <a:rPr lang="en-US" sz="2400" smtClean="0"/>
              <a:t>Capital punishment clearly works as a specific deterrent (subject cannot reoffend once they are dead).</a:t>
            </a:r>
          </a:p>
          <a:p>
            <a:pPr eaLnBrk="1" hangingPunct="1"/>
            <a:r>
              <a:rPr lang="en-US" sz="2400" smtClean="0"/>
              <a:t>What about a general deterrent?</a:t>
            </a:r>
          </a:p>
          <a:p>
            <a:pPr lvl="1" eaLnBrk="1" hangingPunct="1"/>
            <a:r>
              <a:rPr lang="en-US" sz="2400" smtClean="0"/>
              <a:t>Ehrlich found a deterrent effect (one execution deterred 8 murders)</a:t>
            </a:r>
          </a:p>
          <a:p>
            <a:pPr lvl="1" eaLnBrk="1" hangingPunct="1"/>
            <a:r>
              <a:rPr lang="en-US" sz="2400" smtClean="0"/>
              <a:t>Two subsequent studies lent some support</a:t>
            </a:r>
          </a:p>
          <a:p>
            <a:pPr lvl="1" eaLnBrk="1" hangingPunct="1"/>
            <a:r>
              <a:rPr lang="en-US" sz="2400" smtClean="0"/>
              <a:t>But </a:t>
            </a:r>
            <a:r>
              <a:rPr lang="en-US" sz="2400" i="1" smtClean="0"/>
              <a:t>many</a:t>
            </a:r>
            <a:r>
              <a:rPr lang="en-US" sz="2400" smtClean="0"/>
              <a:t> studies show no deterrent effect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Does the Death Penalty Deter Crime?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21"/>
    </mc:Choice>
    <mc:Fallback xmlns="">
      <p:transition spd="slow" advTm="70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/>
            <a:r>
              <a:rPr lang="en-US" smtClean="0"/>
              <a:t>Some researchers have shown a brutalization effect resulting from capital punishment</a:t>
            </a:r>
          </a:p>
          <a:p>
            <a:pPr lvl="1" eaLnBrk="1" hangingPunct="1"/>
            <a:r>
              <a:rPr lang="en-US" smtClean="0"/>
              <a:t>More murders following a publicized execution (gives impression government tolerates killing)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Brutalization?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5"/>
    </mc:Choice>
    <mc:Fallback xmlns="">
      <p:transition spd="slow" advTm="55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Even though fines are used quite often in the sentencing process it does suffer from built in inequities and a widespread failure to collect them.</a:t>
            </a:r>
          </a:p>
          <a:p>
            <a:pPr eaLnBrk="1" hangingPunct="1"/>
            <a:r>
              <a:rPr lang="en-US" sz="2400" smtClean="0"/>
              <a:t>Traditional Fines- most common punishment, is it fair to poor offenders?</a:t>
            </a:r>
          </a:p>
          <a:p>
            <a:pPr eaLnBrk="1" hangingPunct="1"/>
            <a:r>
              <a:rPr lang="en-US" sz="2400" smtClean="0"/>
              <a:t>Day Fines- proportional fine.</a:t>
            </a:r>
          </a:p>
          <a:p>
            <a:pPr eaLnBrk="1" hangingPunct="1"/>
            <a:r>
              <a:rPr lang="en-US" sz="2400" smtClean="0"/>
              <a:t>Fees- example, probation and prison fees</a:t>
            </a:r>
          </a:p>
          <a:p>
            <a:pPr eaLnBrk="1" hangingPunct="1"/>
            <a:r>
              <a:rPr lang="en-US" sz="2400" smtClean="0"/>
              <a:t>Forfeiture</a:t>
            </a:r>
          </a:p>
          <a:p>
            <a:pPr lvl="1" eaLnBrk="1" hangingPunct="1"/>
            <a:r>
              <a:rPr lang="en-US" sz="2000" smtClean="0"/>
              <a:t>Civil- targets property, do not require criminal proceedings. </a:t>
            </a:r>
          </a:p>
          <a:p>
            <a:pPr lvl="1" eaLnBrk="1" hangingPunct="1"/>
            <a:r>
              <a:rPr lang="en-US" sz="2000" smtClean="0"/>
              <a:t>Criminal- targets people, follows a criminal conviction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Nonprison Sentences- Fines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93"/>
    </mc:Choice>
    <mc:Fallback xmlns="">
      <p:transition spd="slow" advTm="20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castration has become a fairly popular way of dealing with sex offenders</a:t>
            </a:r>
          </a:p>
          <a:p>
            <a:pPr eaLnBrk="1" hangingPunct="1"/>
            <a:r>
              <a:rPr lang="en-US" smtClean="0"/>
              <a:t>Surgical castration is less popular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Castration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5"/>
    </mc:Choice>
    <mc:Fallback xmlns="">
      <p:transition spd="slow" advTm="32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California appears to be the only state with a law providing for chemical castration of sex offenders</a:t>
            </a:r>
          </a:p>
          <a:p>
            <a:pPr eaLnBrk="1" hangingPunct="1"/>
            <a:r>
              <a:rPr lang="en-US" sz="2400" smtClean="0"/>
              <a:t>Features of the law</a:t>
            </a:r>
          </a:p>
          <a:p>
            <a:pPr lvl="1" eaLnBrk="1" hangingPunct="1"/>
            <a:r>
              <a:rPr lang="en-US" sz="2000" smtClean="0"/>
              <a:t>Aimed at protecting victims under the age of 13</a:t>
            </a:r>
          </a:p>
          <a:p>
            <a:pPr lvl="1" eaLnBrk="1" hangingPunct="1"/>
            <a:r>
              <a:rPr lang="en-US" sz="2000" smtClean="0"/>
              <a:t>Provides that first-time offenders </a:t>
            </a:r>
            <a:r>
              <a:rPr lang="en-US" sz="2000" i="1" smtClean="0"/>
              <a:t>may</a:t>
            </a:r>
            <a:r>
              <a:rPr lang="en-US" sz="2000" smtClean="0"/>
              <a:t> undergo castration at the discretion of the court</a:t>
            </a:r>
          </a:p>
          <a:p>
            <a:pPr lvl="1" eaLnBrk="1" hangingPunct="1"/>
            <a:r>
              <a:rPr lang="en-US" sz="2000" smtClean="0"/>
              <a:t>Second-time offenders </a:t>
            </a:r>
            <a:r>
              <a:rPr lang="en-US" sz="2000" i="1" smtClean="0"/>
              <a:t>must</a:t>
            </a:r>
            <a:r>
              <a:rPr lang="en-US" sz="2000" smtClean="0"/>
              <a:t> undergo castration upon release from prison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California’s Castration Law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6"/>
    </mc:Choice>
    <mc:Fallback xmlns="">
      <p:transition spd="slow" advTm="41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Does chemical castration work?</a:t>
            </a:r>
          </a:p>
          <a:p>
            <a:pPr lvl="1" eaLnBrk="1" hangingPunct="1"/>
            <a:r>
              <a:rPr lang="en-US" smtClean="0"/>
              <a:t>Yes, especially when coupled with counseling</a:t>
            </a:r>
          </a:p>
          <a:p>
            <a:pPr eaLnBrk="1" hangingPunct="1"/>
            <a:r>
              <a:rPr lang="en-US" smtClean="0"/>
              <a:t>Possible downsides?</a:t>
            </a:r>
          </a:p>
          <a:p>
            <a:pPr lvl="1" eaLnBrk="1" hangingPunct="1"/>
            <a:r>
              <a:rPr lang="en-US" smtClean="0"/>
              <a:t>Need to ensure drugs are taken</a:t>
            </a:r>
          </a:p>
          <a:p>
            <a:pPr lvl="1" eaLnBrk="1" hangingPunct="1"/>
            <a:r>
              <a:rPr lang="en-US" smtClean="0"/>
              <a:t>May have harmful effects on the body (blocks testosterone production)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Effects of Castration on Recidivism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6"/>
    </mc:Choice>
    <mc:Fallback xmlns="">
      <p:transition spd="slow" advTm="30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Sentencing- conclusions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16"/>
    </mc:Choice>
    <mc:Fallback xmlns="">
      <p:transition spd="slow" advTm="85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Fines can deprive offenders of the proceeds of criminal activity.</a:t>
            </a:r>
          </a:p>
          <a:p>
            <a:r>
              <a:rPr lang="en-US" sz="2800" smtClean="0"/>
              <a:t>Fines Promote rehabilitation by forcing economic responsible.</a:t>
            </a:r>
          </a:p>
          <a:p>
            <a:r>
              <a:rPr lang="en-US" sz="2800" smtClean="0"/>
              <a:t>Fines can be collected and are relatively inexpensive to administer.</a:t>
            </a:r>
          </a:p>
          <a:p>
            <a:r>
              <a:rPr lang="en-US" sz="2800" smtClean="0"/>
              <a:t>Fines can be made proportion to the severity of the offense and the offenders ability to pay.</a:t>
            </a:r>
          </a:p>
          <a:p>
            <a:endParaRPr lang="en-US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Advantages of fines</a:t>
            </a:r>
            <a:endParaRPr 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30"/>
    </mc:Choice>
    <mc:Fallback xmlns="">
      <p:transition spd="slow" advTm="43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Four types of sentences can be identified</a:t>
            </a:r>
          </a:p>
          <a:p>
            <a:pPr lvl="1" eaLnBrk="1" hangingPunct="1"/>
            <a:r>
              <a:rPr lang="en-US" sz="2000" smtClean="0"/>
              <a:t>Indeterminate sentencing</a:t>
            </a:r>
          </a:p>
          <a:p>
            <a:pPr lvl="2" eaLnBrk="1" hangingPunct="1"/>
            <a:r>
              <a:rPr lang="en-US" sz="1800" smtClean="0"/>
              <a:t>Judge has authority to set the sentence</a:t>
            </a:r>
          </a:p>
          <a:p>
            <a:pPr lvl="2" eaLnBrk="1" hangingPunct="1"/>
            <a:r>
              <a:rPr lang="en-US" sz="1800" smtClean="0"/>
              <a:t>Parole board decides release date</a:t>
            </a:r>
          </a:p>
          <a:p>
            <a:pPr lvl="1" eaLnBrk="1" hangingPunct="1"/>
            <a:r>
              <a:rPr lang="en-US" sz="2000" smtClean="0"/>
              <a:t>Determinate sentencing</a:t>
            </a:r>
          </a:p>
          <a:p>
            <a:pPr lvl="2" eaLnBrk="1" hangingPunct="1"/>
            <a:r>
              <a:rPr lang="en-US" sz="1800" smtClean="0"/>
              <a:t>Judge hands down fixed sentence that can’t be altered by the parole board</a:t>
            </a:r>
          </a:p>
          <a:p>
            <a:pPr lvl="1" eaLnBrk="1" hangingPunct="1"/>
            <a:r>
              <a:rPr lang="en-US" sz="2000" smtClean="0"/>
              <a:t>Mandatory sentencing (ex. three strikes laws)</a:t>
            </a:r>
          </a:p>
          <a:p>
            <a:pPr lvl="2" eaLnBrk="1" hangingPunct="1"/>
            <a:r>
              <a:rPr lang="en-US" sz="1800" smtClean="0"/>
              <a:t>Takes discretion from judge </a:t>
            </a:r>
            <a:r>
              <a:rPr lang="en-US" sz="1800" i="1" smtClean="0"/>
              <a:t>and</a:t>
            </a:r>
            <a:r>
              <a:rPr lang="en-US" sz="1800" smtClean="0"/>
              <a:t> parole board</a:t>
            </a:r>
          </a:p>
          <a:p>
            <a:pPr lvl="1" eaLnBrk="1" hangingPunct="1"/>
            <a:r>
              <a:rPr lang="en-US" sz="2000" smtClean="0"/>
              <a:t>Sentence enhancements</a:t>
            </a:r>
          </a:p>
          <a:p>
            <a:pPr lvl="2" eaLnBrk="1" hangingPunct="1"/>
            <a:r>
              <a:rPr lang="en-US" sz="1800" smtClean="0"/>
              <a:t>Increases one’s prison term because of certain circumstances and according to law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Types of Prison Sentences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83"/>
    </mc:Choice>
    <mc:Fallback xmlns="">
      <p:transition spd="slow" advTm="95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Selective incapacitation (targets repeat offenders)</a:t>
            </a:r>
          </a:p>
          <a:p>
            <a:pPr lvl="1" eaLnBrk="1" hangingPunct="1"/>
            <a:r>
              <a:rPr lang="en-US" sz="2400" smtClean="0"/>
              <a:t>Like preventive detention, tough to predict</a:t>
            </a:r>
          </a:p>
          <a:p>
            <a:pPr lvl="1" eaLnBrk="1" hangingPunct="1"/>
            <a:r>
              <a:rPr lang="en-US" sz="2400" smtClean="0"/>
              <a:t>Goal-Keep criminals off the streets</a:t>
            </a:r>
          </a:p>
          <a:p>
            <a:pPr eaLnBrk="1" hangingPunct="1"/>
            <a:r>
              <a:rPr lang="en-US" sz="2400" smtClean="0"/>
              <a:t>Involuntary civil commitment</a:t>
            </a:r>
          </a:p>
          <a:p>
            <a:pPr lvl="1" eaLnBrk="1" hangingPunct="1"/>
            <a:r>
              <a:rPr lang="en-US" sz="2400" smtClean="0"/>
              <a:t>Mostly for sex offenders, some drug addicts</a:t>
            </a:r>
          </a:p>
          <a:p>
            <a:pPr lvl="1" eaLnBrk="1" hangingPunct="1"/>
            <a:r>
              <a:rPr lang="en-US" sz="2400" smtClean="0"/>
              <a:t>Double jeopardy concerns- treatment and confinement after serving jail sentence.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Prison Sentences without Regard to Sentence Length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20"/>
    </mc:Choice>
    <mc:Fallback xmlns="">
      <p:transition spd="slow" advTm="140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Some people think that longer prison terms will lead to less crime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Evidence is mixed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Different types of criminals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Aberrations- one time offenders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Low-rate offenders who eventually stop due to aging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Low-rate offenders who never stop due to aging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Serious offenders who eventually stop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Serious offenders who never stop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Offenders who will commit more and more crime over time and eventually stop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Offenders who will commit more and more crime over time and never stop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Does Sentence Length Matter?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34"/>
    </mc:Choice>
    <mc:Fallback xmlns="">
      <p:transition spd="slow" advTm="89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Conventional thinking leads us to believe that increased incarceration will reduce crime</a:t>
            </a:r>
          </a:p>
          <a:p>
            <a:pPr eaLnBrk="1" hangingPunct="1"/>
            <a:r>
              <a:rPr lang="en-US" sz="2000" smtClean="0"/>
              <a:t>What if the opposite is true?  How could it be so?</a:t>
            </a:r>
          </a:p>
          <a:p>
            <a:pPr eaLnBrk="1" hangingPunct="1"/>
            <a:r>
              <a:rPr lang="en-US" sz="2000" smtClean="0"/>
              <a:t>Six reasons why incarceration may increase crime</a:t>
            </a:r>
          </a:p>
          <a:p>
            <a:pPr lvl="1" eaLnBrk="1" hangingPunct="1"/>
            <a:r>
              <a:rPr lang="en-US" sz="2000" smtClean="0"/>
              <a:t>Shared information in prison-learn to be better offender?</a:t>
            </a:r>
          </a:p>
          <a:p>
            <a:pPr lvl="1" eaLnBrk="1" hangingPunct="1"/>
            <a:r>
              <a:rPr lang="en-US" sz="2000" smtClean="0"/>
              <a:t>Frustrations from being in close quarters with others</a:t>
            </a:r>
          </a:p>
          <a:p>
            <a:pPr lvl="1" eaLnBrk="1" hangingPunct="1"/>
            <a:r>
              <a:rPr lang="en-US" sz="2000" smtClean="0"/>
              <a:t>Violent experiences brought back to the community upon release</a:t>
            </a:r>
          </a:p>
          <a:p>
            <a:pPr lvl="1" eaLnBrk="1" hangingPunct="1"/>
            <a:r>
              <a:rPr lang="en-US" sz="2000" smtClean="0"/>
              <a:t>Unpleasant prison experience enrages offenders- blames society for incarceration.</a:t>
            </a:r>
          </a:p>
          <a:p>
            <a:pPr lvl="1" eaLnBrk="1" hangingPunct="1"/>
            <a:r>
              <a:rPr lang="en-US" sz="2000" smtClean="0"/>
              <a:t>Stigmatizing effect of prison- trans back to society hard</a:t>
            </a:r>
          </a:p>
          <a:p>
            <a:pPr lvl="1" eaLnBrk="1" hangingPunct="1"/>
            <a:r>
              <a:rPr lang="en-US" sz="2000" smtClean="0"/>
              <a:t>Families deprived of primary breadwinner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Incarceration Cause Crime?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65"/>
    </mc:Choice>
    <mc:Fallback xmlns="">
      <p:transition spd="slow" advTm="66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Determinate sentencing consists of sentencing offenders to prison for a fixed period of time with no parole, basically abolishes parole.</a:t>
            </a:r>
          </a:p>
          <a:p>
            <a:pPr eaLnBrk="1" hangingPunct="1"/>
            <a:r>
              <a:rPr lang="en-US" sz="2400" smtClean="0"/>
              <a:t>Why determinate sentencing?</a:t>
            </a:r>
          </a:p>
          <a:p>
            <a:pPr lvl="1" eaLnBrk="1" hangingPunct="1"/>
            <a:r>
              <a:rPr lang="en-US" sz="2000" smtClean="0"/>
              <a:t>Stems from a belief that parole boards have too much discretion</a:t>
            </a:r>
          </a:p>
          <a:p>
            <a:pPr eaLnBrk="1" hangingPunct="1"/>
            <a:r>
              <a:rPr lang="en-US" sz="2400" smtClean="0"/>
              <a:t>There are several types of determinate sentencing laws</a:t>
            </a:r>
          </a:p>
          <a:p>
            <a:pPr lvl="1" eaLnBrk="1" hangingPunct="1"/>
            <a:r>
              <a:rPr lang="en-US" sz="2000" smtClean="0"/>
              <a:t>Some provide time off for good behavior</a:t>
            </a:r>
          </a:p>
          <a:p>
            <a:pPr lvl="1" eaLnBrk="1" hangingPunct="1"/>
            <a:r>
              <a:rPr lang="en-US" sz="2000" smtClean="0"/>
              <a:t>Judges’ discretion restricted in various ways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Determinate Sentencing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8"/>
    </mc:Choice>
    <mc:Fallback xmlns="">
      <p:transition spd="slow" advTm="47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523</TotalTime>
  <Words>1668</Words>
  <Application>Microsoft Office PowerPoint</Application>
  <PresentationFormat>On-screen Show (4:3)</PresentationFormat>
  <Paragraphs>220</Paragraphs>
  <Slides>33</Slides>
  <Notes>29</Notes>
  <HiddenSlides>0</HiddenSlides>
  <MMClips>33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Chapter 9</vt:lpstr>
      <vt:lpstr>Sentencing</vt:lpstr>
      <vt:lpstr>Nonprison Sentences- Fines</vt:lpstr>
      <vt:lpstr>Advantages of fines</vt:lpstr>
      <vt:lpstr>Types of Prison Sentences</vt:lpstr>
      <vt:lpstr>Prison Sentences without Regard to Sentence Length</vt:lpstr>
      <vt:lpstr>Does Sentence Length Matter?</vt:lpstr>
      <vt:lpstr>Can Incarceration Cause Crime?</vt:lpstr>
      <vt:lpstr>Determinate Sentencing</vt:lpstr>
      <vt:lpstr>Impact of DSLs on Prison Populations</vt:lpstr>
      <vt:lpstr>Impact of DSLs on Crime</vt:lpstr>
      <vt:lpstr>Sentence Enhancements</vt:lpstr>
      <vt:lpstr>Sentence Enhancements for Guns</vt:lpstr>
      <vt:lpstr>FSEs and Deterrence</vt:lpstr>
      <vt:lpstr>FSEs and Incapacitation</vt:lpstr>
      <vt:lpstr>FSE Research</vt:lpstr>
      <vt:lpstr>Mandatory Sentencing</vt:lpstr>
      <vt:lpstr>Mandatory Sentences for Drug Offenders</vt:lpstr>
      <vt:lpstr>Three-Strikes Legislation</vt:lpstr>
      <vt:lpstr>Three Strikes:  To Deter or Not Deter</vt:lpstr>
      <vt:lpstr>Three Strikes:  Variations in Enforcement </vt:lpstr>
      <vt:lpstr>Three Strikes:  The Supporters</vt:lpstr>
      <vt:lpstr>Three Strikes:  The Critics</vt:lpstr>
      <vt:lpstr>Three Strikes:  The Research</vt:lpstr>
      <vt:lpstr>Death Penalty</vt:lpstr>
      <vt:lpstr>Capital Punishment</vt:lpstr>
      <vt:lpstr>Our Stubborn Adherence to Capital Punishment</vt:lpstr>
      <vt:lpstr>Does the Death Penalty Deter Crime?</vt:lpstr>
      <vt:lpstr>Brutalization?</vt:lpstr>
      <vt:lpstr>Castration</vt:lpstr>
      <vt:lpstr>California’s Castration Law</vt:lpstr>
      <vt:lpstr>Effects of Castration on Recidivism</vt:lpstr>
      <vt:lpstr>Conclusions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John Worrall</dc:creator>
  <cp:lastModifiedBy>Rick</cp:lastModifiedBy>
  <cp:revision>22</cp:revision>
  <dcterms:created xsi:type="dcterms:W3CDTF">2004-10-27T20:58:00Z</dcterms:created>
  <dcterms:modified xsi:type="dcterms:W3CDTF">2013-07-24T21:54:37Z</dcterms:modified>
</cp:coreProperties>
</file>