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4"/>
  </p:notesMasterIdLst>
  <p:sldIdLst>
    <p:sldId id="256" r:id="rId2"/>
    <p:sldId id="257" r:id="rId3"/>
    <p:sldId id="291" r:id="rId4"/>
    <p:sldId id="258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4" r:id="rId13"/>
    <p:sldId id="275" r:id="rId14"/>
    <p:sldId id="278" r:id="rId15"/>
    <p:sldId id="279" r:id="rId16"/>
    <p:sldId id="281" r:id="rId17"/>
    <p:sldId id="282" r:id="rId18"/>
    <p:sldId id="286" r:id="rId19"/>
    <p:sldId id="290" r:id="rId20"/>
    <p:sldId id="292" r:id="rId21"/>
    <p:sldId id="293" r:id="rId22"/>
    <p:sldId id="294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6389" autoAdjust="0"/>
    <p:restoredTop sz="94658" autoAdjust="0"/>
  </p:normalViewPr>
  <p:slideViewPr>
    <p:cSldViewPr>
      <p:cViewPr varScale="1">
        <p:scale>
          <a:sx n="74" d="100"/>
          <a:sy n="74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D2BE8885-2B7A-45D1-AF70-6B1ABC94B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03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149BDCD-398F-4B0F-8FCD-7A737A976C37}" type="slidenum">
              <a:rPr lang="en-US" sz="1200" smtClean="0">
                <a:latin typeface="Arial" charset="0"/>
              </a:rPr>
              <a:pPr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10931C0-2E42-43AF-B007-6B09A65A33E4}" type="slidenum">
              <a:rPr lang="en-US" sz="1200" smtClean="0">
                <a:latin typeface="Arial" charset="0"/>
              </a:rPr>
              <a:pPr/>
              <a:t>11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9CDB779-9E52-408D-9765-612DE32267DD}" type="slidenum">
              <a:rPr lang="en-US" sz="1200" smtClean="0">
                <a:latin typeface="Arial" charset="0"/>
              </a:rPr>
              <a:pPr/>
              <a:t>12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E67FE76-6CF2-457F-86F3-AF4C902A0B30}" type="slidenum">
              <a:rPr lang="en-US" sz="1200" smtClean="0">
                <a:latin typeface="Arial" charset="0"/>
              </a:rPr>
              <a:pPr/>
              <a:t>13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67BD6B8-66CC-4B04-B03F-C7FD0D5F613C}" type="slidenum">
              <a:rPr lang="en-US" sz="1200" smtClean="0">
                <a:latin typeface="Arial" charset="0"/>
              </a:rPr>
              <a:pPr/>
              <a:t>14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FE77FA0-9F06-4E0E-922D-429358859B3C}" type="slidenum">
              <a:rPr lang="en-US" sz="1200" smtClean="0">
                <a:latin typeface="Arial" charset="0"/>
              </a:rPr>
              <a:pPr/>
              <a:t>15</a:t>
            </a:fld>
            <a:endParaRPr lang="en-US" sz="1200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36EA841-F312-442D-856B-84D2C04D1E54}" type="slidenum">
              <a:rPr lang="en-US" sz="1200" smtClean="0">
                <a:latin typeface="Arial" charset="0"/>
              </a:rPr>
              <a:pPr/>
              <a:t>16</a:t>
            </a:fld>
            <a:endParaRPr lang="en-US" sz="1200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B48B954-2268-4852-88BC-C0A8D4E05D36}" type="slidenum">
              <a:rPr lang="en-US" sz="1200" smtClean="0">
                <a:latin typeface="Arial" charset="0"/>
              </a:rPr>
              <a:pPr/>
              <a:t>17</a:t>
            </a:fld>
            <a:endParaRPr lang="en-US" sz="1200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92ABBDB-9B4D-4440-9E85-62D9AB3BE912}" type="slidenum">
              <a:rPr lang="en-US" sz="1200" smtClean="0">
                <a:latin typeface="Arial" charset="0"/>
              </a:rPr>
              <a:pPr/>
              <a:t>18</a:t>
            </a:fld>
            <a:endParaRPr lang="en-US" sz="1200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1120C36-C75D-491A-A288-620201B0CD73}" type="slidenum">
              <a:rPr lang="en-US" sz="1200" smtClean="0">
                <a:latin typeface="Arial" charset="0"/>
              </a:rPr>
              <a:pPr/>
              <a:t>19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2D24C73-0812-4181-947F-0F64CA57A275}" type="slidenum">
              <a:rPr lang="en-US" sz="1200" smtClean="0">
                <a:latin typeface="Arial" charset="0"/>
              </a:rPr>
              <a:pPr/>
              <a:t>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B0BAEB3-DD55-47AC-94B1-A9A799191F0D}" type="slidenum">
              <a:rPr lang="en-US" sz="1200" smtClean="0">
                <a:latin typeface="Arial" charset="0"/>
              </a:rPr>
              <a:pPr/>
              <a:t>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CF7BEEE-9E1B-4BC8-A544-29E7F2384A46}" type="slidenum">
              <a:rPr lang="en-US" sz="1200" smtClean="0">
                <a:latin typeface="Arial" charset="0"/>
              </a:rPr>
              <a:pPr/>
              <a:t>5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0F8774C-3274-4331-AEEE-21F438083700}" type="slidenum">
              <a:rPr lang="en-US" sz="1200" smtClean="0">
                <a:latin typeface="Arial" charset="0"/>
              </a:rPr>
              <a:pPr/>
              <a:t>6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B1E27B2-87F1-4ED1-9FF8-C0CB66390F71}" type="slidenum">
              <a:rPr lang="en-US" sz="1200" smtClean="0">
                <a:latin typeface="Arial" charset="0"/>
              </a:rPr>
              <a:pPr/>
              <a:t>7</a:t>
            </a:fld>
            <a:endParaRPr lang="en-US" sz="1200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C01A1D6-F33C-4C7C-B8C0-AD92B35D43EF}" type="slidenum">
              <a:rPr lang="en-US" sz="1200" smtClean="0">
                <a:latin typeface="Arial" charset="0"/>
              </a:rPr>
              <a:pPr/>
              <a:t>8</a:t>
            </a:fld>
            <a:endParaRPr lang="en-US" sz="12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A3FFE0A-256F-4480-8521-92475209DCFC}" type="slidenum">
              <a:rPr lang="en-US" sz="1200" smtClean="0">
                <a:latin typeface="Arial" charset="0"/>
              </a:rPr>
              <a:pPr/>
              <a:t>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7E0DE25-A5A5-49F6-838F-FA186C25FD73}" type="slidenum">
              <a:rPr lang="en-US" sz="1200" smtClean="0">
                <a:latin typeface="Arial" charset="0"/>
              </a:rPr>
              <a:pPr/>
              <a:t>10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utoUpdateAnimBg="0"/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5" Type="http://schemas.openxmlformats.org/officeDocument/2006/relationships/image" Target="../media/image2.png"/><Relationship Id="rId4" Type="http://schemas.openxmlformats.org/officeDocument/2006/relationships/hyperlink" Target="http://www.msnbc.msn.com/id/11844712/ns/nightly_news-making_a_difference/t/hear-ye-hear-ye-homeless-court-session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Chapter 8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Crime Control in the Courts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and Beyond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8"/>
    </mc:Choice>
    <mc:Fallback xmlns="">
      <p:transition spd="slow" advTm="10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Criticisms of shaming penalties include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Cruel and unusual punishment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Not a convincing argument because the Supreme Court has never put the nix on corporal punishment, much less shaming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Abuse of judicial discretion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May violate purpose of probation, if a required condition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Penalties bear little resemblance to the initial crime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Other criticisms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Damaging to offender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Ignores context of the crime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Counter to modern criminal procedure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Criticisms of Shaming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70"/>
    </mc:Choice>
    <mc:Fallback xmlns="">
      <p:transition spd="slow" advTm="45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eaLnBrk="1" hangingPunct="1"/>
            <a:r>
              <a:rPr lang="en-US" sz="2400" smtClean="0"/>
              <a:t>What is reintegrative shaming?</a:t>
            </a:r>
          </a:p>
          <a:p>
            <a:pPr lvl="1" eaLnBrk="1" hangingPunct="1"/>
            <a:r>
              <a:rPr lang="en-US" sz="2400" smtClean="0"/>
              <a:t>Combines traditional shaming with restorative justice</a:t>
            </a:r>
          </a:p>
          <a:p>
            <a:pPr lvl="1" eaLnBrk="1" hangingPunct="1"/>
            <a:r>
              <a:rPr lang="en-US" sz="2400" smtClean="0"/>
              <a:t>Initial disapproval by community followed by gestures of reacceptance</a:t>
            </a:r>
          </a:p>
          <a:p>
            <a:pPr eaLnBrk="1" hangingPunct="1"/>
            <a:r>
              <a:rPr lang="en-US" sz="2400" smtClean="0"/>
              <a:t>Problems with reintegrative shaming</a:t>
            </a:r>
          </a:p>
          <a:p>
            <a:pPr lvl="1" eaLnBrk="1" hangingPunct="1"/>
            <a:r>
              <a:rPr lang="en-US" sz="2400" smtClean="0"/>
              <a:t>May not be a “community”, loose community ties.</a:t>
            </a:r>
          </a:p>
          <a:p>
            <a:pPr lvl="1" eaLnBrk="1" hangingPunct="1"/>
            <a:r>
              <a:rPr lang="en-US" sz="2400" smtClean="0"/>
              <a:t>Not meant to work for serious offenders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Braithwaite’s Reintegrative Shaming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67"/>
    </mc:Choice>
    <mc:Fallback xmlns="">
      <p:transition spd="slow" advTm="91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What is restorative justice?</a:t>
            </a:r>
          </a:p>
          <a:p>
            <a:pPr lvl="1" eaLnBrk="1" hangingPunct="1"/>
            <a:r>
              <a:rPr lang="en-US" sz="1800" smtClean="0"/>
              <a:t>Process whereby all the parties with a stake in a particular offense come together to resolve collectively how to deal with the aftermath of the offense and its implications for the future</a:t>
            </a:r>
          </a:p>
          <a:p>
            <a:pPr lvl="1" eaLnBrk="1" hangingPunct="1"/>
            <a:r>
              <a:rPr lang="en-US" sz="1800" smtClean="0"/>
              <a:t>Every action that is primarily oriented toward doing justice by repairing the harm that has been caused by crime</a:t>
            </a:r>
          </a:p>
          <a:p>
            <a:pPr eaLnBrk="1" hangingPunct="1"/>
            <a:r>
              <a:rPr lang="en-US" sz="2000" smtClean="0"/>
              <a:t>Two core concepts</a:t>
            </a:r>
          </a:p>
          <a:p>
            <a:pPr lvl="1" eaLnBrk="1" hangingPunct="1"/>
            <a:r>
              <a:rPr lang="en-US" sz="1800" smtClean="0"/>
              <a:t>Harm</a:t>
            </a:r>
          </a:p>
          <a:p>
            <a:pPr lvl="2" eaLnBrk="1" hangingPunct="1"/>
            <a:r>
              <a:rPr lang="en-US" sz="1600" smtClean="0"/>
              <a:t>Crime causes harm (material, personal, public, private)</a:t>
            </a:r>
          </a:p>
          <a:p>
            <a:pPr lvl="1" eaLnBrk="1" hangingPunct="1"/>
            <a:r>
              <a:rPr lang="en-US" sz="1800" smtClean="0"/>
              <a:t>Repair</a:t>
            </a:r>
          </a:p>
          <a:p>
            <a:pPr lvl="2" eaLnBrk="1" hangingPunct="1"/>
            <a:r>
              <a:rPr lang="en-US" sz="1600" smtClean="0"/>
              <a:t>Desire to “fix” the harm done by crime</a:t>
            </a:r>
          </a:p>
          <a:p>
            <a:pPr lvl="2" eaLnBrk="1" hangingPunct="1"/>
            <a:r>
              <a:rPr lang="en-US" sz="1600" smtClean="0"/>
              <a:t>Restore sense of community</a:t>
            </a:r>
          </a:p>
          <a:p>
            <a:pPr lvl="2" eaLnBrk="1" hangingPunct="1"/>
            <a:endParaRPr lang="en-US" sz="160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Restorative Justice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06"/>
    </mc:Choice>
    <mc:Fallback xmlns="">
      <p:transition spd="slow" advTm="830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eaLnBrk="1" hangingPunct="1"/>
            <a:r>
              <a:rPr lang="en-US" sz="2800" smtClean="0"/>
              <a:t>Restorative justice may work</a:t>
            </a:r>
          </a:p>
          <a:p>
            <a:pPr lvl="1" eaLnBrk="1" hangingPunct="1"/>
            <a:r>
              <a:rPr lang="en-US" smtClean="0"/>
              <a:t>With low-level offenders</a:t>
            </a:r>
          </a:p>
          <a:p>
            <a:pPr lvl="1" eaLnBrk="1" hangingPunct="1"/>
            <a:r>
              <a:rPr lang="en-US" smtClean="0"/>
              <a:t>Where there is a defined sense of community</a:t>
            </a:r>
          </a:p>
          <a:p>
            <a:pPr eaLnBrk="1" hangingPunct="1"/>
            <a:r>
              <a:rPr lang="en-US" sz="2800" smtClean="0"/>
              <a:t>Restorative justice may </a:t>
            </a:r>
            <a:r>
              <a:rPr lang="en-US" sz="2800" i="1" smtClean="0"/>
              <a:t>not</a:t>
            </a:r>
            <a:r>
              <a:rPr lang="en-US" sz="2800" smtClean="0"/>
              <a:t> work</a:t>
            </a:r>
          </a:p>
          <a:p>
            <a:pPr lvl="1" eaLnBrk="1" hangingPunct="1"/>
            <a:r>
              <a:rPr lang="en-US" smtClean="0"/>
              <a:t>With serious offenders</a:t>
            </a:r>
          </a:p>
          <a:p>
            <a:pPr lvl="1" eaLnBrk="1" hangingPunct="1"/>
            <a:r>
              <a:rPr lang="en-US" smtClean="0"/>
              <a:t>Where there is no sense of community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Does Restorative Justice Work?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86"/>
    </mc:Choice>
    <mc:Fallback xmlns="">
      <p:transition spd="slow" advTm="45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7828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smtClean="0"/>
              <a:t>Gang injunctions prohibit gang members from associating with one another. Not sure who keeps up with this to see who they are hanging out with, probation officer?</a:t>
            </a:r>
          </a:p>
          <a:p>
            <a:pPr eaLnBrk="1" hangingPunct="1"/>
            <a:r>
              <a:rPr lang="en-US" sz="2800" smtClean="0"/>
              <a:t>Violations contempt of court (civil in nature)</a:t>
            </a:r>
          </a:p>
          <a:p>
            <a:pPr eaLnBrk="1" hangingPunct="1"/>
            <a:r>
              <a:rPr lang="en-US" sz="2800" smtClean="0"/>
              <a:t>Do they work? Your book says no, however:</a:t>
            </a:r>
          </a:p>
          <a:p>
            <a:pPr lvl="1" eaLnBrk="1" hangingPunct="1"/>
            <a:r>
              <a:rPr lang="en-US" smtClean="0"/>
              <a:t>In March of 2011, a study revealed that gang injunctions reduce crime.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Anti-Gang Injunctions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21"/>
    </mc:Choice>
    <mc:Fallback xmlns="">
      <p:transition spd="slow" advTm="70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Problem-solving courts have emerged in recent years</a:t>
            </a:r>
          </a:p>
          <a:p>
            <a:pPr eaLnBrk="1" hangingPunct="1"/>
            <a:r>
              <a:rPr lang="en-US" sz="2000" smtClean="0"/>
              <a:t>Other names</a:t>
            </a:r>
          </a:p>
          <a:p>
            <a:pPr lvl="1" eaLnBrk="1" hangingPunct="1"/>
            <a:r>
              <a:rPr lang="en-US" sz="1800" smtClean="0"/>
              <a:t>Special jurisdiction courts</a:t>
            </a:r>
          </a:p>
          <a:p>
            <a:pPr lvl="1" eaLnBrk="1" hangingPunct="1"/>
            <a:r>
              <a:rPr lang="en-US" sz="1800" smtClean="0"/>
              <a:t>Specialized courts</a:t>
            </a:r>
          </a:p>
          <a:p>
            <a:pPr lvl="1" eaLnBrk="1" hangingPunct="1"/>
            <a:r>
              <a:rPr lang="en-US" sz="1800" smtClean="0"/>
              <a:t>Boutique courts</a:t>
            </a:r>
          </a:p>
          <a:p>
            <a:pPr eaLnBrk="1" hangingPunct="1"/>
            <a:r>
              <a:rPr lang="en-US" sz="2000" smtClean="0"/>
              <a:t>Examples</a:t>
            </a:r>
          </a:p>
          <a:p>
            <a:pPr lvl="1" eaLnBrk="1" hangingPunct="1"/>
            <a:r>
              <a:rPr lang="en-US" sz="1800" smtClean="0"/>
              <a:t>Drug courts</a:t>
            </a:r>
          </a:p>
          <a:p>
            <a:pPr lvl="1" eaLnBrk="1" hangingPunct="1"/>
            <a:r>
              <a:rPr lang="en-US" sz="1800" smtClean="0"/>
              <a:t>Domestic violence courts</a:t>
            </a:r>
          </a:p>
          <a:p>
            <a:pPr lvl="1" eaLnBrk="1" hangingPunct="1"/>
            <a:r>
              <a:rPr lang="en-US" sz="1800" smtClean="0"/>
              <a:t>Community courts</a:t>
            </a:r>
          </a:p>
          <a:p>
            <a:pPr lvl="1" eaLnBrk="1" hangingPunct="1"/>
            <a:r>
              <a:rPr lang="en-US" sz="1800" smtClean="0"/>
              <a:t>Career criminal courts</a:t>
            </a:r>
          </a:p>
          <a:p>
            <a:pPr lvl="1" eaLnBrk="1" hangingPunct="1"/>
            <a:r>
              <a:rPr lang="en-US" sz="1800" smtClean="0"/>
              <a:t>Traffic courts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Problem-Solving Courts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18916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66"/>
    </mc:Choice>
    <mc:Fallback xmlns="">
      <p:transition spd="slow" advTm="45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782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Six principles/practices that make problem-solving courts different from traditional courts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Focus on outcomes, not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Judicial monitoring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Informed decision-making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Collaboration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Non-traditional roles (e.g., defense and prosecution partnership)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Systemic change (lessons learned and changes encouraged of other agencies)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Problem-Solving Court Features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11"/>
    </mc:Choice>
    <mc:Fallback xmlns="">
      <p:transition spd="slow" advTm="59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1371600"/>
            <a:ext cx="7772400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There are currently over 2,459 Drug Courts representing all fifty states.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Drug courts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Encourage treatment of offenders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Involved substantial judicial monitoring through frequent hearings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Drug court methods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Divert offenders out of the criminal process by assigning them to treatment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Criticisms of drug courts include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Voluntary participation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Offender may be forced to return to same circumstances that promoted drug use in the first place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Too short-lived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Effective?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Yes! Average recidivism rate for those who complete Drug Court is between 4% and 29%, 48% for those who do not participate.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Also very cost effective, cost savings ranging from nearly $3,000 to over $12,000 per client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/>
          </a:p>
          <a:p>
            <a:pPr lvl="1" eaLnBrk="1" hangingPunct="1">
              <a:lnSpc>
                <a:spcPct val="80000"/>
              </a:lnSpc>
            </a:pPr>
            <a:endParaRPr lang="en-US" sz="1800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81000"/>
            <a:ext cx="7793037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Drug Courts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326"/>
    </mc:Choice>
    <mc:Fallback xmlns="">
      <p:transition spd="slow" advTm="100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1447800"/>
            <a:ext cx="7772400" cy="4684713"/>
          </a:xfrm>
        </p:spPr>
        <p:txBody>
          <a:bodyPr/>
          <a:lstStyle/>
          <a:p>
            <a:pPr eaLnBrk="1" hangingPunct="1"/>
            <a:r>
              <a:rPr lang="en-US" sz="2000" smtClean="0"/>
              <a:t>Domestic violence courts</a:t>
            </a:r>
          </a:p>
          <a:p>
            <a:pPr eaLnBrk="1" hangingPunct="1"/>
            <a:r>
              <a:rPr lang="en-US" sz="2000" smtClean="0"/>
              <a:t>Nearly 300 of these courts nationwide.</a:t>
            </a:r>
          </a:p>
          <a:p>
            <a:pPr lvl="1" eaLnBrk="1" hangingPunct="1"/>
            <a:r>
              <a:rPr lang="en-US" sz="1800" smtClean="0"/>
              <a:t>Focus on tailoring interventions to the needs of victims</a:t>
            </a:r>
          </a:p>
          <a:p>
            <a:pPr lvl="1" eaLnBrk="1" hangingPunct="1"/>
            <a:r>
              <a:rPr lang="en-US" sz="1800" smtClean="0"/>
              <a:t>Closely monitor offenders</a:t>
            </a:r>
          </a:p>
          <a:p>
            <a:pPr lvl="1" eaLnBrk="1" hangingPunct="1"/>
            <a:r>
              <a:rPr lang="en-US" sz="1800" smtClean="0"/>
              <a:t>Often enlist community participation</a:t>
            </a:r>
          </a:p>
          <a:p>
            <a:pPr eaLnBrk="1" hangingPunct="1"/>
            <a:r>
              <a:rPr lang="en-US" sz="2000" smtClean="0"/>
              <a:t>Therapeutic jurisprudence</a:t>
            </a:r>
          </a:p>
          <a:p>
            <a:pPr lvl="1" eaLnBrk="1" hangingPunct="1"/>
            <a:r>
              <a:rPr lang="en-US" sz="1800" smtClean="0"/>
              <a:t>Sees law as a helping profession</a:t>
            </a:r>
          </a:p>
          <a:p>
            <a:pPr lvl="1" eaLnBrk="1" hangingPunct="1"/>
            <a:r>
              <a:rPr lang="en-US" sz="1800" smtClean="0"/>
              <a:t>Concerned with consequences on social relationships the law can have</a:t>
            </a:r>
          </a:p>
          <a:p>
            <a:pPr lvl="1" eaLnBrk="1" hangingPunct="1"/>
            <a:r>
              <a:rPr lang="en-US" sz="1800" smtClean="0"/>
              <a:t>Focus on victim safety and offender accountability</a:t>
            </a:r>
          </a:p>
          <a:p>
            <a:pPr eaLnBrk="1" hangingPunct="1"/>
            <a:r>
              <a:rPr lang="en-US" sz="2000" smtClean="0"/>
              <a:t>Are DV courts effective?</a:t>
            </a:r>
          </a:p>
          <a:p>
            <a:pPr lvl="1" eaLnBrk="1" hangingPunct="1"/>
            <a:r>
              <a:rPr lang="en-US" sz="1800" smtClean="0"/>
              <a:t>Evidence mixed, do increase defendant compliance and victim satisfaction levels.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81000"/>
            <a:ext cx="7793037" cy="914400"/>
          </a:xfrm>
        </p:spPr>
        <p:txBody>
          <a:bodyPr/>
          <a:lstStyle/>
          <a:p>
            <a:pPr eaLnBrk="1" hangingPunct="1"/>
            <a:r>
              <a:rPr lang="en-US" sz="3200" smtClean="0"/>
              <a:t>Domestic Violence Courts</a:t>
            </a:r>
            <a:r>
              <a:rPr lang="en-US" sz="3600" smtClean="0"/>
              <a:t>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93"/>
    </mc:Choice>
    <mc:Fallback xmlns="">
      <p:transition spd="slow" advTm="100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1676400"/>
            <a:ext cx="7772400" cy="445611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1800" smtClean="0"/>
              <a:t>Community justice is about creating new relationships within the justice system and with stakeholders in the community They deal with numerous community problems.</a:t>
            </a:r>
          </a:p>
          <a:p>
            <a:pPr eaLnBrk="1" hangingPunct="1"/>
            <a:r>
              <a:rPr lang="en-US" sz="1800" smtClean="0"/>
              <a:t>Partnership and problem solving are the core of community justice.</a:t>
            </a:r>
          </a:p>
          <a:p>
            <a:pPr eaLnBrk="1" hangingPunct="1"/>
            <a:r>
              <a:rPr lang="en-US" sz="1800" smtClean="0"/>
              <a:t>The Community Court concept draws upon local resources to develop a broad menu of constructive responses to low-level or quality-of-life crime. </a:t>
            </a:r>
          </a:p>
          <a:p>
            <a:pPr lvl="1" eaLnBrk="1" hangingPunct="1"/>
            <a:r>
              <a:rPr lang="en-US" sz="1800" smtClean="0"/>
              <a:t>Neighbor disputes</a:t>
            </a:r>
          </a:p>
          <a:p>
            <a:pPr lvl="1" eaLnBrk="1" hangingPunct="1"/>
            <a:r>
              <a:rPr lang="en-US" sz="1800" smtClean="0"/>
              <a:t>Prosecution of low-level offenses that affect quality of life</a:t>
            </a:r>
          </a:p>
          <a:p>
            <a:pPr lvl="1" eaLnBrk="1" hangingPunct="1"/>
            <a:r>
              <a:rPr lang="en-US" sz="1800" smtClean="0"/>
              <a:t>Many others</a:t>
            </a:r>
          </a:p>
          <a:p>
            <a:pPr eaLnBrk="1" hangingPunct="1"/>
            <a:r>
              <a:rPr lang="en-US" sz="1800" smtClean="0"/>
              <a:t>The research?</a:t>
            </a:r>
          </a:p>
          <a:p>
            <a:pPr lvl="1" eaLnBrk="1" hangingPunct="1"/>
            <a:r>
              <a:rPr lang="en-US" sz="1800" smtClean="0"/>
              <a:t>Favorable effects in terms of (1) compliance with intermediate sanctions, (2) community conditions, and (3) community attitudes</a:t>
            </a:r>
          </a:p>
          <a:p>
            <a:pPr lvl="1" eaLnBrk="1" hangingPunct="1"/>
            <a:r>
              <a:rPr lang="en-US" sz="1800" smtClean="0"/>
              <a:t>Reduction in recidivism</a:t>
            </a:r>
          </a:p>
          <a:p>
            <a:pPr lvl="1" eaLnBrk="1" hangingPunct="1"/>
            <a:endParaRPr lang="en-US" sz="1800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28600"/>
            <a:ext cx="7793037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Community Courts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7526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59"/>
    </mc:Choice>
    <mc:Fallback xmlns="">
      <p:transition spd="slow" advTm="65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02087"/>
          </a:xfrm>
        </p:spPr>
        <p:txBody>
          <a:bodyPr/>
          <a:lstStyle/>
          <a:p>
            <a:pPr eaLnBrk="1" hangingPunct="1"/>
            <a:r>
              <a:rPr lang="en-US" sz="2000" smtClean="0"/>
              <a:t>Preventive detention refers to the practice of locking dangerous defendants away until their trial dates. </a:t>
            </a:r>
          </a:p>
          <a:p>
            <a:pPr eaLnBrk="1" hangingPunct="1"/>
            <a:r>
              <a:rPr lang="en-US" sz="2000" smtClean="0"/>
              <a:t>Is it legal- does it violate Fourth and Eight Amendments? No, must hold hearing to determine “serious risk”.</a:t>
            </a:r>
          </a:p>
          <a:p>
            <a:pPr eaLnBrk="1" hangingPunct="1"/>
            <a:r>
              <a:rPr lang="en-US" sz="2000" smtClean="0"/>
              <a:t>Does it reduce crime?</a:t>
            </a:r>
          </a:p>
          <a:p>
            <a:pPr lvl="1" eaLnBrk="1" hangingPunct="1"/>
            <a:r>
              <a:rPr lang="en-US" sz="2000" smtClean="0"/>
              <a:t>Probably not, because</a:t>
            </a:r>
          </a:p>
          <a:p>
            <a:pPr lvl="2" eaLnBrk="1" hangingPunct="1"/>
            <a:r>
              <a:rPr lang="en-US" sz="2000" smtClean="0"/>
              <a:t>Historically, very few offenders are arrested/convicted while on bail</a:t>
            </a:r>
          </a:p>
          <a:p>
            <a:pPr lvl="2" eaLnBrk="1" hangingPunct="1"/>
            <a:r>
              <a:rPr lang="en-US" sz="2000" smtClean="0"/>
              <a:t>Studies show preventive detention is rarely used</a:t>
            </a:r>
          </a:p>
          <a:p>
            <a:pPr lvl="2" eaLnBrk="1" hangingPunct="1"/>
            <a:r>
              <a:rPr lang="en-US" sz="2000" smtClean="0"/>
              <a:t>It is difficult to predict future criminal activity</a:t>
            </a:r>
          </a:p>
          <a:p>
            <a:pPr eaLnBrk="1" hangingPunct="1"/>
            <a:endParaRPr lang="en-US" sz="280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Preventive Detention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140"/>
    </mc:Choice>
    <mc:Fallback xmlns="">
      <p:transition spd="slow" advTm="204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182688" y="1447800"/>
            <a:ext cx="7772400" cy="4684713"/>
          </a:xfrm>
        </p:spPr>
        <p:txBody>
          <a:bodyPr/>
          <a:lstStyle/>
          <a:p>
            <a:r>
              <a:rPr lang="en-US" sz="2400" smtClean="0"/>
              <a:t>Typically involve judges, prosecutors, defense attorneys, and other court personnel who have expressed an interest in or possess particular mental health expertise.</a:t>
            </a:r>
          </a:p>
          <a:p>
            <a:r>
              <a:rPr lang="en-US" sz="2400" smtClean="0"/>
              <a:t>Courts generally deal with nonviolent offenders who have been diagnosed with a mental illness or co-occurring mental health and substance abuse disorders. </a:t>
            </a:r>
          </a:p>
          <a:p>
            <a:r>
              <a:rPr lang="en-US" sz="2400" smtClean="0"/>
              <a:t>Today, more than 150 of these courts exist, and more are being planned.</a:t>
            </a:r>
          </a:p>
          <a:p>
            <a:r>
              <a:rPr lang="en-US" sz="2400" smtClean="0"/>
              <a:t>Does it work? Not sure.</a:t>
            </a: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150938" y="381000"/>
            <a:ext cx="7793037" cy="914400"/>
          </a:xfrm>
        </p:spPr>
        <p:txBody>
          <a:bodyPr/>
          <a:lstStyle/>
          <a:p>
            <a:r>
              <a:rPr lang="en-US" sz="3200" smtClean="0"/>
              <a:t>Mental Health Courts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23"/>
    </mc:Choice>
    <mc:Fallback xmlns="">
      <p:transition spd="slow" advTm="51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Homeless courts are special court sessions for homeless defendants to resolve outstanding misdemeanor offenses and warrants.</a:t>
            </a:r>
          </a:p>
          <a:p>
            <a:r>
              <a:rPr lang="en-US" sz="2800" smtClean="0"/>
              <a:t>Link: </a:t>
            </a:r>
            <a:r>
              <a:rPr lang="en-US" sz="2800" smtClean="0">
                <a:hlinkClick r:id="rId4"/>
              </a:rPr>
              <a:t>http://www.msnbc.msn.com/id/11844712/ns/nightly_news-making_a_difference/t/hear-ye-hear-ye-homeless-court-session/#.TpzsULKaKSo</a:t>
            </a:r>
            <a:endParaRPr lang="en-US" sz="2800" smtClean="0"/>
          </a:p>
          <a:p>
            <a:r>
              <a:rPr lang="en-US" sz="2800" smtClean="0"/>
              <a:t>Does it work? No real research.</a:t>
            </a: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150938" y="228600"/>
            <a:ext cx="7793037" cy="990600"/>
          </a:xfrm>
        </p:spPr>
        <p:txBody>
          <a:bodyPr/>
          <a:lstStyle/>
          <a:p>
            <a:r>
              <a:rPr lang="en-US" sz="2800" smtClean="0"/>
              <a:t>Homeless Courts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12"/>
    </mc:Choice>
    <mc:Fallback xmlns="">
      <p:transition spd="slow" advTm="53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Crime control in </a:t>
            </a:r>
            <a:r>
              <a:rPr lang="en-US" smtClean="0"/>
              <a:t>the courts.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8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755"/>
    </mc:Choice>
    <mc:Fallback xmlns="">
      <p:transition spd="slow" advTm="140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02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Setting bail at a high level should be avoided, but it is certainly a common practice.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Judges set bail typically according to nature of offense, not ability to pay.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In other words, judges should focus on not just offense seriousness but offense seriousness and defendant’s ability to pay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Does setting bail at a high level reduce crime?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Nearly impossible to say because of professional bail bondsmen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Results in many more defendants being released into society prior to their court dates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Setting Bail at a High Level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06"/>
    </mc:Choice>
    <mc:Fallback xmlns="">
      <p:transition spd="slow" advTm="760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Diversion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Informal or programmatic method of steering offenders out of the criminal justice system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Usually reserved for low-level offenders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Diversion has been around for some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Probation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Police decision not to arrest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It is difficult to summarize diversion research, for three reasons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Diversion is often used in connection with other sanctions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Few evaluations available—aimed specifically at diversion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Little attention to adult diversion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Diversion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62"/>
    </mc:Choice>
    <mc:Fallback xmlns="">
      <p:transition spd="slow" advTm="121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1544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Shame is a powerful emotion that guides social interaction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criminal justice system has picked up on this and begun to shame offenders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Important note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Shame is not the same as guilt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Guilt is an individual emotion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Shame is a social emotion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Three types of shaming penalties have been identified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Public exposure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Conviction made visible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Debasement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Exposure with attempts to lower the offender’s social status, often through the requirement that offenders perform humiliating acts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Apology penalties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Offender makes public apology</a:t>
            </a:r>
          </a:p>
          <a:p>
            <a:pPr lvl="2" eaLnBrk="1" hangingPunct="1">
              <a:lnSpc>
                <a:spcPct val="80000"/>
              </a:lnSpc>
            </a:pPr>
            <a:endParaRPr lang="en-US" sz="160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Shaming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9900"/>
            <a:ext cx="19812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95"/>
    </mc:Choice>
    <mc:Fallback xmlns="">
      <p:transition spd="slow" advTm="121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Drunk driving bumper stickers/signs</a:t>
            </a:r>
          </a:p>
          <a:p>
            <a:pPr eaLnBrk="1" hangingPunct="1"/>
            <a:r>
              <a:rPr lang="en-US" smtClean="0"/>
              <a:t>Requirements to run an ad in the paper/post signs</a:t>
            </a:r>
          </a:p>
          <a:p>
            <a:pPr eaLnBrk="1" hangingPunct="1"/>
            <a:r>
              <a:rPr lang="en-US" smtClean="0"/>
              <a:t>“Beware of resident” signs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Public Exposure Penalties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59"/>
    </mc:Choice>
    <mc:Fallback xmlns="">
      <p:transition spd="slow" advTm="36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Texas judge ordered defendant to clean out mounted patrol unit’s stables in Houston.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Victim of domestic violence allowed to spit in husband’s face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Slumlord sentenced to house arrest in one of his slums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Probationer required to wear diapers outside his clothes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Debasement Penalties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30"/>
    </mc:Choice>
    <mc:Fallback xmlns="">
      <p:transition spd="slow" advTm="37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Student required to visit schools he vandalized and apologize</a:t>
            </a:r>
          </a:p>
          <a:p>
            <a:pPr eaLnBrk="1" hangingPunct="1"/>
            <a:r>
              <a:rPr lang="en-US" smtClean="0"/>
              <a:t>Car thief require to apologize to church congregation</a:t>
            </a:r>
          </a:p>
          <a:p>
            <a:pPr eaLnBrk="1" hangingPunct="1"/>
            <a:r>
              <a:rPr lang="en-US" smtClean="0"/>
              <a:t>Apology ads in the newspaper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Apology Penalties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83"/>
    </mc:Choice>
    <mc:Fallback xmlns="">
      <p:transition spd="slow" advTm="34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TN judge permitted victims of burglary to enter the home of a convicted burglar and “steal” an item.</a:t>
            </a:r>
          </a:p>
          <a:p>
            <a:pPr eaLnBrk="1" hangingPunct="1"/>
            <a:r>
              <a:rPr lang="en-US" sz="2800" smtClean="0"/>
              <a:t>Should this be considered state sanctioned crime however?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Reverse Burglary?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31"/>
    </mc:Choice>
    <mc:Fallback xmlns="">
      <p:transition spd="slow" advTm="34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512</TotalTime>
  <Words>1225</Words>
  <Application>Microsoft Office PowerPoint</Application>
  <PresentationFormat>On-screen Show (4:3)</PresentationFormat>
  <Paragraphs>184</Paragraphs>
  <Slides>22</Slides>
  <Notes>18</Notes>
  <HiddenSlides>0</HiddenSlides>
  <MMClips>22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Chapter 8</vt:lpstr>
      <vt:lpstr>Preventive Detention</vt:lpstr>
      <vt:lpstr>Setting Bail at a High Level</vt:lpstr>
      <vt:lpstr>Diversion</vt:lpstr>
      <vt:lpstr>Shaming</vt:lpstr>
      <vt:lpstr>Public Exposure Penalties</vt:lpstr>
      <vt:lpstr>Debasement Penalties</vt:lpstr>
      <vt:lpstr>Apology Penalties</vt:lpstr>
      <vt:lpstr>Reverse Burglary?</vt:lpstr>
      <vt:lpstr>Criticisms of Shaming</vt:lpstr>
      <vt:lpstr>Braithwaite’s Reintegrative Shaming</vt:lpstr>
      <vt:lpstr>Restorative Justice</vt:lpstr>
      <vt:lpstr>Does Restorative Justice Work?</vt:lpstr>
      <vt:lpstr>Anti-Gang Injunctions</vt:lpstr>
      <vt:lpstr>Problem-Solving Courts</vt:lpstr>
      <vt:lpstr>Problem-Solving Court Features</vt:lpstr>
      <vt:lpstr>Drug Courts</vt:lpstr>
      <vt:lpstr>Domestic Violence Courts </vt:lpstr>
      <vt:lpstr>Community Courts</vt:lpstr>
      <vt:lpstr>Mental Health Courts</vt:lpstr>
      <vt:lpstr>Homeless Courts</vt:lpstr>
      <vt:lpstr>Conclusion</vt:lpstr>
    </vt:vector>
  </TitlesOfParts>
  <Company>CSUSB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John Worrall</dc:creator>
  <cp:lastModifiedBy>Rick</cp:lastModifiedBy>
  <cp:revision>27</cp:revision>
  <cp:lastPrinted>1601-01-01T00:00:00Z</cp:lastPrinted>
  <dcterms:created xsi:type="dcterms:W3CDTF">2004-11-07T22:16:18Z</dcterms:created>
  <dcterms:modified xsi:type="dcterms:W3CDTF">2013-07-24T21:54:17Z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TC010721191033</vt:lpwstr>
  </property>
</Properties>
</file>