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7" r:id="rId2"/>
    <p:sldMasterId id="2147483682" r:id="rId3"/>
  </p:sldMasterIdLst>
  <p:notesMasterIdLst>
    <p:notesMasterId r:id="rId62"/>
  </p:notesMasterIdLst>
  <p:handoutMasterIdLst>
    <p:handoutMasterId r:id="rId63"/>
  </p:handoutMasterIdLst>
  <p:sldIdLst>
    <p:sldId id="285" r:id="rId4"/>
    <p:sldId id="370" r:id="rId5"/>
    <p:sldId id="371" r:id="rId6"/>
    <p:sldId id="374" r:id="rId7"/>
    <p:sldId id="375" r:id="rId8"/>
    <p:sldId id="376" r:id="rId9"/>
    <p:sldId id="443" r:id="rId10"/>
    <p:sldId id="380" r:id="rId11"/>
    <p:sldId id="381" r:id="rId12"/>
    <p:sldId id="382" r:id="rId13"/>
    <p:sldId id="384" r:id="rId14"/>
    <p:sldId id="385" r:id="rId15"/>
    <p:sldId id="386" r:id="rId16"/>
    <p:sldId id="387" r:id="rId17"/>
    <p:sldId id="388" r:id="rId18"/>
    <p:sldId id="389" r:id="rId19"/>
    <p:sldId id="390" r:id="rId20"/>
    <p:sldId id="392" r:id="rId21"/>
    <p:sldId id="393" r:id="rId22"/>
    <p:sldId id="394" r:id="rId23"/>
    <p:sldId id="395" r:id="rId24"/>
    <p:sldId id="396" r:id="rId25"/>
    <p:sldId id="397" r:id="rId26"/>
    <p:sldId id="398" r:id="rId27"/>
    <p:sldId id="399" r:id="rId28"/>
    <p:sldId id="401" r:id="rId29"/>
    <p:sldId id="402" r:id="rId30"/>
    <p:sldId id="403" r:id="rId31"/>
    <p:sldId id="405" r:id="rId32"/>
    <p:sldId id="406" r:id="rId33"/>
    <p:sldId id="407" r:id="rId34"/>
    <p:sldId id="408" r:id="rId35"/>
    <p:sldId id="409" r:id="rId36"/>
    <p:sldId id="444" r:id="rId37"/>
    <p:sldId id="410" r:id="rId38"/>
    <p:sldId id="411" r:id="rId39"/>
    <p:sldId id="412" r:id="rId40"/>
    <p:sldId id="413" r:id="rId41"/>
    <p:sldId id="414" r:id="rId42"/>
    <p:sldId id="415" r:id="rId43"/>
    <p:sldId id="416" r:id="rId44"/>
    <p:sldId id="418" r:id="rId45"/>
    <p:sldId id="420" r:id="rId46"/>
    <p:sldId id="422"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369" r:id="rId61"/>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288" userDrawn="1">
          <p15:clr>
            <a:srgbClr val="A4A3A4"/>
          </p15:clr>
        </p15:guide>
        <p15:guide id="3" pos="3048" userDrawn="1">
          <p15:clr>
            <a:srgbClr val="A4A3A4"/>
          </p15:clr>
        </p15:guide>
        <p15:guide id="4" pos="2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A4A32"/>
    <a:srgbClr val="1C1C1C"/>
    <a:srgbClr val="3AB0DE"/>
    <a:srgbClr val="A8B42A"/>
    <a:srgbClr val="A8B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0" autoAdjust="0"/>
    <p:restoredTop sz="94660"/>
  </p:normalViewPr>
  <p:slideViewPr>
    <p:cSldViewPr snapToGrid="0" snapToObjects="1">
      <p:cViewPr varScale="1">
        <p:scale>
          <a:sx n="110" d="100"/>
          <a:sy n="110" d="100"/>
        </p:scale>
        <p:origin x="1950" y="66"/>
      </p:cViewPr>
      <p:guideLst>
        <p:guide orient="horz" pos="672"/>
        <p:guide pos="288"/>
        <p:guide pos="3048"/>
        <p:guide pos="273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1E98E1A-F759-6D42-B2ED-D38984954A89}" type="datetimeFigureOut">
              <a:rPr lang="en-US" smtClean="0"/>
              <a:pPr/>
              <a:t>5/24/2021</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BD35703F-3785-3E40-93B5-6A11DB6B8299}" type="slidenum">
              <a:rPr lang="en-US" smtClean="0"/>
              <a:pPr/>
              <a:t>‹#›</a:t>
            </a:fld>
            <a:endParaRPr lang="en-US"/>
          </a:p>
        </p:txBody>
      </p:sp>
    </p:spTree>
    <p:extLst>
      <p:ext uri="{BB962C8B-B14F-4D97-AF65-F5344CB8AC3E}">
        <p14:creationId xmlns:p14="http://schemas.microsoft.com/office/powerpoint/2010/main" val="2943411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6366ADF-BD94-1F48-9371-CDD99B9CA042}" type="datetimeFigureOut">
              <a:rPr lang="en-US" smtClean="0"/>
              <a:pPr/>
              <a:t>5/24/2021</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8A81C2F-2A88-C143-8565-55C7824F95C9}" type="slidenum">
              <a:rPr lang="en-US" smtClean="0"/>
              <a:pPr/>
              <a:t>‹#›</a:t>
            </a:fld>
            <a:endParaRPr lang="en-US"/>
          </a:p>
        </p:txBody>
      </p:sp>
    </p:spTree>
    <p:extLst>
      <p:ext uri="{BB962C8B-B14F-4D97-AF65-F5344CB8AC3E}">
        <p14:creationId xmlns:p14="http://schemas.microsoft.com/office/powerpoint/2010/main" val="419025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E99DD-B10F-4767-BD1F-ABCDE276E2EE}"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158604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C4BB1-8B17-469E-A3AD-EADAAFD43473}"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293025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2B1432-2368-4BA4-AA19-054ED671F03F}"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268680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A852B6-B41A-403F-AC89-C86140477E03}" type="slidenum">
              <a:rPr lang="en-US" altLang="en-US" smtClean="0"/>
              <a:pPr>
                <a:spcBef>
                  <a:spcPct val="0"/>
                </a:spcBef>
              </a:pPr>
              <a:t>36</a:t>
            </a:fld>
            <a:endParaRPr lang="en-US" altLang="en-US" smtClean="0"/>
          </a:p>
        </p:txBody>
      </p:sp>
    </p:spTree>
    <p:extLst>
      <p:ext uri="{BB962C8B-B14F-4D97-AF65-F5344CB8AC3E}">
        <p14:creationId xmlns:p14="http://schemas.microsoft.com/office/powerpoint/2010/main" val="388906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40CDE4-CE54-4AF4-9009-B93C3C822AB9}"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119225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27EB42-CFE1-4B3E-B408-9055C406013D}"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908879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7D74FC-0A1B-4527-B025-03C1083ECAD5}"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232474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63F776-0FFB-4428-B7BC-A23682012BC2}"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370567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612167-C365-4DC8-A8CD-63FF902D17E6}"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226835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6743BC-96B9-42EC-94B0-668E16B6D459}"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302884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F60E72-57BB-4BD8-900F-871E6579FF5E}"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382059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789763-CED6-4C5B-AF45-A613D94350DD}"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64631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AAA2F-5405-40EF-8FA6-1FCF7B84C733}"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11734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F0A0E-2D0A-4556-A8EE-01A86D2CE802}"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319916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058FE1-82C4-4BC3-9038-A160AD48E17C}"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173072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A43952-50A5-4BE9-9B39-1D7AEE2343A9}"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314761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E851F9-81F2-4280-BBC5-D330300A1218}"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270783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Alternat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stretch>
            <a:fillRect/>
          </a:stretch>
        </p:blipFill>
        <p:spPr>
          <a:xfrm>
            <a:off x="7772293" y="228805"/>
            <a:ext cx="1143000" cy="571500"/>
          </a:xfrm>
          <a:prstGeom prst="rect">
            <a:avLst/>
          </a:prstGeom>
        </p:spPr>
      </p:pic>
      <p:sp>
        <p:nvSpPr>
          <p:cNvPr id="15" name="Title 14"/>
          <p:cNvSpPr>
            <a:spLocks noGrp="1"/>
          </p:cNvSpPr>
          <p:nvPr>
            <p:ph type="title"/>
          </p:nvPr>
        </p:nvSpPr>
        <p:spPr>
          <a:xfrm>
            <a:off x="141767" y="2751015"/>
            <a:ext cx="9002234" cy="523692"/>
          </a:xfrm>
          <a:prstGeom prst="rect">
            <a:avLst/>
          </a:prstGeom>
        </p:spPr>
        <p:txBody>
          <a:bodyPr>
            <a:noAutofit/>
          </a:bodyPr>
          <a:lstStyle>
            <a:lvl1pPr algn="l">
              <a:defRPr sz="3600" b="1">
                <a:solidFill>
                  <a:srgbClr val="000000"/>
                </a:solidFill>
              </a:defRPr>
            </a:lvl1pPr>
          </a:lstStyle>
          <a:p>
            <a:r>
              <a:rPr lang="en-US" dirty="0" smtClean="0"/>
              <a:t>Click to edit Master title style</a:t>
            </a:r>
            <a:endParaRPr lang="en-US" dirty="0"/>
          </a:p>
        </p:txBody>
      </p:sp>
      <p:sp>
        <p:nvSpPr>
          <p:cNvPr id="17" name="Text Placeholder 16"/>
          <p:cNvSpPr>
            <a:spLocks noGrp="1"/>
          </p:cNvSpPr>
          <p:nvPr>
            <p:ph type="body" sz="quarter" idx="10" hasCustomPrompt="1"/>
          </p:nvPr>
        </p:nvSpPr>
        <p:spPr>
          <a:xfrm>
            <a:off x="141767" y="3274707"/>
            <a:ext cx="9002234" cy="527099"/>
          </a:xfrm>
          <a:prstGeom prst="rect">
            <a:avLst/>
          </a:prstGeom>
        </p:spPr>
        <p:txBody>
          <a:bodyPr vert="horz"/>
          <a:lstStyle>
            <a:lvl1pPr marL="0" indent="0">
              <a:buNone/>
              <a:defRPr sz="2800" b="1">
                <a:solidFill>
                  <a:schemeClr val="accent4"/>
                </a:solidFill>
              </a:defRPr>
            </a:lvl1pPr>
          </a:lstStyle>
          <a:p>
            <a:pPr lvl="0"/>
            <a:r>
              <a:rPr lang="en-US" dirty="0" smtClean="0"/>
              <a:t>Click to edit Master subtitle styles</a:t>
            </a:r>
          </a:p>
        </p:txBody>
      </p:sp>
      <p:pic>
        <p:nvPicPr>
          <p:cNvPr id="8" name="Picture 7" descr="Verso_ PPT_Footer.jpg"/>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52" y="6400805"/>
            <a:ext cx="9143948" cy="457195"/>
          </a:xfrm>
          <a:prstGeom prst="rect">
            <a:avLst/>
          </a:prstGeom>
        </p:spPr>
      </p:pic>
      <p:pic>
        <p:nvPicPr>
          <p:cNvPr id="10" name="Picture 9" descr="Verso 2color.jpg"/>
          <p:cNvPicPr>
            <a:picLocks noChangeAspect="1"/>
          </p:cNvPicPr>
          <p:nvPr userDrawn="1"/>
        </p:nvPicPr>
        <p:blipFill>
          <a:blip r:embed="rId4" cstate="screen"/>
          <a:stretch>
            <a:fillRect/>
          </a:stretch>
        </p:blipFill>
        <p:spPr>
          <a:xfrm>
            <a:off x="7762479" y="228804"/>
            <a:ext cx="1152814" cy="444435"/>
          </a:xfrm>
          <a:prstGeom prst="rect">
            <a:avLst/>
          </a:prstGeom>
        </p:spPr>
      </p:pic>
    </p:spTree>
    <p:extLst>
      <p:ext uri="{BB962C8B-B14F-4D97-AF65-F5344CB8AC3E}">
        <p14:creationId xmlns:p14="http://schemas.microsoft.com/office/powerpoint/2010/main" val="387850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8847E92-594B-B44E-800C-070205A818E4}" type="slidenum">
              <a:rPr lang="en-US" smtClean="0"/>
              <a:pPr/>
              <a:t>‹#›</a:t>
            </a:fld>
            <a:r>
              <a:rPr lang="en-US" dirty="0" smtClean="0"/>
              <a:t> </a:t>
            </a:r>
            <a:endParaRPr lang="en-US" dirty="0"/>
          </a:p>
        </p:txBody>
      </p:sp>
      <p:sp>
        <p:nvSpPr>
          <p:cNvPr id="6" name="Chart Placeholder 5"/>
          <p:cNvSpPr>
            <a:spLocks noGrp="1"/>
          </p:cNvSpPr>
          <p:nvPr>
            <p:ph type="chart" sz="quarter" idx="12"/>
          </p:nvPr>
        </p:nvSpPr>
        <p:spPr>
          <a:xfrm>
            <a:off x="141288" y="803275"/>
            <a:ext cx="4380470" cy="5295816"/>
          </a:xfrm>
        </p:spPr>
        <p:txBody>
          <a:bodyPr/>
          <a:lstStyle>
            <a:lvl1pPr>
              <a:defRPr>
                <a:solidFill>
                  <a:srgbClr val="1C1C1C"/>
                </a:solidFill>
              </a:defRPr>
            </a:lvl1pPr>
          </a:lstStyle>
          <a:p>
            <a:endParaRPr lang="en-US"/>
          </a:p>
        </p:txBody>
      </p:sp>
      <p:sp>
        <p:nvSpPr>
          <p:cNvPr id="7" name="Chart Placeholder 5"/>
          <p:cNvSpPr>
            <a:spLocks noGrp="1"/>
          </p:cNvSpPr>
          <p:nvPr>
            <p:ph type="chart" sz="quarter" idx="13"/>
          </p:nvPr>
        </p:nvSpPr>
        <p:spPr>
          <a:xfrm>
            <a:off x="4621798" y="803275"/>
            <a:ext cx="4380470" cy="5295816"/>
          </a:xfrm>
        </p:spPr>
        <p:txBody>
          <a:bodyPr/>
          <a:lstStyle>
            <a:lvl1pPr>
              <a:defRPr>
                <a:solidFill>
                  <a:srgbClr val="1C1C1C"/>
                </a:solidFill>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2"/>
          </p:nvPr>
        </p:nvSpPr>
        <p:spPr>
          <a:xfrm>
            <a:off x="141288" y="833438"/>
            <a:ext cx="8775700" cy="5095875"/>
          </a:xfrm>
          <a:prstGeom prst="rect">
            <a:avLst/>
          </a:prstGeo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7"/>
          <p:cNvSpPr>
            <a:spLocks noGrp="1"/>
          </p:cNvSpPr>
          <p:nvPr>
            <p:ph type="sldNum" sz="quarter" idx="4"/>
          </p:nvPr>
        </p:nvSpPr>
        <p:spPr>
          <a:xfrm>
            <a:off x="6913422" y="6588602"/>
            <a:ext cx="21336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C0D7C0-5736-4AE0-ABDC-852F16888F9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1"/>
          </p:nvPr>
        </p:nvSpPr>
        <p:spPr>
          <a:xfrm>
            <a:off x="122238" y="894304"/>
            <a:ext cx="8861425" cy="5465763"/>
          </a:xfrm>
          <a:prstGeom prst="rect">
            <a:avLst/>
          </a:prstGeo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7"/>
          <p:cNvSpPr>
            <a:spLocks noGrp="1"/>
          </p:cNvSpPr>
          <p:nvPr>
            <p:ph type="sldNum" sz="quarter" idx="4"/>
          </p:nvPr>
        </p:nvSpPr>
        <p:spPr>
          <a:xfrm>
            <a:off x="6913422" y="6588602"/>
            <a:ext cx="21336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C0D7C0-5736-4AE0-ABDC-852F16888F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16" name="Content Placeholder 3"/>
          <p:cNvSpPr>
            <a:spLocks noGrp="1"/>
          </p:cNvSpPr>
          <p:nvPr>
            <p:ph sz="half" idx="2"/>
          </p:nvPr>
        </p:nvSpPr>
        <p:spPr>
          <a:xfrm>
            <a:off x="141767" y="803868"/>
            <a:ext cx="8860536" cy="5285175"/>
          </a:xfrm>
          <a:prstGeom prst="rect">
            <a:avLst/>
          </a:prstGeom>
        </p:spPr>
        <p:txBody>
          <a:bodyPr/>
          <a:lstStyle>
            <a:lvl1pPr>
              <a:defRPr sz="1800">
                <a:solidFill>
                  <a:srgbClr val="000000"/>
                </a:solidFill>
              </a:defRPr>
            </a:lvl1pPr>
            <a:lvl2pPr>
              <a:defRPr sz="16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4"/>
          <p:cNvSpPr>
            <a:spLocks noGrp="1"/>
          </p:cNvSpPr>
          <p:nvPr>
            <p:ph type="title"/>
          </p:nvPr>
        </p:nvSpPr>
        <p:spPr>
          <a:xfrm>
            <a:off x="141732" y="160072"/>
            <a:ext cx="8860536" cy="457200"/>
          </a:xfrm>
        </p:spPr>
        <p:txBody>
          <a:bodyPr/>
          <a:lstStyle>
            <a:lvl1pPr>
              <a:defRPr>
                <a:solidFill>
                  <a:srgbClr val="000000"/>
                </a:solidFill>
              </a:defRPr>
            </a:lvl1pPr>
          </a:lstStyle>
          <a:p>
            <a:r>
              <a:rPr lang="en-US" dirty="0" smtClean="0"/>
              <a:t>Click to edit Master title style</a:t>
            </a:r>
            <a:endParaRPr lang="en-US" dirty="0"/>
          </a:p>
        </p:txBody>
      </p:sp>
      <p:sp>
        <p:nvSpPr>
          <p:cNvPr id="12" name="Slide Number Placeholder 6"/>
          <p:cNvSpPr>
            <a:spLocks noGrp="1"/>
          </p:cNvSpPr>
          <p:nvPr>
            <p:ph type="sldNum" sz="quarter" idx="4"/>
          </p:nvPr>
        </p:nvSpPr>
        <p:spPr>
          <a:xfrm>
            <a:off x="7870938" y="6660637"/>
            <a:ext cx="1177236" cy="261610"/>
          </a:xfrm>
          <a:prstGeom prst="rect">
            <a:avLst/>
          </a:prstGeom>
        </p:spPr>
        <p:txBody>
          <a:bodyPr/>
          <a:lstStyle>
            <a:lvl1pPr algn="r">
              <a:defRPr sz="1050" b="1">
                <a:solidFill>
                  <a:schemeClr val="bg1">
                    <a:lumMod val="65000"/>
                  </a:schemeClr>
                </a:solidFill>
              </a:defRPr>
            </a:lvl1pPr>
          </a:lstStyle>
          <a:p>
            <a:fld id="{48847E92-594B-B44E-800C-070205A818E4}" type="slidenum">
              <a:rPr lang="en-US" smtClean="0"/>
              <a:pPr/>
              <a:t>‹#›</a:t>
            </a:fld>
            <a:r>
              <a:rPr lang="en-US" dirty="0" smtClean="0"/>
              <a:t> </a:t>
            </a:r>
            <a:endParaRPr lang="en-US" dirty="0"/>
          </a:p>
        </p:txBody>
      </p:sp>
      <p:sp>
        <p:nvSpPr>
          <p:cNvPr id="13" name="Footer Placeholder 5"/>
          <p:cNvSpPr>
            <a:spLocks noGrp="1"/>
          </p:cNvSpPr>
          <p:nvPr>
            <p:ph type="ftr" sz="quarter" idx="3"/>
          </p:nvPr>
        </p:nvSpPr>
        <p:spPr>
          <a:xfrm>
            <a:off x="141768" y="6189523"/>
            <a:ext cx="8774630" cy="328081"/>
          </a:xfrm>
          <a:prstGeom prst="rect">
            <a:avLst/>
          </a:prstGeom>
        </p:spPr>
        <p:txBody>
          <a:bodyPr/>
          <a:lstStyle>
            <a:lvl1pPr algn="l">
              <a:defRPr sz="1000">
                <a:solidFill>
                  <a:schemeClr val="tx1"/>
                </a:solidFill>
              </a:defRPr>
            </a:lvl1pPr>
          </a:lstStyle>
          <a:p>
            <a:endParaRPr lang="en-US" dirty="0"/>
          </a:p>
        </p:txBody>
      </p:sp>
    </p:spTree>
    <p:extLst>
      <p:ext uri="{BB962C8B-B14F-4D97-AF65-F5344CB8AC3E}">
        <p14:creationId xmlns:p14="http://schemas.microsoft.com/office/powerpoint/2010/main" val="240662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8847E92-594B-B44E-800C-070205A818E4}" type="slidenum">
              <a:rPr lang="en-US" smtClean="0"/>
              <a:pPr/>
              <a:t>‹#›</a:t>
            </a:fld>
            <a:r>
              <a:rPr lang="en-US" smtClean="0"/>
              <a:t> </a:t>
            </a:r>
            <a:endParaRPr lang="en-US" dirty="0"/>
          </a:p>
        </p:txBody>
      </p:sp>
      <p:sp>
        <p:nvSpPr>
          <p:cNvPr id="6" name="Table Placeholder 5"/>
          <p:cNvSpPr>
            <a:spLocks noGrp="1"/>
          </p:cNvSpPr>
          <p:nvPr>
            <p:ph type="tbl" sz="quarter" idx="12"/>
          </p:nvPr>
        </p:nvSpPr>
        <p:spPr>
          <a:xfrm>
            <a:off x="141732" y="783771"/>
            <a:ext cx="8860536" cy="5315319"/>
          </a:xfrm>
        </p:spPr>
        <p:txBody>
          <a:bodyPr/>
          <a:lstStyle>
            <a:lvl1pPr>
              <a:defRPr>
                <a:solidFill>
                  <a:srgbClr val="1C1C1C"/>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8847E92-594B-B44E-800C-070205A818E4}" type="slidenum">
              <a:rPr lang="en-US" smtClean="0"/>
              <a:pPr/>
              <a:t>‹#›</a:t>
            </a:fld>
            <a:r>
              <a:rPr lang="en-US" dirty="0" smtClean="0"/>
              <a:t> </a:t>
            </a:r>
            <a:endParaRPr lang="en-US" dirty="0"/>
          </a:p>
        </p:txBody>
      </p:sp>
      <p:sp>
        <p:nvSpPr>
          <p:cNvPr id="6" name="Chart Placeholder 5"/>
          <p:cNvSpPr>
            <a:spLocks noGrp="1"/>
          </p:cNvSpPr>
          <p:nvPr>
            <p:ph type="chart" sz="quarter" idx="12"/>
          </p:nvPr>
        </p:nvSpPr>
        <p:spPr>
          <a:xfrm>
            <a:off x="141288" y="803275"/>
            <a:ext cx="4380470" cy="5295816"/>
          </a:xfrm>
        </p:spPr>
        <p:txBody>
          <a:bodyPr/>
          <a:lstStyle>
            <a:lvl1pPr>
              <a:defRPr>
                <a:solidFill>
                  <a:srgbClr val="1C1C1C"/>
                </a:solidFill>
              </a:defRPr>
            </a:lvl1pPr>
          </a:lstStyle>
          <a:p>
            <a:endParaRPr lang="en-US"/>
          </a:p>
        </p:txBody>
      </p:sp>
      <p:sp>
        <p:nvSpPr>
          <p:cNvPr id="7" name="Chart Placeholder 5"/>
          <p:cNvSpPr>
            <a:spLocks noGrp="1"/>
          </p:cNvSpPr>
          <p:nvPr>
            <p:ph type="chart" sz="quarter" idx="13"/>
          </p:nvPr>
        </p:nvSpPr>
        <p:spPr>
          <a:xfrm>
            <a:off x="4621798" y="803275"/>
            <a:ext cx="4380470" cy="5295816"/>
          </a:xfrm>
        </p:spPr>
        <p:txBody>
          <a:bodyPr/>
          <a:lstStyle>
            <a:lvl1pPr>
              <a:defRPr>
                <a:solidFill>
                  <a:srgbClr val="1C1C1C"/>
                </a:solidFill>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5" descr="30555-Verso-TurnToUs-Pwrpnt-Cov2-1.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84760" y="2389164"/>
            <a:ext cx="7384353" cy="735036"/>
          </a:xfrm>
          <a:prstGeom prst="rect">
            <a:avLst/>
          </a:prstGeom>
        </p:spPr>
        <p:txBody>
          <a:bodyPr lIns="0" tIns="0" rIns="0" bIns="0" anchor="t">
            <a:noAutofit/>
          </a:bodyPr>
          <a:lstStyle>
            <a:lvl1pPr algn="l">
              <a:defRPr sz="3200" b="1">
                <a:solidFill>
                  <a:schemeClr val="tx2"/>
                </a:solidFill>
                <a:latin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83359" y="3103917"/>
            <a:ext cx="6400800" cy="934683"/>
          </a:xfrm>
          <a:prstGeom prst="rect">
            <a:avLst/>
          </a:prstGeom>
        </p:spPr>
        <p:txBody>
          <a:bodyPr lIns="0" tIns="0" rIns="0" bIns="0" anchor="t">
            <a:noAutofit/>
          </a:bodyPr>
          <a:lstStyle>
            <a:lvl1pPr marL="0" indent="0" algn="l">
              <a:buNone/>
              <a:defRPr sz="2800">
                <a:solidFill>
                  <a:schemeClr val="bg1"/>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3083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30555-Verso-TurnToUs-Pwrpnt-Inside-1.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685800"/>
            <a:ext cx="8229600" cy="609600"/>
          </a:xfrm>
          <a:prstGeom prst="rect">
            <a:avLst/>
          </a:prstGeom>
        </p:spPr>
        <p:txBody>
          <a:bodyPr lIns="0" tIns="0" rIns="0" bIns="0" anchor="t">
            <a:noAutofit/>
          </a:bodyPr>
          <a:lstStyle>
            <a:lvl1pPr algn="l">
              <a:defRPr sz="2800" b="1">
                <a:latin typeface="Verdan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371600"/>
            <a:ext cx="8229600" cy="5059363"/>
          </a:xfrm>
          <a:prstGeom prst="rect">
            <a:avLst/>
          </a:prstGeom>
        </p:spPr>
        <p:txBody>
          <a:bodyPr lIns="0" tIns="0" rIns="0" bIns="0">
            <a:noAutofit/>
          </a:bodyPr>
          <a:lstStyle>
            <a:lvl1pPr marL="223838" indent="-223838">
              <a:defRPr sz="2400">
                <a:solidFill>
                  <a:schemeClr val="tx1"/>
                </a:solidFill>
                <a:latin typeface="Verdana" pitchFamily="34" charset="0"/>
              </a:defRPr>
            </a:lvl1pPr>
            <a:lvl2pPr marL="517525" indent="-293688">
              <a:defRPr sz="2000">
                <a:solidFill>
                  <a:schemeClr val="tx1"/>
                </a:solidFill>
                <a:latin typeface="Verdana" pitchFamily="34" charset="0"/>
              </a:defRPr>
            </a:lvl2pPr>
            <a:lvl3pPr marL="741363" indent="-223838">
              <a:defRPr sz="2000">
                <a:solidFill>
                  <a:schemeClr val="tx1"/>
                </a:solidFill>
                <a:latin typeface="Verdana" pitchFamily="34" charset="0"/>
              </a:defRPr>
            </a:lvl3pPr>
            <a:lvl4pPr marL="1022350" indent="-280988">
              <a:defRPr sz="2000">
                <a:solidFill>
                  <a:schemeClr val="tx1"/>
                </a:solidFill>
                <a:latin typeface="Verdana" pitchFamily="34" charset="0"/>
              </a:defRPr>
            </a:lvl4pPr>
            <a:lvl5pPr marL="1258888" indent="-236538">
              <a:defRPr sz="2000">
                <a:solidFill>
                  <a:schemeClr val="tx1"/>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6896F-077D-4431-9EE3-E86BBFC481A2}" type="slidenum">
              <a:rPr lang="en-US" altLang="en-US"/>
              <a:pPr>
                <a:defRPr/>
              </a:pPr>
              <a:t>‹#›</a:t>
            </a:fld>
            <a:endParaRPr lang="en-US" altLang="en-US" dirty="0"/>
          </a:p>
        </p:txBody>
      </p:sp>
    </p:spTree>
    <p:extLst>
      <p:ext uri="{BB962C8B-B14F-4D97-AF65-F5344CB8AC3E}">
        <p14:creationId xmlns:p14="http://schemas.microsoft.com/office/powerpoint/2010/main" val="30289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Alternat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stretch>
            <a:fillRect/>
          </a:stretch>
        </p:blipFill>
        <p:spPr>
          <a:xfrm>
            <a:off x="7772293" y="228805"/>
            <a:ext cx="1143000" cy="571500"/>
          </a:xfrm>
          <a:prstGeom prst="rect">
            <a:avLst/>
          </a:prstGeom>
        </p:spPr>
      </p:pic>
      <p:sp>
        <p:nvSpPr>
          <p:cNvPr id="15" name="Title 14"/>
          <p:cNvSpPr>
            <a:spLocks noGrp="1"/>
          </p:cNvSpPr>
          <p:nvPr>
            <p:ph type="title"/>
          </p:nvPr>
        </p:nvSpPr>
        <p:spPr>
          <a:xfrm>
            <a:off x="141767" y="2751015"/>
            <a:ext cx="9002234" cy="523692"/>
          </a:xfrm>
          <a:prstGeom prst="rect">
            <a:avLst/>
          </a:prstGeom>
        </p:spPr>
        <p:txBody>
          <a:bodyPr>
            <a:noAutofit/>
          </a:bodyPr>
          <a:lstStyle>
            <a:lvl1pPr algn="l">
              <a:defRPr sz="3600" b="1">
                <a:solidFill>
                  <a:srgbClr val="000000"/>
                </a:solidFill>
              </a:defRPr>
            </a:lvl1pPr>
          </a:lstStyle>
          <a:p>
            <a:r>
              <a:rPr lang="en-US" dirty="0" smtClean="0"/>
              <a:t>Click to edit Master title style</a:t>
            </a:r>
            <a:endParaRPr lang="en-US" dirty="0"/>
          </a:p>
        </p:txBody>
      </p:sp>
      <p:sp>
        <p:nvSpPr>
          <p:cNvPr id="17" name="Text Placeholder 16"/>
          <p:cNvSpPr>
            <a:spLocks noGrp="1"/>
          </p:cNvSpPr>
          <p:nvPr>
            <p:ph type="body" sz="quarter" idx="10" hasCustomPrompt="1"/>
          </p:nvPr>
        </p:nvSpPr>
        <p:spPr>
          <a:xfrm>
            <a:off x="141767" y="3274707"/>
            <a:ext cx="9002234" cy="527099"/>
          </a:xfrm>
          <a:prstGeom prst="rect">
            <a:avLst/>
          </a:prstGeom>
        </p:spPr>
        <p:txBody>
          <a:bodyPr vert="horz"/>
          <a:lstStyle>
            <a:lvl1pPr marL="0" indent="0">
              <a:buNone/>
              <a:defRPr sz="2800" b="1">
                <a:solidFill>
                  <a:schemeClr val="accent4"/>
                </a:solidFill>
              </a:defRPr>
            </a:lvl1pPr>
          </a:lstStyle>
          <a:p>
            <a:pPr lvl="0"/>
            <a:r>
              <a:rPr lang="en-US" dirty="0" smtClean="0"/>
              <a:t>Click to edit Master subtitle styles</a:t>
            </a:r>
          </a:p>
        </p:txBody>
      </p:sp>
      <p:pic>
        <p:nvPicPr>
          <p:cNvPr id="8" name="Picture 7" descr="Verso_ PPT_Footer.jpg"/>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52" y="6400805"/>
            <a:ext cx="9143948" cy="457195"/>
          </a:xfrm>
          <a:prstGeom prst="rect">
            <a:avLst/>
          </a:prstGeom>
        </p:spPr>
      </p:pic>
      <p:pic>
        <p:nvPicPr>
          <p:cNvPr id="10" name="Picture 9" descr="Verso 2color.jpg"/>
          <p:cNvPicPr>
            <a:picLocks noChangeAspect="1"/>
          </p:cNvPicPr>
          <p:nvPr userDrawn="1"/>
        </p:nvPicPr>
        <p:blipFill>
          <a:blip r:embed="rId4" cstate="screen"/>
          <a:stretch>
            <a:fillRect/>
          </a:stretch>
        </p:blipFill>
        <p:spPr>
          <a:xfrm>
            <a:off x="7762479" y="228804"/>
            <a:ext cx="1152814" cy="444435"/>
          </a:xfrm>
          <a:prstGeom prst="rect">
            <a:avLst/>
          </a:prstGeom>
        </p:spPr>
      </p:pic>
    </p:spTree>
    <p:extLst>
      <p:ext uri="{BB962C8B-B14F-4D97-AF65-F5344CB8AC3E}">
        <p14:creationId xmlns:p14="http://schemas.microsoft.com/office/powerpoint/2010/main" val="387850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16" name="Content Placeholder 3"/>
          <p:cNvSpPr>
            <a:spLocks noGrp="1"/>
          </p:cNvSpPr>
          <p:nvPr>
            <p:ph sz="half" idx="2"/>
          </p:nvPr>
        </p:nvSpPr>
        <p:spPr>
          <a:xfrm>
            <a:off x="141767" y="803868"/>
            <a:ext cx="8860536" cy="5285175"/>
          </a:xfrm>
          <a:prstGeom prst="rect">
            <a:avLst/>
          </a:prstGeom>
        </p:spPr>
        <p:txBody>
          <a:bodyPr/>
          <a:lstStyle>
            <a:lvl1pPr>
              <a:defRPr sz="1800">
                <a:solidFill>
                  <a:srgbClr val="000000"/>
                </a:solidFill>
              </a:defRPr>
            </a:lvl1pPr>
            <a:lvl2pPr>
              <a:defRPr sz="16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4"/>
          <p:cNvSpPr>
            <a:spLocks noGrp="1"/>
          </p:cNvSpPr>
          <p:nvPr>
            <p:ph type="title"/>
          </p:nvPr>
        </p:nvSpPr>
        <p:spPr>
          <a:xfrm>
            <a:off x="141732" y="160072"/>
            <a:ext cx="8860536" cy="457200"/>
          </a:xfrm>
        </p:spPr>
        <p:txBody>
          <a:bodyPr/>
          <a:lstStyle>
            <a:lvl1pPr>
              <a:defRPr>
                <a:solidFill>
                  <a:srgbClr val="000000"/>
                </a:solidFill>
              </a:defRPr>
            </a:lvl1pPr>
          </a:lstStyle>
          <a:p>
            <a:r>
              <a:rPr lang="en-US" dirty="0" smtClean="0"/>
              <a:t>Click to edit Master title style</a:t>
            </a:r>
            <a:endParaRPr lang="en-US" dirty="0"/>
          </a:p>
        </p:txBody>
      </p:sp>
      <p:sp>
        <p:nvSpPr>
          <p:cNvPr id="12" name="Slide Number Placeholder 6"/>
          <p:cNvSpPr>
            <a:spLocks noGrp="1"/>
          </p:cNvSpPr>
          <p:nvPr>
            <p:ph type="sldNum" sz="quarter" idx="4"/>
          </p:nvPr>
        </p:nvSpPr>
        <p:spPr>
          <a:xfrm>
            <a:off x="7870938" y="6660637"/>
            <a:ext cx="1177236" cy="261610"/>
          </a:xfrm>
          <a:prstGeom prst="rect">
            <a:avLst/>
          </a:prstGeom>
        </p:spPr>
        <p:txBody>
          <a:bodyPr/>
          <a:lstStyle>
            <a:lvl1pPr algn="r">
              <a:defRPr sz="1050" b="1">
                <a:solidFill>
                  <a:schemeClr val="bg1">
                    <a:lumMod val="65000"/>
                  </a:schemeClr>
                </a:solidFill>
              </a:defRPr>
            </a:lvl1pPr>
          </a:lstStyle>
          <a:p>
            <a:fld id="{48847E92-594B-B44E-800C-070205A818E4}" type="slidenum">
              <a:rPr lang="en-US" smtClean="0"/>
              <a:pPr/>
              <a:t>‹#›</a:t>
            </a:fld>
            <a:r>
              <a:rPr lang="en-US" dirty="0" smtClean="0"/>
              <a:t> </a:t>
            </a:r>
            <a:endParaRPr lang="en-US" dirty="0"/>
          </a:p>
        </p:txBody>
      </p:sp>
      <p:sp>
        <p:nvSpPr>
          <p:cNvPr id="13" name="Footer Placeholder 5"/>
          <p:cNvSpPr>
            <a:spLocks noGrp="1"/>
          </p:cNvSpPr>
          <p:nvPr>
            <p:ph type="ftr" sz="quarter" idx="3"/>
          </p:nvPr>
        </p:nvSpPr>
        <p:spPr>
          <a:xfrm>
            <a:off x="141768" y="6189523"/>
            <a:ext cx="8774630" cy="328081"/>
          </a:xfrm>
          <a:prstGeom prst="rect">
            <a:avLst/>
          </a:prstGeom>
        </p:spPr>
        <p:txBody>
          <a:bodyPr/>
          <a:lstStyle>
            <a:lvl1pPr algn="l">
              <a:defRPr sz="1000">
                <a:solidFill>
                  <a:schemeClr val="tx1"/>
                </a:solidFill>
              </a:defRPr>
            </a:lvl1pPr>
          </a:lstStyle>
          <a:p>
            <a:endParaRPr lang="en-US" dirty="0"/>
          </a:p>
        </p:txBody>
      </p:sp>
    </p:spTree>
    <p:extLst>
      <p:ext uri="{BB962C8B-B14F-4D97-AF65-F5344CB8AC3E}">
        <p14:creationId xmlns:p14="http://schemas.microsoft.com/office/powerpoint/2010/main" val="240662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8847E92-594B-B44E-800C-070205A818E4}" type="slidenum">
              <a:rPr lang="en-US" smtClean="0"/>
              <a:pPr/>
              <a:t>‹#›</a:t>
            </a:fld>
            <a:r>
              <a:rPr lang="en-US" smtClean="0"/>
              <a:t> </a:t>
            </a:r>
            <a:endParaRPr lang="en-US" dirty="0"/>
          </a:p>
        </p:txBody>
      </p:sp>
      <p:sp>
        <p:nvSpPr>
          <p:cNvPr id="6" name="Table Placeholder 5"/>
          <p:cNvSpPr>
            <a:spLocks noGrp="1"/>
          </p:cNvSpPr>
          <p:nvPr>
            <p:ph type="tbl" sz="quarter" idx="12"/>
          </p:nvPr>
        </p:nvSpPr>
        <p:spPr>
          <a:xfrm>
            <a:off x="141732" y="783771"/>
            <a:ext cx="8860536" cy="5315319"/>
          </a:xfrm>
        </p:spPr>
        <p:txBody>
          <a:bodyPr/>
          <a:lstStyle>
            <a:lvl1pPr>
              <a:defRPr>
                <a:solidFill>
                  <a:srgbClr val="1C1C1C"/>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141732" y="800305"/>
            <a:ext cx="8860536" cy="54861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txBox="1">
            <a:spLocks/>
          </p:cNvSpPr>
          <p:nvPr userDrawn="1"/>
        </p:nvSpPr>
        <p:spPr>
          <a:xfrm>
            <a:off x="141767" y="347321"/>
            <a:ext cx="9002234" cy="452984"/>
          </a:xfrm>
          <a:prstGeom prst="rect">
            <a:avLst/>
          </a:prstGeom>
        </p:spPr>
        <p:txBody>
          <a:bodyPr anchor="b"/>
          <a:lstStyle>
            <a:lvl1pPr marL="0" indent="0">
              <a:buNone/>
              <a:defRPr sz="2400" b="1">
                <a:solidFill>
                  <a:srgbClr val="1A4A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rgbClr val="1A4A32"/>
              </a:solidFill>
              <a:effectLst/>
              <a:uLnTx/>
              <a:uFillTx/>
              <a:latin typeface="+mn-lt"/>
              <a:ea typeface="+mn-ea"/>
              <a:cs typeface="+mn-cs"/>
            </a:endParaRPr>
          </a:p>
        </p:txBody>
      </p:sp>
      <p:sp>
        <p:nvSpPr>
          <p:cNvPr id="22" name="Footer Placeholder 5"/>
          <p:cNvSpPr>
            <a:spLocks noGrp="1"/>
          </p:cNvSpPr>
          <p:nvPr>
            <p:ph type="ftr" sz="quarter" idx="3"/>
          </p:nvPr>
        </p:nvSpPr>
        <p:spPr>
          <a:xfrm>
            <a:off x="141768" y="6199571"/>
            <a:ext cx="8774630" cy="328081"/>
          </a:xfrm>
          <a:prstGeom prst="rect">
            <a:avLst/>
          </a:prstGeom>
        </p:spPr>
        <p:txBody>
          <a:bodyPr/>
          <a:lstStyle>
            <a:lvl1pPr algn="l">
              <a:defRPr sz="1000">
                <a:solidFill>
                  <a:schemeClr val="tx1"/>
                </a:solidFill>
              </a:defRPr>
            </a:lvl1pPr>
          </a:lstStyle>
          <a:p>
            <a:endParaRPr lang="en-US" dirty="0"/>
          </a:p>
        </p:txBody>
      </p:sp>
      <p:sp>
        <p:nvSpPr>
          <p:cNvPr id="24" name="Slide Number Placeholder 6"/>
          <p:cNvSpPr>
            <a:spLocks noGrp="1"/>
          </p:cNvSpPr>
          <p:nvPr>
            <p:ph type="sldNum" sz="quarter" idx="4"/>
          </p:nvPr>
        </p:nvSpPr>
        <p:spPr>
          <a:xfrm>
            <a:off x="7870938" y="6670685"/>
            <a:ext cx="1177236" cy="261610"/>
          </a:xfrm>
          <a:prstGeom prst="rect">
            <a:avLst/>
          </a:prstGeom>
        </p:spPr>
        <p:txBody>
          <a:bodyPr/>
          <a:lstStyle>
            <a:lvl1pPr algn="r">
              <a:defRPr sz="1050" b="1">
                <a:solidFill>
                  <a:schemeClr val="bg1">
                    <a:lumMod val="65000"/>
                  </a:schemeClr>
                </a:solidFill>
              </a:defRPr>
            </a:lvl1pPr>
          </a:lstStyle>
          <a:p>
            <a:fld id="{48847E92-594B-B44E-800C-070205A818E4}" type="slidenum">
              <a:rPr lang="en-US" smtClean="0"/>
              <a:pPr/>
              <a:t>‹#›</a:t>
            </a:fld>
            <a:r>
              <a:rPr lang="en-US" dirty="0" smtClean="0"/>
              <a:t> </a:t>
            </a:r>
            <a:endParaRPr lang="en-US" dirty="0"/>
          </a:p>
        </p:txBody>
      </p:sp>
      <p:cxnSp>
        <p:nvCxnSpPr>
          <p:cNvPr id="25" name="Straight Connector 24"/>
          <p:cNvCxnSpPr/>
          <p:nvPr userDrawn="1"/>
        </p:nvCxnSpPr>
        <p:spPr>
          <a:xfrm>
            <a:off x="141768" y="609962"/>
            <a:ext cx="8860500" cy="0"/>
          </a:xfrm>
          <a:prstGeom prst="line">
            <a:avLst/>
          </a:prstGeom>
          <a:ln w="9525" cmpd="sng">
            <a:solidFill>
              <a:srgbClr val="A8B42A"/>
            </a:solidFill>
          </a:ln>
          <a:effectLst/>
        </p:spPr>
        <p:style>
          <a:lnRef idx="2">
            <a:schemeClr val="accent1"/>
          </a:lnRef>
          <a:fillRef idx="0">
            <a:schemeClr val="accent1"/>
          </a:fillRef>
          <a:effectRef idx="1">
            <a:schemeClr val="accent1"/>
          </a:effectRef>
          <a:fontRef idx="minor">
            <a:schemeClr val="tx1"/>
          </a:fontRef>
        </p:style>
      </p:cxnSp>
      <p:sp>
        <p:nvSpPr>
          <p:cNvPr id="27" name="Text Placeholder 2"/>
          <p:cNvSpPr txBox="1">
            <a:spLocks/>
          </p:cNvSpPr>
          <p:nvPr userDrawn="1"/>
        </p:nvSpPr>
        <p:spPr>
          <a:xfrm>
            <a:off x="141767" y="347321"/>
            <a:ext cx="9002234" cy="452984"/>
          </a:xfrm>
          <a:prstGeom prst="rect">
            <a:avLst/>
          </a:prstGeom>
        </p:spPr>
        <p:txBody>
          <a:bodyPr anchor="b"/>
          <a:lstStyle>
            <a:lvl1pPr marL="0" indent="0">
              <a:buNone/>
              <a:defRPr sz="2400" b="1">
                <a:solidFill>
                  <a:srgbClr val="1A4A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rgbClr val="1A4A32"/>
              </a:solidFill>
              <a:effectLst/>
              <a:uLnTx/>
              <a:uFillTx/>
              <a:latin typeface="+mn-lt"/>
              <a:ea typeface="+mn-ea"/>
              <a:cs typeface="+mn-cs"/>
            </a:endParaRPr>
          </a:p>
        </p:txBody>
      </p:sp>
      <p:sp>
        <p:nvSpPr>
          <p:cNvPr id="28" name="TextBox 27"/>
          <p:cNvSpPr txBox="1"/>
          <p:nvPr userDrawn="1"/>
        </p:nvSpPr>
        <p:spPr>
          <a:xfrm>
            <a:off x="141768" y="6660637"/>
            <a:ext cx="8860500" cy="261610"/>
          </a:xfrm>
          <a:prstGeom prst="rect">
            <a:avLst/>
          </a:prstGeom>
          <a:noFill/>
        </p:spPr>
        <p:txBody>
          <a:bodyPr wrap="square" rtlCol="0">
            <a:spAutoFit/>
          </a:bodyPr>
          <a:lstStyle/>
          <a:p>
            <a:pPr algn="ctr"/>
            <a:r>
              <a:rPr lang="en-US" sz="1050" b="1" dirty="0" smtClean="0">
                <a:solidFill>
                  <a:schemeClr val="bg1">
                    <a:lumMod val="65000"/>
                  </a:schemeClr>
                </a:solidFill>
              </a:rPr>
              <a:t>CONFIDENTIAL INTERNAL USE ONLY</a:t>
            </a:r>
            <a:endParaRPr lang="en-US" sz="1050" b="1" dirty="0">
              <a:solidFill>
                <a:schemeClr val="bg1">
                  <a:lumMod val="65000"/>
                </a:schemeClr>
              </a:solidFill>
            </a:endParaRPr>
          </a:p>
        </p:txBody>
      </p:sp>
      <p:sp>
        <p:nvSpPr>
          <p:cNvPr id="10" name="Title Placeholder 9"/>
          <p:cNvSpPr>
            <a:spLocks noGrp="1"/>
          </p:cNvSpPr>
          <p:nvPr>
            <p:ph type="title"/>
          </p:nvPr>
        </p:nvSpPr>
        <p:spPr>
          <a:xfrm>
            <a:off x="141732" y="160768"/>
            <a:ext cx="8860536" cy="457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cxnSp>
        <p:nvCxnSpPr>
          <p:cNvPr id="14" name="Straight Connector 13"/>
          <p:cNvCxnSpPr/>
          <p:nvPr userDrawn="1"/>
        </p:nvCxnSpPr>
        <p:spPr>
          <a:xfrm>
            <a:off x="141768" y="6527652"/>
            <a:ext cx="8860500" cy="0"/>
          </a:xfrm>
          <a:prstGeom prst="line">
            <a:avLst/>
          </a:prstGeom>
          <a:ln w="9525" cmpd="sng">
            <a:solidFill>
              <a:srgbClr val="A8B42A"/>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Verso 2color.jpg"/>
          <p:cNvPicPr>
            <a:picLocks noChangeAspect="1"/>
          </p:cNvPicPr>
          <p:nvPr userDrawn="1"/>
        </p:nvPicPr>
        <p:blipFill>
          <a:blip r:embed="rId8" cstate="screen"/>
          <a:stretch>
            <a:fillRect/>
          </a:stretch>
        </p:blipFill>
        <p:spPr>
          <a:xfrm>
            <a:off x="141732" y="6578045"/>
            <a:ext cx="601846" cy="232025"/>
          </a:xfrm>
          <a:prstGeom prst="rect">
            <a:avLst/>
          </a:prstGeom>
        </p:spPr>
      </p:pic>
    </p:spTree>
    <p:extLst>
      <p:ext uri="{BB962C8B-B14F-4D97-AF65-F5344CB8AC3E}">
        <p14:creationId xmlns:p14="http://schemas.microsoft.com/office/powerpoint/2010/main" val="2606711511"/>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70" r:id="rId4"/>
    <p:sldLayoutId id="2147483685" r:id="rId5"/>
    <p:sldLayoutId id="2147483686" r:id="rId6"/>
  </p:sldLayoutIdLst>
  <p:hf hdr="0" dt="0"/>
  <p:txStyles>
    <p:titleStyle>
      <a:lvl1pPr algn="l" defTabSz="457200" rtl="0" eaLnBrk="1" latinLnBrk="0" hangingPunct="1">
        <a:spcBef>
          <a:spcPct val="0"/>
        </a:spcBef>
        <a:buNone/>
        <a:defRPr sz="2400" b="1"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141732" y="800305"/>
            <a:ext cx="8860536" cy="54861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txBox="1">
            <a:spLocks/>
          </p:cNvSpPr>
          <p:nvPr userDrawn="1"/>
        </p:nvSpPr>
        <p:spPr>
          <a:xfrm>
            <a:off x="141767" y="347321"/>
            <a:ext cx="9002234" cy="452984"/>
          </a:xfrm>
          <a:prstGeom prst="rect">
            <a:avLst/>
          </a:prstGeom>
        </p:spPr>
        <p:txBody>
          <a:bodyPr anchor="b"/>
          <a:lstStyle>
            <a:lvl1pPr marL="0" indent="0">
              <a:buNone/>
              <a:defRPr sz="2400" b="1">
                <a:solidFill>
                  <a:srgbClr val="1A4A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rgbClr val="1A4A32"/>
              </a:solidFill>
              <a:effectLst/>
              <a:uLnTx/>
              <a:uFillTx/>
              <a:latin typeface="+mn-lt"/>
              <a:ea typeface="+mn-ea"/>
              <a:cs typeface="+mn-cs"/>
            </a:endParaRPr>
          </a:p>
        </p:txBody>
      </p:sp>
      <p:sp>
        <p:nvSpPr>
          <p:cNvPr id="22" name="Footer Placeholder 5"/>
          <p:cNvSpPr>
            <a:spLocks noGrp="1"/>
          </p:cNvSpPr>
          <p:nvPr>
            <p:ph type="ftr" sz="quarter" idx="3"/>
          </p:nvPr>
        </p:nvSpPr>
        <p:spPr>
          <a:xfrm>
            <a:off x="141768" y="6199571"/>
            <a:ext cx="8774630" cy="328081"/>
          </a:xfrm>
          <a:prstGeom prst="rect">
            <a:avLst/>
          </a:prstGeom>
        </p:spPr>
        <p:txBody>
          <a:bodyPr/>
          <a:lstStyle>
            <a:lvl1pPr algn="l">
              <a:defRPr sz="1000">
                <a:solidFill>
                  <a:schemeClr val="tx1"/>
                </a:solidFill>
              </a:defRPr>
            </a:lvl1pPr>
          </a:lstStyle>
          <a:p>
            <a:endParaRPr lang="en-US" dirty="0"/>
          </a:p>
        </p:txBody>
      </p:sp>
      <p:sp>
        <p:nvSpPr>
          <p:cNvPr id="24" name="Slide Number Placeholder 6"/>
          <p:cNvSpPr>
            <a:spLocks noGrp="1"/>
          </p:cNvSpPr>
          <p:nvPr>
            <p:ph type="sldNum" sz="quarter" idx="4"/>
          </p:nvPr>
        </p:nvSpPr>
        <p:spPr>
          <a:xfrm>
            <a:off x="7870938" y="6670685"/>
            <a:ext cx="1177236" cy="261610"/>
          </a:xfrm>
          <a:prstGeom prst="rect">
            <a:avLst/>
          </a:prstGeom>
        </p:spPr>
        <p:txBody>
          <a:bodyPr/>
          <a:lstStyle>
            <a:lvl1pPr algn="r">
              <a:defRPr sz="1050" b="1">
                <a:solidFill>
                  <a:schemeClr val="bg1">
                    <a:lumMod val="65000"/>
                  </a:schemeClr>
                </a:solidFill>
              </a:defRPr>
            </a:lvl1pPr>
          </a:lstStyle>
          <a:p>
            <a:fld id="{48847E92-594B-B44E-800C-070205A818E4}" type="slidenum">
              <a:rPr lang="en-US" smtClean="0"/>
              <a:pPr/>
              <a:t>‹#›</a:t>
            </a:fld>
            <a:r>
              <a:rPr lang="en-US" dirty="0" smtClean="0"/>
              <a:t> </a:t>
            </a:r>
            <a:endParaRPr lang="en-US" dirty="0"/>
          </a:p>
        </p:txBody>
      </p:sp>
      <p:cxnSp>
        <p:nvCxnSpPr>
          <p:cNvPr id="25" name="Straight Connector 24"/>
          <p:cNvCxnSpPr/>
          <p:nvPr userDrawn="1"/>
        </p:nvCxnSpPr>
        <p:spPr>
          <a:xfrm>
            <a:off x="141768" y="609962"/>
            <a:ext cx="8860500" cy="0"/>
          </a:xfrm>
          <a:prstGeom prst="line">
            <a:avLst/>
          </a:prstGeom>
          <a:ln w="9525" cmpd="sng">
            <a:solidFill>
              <a:srgbClr val="A8B42A"/>
            </a:solidFill>
          </a:ln>
          <a:effectLst/>
        </p:spPr>
        <p:style>
          <a:lnRef idx="2">
            <a:schemeClr val="accent1"/>
          </a:lnRef>
          <a:fillRef idx="0">
            <a:schemeClr val="accent1"/>
          </a:fillRef>
          <a:effectRef idx="1">
            <a:schemeClr val="accent1"/>
          </a:effectRef>
          <a:fontRef idx="minor">
            <a:schemeClr val="tx1"/>
          </a:fontRef>
        </p:style>
      </p:cxnSp>
      <p:sp>
        <p:nvSpPr>
          <p:cNvPr id="27" name="Text Placeholder 2"/>
          <p:cNvSpPr txBox="1">
            <a:spLocks/>
          </p:cNvSpPr>
          <p:nvPr userDrawn="1"/>
        </p:nvSpPr>
        <p:spPr>
          <a:xfrm>
            <a:off x="141767" y="347321"/>
            <a:ext cx="9002234" cy="452984"/>
          </a:xfrm>
          <a:prstGeom prst="rect">
            <a:avLst/>
          </a:prstGeom>
        </p:spPr>
        <p:txBody>
          <a:bodyPr anchor="b"/>
          <a:lstStyle>
            <a:lvl1pPr marL="0" indent="0">
              <a:buNone/>
              <a:defRPr sz="2400" b="1">
                <a:solidFill>
                  <a:srgbClr val="1A4A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rgbClr val="1A4A32"/>
              </a:solidFill>
              <a:effectLst/>
              <a:uLnTx/>
              <a:uFillTx/>
              <a:latin typeface="+mn-lt"/>
              <a:ea typeface="+mn-ea"/>
              <a:cs typeface="+mn-cs"/>
            </a:endParaRPr>
          </a:p>
        </p:txBody>
      </p:sp>
      <p:sp>
        <p:nvSpPr>
          <p:cNvPr id="10" name="Title Placeholder 9"/>
          <p:cNvSpPr>
            <a:spLocks noGrp="1"/>
          </p:cNvSpPr>
          <p:nvPr>
            <p:ph type="title"/>
          </p:nvPr>
        </p:nvSpPr>
        <p:spPr>
          <a:xfrm>
            <a:off x="141732" y="160768"/>
            <a:ext cx="8860536" cy="457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cxnSp>
        <p:nvCxnSpPr>
          <p:cNvPr id="14" name="Straight Connector 13"/>
          <p:cNvCxnSpPr/>
          <p:nvPr userDrawn="1"/>
        </p:nvCxnSpPr>
        <p:spPr>
          <a:xfrm>
            <a:off x="141768" y="6527652"/>
            <a:ext cx="8860500" cy="0"/>
          </a:xfrm>
          <a:prstGeom prst="line">
            <a:avLst/>
          </a:prstGeom>
          <a:ln w="9525" cmpd="sng">
            <a:solidFill>
              <a:srgbClr val="A8B42A"/>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Verso 2color.jpg"/>
          <p:cNvPicPr>
            <a:picLocks noChangeAspect="1"/>
          </p:cNvPicPr>
          <p:nvPr userDrawn="1"/>
        </p:nvPicPr>
        <p:blipFill>
          <a:blip r:embed="rId6" cstate="screen"/>
          <a:stretch>
            <a:fillRect/>
          </a:stretch>
        </p:blipFill>
        <p:spPr>
          <a:xfrm>
            <a:off x="141732" y="6578045"/>
            <a:ext cx="601846" cy="232025"/>
          </a:xfrm>
          <a:prstGeom prst="rect">
            <a:avLst/>
          </a:prstGeom>
        </p:spPr>
      </p:pic>
    </p:spTree>
    <p:extLst>
      <p:ext uri="{BB962C8B-B14F-4D97-AF65-F5344CB8AC3E}">
        <p14:creationId xmlns:p14="http://schemas.microsoft.com/office/powerpoint/2010/main" val="26067115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dt="0"/>
  <p:txStyles>
    <p:titleStyle>
      <a:lvl1pPr algn="l" defTabSz="457200" rtl="0" eaLnBrk="1" latinLnBrk="0" hangingPunct="1">
        <a:spcBef>
          <a:spcPct val="0"/>
        </a:spcBef>
        <a:buNone/>
        <a:defRPr sz="2400" b="1"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Verso 2color.jpg"/>
          <p:cNvPicPr>
            <a:picLocks noChangeAspect="1"/>
          </p:cNvPicPr>
          <p:nvPr userDrawn="1"/>
        </p:nvPicPr>
        <p:blipFill>
          <a:blip r:embed="rId4" cstate="screen"/>
          <a:stretch>
            <a:fillRect/>
          </a:stretch>
        </p:blipFill>
        <p:spPr>
          <a:xfrm>
            <a:off x="7937364" y="119880"/>
            <a:ext cx="1045854" cy="403200"/>
          </a:xfrm>
          <a:prstGeom prst="rect">
            <a:avLst/>
          </a:prstGeom>
        </p:spPr>
      </p:pic>
      <p:cxnSp>
        <p:nvCxnSpPr>
          <p:cNvPr id="11" name="Straight Connector 10"/>
          <p:cNvCxnSpPr/>
          <p:nvPr userDrawn="1"/>
        </p:nvCxnSpPr>
        <p:spPr>
          <a:xfrm>
            <a:off x="141768" y="609962"/>
            <a:ext cx="8860500" cy="0"/>
          </a:xfrm>
          <a:prstGeom prst="line">
            <a:avLst/>
          </a:prstGeom>
          <a:ln w="9525" cmpd="sng">
            <a:solidFill>
              <a:srgbClr val="A8B42A"/>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41768" y="6527652"/>
            <a:ext cx="8860500" cy="0"/>
          </a:xfrm>
          <a:prstGeom prst="line">
            <a:avLst/>
          </a:prstGeom>
          <a:ln w="9525" cmpd="sng">
            <a:solidFill>
              <a:srgbClr val="A8B42A"/>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9"/>
          <p:cNvSpPr>
            <a:spLocks noGrp="1"/>
          </p:cNvSpPr>
          <p:nvPr>
            <p:ph type="title"/>
          </p:nvPr>
        </p:nvSpPr>
        <p:spPr>
          <a:xfrm>
            <a:off x="122682" y="152762"/>
            <a:ext cx="8860536" cy="457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7" name="Footer Placeholder 5"/>
          <p:cNvSpPr>
            <a:spLocks noGrp="1"/>
          </p:cNvSpPr>
          <p:nvPr>
            <p:ph type="ftr" sz="quarter" idx="3"/>
          </p:nvPr>
        </p:nvSpPr>
        <p:spPr>
          <a:xfrm>
            <a:off x="141768" y="6199571"/>
            <a:ext cx="8774630" cy="328081"/>
          </a:xfrm>
          <a:prstGeom prst="rect">
            <a:avLst/>
          </a:prstGeom>
        </p:spPr>
        <p:txBody>
          <a:bodyPr/>
          <a:lstStyle>
            <a:lvl1pPr algn="l">
              <a:defRPr sz="1000">
                <a:solidFill>
                  <a:schemeClr val="tx1"/>
                </a:solidFill>
              </a:defRPr>
            </a:lvl1pPr>
          </a:lstStyle>
          <a:p>
            <a:endParaRPr lang="en-US" dirty="0"/>
          </a:p>
        </p:txBody>
      </p:sp>
      <p:sp>
        <p:nvSpPr>
          <p:cNvPr id="18" name="Slide Number Placeholder 17"/>
          <p:cNvSpPr>
            <a:spLocks noGrp="1"/>
          </p:cNvSpPr>
          <p:nvPr>
            <p:ph type="sldNum" sz="quarter" idx="4"/>
          </p:nvPr>
        </p:nvSpPr>
        <p:spPr>
          <a:xfrm>
            <a:off x="6913422" y="6588602"/>
            <a:ext cx="21336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C0D7C0-5736-4AE0-ABDC-852F16888F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spcBef>
          <a:spcPct val="0"/>
        </a:spcBef>
        <a:buNone/>
        <a:defRPr sz="2400" b="1"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amp;esrc=s&amp;source=images&amp;cd=&amp;cad=rja&amp;uact=8&amp;ved=0ahUKEwinvbrntrTOAhXM2SYKHQiCAxkQjRwIBw&amp;url=http://www.seton.com/north-7902-emergency-escape-mouthbit-respirator-3122b.html&amp;psig=AFQjCNHFvfMV0iLLO2gKpHxzdLtpb2Y9Kw&amp;ust=147083534191561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en-US" dirty="0"/>
              <a:t>Verso Corporation Escanaba </a:t>
            </a:r>
            <a:r>
              <a:rPr lang="it-IT" altLang="en-US" dirty="0" smtClean="0"/>
              <a:t>Mill</a:t>
            </a:r>
            <a:endParaRPr lang="en-US" dirty="0"/>
          </a:p>
        </p:txBody>
      </p:sp>
      <p:sp>
        <p:nvSpPr>
          <p:cNvPr id="3" name="Text Placeholder 2"/>
          <p:cNvSpPr>
            <a:spLocks noGrp="1"/>
          </p:cNvSpPr>
          <p:nvPr>
            <p:ph type="body" sz="quarter" idx="10"/>
          </p:nvPr>
        </p:nvSpPr>
        <p:spPr>
          <a:xfrm>
            <a:off x="141767" y="3274707"/>
            <a:ext cx="9002234" cy="879282"/>
          </a:xfrm>
        </p:spPr>
        <p:txBody>
          <a:bodyPr>
            <a:normAutofit/>
          </a:bodyPr>
          <a:lstStyle/>
          <a:p>
            <a:r>
              <a:rPr lang="en-US" altLang="en-US" sz="2000" dirty="0"/>
              <a:t>Environmental Health and Safety Visitor/Contractor Safety </a:t>
            </a:r>
            <a:r>
              <a:rPr lang="en-US" altLang="en-US" sz="2000" dirty="0" smtClean="0"/>
              <a:t>Orientation</a:t>
            </a:r>
          </a:p>
        </p:txBody>
      </p:sp>
    </p:spTree>
    <p:extLst>
      <p:ext uri="{BB962C8B-B14F-4D97-AF65-F5344CB8AC3E}">
        <p14:creationId xmlns:p14="http://schemas.microsoft.com/office/powerpoint/2010/main" val="1893651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Mill Policy – Drug, Alcohol and Smoking Policy</a:t>
            </a:r>
          </a:p>
        </p:txBody>
      </p:sp>
      <p:sp>
        <p:nvSpPr>
          <p:cNvPr id="7" name="Text Placeholder 1"/>
          <p:cNvSpPr txBox="1">
            <a:spLocks/>
          </p:cNvSpPr>
          <p:nvPr/>
        </p:nvSpPr>
        <p:spPr>
          <a:xfrm>
            <a:off x="2542903" y="780489"/>
            <a:ext cx="6459365" cy="5157559"/>
          </a:xfrm>
          <a:prstGeom prst="rect">
            <a:avLst/>
          </a:prstGeom>
        </p:spPr>
        <p:txBody>
          <a:bodyPr/>
          <a:lstStyle/>
          <a:p>
            <a:pPr indent="-342900">
              <a:spcBef>
                <a:spcPct val="20000"/>
              </a:spcBef>
              <a:defRPr/>
            </a:pPr>
            <a:r>
              <a:rPr lang="en-US" b="1" dirty="0">
                <a:solidFill>
                  <a:srgbClr val="000000"/>
                </a:solidFill>
              </a:rPr>
              <a:t>Drug-Free Workplace</a:t>
            </a:r>
          </a:p>
          <a:p>
            <a:pPr indent="-342900">
              <a:spcBef>
                <a:spcPct val="20000"/>
              </a:spcBef>
              <a:defRPr/>
            </a:pPr>
            <a:r>
              <a:rPr lang="en-US" dirty="0" smtClean="0">
                <a:solidFill>
                  <a:srgbClr val="000000"/>
                </a:solidFill>
              </a:rPr>
              <a:t>Verso’s </a:t>
            </a:r>
            <a:r>
              <a:rPr lang="en-US" dirty="0">
                <a:solidFill>
                  <a:srgbClr val="000000"/>
                </a:solidFill>
              </a:rPr>
              <a:t>Drug-Free Workplace Policy is to strictly prohibit </a:t>
            </a:r>
            <a:r>
              <a:rPr lang="en-US" dirty="0" smtClean="0">
                <a:solidFill>
                  <a:srgbClr val="000000"/>
                </a:solidFill>
              </a:rPr>
              <a:t>:</a:t>
            </a:r>
          </a:p>
          <a:p>
            <a:pPr marL="171450" indent="-171450">
              <a:spcBef>
                <a:spcPct val="20000"/>
              </a:spcBef>
              <a:buFont typeface="Arial" panose="020B0604020202020204" pitchFamily="34" charset="0"/>
              <a:buChar char="•"/>
              <a:defRPr/>
            </a:pPr>
            <a:r>
              <a:rPr lang="en-US" dirty="0" smtClean="0">
                <a:solidFill>
                  <a:srgbClr val="000000"/>
                </a:solidFill>
              </a:rPr>
              <a:t>The </a:t>
            </a:r>
            <a:r>
              <a:rPr lang="en-US" dirty="0">
                <a:solidFill>
                  <a:srgbClr val="000000"/>
                </a:solidFill>
              </a:rPr>
              <a:t>use, manufacture, distribution, dispensation, or possession of alcohol, drugs, or controlled substances while on the job or on company </a:t>
            </a:r>
            <a:r>
              <a:rPr lang="en-US" dirty="0" smtClean="0">
                <a:solidFill>
                  <a:srgbClr val="000000"/>
                </a:solidFill>
              </a:rPr>
              <a:t>property.</a:t>
            </a:r>
            <a:endParaRPr lang="en-US" dirty="0">
              <a:solidFill>
                <a:srgbClr val="000000"/>
              </a:solidFill>
            </a:endParaRPr>
          </a:p>
          <a:p>
            <a:pPr marL="171450" indent="-171450">
              <a:spcBef>
                <a:spcPct val="20000"/>
              </a:spcBef>
              <a:buFont typeface="Arial" panose="020B0604020202020204" pitchFamily="34" charset="0"/>
              <a:buChar char="•"/>
              <a:defRPr/>
            </a:pPr>
            <a:r>
              <a:rPr lang="en-US" dirty="0" smtClean="0">
                <a:solidFill>
                  <a:srgbClr val="000000"/>
                </a:solidFill>
              </a:rPr>
              <a:t>Reporting </a:t>
            </a:r>
            <a:r>
              <a:rPr lang="en-US" dirty="0">
                <a:solidFill>
                  <a:srgbClr val="000000"/>
                </a:solidFill>
              </a:rPr>
              <a:t>to work under the influence of alcohol, drugs or unauthorized controlled substance present in one’s </a:t>
            </a:r>
            <a:r>
              <a:rPr lang="en-US" dirty="0" smtClean="0">
                <a:solidFill>
                  <a:srgbClr val="000000"/>
                </a:solidFill>
              </a:rPr>
              <a:t>system.</a:t>
            </a:r>
            <a:endParaRPr lang="en-US" dirty="0">
              <a:solidFill>
                <a:srgbClr val="000000"/>
              </a:solidFill>
            </a:endParaRPr>
          </a:p>
          <a:p>
            <a:pPr>
              <a:spcBef>
                <a:spcPct val="20000"/>
              </a:spcBef>
              <a:defRPr/>
            </a:pPr>
            <a:endParaRPr lang="en-US" dirty="0" smtClean="0">
              <a:solidFill>
                <a:srgbClr val="000000"/>
              </a:solidFill>
            </a:endParaRPr>
          </a:p>
          <a:p>
            <a:pPr>
              <a:spcBef>
                <a:spcPct val="20000"/>
              </a:spcBef>
              <a:defRPr/>
            </a:pPr>
            <a:endParaRPr lang="en-US" dirty="0">
              <a:solidFill>
                <a:srgbClr val="000000"/>
              </a:solidFill>
            </a:endParaRPr>
          </a:p>
          <a:p>
            <a:pPr indent="-342900">
              <a:spcBef>
                <a:spcPct val="20000"/>
              </a:spcBef>
              <a:defRPr/>
            </a:pPr>
            <a:r>
              <a:rPr lang="en-US" b="1" dirty="0">
                <a:solidFill>
                  <a:srgbClr val="000000"/>
                </a:solidFill>
              </a:rPr>
              <a:t>Smoke-Free Workplace</a:t>
            </a:r>
          </a:p>
          <a:p>
            <a:pPr indent="-342900">
              <a:spcBef>
                <a:spcPct val="20000"/>
              </a:spcBef>
              <a:defRPr/>
            </a:pPr>
            <a:r>
              <a:rPr lang="en-US" dirty="0">
                <a:solidFill>
                  <a:srgbClr val="000000"/>
                </a:solidFill>
              </a:rPr>
              <a:t>Verso’s Smoke-Free Workplace Policy prohibits the burning of a lighted cigar, cigarette, pipe or any other matter or substance that contains a tobacco </a:t>
            </a:r>
            <a:r>
              <a:rPr lang="en-US" dirty="0" smtClean="0">
                <a:solidFill>
                  <a:srgbClr val="000000"/>
                </a:solidFill>
              </a:rPr>
              <a:t>product throughout the entire facility.</a:t>
            </a:r>
          </a:p>
          <a:p>
            <a:pPr indent="-342900">
              <a:spcBef>
                <a:spcPct val="20000"/>
              </a:spcBef>
              <a:buFont typeface="Arial" panose="020B0604020202020204" pitchFamily="34" charset="0"/>
              <a:buChar char="•"/>
              <a:defRPr/>
            </a:pPr>
            <a:r>
              <a:rPr lang="en-US" dirty="0" smtClean="0">
                <a:solidFill>
                  <a:srgbClr val="000000"/>
                </a:solidFill>
              </a:rPr>
              <a:t>Vaping and E-Cigarettes of any type and/or style are prohibited.</a:t>
            </a:r>
          </a:p>
          <a:p>
            <a:pPr indent="-342900">
              <a:spcBef>
                <a:spcPct val="20000"/>
              </a:spcBef>
              <a:buFont typeface="Arial" panose="020B0604020202020204" pitchFamily="34" charset="0"/>
              <a:buChar char="•"/>
              <a:defRPr/>
            </a:pPr>
            <a:r>
              <a:rPr lang="en-US" dirty="0" smtClean="0">
                <a:solidFill>
                  <a:srgbClr val="000000"/>
                </a:solidFill>
              </a:rPr>
              <a:t>The use of smokeless chewing tobacco is not permitted in the E1 Paper Machine System or PS&amp;D (Roll Shipping) areas due to FDA requirements.</a:t>
            </a:r>
            <a:endParaRPr lang="en-US" dirty="0">
              <a:latin typeface="Verdana" pitchFamily="34" charset="0"/>
              <a:ea typeface="Verdana" pitchFamily="34" charset="0"/>
              <a:cs typeface="Verdana" pitchFamily="34" charset="0"/>
            </a:endParaRPr>
          </a:p>
        </p:txBody>
      </p:sp>
      <p:pic>
        <p:nvPicPr>
          <p:cNvPr id="24581" name="Picture 2" descr="S:\SHARE\Training Team\LEEANN\Development\Visitor Safety\Photos\Alcohol-Free-Hard-Hat-Decal-HH-0230.gif"/>
          <p:cNvPicPr>
            <a:picLocks noChangeAspect="1" noChangeArrowheads="1"/>
          </p:cNvPicPr>
          <p:nvPr/>
        </p:nvPicPr>
        <p:blipFill>
          <a:blip r:embed="rId3" cstate="email">
            <a:extLst>
              <a:ext uri="{28A0092B-C50C-407E-A947-70E740481C1C}">
                <a14:useLocalDpi xmlns:a14="http://schemas.microsoft.com/office/drawing/2010/main" val="0"/>
              </a:ext>
            </a:extLst>
          </a:blip>
          <a:srcRect r="3220"/>
          <a:stretch>
            <a:fillRect/>
          </a:stretch>
        </p:blipFill>
        <p:spPr bwMode="auto">
          <a:xfrm>
            <a:off x="141732" y="897458"/>
            <a:ext cx="2329556" cy="240684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S:\SHARE\Training Team\LEEANN\Development\Visitor Safety\Photos\smoke-free-hotels.jpg"/>
          <p:cNvPicPr>
            <a:picLocks noChangeArrowheads="1"/>
          </p:cNvPicPr>
          <p:nvPr/>
        </p:nvPicPr>
        <p:blipFill>
          <a:blip r:embed="rId4" cstate="email">
            <a:extLst>
              <a:ext uri="{28A0092B-C50C-407E-A947-70E740481C1C}">
                <a14:useLocalDpi xmlns:a14="http://schemas.microsoft.com/office/drawing/2010/main" val="0"/>
              </a:ext>
            </a:extLst>
          </a:blip>
          <a:srcRect t="7471" b="10080"/>
          <a:stretch>
            <a:fillRect/>
          </a:stretch>
        </p:blipFill>
        <p:spPr bwMode="auto">
          <a:xfrm>
            <a:off x="328973" y="3610620"/>
            <a:ext cx="1955074" cy="26160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Mill Policy – Weapons Policy</a:t>
            </a:r>
          </a:p>
        </p:txBody>
      </p:sp>
      <p:pic>
        <p:nvPicPr>
          <p:cNvPr id="28675"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862" y="1101219"/>
            <a:ext cx="3556466" cy="41492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a:xfrm>
            <a:off x="4162698" y="1872343"/>
            <a:ext cx="4469388" cy="4068082"/>
          </a:xfrm>
          <a:prstGeom prst="rect">
            <a:avLst/>
          </a:prstGeom>
        </p:spPr>
        <p:txBody>
          <a:bodyPr/>
          <a:lstStyle/>
          <a:p>
            <a:pPr indent="-342900">
              <a:spcBef>
                <a:spcPct val="20000"/>
              </a:spcBef>
              <a:defRPr/>
            </a:pPr>
            <a:r>
              <a:rPr lang="en-US" sz="2000" b="1" dirty="0">
                <a:solidFill>
                  <a:srgbClr val="000000"/>
                </a:solidFill>
              </a:rPr>
              <a:t>Prohibition of Weapons</a:t>
            </a:r>
          </a:p>
          <a:p>
            <a:pPr indent="-342900">
              <a:spcBef>
                <a:spcPct val="20000"/>
              </a:spcBef>
              <a:defRPr/>
            </a:pPr>
            <a:r>
              <a:rPr lang="en-US" dirty="0" smtClean="0">
                <a:solidFill>
                  <a:srgbClr val="000000"/>
                </a:solidFill>
              </a:rPr>
              <a:t>The possession, </a:t>
            </a:r>
            <a:r>
              <a:rPr lang="en-US" dirty="0">
                <a:solidFill>
                  <a:srgbClr val="000000"/>
                </a:solidFill>
              </a:rPr>
              <a:t>carrying or </a:t>
            </a:r>
            <a:r>
              <a:rPr lang="en-US" dirty="0" smtClean="0">
                <a:solidFill>
                  <a:srgbClr val="000000"/>
                </a:solidFill>
              </a:rPr>
              <a:t>use of weapons </a:t>
            </a:r>
            <a:r>
              <a:rPr lang="en-US" dirty="0">
                <a:solidFill>
                  <a:srgbClr val="000000"/>
                </a:solidFill>
              </a:rPr>
              <a:t>of any type on </a:t>
            </a:r>
            <a:r>
              <a:rPr lang="en-US" dirty="0" smtClean="0">
                <a:solidFill>
                  <a:srgbClr val="000000"/>
                </a:solidFill>
              </a:rPr>
              <a:t>Verso property without </a:t>
            </a:r>
            <a:r>
              <a:rPr lang="en-US" dirty="0">
                <a:solidFill>
                  <a:srgbClr val="000000"/>
                </a:solidFill>
              </a:rPr>
              <a:t>the explicit authorization of </a:t>
            </a:r>
            <a:r>
              <a:rPr lang="en-US" dirty="0" smtClean="0">
                <a:solidFill>
                  <a:srgbClr val="000000"/>
                </a:solidFill>
              </a:rPr>
              <a:t>Verso is prohibited.</a:t>
            </a:r>
            <a:endParaRPr lang="en-US" dirty="0">
              <a:solidFill>
                <a:srgbClr val="000000"/>
              </a:solidFill>
            </a:endParaRPr>
          </a:p>
        </p:txBody>
      </p:sp>
      <p:pic>
        <p:nvPicPr>
          <p:cNvPr id="11" name="Picture 2" descr="S:\SHARE\Training Team\LEEANN\Development\Visitor Safety\Photos\No-Weapons-Allowed-Guns-Sign-K-2851.gif"/>
          <p:cNvPicPr>
            <a:picLocks noChangeAspect="1" noChangeArrowheads="1"/>
          </p:cNvPicPr>
          <p:nvPr/>
        </p:nvPicPr>
        <p:blipFill rotWithShape="1">
          <a:blip r:embed="rId4">
            <a:extLst/>
          </a:blip>
          <a:srcRect r="3366" b="2616"/>
          <a:stretch/>
        </p:blipFill>
        <p:spPr bwMode="auto">
          <a:xfrm>
            <a:off x="1036975" y="1172024"/>
            <a:ext cx="2693622" cy="40215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Tree>
    <p:extLst>
      <p:ext uri="{BB962C8B-B14F-4D97-AF65-F5344CB8AC3E}">
        <p14:creationId xmlns:p14="http://schemas.microsoft.com/office/powerpoint/2010/main" val="2564708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1732" y="748938"/>
            <a:ext cx="4334474" cy="5603038"/>
          </a:xfrm>
        </p:spPr>
        <p:txBody>
          <a:bodyPr/>
          <a:lstStyle/>
          <a:p>
            <a:pPr marL="0" indent="0">
              <a:spcBef>
                <a:spcPct val="0"/>
              </a:spcBef>
              <a:buFont typeface="Arial" panose="020B0604020202020204" pitchFamily="34" charset="0"/>
              <a:buNone/>
              <a:defRPr/>
            </a:pPr>
            <a:r>
              <a:rPr lang="en-US" dirty="0" smtClean="0">
                <a:solidFill>
                  <a:prstClr val="black"/>
                </a:solidFill>
              </a:rPr>
              <a:t>The </a:t>
            </a:r>
            <a:r>
              <a:rPr lang="en-US" dirty="0">
                <a:solidFill>
                  <a:prstClr val="black"/>
                </a:solidFill>
              </a:rPr>
              <a:t>term "Lockout" has been expanded to include </a:t>
            </a:r>
            <a:r>
              <a:rPr lang="en-US" dirty="0" smtClean="0">
                <a:solidFill>
                  <a:prstClr val="black"/>
                </a:solidFill>
              </a:rPr>
              <a:t>all potential sources of energy </a:t>
            </a:r>
            <a:r>
              <a:rPr lang="en-US" dirty="0">
                <a:solidFill>
                  <a:prstClr val="black"/>
                </a:solidFill>
              </a:rPr>
              <a:t>- electrical, mechanical, hydraulic, pneumatic, chemical, etc. </a:t>
            </a:r>
            <a:endParaRPr lang="en-US" dirty="0" smtClean="0">
              <a:solidFill>
                <a:prstClr val="black"/>
              </a:solidFill>
            </a:endParaRPr>
          </a:p>
          <a:p>
            <a:pPr marL="0" indent="0">
              <a:spcBef>
                <a:spcPct val="0"/>
              </a:spcBef>
              <a:buFont typeface="Arial" panose="020B0604020202020204" pitchFamily="34" charset="0"/>
              <a:buNone/>
              <a:defRPr/>
            </a:pPr>
            <a:endParaRPr lang="en-US" dirty="0">
              <a:solidFill>
                <a:prstClr val="black"/>
              </a:solidFill>
            </a:endParaRPr>
          </a:p>
          <a:p>
            <a:pPr marL="0" indent="0">
              <a:spcBef>
                <a:spcPct val="0"/>
              </a:spcBef>
              <a:buFont typeface="Arial" panose="020B0604020202020204" pitchFamily="34" charset="0"/>
              <a:buNone/>
              <a:defRPr/>
            </a:pPr>
            <a:r>
              <a:rPr lang="en-US" dirty="0" smtClean="0">
                <a:solidFill>
                  <a:prstClr val="black"/>
                </a:solidFill>
              </a:rPr>
              <a:t>Whether </a:t>
            </a:r>
            <a:r>
              <a:rPr lang="en-US" dirty="0">
                <a:solidFill>
                  <a:prstClr val="black"/>
                </a:solidFill>
              </a:rPr>
              <a:t>it is an single point lockout or group lockout, </a:t>
            </a:r>
            <a:r>
              <a:rPr lang="en-US" dirty="0" smtClean="0">
                <a:solidFill>
                  <a:prstClr val="black"/>
                </a:solidFill>
              </a:rPr>
              <a:t>you need </a:t>
            </a:r>
            <a:r>
              <a:rPr lang="en-US" dirty="0">
                <a:solidFill>
                  <a:prstClr val="black"/>
                </a:solidFill>
              </a:rPr>
              <a:t>to ensure </a:t>
            </a:r>
            <a:r>
              <a:rPr lang="en-US" dirty="0" smtClean="0">
                <a:solidFill>
                  <a:prstClr val="black"/>
                </a:solidFill>
              </a:rPr>
              <a:t>all energy sources are </a:t>
            </a:r>
            <a:r>
              <a:rPr lang="en-US" dirty="0">
                <a:solidFill>
                  <a:prstClr val="black"/>
                </a:solidFill>
              </a:rPr>
              <a:t>locked out and proven safe </a:t>
            </a:r>
            <a:r>
              <a:rPr lang="en-US" u="sng" dirty="0">
                <a:solidFill>
                  <a:prstClr val="black"/>
                </a:solidFill>
              </a:rPr>
              <a:t>before</a:t>
            </a:r>
            <a:r>
              <a:rPr lang="en-US" dirty="0">
                <a:solidFill>
                  <a:prstClr val="black"/>
                </a:solidFill>
              </a:rPr>
              <a:t> work begins.</a:t>
            </a:r>
          </a:p>
          <a:p>
            <a:pPr marL="0" indent="0">
              <a:buNone/>
              <a:defRPr/>
            </a:pPr>
            <a:endParaRPr lang="en-US" dirty="0" smtClean="0"/>
          </a:p>
          <a:p>
            <a:pPr marL="0" indent="0">
              <a:buNone/>
              <a:defRPr/>
            </a:pPr>
            <a:r>
              <a:rPr lang="en-US" dirty="0" smtClean="0"/>
              <a:t>You must apply your own lock to any/all lockout(s) prior to working on/in the equipment.  Never apply or remove anyone else’s lock or allow someone else to apply or remove yours.</a:t>
            </a:r>
          </a:p>
          <a:p>
            <a:pPr>
              <a:defRPr/>
            </a:pPr>
            <a:r>
              <a:rPr lang="en-US" dirty="0" smtClean="0"/>
              <a:t>Never cut a lock off without approval from Loss Prevention (mill extension 2676).</a:t>
            </a:r>
            <a:endParaRPr lang="en-US" dirty="0"/>
          </a:p>
        </p:txBody>
      </p:sp>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smtClean="0"/>
              <a:t>Mill Policy – Lock Out</a:t>
            </a:r>
          </a:p>
        </p:txBody>
      </p:sp>
      <p:pic>
        <p:nvPicPr>
          <p:cNvPr id="30724" name="Picture 2" descr="C:\Users\Ajohnso\AppData\Local\Microsoft\Windows\Temporary Internet Files\Content.Outlook\IYW8A2XJ\Lockout-Tag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1066800"/>
            <a:ext cx="3962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38700" y="4929051"/>
            <a:ext cx="3962400" cy="1477328"/>
          </a:xfrm>
          <a:prstGeom prst="rect">
            <a:avLst/>
          </a:prstGeom>
          <a:noFill/>
        </p:spPr>
        <p:txBody>
          <a:bodyPr wrap="square" rtlCol="0">
            <a:spAutoFit/>
          </a:bodyPr>
          <a:lstStyle/>
          <a:p>
            <a:r>
              <a:rPr lang="en-US" dirty="0" smtClean="0"/>
              <a:t>All contractor/visitor locks must have the following information on them:</a:t>
            </a:r>
          </a:p>
          <a:p>
            <a:pPr marL="285750" indent="-285750">
              <a:buFont typeface="Arial" panose="020B0604020202020204" pitchFamily="34" charset="0"/>
              <a:buChar char="•"/>
            </a:pPr>
            <a:r>
              <a:rPr lang="en-US" dirty="0" smtClean="0"/>
              <a:t>The person’s name</a:t>
            </a:r>
          </a:p>
          <a:p>
            <a:pPr marL="285750" indent="-285750">
              <a:buFont typeface="Arial" panose="020B0604020202020204" pitchFamily="34" charset="0"/>
              <a:buChar char="•"/>
            </a:pPr>
            <a:r>
              <a:rPr lang="en-US" dirty="0" smtClean="0"/>
              <a:t>The company name</a:t>
            </a:r>
          </a:p>
          <a:p>
            <a:pPr marL="285750" indent="-285750">
              <a:buFont typeface="Arial" panose="020B0604020202020204" pitchFamily="34" charset="0"/>
              <a:buChar char="•"/>
            </a:pPr>
            <a:r>
              <a:rPr lang="en-US" dirty="0" smtClean="0"/>
              <a:t>The person’s phone number</a:t>
            </a:r>
          </a:p>
        </p:txBody>
      </p:sp>
    </p:spTree>
    <p:extLst>
      <p:ext uri="{BB962C8B-B14F-4D97-AF65-F5344CB8AC3E}">
        <p14:creationId xmlns:p14="http://schemas.microsoft.com/office/powerpoint/2010/main" val="4098171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sz="half" idx="2"/>
          </p:nvPr>
        </p:nvSpPr>
        <p:spPr bwMode="auto">
          <a:xfrm>
            <a:off x="141732" y="731521"/>
            <a:ext cx="5327251" cy="5618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spcBef>
                <a:spcPct val="0"/>
              </a:spcBef>
            </a:pPr>
            <a:r>
              <a:rPr lang="en-US" altLang="en-US" dirty="0" smtClean="0"/>
              <a:t>All hot work introduces a potential ignition source. </a:t>
            </a:r>
          </a:p>
          <a:p>
            <a:pPr>
              <a:spcBef>
                <a:spcPct val="0"/>
              </a:spcBef>
            </a:pPr>
            <a:r>
              <a:rPr lang="en-US" altLang="en-US" dirty="0" smtClean="0"/>
              <a:t>Hot work is classified as brazing, cutting, welding, soldering, thawing pipes, using torches to apply roofing, grinding or any operation that involves open flame or sparks. </a:t>
            </a:r>
          </a:p>
          <a:p>
            <a:pPr>
              <a:spcBef>
                <a:spcPct val="0"/>
              </a:spcBef>
            </a:pPr>
            <a:r>
              <a:rPr lang="en-US" altLang="en-US" dirty="0" smtClean="0"/>
              <a:t>All hot work must be performed under a hot work permit. These permits must be filled in completely by the individuals performing the hot work and signed by the VDR responsible for the work. </a:t>
            </a:r>
          </a:p>
          <a:p>
            <a:pPr>
              <a:spcBef>
                <a:spcPct val="0"/>
              </a:spcBef>
            </a:pPr>
            <a:r>
              <a:rPr lang="en-US" altLang="en-US" dirty="0" smtClean="0"/>
              <a:t>It is very important that we take extreme caution keeping combustibles at least 35 feet away from the work and have an adequate water supply to extinguish an incipient stage fire.</a:t>
            </a:r>
          </a:p>
        </p:txBody>
      </p:sp>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Mill Policy – Hot Work</a:t>
            </a:r>
          </a:p>
        </p:txBody>
      </p:sp>
      <p:pic>
        <p:nvPicPr>
          <p:cNvPr id="31748" name="Picture 2" descr="C:\Users\Ajohnso\AppData\Local\Microsoft\Windows\Temporary Internet Files\Content.Outlook\IYW8A2XJ\Welding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5386" y="1293223"/>
            <a:ext cx="3282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168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sz="half" idx="2"/>
          </p:nvPr>
        </p:nvSpPr>
        <p:spPr bwMode="auto">
          <a:xfrm>
            <a:off x="141732" y="740230"/>
            <a:ext cx="4567920" cy="561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171450" lvl="2" indent="-171450">
              <a:buFont typeface="Arial" panose="020B0604020202020204" pitchFamily="34" charset="0"/>
              <a:buChar char="•"/>
              <a:defRPr/>
            </a:pPr>
            <a:r>
              <a:rPr lang="en-US" altLang="en-US" sz="1800" dirty="0" smtClean="0"/>
              <a:t>Hot </a:t>
            </a:r>
            <a:r>
              <a:rPr lang="en-US" altLang="en-US" sz="1800" dirty="0"/>
              <a:t>Work </a:t>
            </a:r>
            <a:r>
              <a:rPr lang="en-US" altLang="en-US" sz="1800" dirty="0" smtClean="0"/>
              <a:t>Permits are to be placed in any area hot work is taking place (visible to others).</a:t>
            </a:r>
          </a:p>
          <a:p>
            <a:pPr marL="171450" lvl="2" indent="-171450">
              <a:buFont typeface="Arial" panose="020B0604020202020204" pitchFamily="34" charset="0"/>
              <a:buChar char="•"/>
              <a:defRPr/>
            </a:pPr>
            <a:endParaRPr lang="en-US" altLang="en-US" sz="1800" dirty="0" smtClean="0"/>
          </a:p>
          <a:p>
            <a:pPr marL="171450" lvl="2" indent="-171450">
              <a:buFont typeface="Arial" panose="020B0604020202020204" pitchFamily="34" charset="0"/>
              <a:buChar char="•"/>
              <a:defRPr/>
            </a:pPr>
            <a:r>
              <a:rPr lang="en-US" altLang="en-US" sz="1800" dirty="0" smtClean="0"/>
              <a:t>A Fire Watch must be assigned to the job (including all floor levels exposed to the hot work, above and below) and must be easily identifiable.</a:t>
            </a:r>
          </a:p>
          <a:p>
            <a:pPr marL="628650" lvl="3" indent="-171450">
              <a:buFont typeface="Arial" panose="020B0604020202020204" pitchFamily="34" charset="0"/>
              <a:buChar char="•"/>
              <a:defRPr/>
            </a:pPr>
            <a:r>
              <a:rPr lang="en-US" altLang="en-US" sz="1800" dirty="0" smtClean="0"/>
              <a:t>Multiple Fire Watch personnel may be necessary.</a:t>
            </a:r>
          </a:p>
          <a:p>
            <a:pPr marL="628650" lvl="3" indent="-171450">
              <a:buFont typeface="Arial" panose="020B0604020202020204" pitchFamily="34" charset="0"/>
              <a:buChar char="•"/>
              <a:defRPr/>
            </a:pPr>
            <a:r>
              <a:rPr lang="en-US" altLang="en-US" sz="1800" dirty="0" smtClean="0"/>
              <a:t>A Fire Watch is required while the hot work is taking place AND 30 minutes after the hot work has been completed (60 </a:t>
            </a:r>
            <a:r>
              <a:rPr lang="en-US" altLang="en-US" sz="1800" dirty="0"/>
              <a:t>minutes for high hazard </a:t>
            </a:r>
            <a:r>
              <a:rPr lang="en-US" altLang="en-US" sz="1800" dirty="0" smtClean="0"/>
              <a:t>areas)</a:t>
            </a:r>
          </a:p>
          <a:p>
            <a:pPr marL="628650" lvl="3" indent="-171450">
              <a:buFont typeface="Arial" panose="020B0604020202020204" pitchFamily="34" charset="0"/>
              <a:buChar char="•"/>
              <a:defRPr/>
            </a:pPr>
            <a:r>
              <a:rPr lang="en-US" altLang="en-US" sz="1800" dirty="0" smtClean="0"/>
              <a:t>Fire </a:t>
            </a:r>
            <a:r>
              <a:rPr lang="en-US" altLang="en-US" sz="1800" dirty="0"/>
              <a:t>Watch cannot serve dual roles (such as confined space attendant</a:t>
            </a:r>
            <a:r>
              <a:rPr lang="en-US" altLang="en-US" sz="1800" dirty="0" smtClean="0"/>
              <a:t>) and cannot leave the area until specified time has ended.</a:t>
            </a:r>
          </a:p>
          <a:p>
            <a:pPr marL="628650" lvl="3" indent="-171450">
              <a:buFont typeface="Arial" panose="020B0604020202020204" pitchFamily="34" charset="0"/>
              <a:buChar char="•"/>
              <a:defRPr/>
            </a:pPr>
            <a:r>
              <a:rPr lang="en-US" sz="1800" dirty="0"/>
              <a:t>NO non-work related cell phone use is permitted</a:t>
            </a:r>
            <a:r>
              <a:rPr lang="en-US" sz="1800" dirty="0" smtClean="0"/>
              <a:t>.</a:t>
            </a:r>
            <a:endParaRPr lang="en-US" altLang="en-US" sz="1800" dirty="0" smtClean="0"/>
          </a:p>
        </p:txBody>
      </p:sp>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a:t>
            </a:r>
            <a:r>
              <a:rPr lang="en-US" altLang="en-US" dirty="0" smtClean="0"/>
              <a:t>Hot Work</a:t>
            </a:r>
          </a:p>
        </p:txBody>
      </p:sp>
      <p:pic>
        <p:nvPicPr>
          <p:cNvPr id="32772"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38700" y="1066800"/>
            <a:ext cx="3951287"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394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sz="half" idx="2"/>
          </p:nvPr>
        </p:nvSpPr>
        <p:spPr bwMode="auto">
          <a:xfrm>
            <a:off x="141733" y="775064"/>
            <a:ext cx="4567920" cy="557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buNone/>
            </a:pPr>
            <a:r>
              <a:rPr lang="en-US" altLang="en-US" dirty="0"/>
              <a:t>Many different kinds of confined spaces are found at the Escanaba </a:t>
            </a:r>
            <a:r>
              <a:rPr lang="en-US" altLang="en-US" dirty="0" smtClean="0"/>
              <a:t>mill. For </a:t>
            </a:r>
            <a:r>
              <a:rPr lang="en-US" altLang="en-US" dirty="0"/>
              <a:t>example: storage tanks, manholes, pulpers, boilers, conveyor pits, </a:t>
            </a:r>
            <a:r>
              <a:rPr lang="en-US" altLang="en-US" dirty="0" smtClean="0"/>
              <a:t>etc. </a:t>
            </a:r>
          </a:p>
          <a:p>
            <a:pPr marL="0" indent="0">
              <a:spcBef>
                <a:spcPct val="0"/>
              </a:spcBef>
              <a:buNone/>
            </a:pPr>
            <a:endParaRPr lang="en-US" altLang="en-US" dirty="0"/>
          </a:p>
          <a:p>
            <a:pPr marL="0" indent="0">
              <a:spcBef>
                <a:spcPct val="0"/>
              </a:spcBef>
              <a:buNone/>
            </a:pPr>
            <a:r>
              <a:rPr lang="en-US" altLang="en-US" dirty="0" smtClean="0"/>
              <a:t>A </a:t>
            </a:r>
            <a:r>
              <a:rPr lang="en-US" altLang="en-US" dirty="0"/>
              <a:t>confined space must meet all </a:t>
            </a:r>
            <a:r>
              <a:rPr lang="en-US" altLang="en-US" dirty="0" smtClean="0"/>
              <a:t>of the </a:t>
            </a:r>
            <a:r>
              <a:rPr lang="en-US" altLang="en-US" dirty="0"/>
              <a:t>following criteria: </a:t>
            </a:r>
          </a:p>
          <a:p>
            <a:pPr>
              <a:spcBef>
                <a:spcPct val="0"/>
              </a:spcBef>
            </a:pPr>
            <a:r>
              <a:rPr lang="en-US" altLang="en-US" sz="1600" dirty="0" smtClean="0"/>
              <a:t>It </a:t>
            </a:r>
            <a:r>
              <a:rPr lang="en-US" altLang="en-US" sz="1600" dirty="0"/>
              <a:t>is large enough to allow an employee to bodily enter and perform assigned work; </a:t>
            </a:r>
          </a:p>
          <a:p>
            <a:pPr>
              <a:spcBef>
                <a:spcPct val="0"/>
              </a:spcBef>
            </a:pPr>
            <a:r>
              <a:rPr lang="en-US" altLang="en-US" sz="1600" dirty="0"/>
              <a:t>It has limited or restricted means of entry or exit; and </a:t>
            </a:r>
          </a:p>
          <a:p>
            <a:pPr>
              <a:spcBef>
                <a:spcPct val="0"/>
              </a:spcBef>
            </a:pPr>
            <a:r>
              <a:rPr lang="en-US" altLang="en-US" sz="1600" dirty="0"/>
              <a:t>It isn't designed for continuous occupancy.</a:t>
            </a:r>
          </a:p>
          <a:p>
            <a:pPr marL="0" indent="0">
              <a:spcBef>
                <a:spcPct val="0"/>
              </a:spcBef>
              <a:buNone/>
            </a:pPr>
            <a:endParaRPr lang="en-US" altLang="en-US" sz="1600" dirty="0" smtClean="0"/>
          </a:p>
          <a:p>
            <a:pPr marL="0" indent="0">
              <a:spcBef>
                <a:spcPct val="0"/>
              </a:spcBef>
              <a:buNone/>
            </a:pPr>
            <a:r>
              <a:rPr lang="en-US" altLang="en-US" sz="1600" dirty="0" smtClean="0"/>
              <a:t>All </a:t>
            </a:r>
            <a:r>
              <a:rPr lang="en-US" altLang="en-US" sz="1600" dirty="0"/>
              <a:t>entries into confined spaces must take place under a confined space entry permit</a:t>
            </a:r>
            <a:r>
              <a:rPr lang="en-US" altLang="en-US" sz="1600" dirty="0" smtClean="0"/>
              <a:t>.</a:t>
            </a:r>
          </a:p>
          <a:p>
            <a:pPr>
              <a:spcBef>
                <a:spcPct val="0"/>
              </a:spcBef>
            </a:pPr>
            <a:r>
              <a:rPr lang="en-US" altLang="en-US" sz="1600" dirty="0" smtClean="0"/>
              <a:t>Do not leave any fields empty on the form, print “N/A” if not applicable.</a:t>
            </a:r>
            <a:endParaRPr lang="en-US" altLang="en-US" sz="1600" dirty="0"/>
          </a:p>
          <a:p>
            <a:pPr marL="0" indent="0">
              <a:spcBef>
                <a:spcPct val="0"/>
              </a:spcBef>
              <a:buNone/>
            </a:pPr>
            <a:endParaRPr lang="en-US" altLang="en-US" dirty="0"/>
          </a:p>
          <a:p>
            <a:pPr marL="0" indent="0">
              <a:spcBef>
                <a:spcPct val="0"/>
              </a:spcBef>
              <a:buNone/>
            </a:pPr>
            <a:endParaRPr lang="en-US" altLang="en-US" dirty="0"/>
          </a:p>
          <a:p>
            <a:pPr marL="0" indent="0">
              <a:spcBef>
                <a:spcPct val="0"/>
              </a:spcBef>
              <a:buNone/>
            </a:pPr>
            <a:endParaRPr lang="en-US" altLang="en-US" dirty="0"/>
          </a:p>
        </p:txBody>
      </p:sp>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Mill Policy – Confined Space Entry</a:t>
            </a:r>
          </a:p>
        </p:txBody>
      </p:sp>
      <p:pic>
        <p:nvPicPr>
          <p:cNvPr id="33796" name="Picture Placeholder 5"/>
          <p:cNvPicPr>
            <a:picLocks noChangeAspect="1"/>
          </p:cNvPicPr>
          <p:nvPr/>
        </p:nvPicPr>
        <p:blipFill>
          <a:blip r:embed="rId2" cstate="email">
            <a:extLst>
              <a:ext uri="{28A0092B-C50C-407E-A947-70E740481C1C}">
                <a14:useLocalDpi xmlns:a14="http://schemas.microsoft.com/office/drawing/2010/main" val="0"/>
              </a:ext>
            </a:extLst>
          </a:blip>
          <a:srcRect t="4924" b="4924"/>
          <a:stretch>
            <a:fillRect/>
          </a:stretch>
        </p:blipFill>
        <p:spPr bwMode="auto">
          <a:xfrm>
            <a:off x="4838700" y="1066800"/>
            <a:ext cx="411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772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1732" y="748937"/>
            <a:ext cx="4696967" cy="5721531"/>
          </a:xfrm>
        </p:spPr>
        <p:txBody>
          <a:bodyPr>
            <a:normAutofit/>
          </a:bodyPr>
          <a:lstStyle/>
          <a:p>
            <a:pPr marL="0" indent="0">
              <a:spcBef>
                <a:spcPct val="0"/>
              </a:spcBef>
              <a:buFont typeface="Arial" panose="020B0604020202020204" pitchFamily="34" charset="0"/>
              <a:buNone/>
              <a:defRPr/>
            </a:pPr>
            <a:r>
              <a:rPr lang="en-US" sz="2000" dirty="0" smtClean="0"/>
              <a:t>Attendant </a:t>
            </a:r>
            <a:r>
              <a:rPr lang="en-US" sz="2000" dirty="0"/>
              <a:t>Responsibilities: </a:t>
            </a:r>
          </a:p>
          <a:p>
            <a:pPr>
              <a:spcBef>
                <a:spcPct val="0"/>
              </a:spcBef>
              <a:defRPr/>
            </a:pPr>
            <a:r>
              <a:rPr lang="en-US" dirty="0" smtClean="0"/>
              <a:t>Call the Loss Prevention Department to report entry into a confined space prior to entering.</a:t>
            </a:r>
          </a:p>
          <a:p>
            <a:pPr>
              <a:spcBef>
                <a:spcPct val="0"/>
              </a:spcBef>
              <a:defRPr/>
            </a:pPr>
            <a:r>
              <a:rPr lang="en-US" dirty="0" smtClean="0"/>
              <a:t>Call for help if issues arise inside or outside of the space (for emergencies, call 2911 or 906-233-2911 from a cell phone).</a:t>
            </a:r>
          </a:p>
          <a:p>
            <a:pPr>
              <a:spcBef>
                <a:spcPct val="0"/>
              </a:spcBef>
              <a:defRPr/>
            </a:pPr>
            <a:r>
              <a:rPr lang="en-US" dirty="0" smtClean="0"/>
              <a:t>Must be trained as an “Authorized Attendant”.</a:t>
            </a:r>
          </a:p>
          <a:p>
            <a:pPr>
              <a:spcBef>
                <a:spcPct val="0"/>
              </a:spcBef>
              <a:defRPr/>
            </a:pPr>
            <a:r>
              <a:rPr lang="en-US" dirty="0"/>
              <a:t>Maintain constant communication w/entrants to ensure individuals and conditions are safe.</a:t>
            </a:r>
          </a:p>
          <a:p>
            <a:pPr>
              <a:spcBef>
                <a:spcPct val="0"/>
              </a:spcBef>
              <a:defRPr/>
            </a:pPr>
            <a:r>
              <a:rPr lang="en-US" dirty="0"/>
              <a:t>Ensure entry in/out log is accurate at all times.</a:t>
            </a:r>
          </a:p>
          <a:p>
            <a:pPr>
              <a:spcBef>
                <a:spcPct val="0"/>
              </a:spcBef>
              <a:defRPr/>
            </a:pPr>
            <a:r>
              <a:rPr lang="en-US" dirty="0"/>
              <a:t>NO non-work related cell phone use is permitted.</a:t>
            </a:r>
          </a:p>
          <a:p>
            <a:pPr>
              <a:spcBef>
                <a:spcPct val="0"/>
              </a:spcBef>
              <a:defRPr/>
            </a:pPr>
            <a:r>
              <a:rPr lang="en-US" dirty="0" smtClean="0"/>
              <a:t>Cannot do confined space work or serve duel roles.  </a:t>
            </a:r>
          </a:p>
          <a:p>
            <a:pPr>
              <a:spcBef>
                <a:spcPct val="0"/>
              </a:spcBef>
              <a:defRPr/>
            </a:pPr>
            <a:r>
              <a:rPr lang="en-US" dirty="0" smtClean="0"/>
              <a:t>Must stay at the confined space location whenever the space is occupied.</a:t>
            </a:r>
            <a:endParaRPr lang="en-US" sz="2000" dirty="0"/>
          </a:p>
        </p:txBody>
      </p:sp>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Mill Policy – Confined Space </a:t>
            </a:r>
            <a:r>
              <a:rPr lang="en-US" altLang="en-US" dirty="0"/>
              <a:t>Entry</a:t>
            </a:r>
            <a:endParaRPr lang="en-US" altLang="en-US" dirty="0" smtClean="0"/>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t="11182" b="11182"/>
          <a:stretch>
            <a:fillRect/>
          </a:stretch>
        </p:blipFill>
        <p:spPr bwMode="auto">
          <a:xfrm>
            <a:off x="4838699" y="748937"/>
            <a:ext cx="4114800" cy="4800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38699" y="5567176"/>
            <a:ext cx="4114800" cy="923330"/>
          </a:xfrm>
          <a:prstGeom prst="rect">
            <a:avLst/>
          </a:prstGeom>
          <a:solidFill>
            <a:schemeClr val="tx1"/>
          </a:solidFill>
          <a:ln w="38100">
            <a:solidFill>
              <a:srgbClr val="FF0000"/>
            </a:solidFill>
            <a:prstDash val="dash"/>
          </a:ln>
        </p:spPr>
        <p:txBody>
          <a:bodyPr wrap="square" rtlCol="0">
            <a:spAutoFit/>
          </a:bodyPr>
          <a:lstStyle/>
          <a:p>
            <a:pPr algn="ctr"/>
            <a:r>
              <a:rPr lang="en-US" b="1" dirty="0" smtClean="0">
                <a:solidFill>
                  <a:schemeClr val="bg1"/>
                </a:solidFill>
              </a:rPr>
              <a:t>LOSS PREVENTION DEPARTMENT</a:t>
            </a:r>
          </a:p>
          <a:p>
            <a:pPr algn="ctr"/>
            <a:r>
              <a:rPr lang="en-US" b="1" dirty="0" smtClean="0">
                <a:solidFill>
                  <a:schemeClr val="bg1"/>
                </a:solidFill>
              </a:rPr>
              <a:t>Mill Phone Extension: 2676</a:t>
            </a:r>
          </a:p>
          <a:p>
            <a:pPr algn="ctr"/>
            <a:r>
              <a:rPr lang="en-US" b="1" dirty="0" smtClean="0">
                <a:solidFill>
                  <a:schemeClr val="bg1"/>
                </a:solidFill>
              </a:rPr>
              <a:t>Cell Phone Line: 906-233-2676</a:t>
            </a:r>
          </a:p>
        </p:txBody>
      </p:sp>
    </p:spTree>
    <p:extLst>
      <p:ext uri="{BB962C8B-B14F-4D97-AF65-F5344CB8AC3E}">
        <p14:creationId xmlns:p14="http://schemas.microsoft.com/office/powerpoint/2010/main" val="163804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sz="half" idx="2"/>
          </p:nvPr>
        </p:nvSpPr>
        <p:spPr bwMode="auto">
          <a:xfrm>
            <a:off x="141733" y="714103"/>
            <a:ext cx="6186958"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0" indent="0">
              <a:buNone/>
            </a:pPr>
            <a:r>
              <a:rPr lang="en-US" altLang="en-US" dirty="0" smtClean="0"/>
              <a:t>Elevated work is any work taking place 4 feet or more above the working surface for general industrial work. At this height a worker needs to be tied-off or otherwise protected from an unprotected fall hazard (use of barriers, scaffolding, etc.). </a:t>
            </a:r>
          </a:p>
          <a:p>
            <a:pPr marL="0" indent="0">
              <a:buNone/>
            </a:pPr>
            <a:endParaRPr lang="en-US" altLang="en-US" dirty="0" smtClean="0"/>
          </a:p>
          <a:p>
            <a:pPr marL="0" indent="0">
              <a:buNone/>
            </a:pPr>
            <a:r>
              <a:rPr lang="en-US" altLang="en-US" dirty="0" smtClean="0"/>
              <a:t>The equipment must be inspected prior to use and the worker(s) should be protected prior to reaching the 4’ height.</a:t>
            </a:r>
            <a:r>
              <a:rPr lang="en-US" altLang="en-US" dirty="0"/>
              <a:t> If equipment is found to be defective or damaged, it must be removed from service immediately. </a:t>
            </a:r>
            <a:r>
              <a:rPr lang="en-US" altLang="en-US" dirty="0" smtClean="0"/>
              <a:t>All equipment must be industrial grade and clearly marked to identify the owning company.</a:t>
            </a:r>
          </a:p>
          <a:p>
            <a:pPr marL="0" indent="0">
              <a:buNone/>
            </a:pPr>
            <a:endParaRPr lang="en-US" altLang="en-US" dirty="0" smtClean="0"/>
          </a:p>
          <a:p>
            <a:pPr marL="0" indent="0">
              <a:buNone/>
            </a:pPr>
            <a:r>
              <a:rPr lang="en-US" altLang="en-US" dirty="0"/>
              <a:t>Workers are required to be tied-off in any </a:t>
            </a:r>
            <a:r>
              <a:rPr lang="en-US" altLang="en-US" dirty="0" smtClean="0"/>
              <a:t>aerial </a:t>
            </a:r>
            <a:r>
              <a:rPr lang="en-US" altLang="en-US" dirty="0"/>
              <a:t>lift platform. </a:t>
            </a:r>
          </a:p>
          <a:p>
            <a:pPr marL="0" indent="0">
              <a:buNone/>
            </a:pPr>
            <a:endParaRPr lang="en-US" altLang="en-US" dirty="0"/>
          </a:p>
          <a:p>
            <a:pPr marL="0" indent="0">
              <a:buNone/>
            </a:pPr>
            <a:r>
              <a:rPr lang="en-US" altLang="en-US" dirty="0"/>
              <a:t>It is critical that ladders and scaffolding used for elevated work be free of defects and must be in good working order. </a:t>
            </a:r>
            <a:r>
              <a:rPr lang="en-US" altLang="en-US" dirty="0" smtClean="0"/>
              <a:t>Portable ladders must be held by a co-worker or tied-off to something.</a:t>
            </a:r>
          </a:p>
          <a:p>
            <a:pPr marL="0" indent="0">
              <a:buNone/>
            </a:pPr>
            <a:endParaRPr lang="en-US" altLang="en-US" dirty="0"/>
          </a:p>
          <a:p>
            <a:pPr marL="0" indent="0">
              <a:buNone/>
            </a:pPr>
            <a:r>
              <a:rPr lang="en-US" altLang="en-US" dirty="0" smtClean="0"/>
              <a:t>All scaffolding must be tagged prior to use with the inspection date noted and assembled/disassembled by trained team members.</a:t>
            </a:r>
          </a:p>
        </p:txBody>
      </p:sp>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smtClean="0"/>
              <a:t>Mill Policy – Elevated Work</a:t>
            </a:r>
          </a:p>
        </p:txBody>
      </p:sp>
      <p:pic>
        <p:nvPicPr>
          <p:cNvPr id="4" name="Picture 2" descr="C:\Users\Ajohnso\AppData\Local\Microsoft\Windows\Temporary Internet Files\Content.Outlook\IYW8A2XJ\MarkLif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8690" y="2622510"/>
            <a:ext cx="2673578" cy="152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17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84274" y="4331656"/>
            <a:ext cx="1541282" cy="210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484573" y="722576"/>
            <a:ext cx="2361812" cy="1719142"/>
          </a:xfrm>
          <a:prstGeom prst="rect">
            <a:avLst/>
          </a:prstGeom>
        </p:spPr>
      </p:pic>
    </p:spTree>
    <p:extLst>
      <p:ext uri="{BB962C8B-B14F-4D97-AF65-F5344CB8AC3E}">
        <p14:creationId xmlns:p14="http://schemas.microsoft.com/office/powerpoint/2010/main" val="104166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sz="half" idx="2"/>
          </p:nvPr>
        </p:nvSpPr>
        <p:spPr bwMode="auto">
          <a:xfrm>
            <a:off x="141733" y="748938"/>
            <a:ext cx="8860536" cy="560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Font typeface="Arial" panose="020B0604020202020204" pitchFamily="34" charset="0"/>
              <a:buNone/>
            </a:pPr>
            <a:r>
              <a:rPr lang="en-US" altLang="en-US" dirty="0" smtClean="0"/>
              <a:t>It is the policy of the Escanaba Mill that all individuals involved in initial line breakage and equipment opening, for any reason, shall comply with the Line Breaking Policy.  </a:t>
            </a:r>
          </a:p>
          <a:p>
            <a:pPr marL="0" indent="0">
              <a:buFont typeface="Arial" panose="020B0604020202020204" pitchFamily="34" charset="0"/>
              <a:buNone/>
            </a:pPr>
            <a:r>
              <a:rPr lang="en-US" altLang="en-US" dirty="0" smtClean="0"/>
              <a:t> </a:t>
            </a:r>
          </a:p>
          <a:p>
            <a:pPr marL="0" indent="0">
              <a:buFont typeface="Arial" panose="020B0604020202020204" pitchFamily="34" charset="0"/>
              <a:buNone/>
            </a:pPr>
            <a:r>
              <a:rPr lang="en-US" altLang="en-US" dirty="0" smtClean="0"/>
              <a:t>When lines, pumps, vessels, tanks, or any other equipment are opened and/or disassembled and the potential exists for injury due to the possible contents of the line or equipment, the Line Breaking Policy shall apply.  If the closed system is a vessel or tank opened for the purpose of entry, the Confined Space Policy shall also apply.</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A line breaking permit is required to be completed and followed in its entirety.  Do not leave fields empty on the form, print “N/A” if not applicable.</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Permit is to be displayed where line break and/or equipment opening is taking place. </a:t>
            </a:r>
          </a:p>
          <a:p>
            <a:pPr marL="0" indent="0">
              <a:buFont typeface="Arial" panose="020B0604020202020204" pitchFamily="34" charset="0"/>
              <a:buNone/>
            </a:pPr>
            <a:endParaRPr lang="en-US" altLang="en-US" sz="1600" dirty="0" smtClean="0"/>
          </a:p>
          <a:p>
            <a:pPr marL="0" indent="0">
              <a:buFont typeface="Arial" panose="020B0604020202020204" pitchFamily="34" charset="0"/>
              <a:buNone/>
            </a:pPr>
            <a:endParaRPr lang="en-US" altLang="en-US" sz="1600" dirty="0" smtClean="0"/>
          </a:p>
        </p:txBody>
      </p:sp>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smtClean="0"/>
              <a:t>Mill Policy – Line Breaking</a:t>
            </a:r>
          </a:p>
        </p:txBody>
      </p:sp>
    </p:spTree>
    <p:extLst>
      <p:ext uri="{BB962C8B-B14F-4D97-AF65-F5344CB8AC3E}">
        <p14:creationId xmlns:p14="http://schemas.microsoft.com/office/powerpoint/2010/main" val="3286031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smtClean="0"/>
              <a:t>Mill Policy - Plastic</a:t>
            </a:r>
          </a:p>
        </p:txBody>
      </p:sp>
      <p:sp>
        <p:nvSpPr>
          <p:cNvPr id="9" name="Text Placeholder 1"/>
          <p:cNvSpPr txBox="1">
            <a:spLocks/>
          </p:cNvSpPr>
          <p:nvPr/>
        </p:nvSpPr>
        <p:spPr>
          <a:xfrm>
            <a:off x="4838700" y="1066800"/>
            <a:ext cx="4163568" cy="4873625"/>
          </a:xfrm>
          <a:prstGeom prst="rect">
            <a:avLst/>
          </a:prstGeom>
        </p:spPr>
        <p:txBody>
          <a:bodyPr/>
          <a:lstStyle/>
          <a:p>
            <a:pPr>
              <a:spcBef>
                <a:spcPct val="0"/>
              </a:spcBef>
              <a:defRPr/>
            </a:pPr>
            <a:r>
              <a:rPr lang="en-US" dirty="0">
                <a:solidFill>
                  <a:srgbClr val="000000"/>
                </a:solidFill>
              </a:rPr>
              <a:t>Plastic is a very highly damaging contaminant in the pulp and paper making process. We ask that you monitor and contain any plastic you bring in. </a:t>
            </a:r>
          </a:p>
          <a:p>
            <a:pPr>
              <a:spcBef>
                <a:spcPct val="0"/>
              </a:spcBef>
              <a:defRPr/>
            </a:pPr>
            <a:endParaRPr lang="en-US" dirty="0">
              <a:solidFill>
                <a:srgbClr val="000000"/>
              </a:solidFill>
            </a:endParaRPr>
          </a:p>
          <a:p>
            <a:pPr>
              <a:spcBef>
                <a:spcPct val="0"/>
              </a:spcBef>
              <a:defRPr/>
            </a:pPr>
            <a:r>
              <a:rPr lang="en-US" dirty="0">
                <a:solidFill>
                  <a:srgbClr val="000000"/>
                </a:solidFill>
              </a:rPr>
              <a:t>Please take the time to pick up any stray plastic you might see. This includes pens, sandwich bags, glasses, material wrapping or packing, or any other form of plastic.  </a:t>
            </a:r>
          </a:p>
          <a:p>
            <a:pPr>
              <a:spcBef>
                <a:spcPct val="0"/>
              </a:spcBef>
              <a:defRPr/>
            </a:pPr>
            <a:endParaRPr lang="en-US" dirty="0">
              <a:solidFill>
                <a:srgbClr val="000000"/>
              </a:solidFill>
            </a:endParaRPr>
          </a:p>
          <a:p>
            <a:pPr>
              <a:spcBef>
                <a:spcPct val="0"/>
              </a:spcBef>
              <a:defRPr/>
            </a:pPr>
            <a:r>
              <a:rPr lang="en-US" dirty="0">
                <a:solidFill>
                  <a:srgbClr val="000000"/>
                </a:solidFill>
              </a:rPr>
              <a:t>If you notice any plastic getting into our system, immediately contact </a:t>
            </a:r>
            <a:r>
              <a:rPr lang="en-US" dirty="0" smtClean="0">
                <a:solidFill>
                  <a:srgbClr val="000000"/>
                </a:solidFill>
              </a:rPr>
              <a:t>your VDR so </a:t>
            </a:r>
            <a:r>
              <a:rPr lang="en-US" dirty="0">
                <a:solidFill>
                  <a:srgbClr val="000000"/>
                </a:solidFill>
              </a:rPr>
              <a:t>we can minimize potential damage.</a:t>
            </a:r>
          </a:p>
          <a:p>
            <a:pPr>
              <a:spcBef>
                <a:spcPct val="0"/>
              </a:spcBef>
              <a:defRPr/>
            </a:pPr>
            <a:endParaRPr lang="en-US" dirty="0">
              <a:solidFill>
                <a:srgbClr val="000000"/>
              </a:solidFill>
            </a:endParaRPr>
          </a:p>
        </p:txBody>
      </p:sp>
      <p:pic>
        <p:nvPicPr>
          <p:cNvPr id="38916" name="Picture 2" descr="S:\SHARE\Training Team\LEEANN\Development\Visitor Safety\Photos\plas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07028"/>
            <a:ext cx="4114800" cy="2743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1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half" idx="2"/>
          </p:nvPr>
        </p:nvSpPr>
        <p:spPr bwMode="auto">
          <a:xfrm>
            <a:off x="141732" y="722811"/>
            <a:ext cx="8860535" cy="537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a:lnSpc>
                <a:spcPct val="90000"/>
              </a:lnSpc>
              <a:buNone/>
              <a:defRPr/>
            </a:pPr>
            <a:r>
              <a:rPr lang="en-US" altLang="en-US" sz="2000" dirty="0" smtClean="0"/>
              <a:t>The </a:t>
            </a:r>
            <a:r>
              <a:rPr lang="en-US" altLang="en-US" sz="2000" dirty="0"/>
              <a:t>information in this course is a </a:t>
            </a:r>
            <a:r>
              <a:rPr lang="en-US" altLang="en-US" sz="2000" dirty="0" smtClean="0"/>
              <a:t>representation </a:t>
            </a:r>
            <a:r>
              <a:rPr lang="en-US" altLang="en-US" sz="2000" dirty="0"/>
              <a:t>of the general safety information necessary to safeguard your visit here at Verso’s Escanaba Mill. </a:t>
            </a:r>
          </a:p>
          <a:p>
            <a:pPr marL="0">
              <a:lnSpc>
                <a:spcPct val="90000"/>
              </a:lnSpc>
              <a:buNone/>
              <a:defRPr/>
            </a:pPr>
            <a:endParaRPr lang="en-US" altLang="en-US" sz="2000" dirty="0"/>
          </a:p>
          <a:p>
            <a:pPr marL="0">
              <a:lnSpc>
                <a:spcPct val="90000"/>
              </a:lnSpc>
              <a:buNone/>
              <a:defRPr/>
            </a:pPr>
            <a:r>
              <a:rPr lang="en-US" altLang="en-US" sz="2000" dirty="0" smtClean="0"/>
              <a:t>Additional </a:t>
            </a:r>
            <a:r>
              <a:rPr lang="en-US" altLang="en-US" sz="2000" dirty="0"/>
              <a:t>policies and procedures apply and must be followed. Consult with the </a:t>
            </a:r>
            <a:r>
              <a:rPr lang="en-US" altLang="en-US" sz="2000" dirty="0" smtClean="0"/>
              <a:t>Verso Designated Representative (VDR) responsible </a:t>
            </a:r>
            <a:r>
              <a:rPr lang="en-US" altLang="en-US" sz="2000" dirty="0"/>
              <a:t>for bringing you to </a:t>
            </a:r>
            <a:r>
              <a:rPr lang="en-US" altLang="en-US" sz="2000" dirty="0" smtClean="0"/>
              <a:t>the </a:t>
            </a:r>
            <a:r>
              <a:rPr lang="en-US" altLang="en-US" sz="2000" dirty="0"/>
              <a:t>mill to determine if additional specific conditions must be addressed</a:t>
            </a:r>
            <a:r>
              <a:rPr lang="en-US" altLang="en-US" sz="2000" dirty="0" smtClean="0"/>
              <a:t>.</a:t>
            </a:r>
          </a:p>
          <a:p>
            <a:pPr marL="0">
              <a:lnSpc>
                <a:spcPct val="90000"/>
              </a:lnSpc>
              <a:buNone/>
              <a:defRPr/>
            </a:pPr>
            <a:endParaRPr lang="en-US" altLang="en-US" sz="2000" dirty="0"/>
          </a:p>
          <a:p>
            <a:pPr marL="0" indent="0">
              <a:buNone/>
            </a:pPr>
            <a:r>
              <a:rPr lang="en-US" altLang="en-US" dirty="0" smtClean="0"/>
              <a:t>Everything in this presentation applies to all Verso employees, visitors, contractors, vendors, customers and consultants while working for Verso’s Escanaba mill or on any Escanaba mill owned working properties.</a:t>
            </a:r>
          </a:p>
        </p:txBody>
      </p:sp>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r>
              <a:rPr lang="en-US" altLang="en-US" dirty="0" smtClean="0"/>
              <a:t>Introduction</a:t>
            </a:r>
          </a:p>
        </p:txBody>
      </p:sp>
    </p:spTree>
    <p:extLst>
      <p:ext uri="{BB962C8B-B14F-4D97-AF65-F5344CB8AC3E}">
        <p14:creationId xmlns:p14="http://schemas.microsoft.com/office/powerpoint/2010/main" val="1437186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1732" y="757646"/>
            <a:ext cx="8860571" cy="5594329"/>
          </a:xfrm>
        </p:spPr>
        <p:txBody>
          <a:bodyPr>
            <a:normAutofit lnSpcReduction="10000"/>
          </a:bodyPr>
          <a:lstStyle/>
          <a:p>
            <a:pPr>
              <a:buFont typeface="Arial" charset="0"/>
              <a:buNone/>
              <a:defRPr/>
            </a:pPr>
            <a:r>
              <a:rPr lang="en-US" sz="2200" dirty="0" smtClean="0"/>
              <a:t>Disposal of Batteries:</a:t>
            </a:r>
          </a:p>
          <a:p>
            <a:pPr marL="457200" indent="-285750">
              <a:defRPr/>
            </a:pPr>
            <a:r>
              <a:rPr lang="en-US" sz="1900" dirty="0" smtClean="0"/>
              <a:t>Do NOT dispose of batteries in mill trash. Bring all used batteries to the Storeroom (</a:t>
            </a:r>
            <a:r>
              <a:rPr lang="en-US" sz="1900" dirty="0" err="1" smtClean="0"/>
              <a:t>millwide</a:t>
            </a:r>
            <a:r>
              <a:rPr lang="en-US" sz="1900" dirty="0" smtClean="0"/>
              <a:t> location 33-054) and place them in the proper barrel (NiCad and alkaline batteries or lead acid, mercury and lithium batteries). These barrels are near the Storeroom window and clearly marked.</a:t>
            </a:r>
          </a:p>
          <a:p>
            <a:pPr>
              <a:buFont typeface="Arial" charset="0"/>
              <a:buChar char="•"/>
              <a:defRPr/>
            </a:pPr>
            <a:endParaRPr lang="en-US" sz="1200" dirty="0" smtClean="0"/>
          </a:p>
          <a:p>
            <a:pPr>
              <a:buNone/>
              <a:defRPr/>
            </a:pPr>
            <a:r>
              <a:rPr lang="en-US" sz="2200" dirty="0"/>
              <a:t>Disposal of Light Bulbs:</a:t>
            </a:r>
          </a:p>
          <a:p>
            <a:pPr marL="457200" indent="-285750">
              <a:defRPr/>
            </a:pPr>
            <a:r>
              <a:rPr lang="en-US" sz="1900" dirty="0" smtClean="0"/>
              <a:t>Do </a:t>
            </a:r>
            <a:r>
              <a:rPr lang="en-US" sz="1900" dirty="0"/>
              <a:t>NOT throw light bulbs in mill trash. All used light bulbs need to be collected and stored in CLOSED containers. This program is managed by the </a:t>
            </a:r>
            <a:r>
              <a:rPr lang="en-US" sz="1900" dirty="0" smtClean="0"/>
              <a:t>mill’s electrical department.  Contact your VDR for the closest drop-off location.</a:t>
            </a:r>
            <a:endParaRPr lang="en-US" sz="1900" dirty="0"/>
          </a:p>
          <a:p>
            <a:pPr>
              <a:buFont typeface="Arial" charset="0"/>
              <a:buChar char="•"/>
              <a:defRPr/>
            </a:pPr>
            <a:endParaRPr lang="en-US" sz="1200" dirty="0" smtClean="0"/>
          </a:p>
          <a:p>
            <a:pPr>
              <a:buNone/>
              <a:defRPr/>
            </a:pPr>
            <a:r>
              <a:rPr lang="en-US" sz="2200" dirty="0"/>
              <a:t>Disposal of Aerosol Cans:</a:t>
            </a:r>
          </a:p>
          <a:p>
            <a:pPr marL="342900" indent="-171450">
              <a:defRPr/>
            </a:pPr>
            <a:r>
              <a:rPr lang="en-US" sz="1900" dirty="0" smtClean="0"/>
              <a:t>Aerosol </a:t>
            </a:r>
            <a:r>
              <a:rPr lang="en-US" sz="1900" dirty="0"/>
              <a:t>cans must be emptied AND depressurized prior to </a:t>
            </a:r>
            <a:r>
              <a:rPr lang="en-US" sz="1900" dirty="0" smtClean="0"/>
              <a:t>disposal.  To do so, hold </a:t>
            </a:r>
            <a:r>
              <a:rPr lang="en-US" sz="1900" dirty="0"/>
              <a:t>the nozzle down until you can't see or hear anything escaping, shake the can to be sure it is empty (no more than 3% remaining</a:t>
            </a:r>
            <a:r>
              <a:rPr lang="en-US" sz="1900" dirty="0" smtClean="0"/>
              <a:t>) and </a:t>
            </a:r>
            <a:r>
              <a:rPr lang="en-US" sz="1900" dirty="0"/>
              <a:t>dispose with mill trash. Occasionally, an aerosol cannot be emptied because of a malfunction of the container or the nozzle. Try changing the nozzle to empty the can. If this still fails, take it to the </a:t>
            </a:r>
            <a:r>
              <a:rPr lang="en-US" sz="1900" dirty="0" smtClean="0"/>
              <a:t>Storeroom (</a:t>
            </a:r>
            <a:r>
              <a:rPr lang="en-US" sz="1900" dirty="0" err="1" smtClean="0"/>
              <a:t>millwide</a:t>
            </a:r>
            <a:r>
              <a:rPr lang="en-US" sz="1900" dirty="0" smtClean="0"/>
              <a:t> location 33-054) </a:t>
            </a:r>
            <a:r>
              <a:rPr lang="en-US" sz="1900" dirty="0"/>
              <a:t>where it can be stored until </a:t>
            </a:r>
            <a:r>
              <a:rPr lang="en-US" sz="1900" dirty="0" smtClean="0"/>
              <a:t>properly </a:t>
            </a:r>
            <a:r>
              <a:rPr lang="en-US" sz="1900" dirty="0"/>
              <a:t>disposed of.</a:t>
            </a:r>
          </a:p>
          <a:p>
            <a:pPr>
              <a:buFont typeface="Arial" charset="0"/>
              <a:buChar char="•"/>
              <a:defRPr/>
            </a:pPr>
            <a:endParaRPr lang="en-US" sz="1000" dirty="0" smtClean="0"/>
          </a:p>
          <a:p>
            <a:pPr>
              <a:buFont typeface="Arial" charset="0"/>
              <a:buChar char="•"/>
              <a:defRPr/>
            </a:pPr>
            <a:endParaRPr lang="en-US" sz="1000" dirty="0"/>
          </a:p>
        </p:txBody>
      </p:sp>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smtClean="0"/>
              <a:t>Mill Policy – Waste Disposal</a:t>
            </a:r>
          </a:p>
        </p:txBody>
      </p:sp>
    </p:spTree>
    <p:extLst>
      <p:ext uri="{BB962C8B-B14F-4D97-AF65-F5344CB8AC3E}">
        <p14:creationId xmlns:p14="http://schemas.microsoft.com/office/powerpoint/2010/main" val="160713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Radioactive Materials</a:t>
            </a:r>
          </a:p>
        </p:txBody>
      </p:sp>
      <p:pic>
        <p:nvPicPr>
          <p:cNvPr id="43011" name="Picture 1"/>
          <p:cNvPicPr>
            <a:picLocks/>
          </p:cNvPicPr>
          <p:nvPr/>
        </p:nvPicPr>
        <p:blipFill>
          <a:blip r:embed="rId3" cstate="email">
            <a:extLst>
              <a:ext uri="{28A0092B-C50C-407E-A947-70E740481C1C}">
                <a14:useLocalDpi xmlns:a14="http://schemas.microsoft.com/office/drawing/2010/main" val="0"/>
              </a:ext>
            </a:extLst>
          </a:blip>
          <a:srcRect l="1991" t="1453" r="2174" b="2316"/>
          <a:stretch>
            <a:fillRect/>
          </a:stretch>
        </p:blipFill>
        <p:spPr bwMode="auto">
          <a:xfrm>
            <a:off x="457200" y="1240972"/>
            <a:ext cx="4114800" cy="4800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1"/>
          <p:cNvSpPr txBox="1">
            <a:spLocks/>
          </p:cNvSpPr>
          <p:nvPr/>
        </p:nvSpPr>
        <p:spPr>
          <a:xfrm>
            <a:off x="4838700" y="1092097"/>
            <a:ext cx="4163568" cy="4873625"/>
          </a:xfrm>
          <a:prstGeom prst="rect">
            <a:avLst/>
          </a:prstGeom>
        </p:spPr>
        <p:txBody>
          <a:bodyPr/>
          <a:lstStyle/>
          <a:p>
            <a:pPr marL="342900" indent="-342900">
              <a:spcBef>
                <a:spcPct val="20000"/>
              </a:spcBef>
              <a:defRPr/>
            </a:pPr>
            <a:r>
              <a:rPr lang="en-US" sz="2000" b="1" dirty="0">
                <a:ea typeface="Verdana" pitchFamily="34" charset="0"/>
                <a:cs typeface="Verdana" pitchFamily="34" charset="0"/>
              </a:rPr>
              <a:t>Radioactive Material</a:t>
            </a:r>
          </a:p>
          <a:p>
            <a:pPr indent="-342900">
              <a:spcBef>
                <a:spcPct val="20000"/>
              </a:spcBef>
              <a:defRPr/>
            </a:pPr>
            <a:r>
              <a:rPr lang="en-US" dirty="0" smtClean="0">
                <a:ea typeface="Verdana" pitchFamily="34" charset="0"/>
                <a:cs typeface="Verdana" pitchFamily="34" charset="0"/>
              </a:rPr>
              <a:t>There </a:t>
            </a:r>
            <a:r>
              <a:rPr lang="en-US" dirty="0">
                <a:ea typeface="Verdana" pitchFamily="34" charset="0"/>
                <a:cs typeface="Verdana" pitchFamily="34" charset="0"/>
              </a:rPr>
              <a:t>are a number of sealed radiation sources</a:t>
            </a:r>
            <a:r>
              <a:rPr lang="en-US" b="1" dirty="0">
                <a:ea typeface="Verdana" pitchFamily="34" charset="0"/>
                <a:cs typeface="Verdana" pitchFamily="34" charset="0"/>
              </a:rPr>
              <a:t> </a:t>
            </a:r>
            <a:r>
              <a:rPr lang="en-US" dirty="0">
                <a:ea typeface="Verdana" pitchFamily="34" charset="0"/>
                <a:cs typeface="Verdana" pitchFamily="34" charset="0"/>
              </a:rPr>
              <a:t>located at the Escanaba Mill. These sources are primarily tank level gauges, flow meters, and density gauges. These sources should not present any hazard to you. </a:t>
            </a:r>
          </a:p>
          <a:p>
            <a:pPr indent="-342900">
              <a:spcBef>
                <a:spcPct val="20000"/>
              </a:spcBef>
              <a:defRPr/>
            </a:pPr>
            <a:endParaRPr lang="en-US" dirty="0">
              <a:ea typeface="Verdana" pitchFamily="34" charset="0"/>
              <a:cs typeface="Verdana" pitchFamily="34" charset="0"/>
            </a:endParaRPr>
          </a:p>
          <a:p>
            <a:pPr indent="-342900">
              <a:spcBef>
                <a:spcPct val="20000"/>
              </a:spcBef>
              <a:defRPr/>
            </a:pPr>
            <a:r>
              <a:rPr lang="en-US" dirty="0">
                <a:ea typeface="Verdana" pitchFamily="34" charset="0"/>
                <a:cs typeface="Verdana" pitchFamily="34" charset="0"/>
              </a:rPr>
              <a:t>All of the mill sources have signs on them that read "Caution, Radioactive Material." The mill also has a Radiation Safety Program to help ensure the safe operation of our gauges. </a:t>
            </a:r>
          </a:p>
          <a:p>
            <a:pPr indent="-342900">
              <a:spcBef>
                <a:spcPct val="20000"/>
              </a:spcBef>
              <a:defRPr/>
            </a:pPr>
            <a:endParaRPr lang="en-US" dirty="0">
              <a:ea typeface="Verdana" pitchFamily="34" charset="0"/>
              <a:cs typeface="Verdana" pitchFamily="34" charset="0"/>
            </a:endParaRPr>
          </a:p>
          <a:p>
            <a:pPr indent="-342900">
              <a:spcBef>
                <a:spcPct val="20000"/>
              </a:spcBef>
              <a:defRPr/>
            </a:pPr>
            <a:r>
              <a:rPr lang="en-US" dirty="0">
                <a:ea typeface="Verdana" pitchFamily="34" charset="0"/>
                <a:cs typeface="Verdana" pitchFamily="34" charset="0"/>
              </a:rPr>
              <a:t>If you are near a source and have concerns, please contact your </a:t>
            </a:r>
            <a:r>
              <a:rPr lang="en-US" dirty="0" smtClean="0">
                <a:ea typeface="Verdana" pitchFamily="34" charset="0"/>
                <a:cs typeface="Verdana" pitchFamily="34" charset="0"/>
              </a:rPr>
              <a:t>VDR.</a:t>
            </a:r>
            <a:endParaRPr lang="en-US" dirty="0">
              <a:ea typeface="Verdana" pitchFamily="34" charset="0"/>
              <a:cs typeface="Verdana" pitchFamily="34" charset="0"/>
            </a:endParaRPr>
          </a:p>
          <a:p>
            <a:pPr indent="-342900">
              <a:spcBef>
                <a:spcPct val="20000"/>
              </a:spcBef>
              <a:defRPr/>
            </a:pPr>
            <a:endParaRPr lang="en-US" sz="1400" dirty="0">
              <a:ea typeface="Verdana" pitchFamily="34" charset="0"/>
              <a:cs typeface="Verdana" pitchFamily="34" charset="0"/>
            </a:endParaRPr>
          </a:p>
        </p:txBody>
      </p:sp>
    </p:spTree>
    <p:extLst>
      <p:ext uri="{BB962C8B-B14F-4D97-AF65-F5344CB8AC3E}">
        <p14:creationId xmlns:p14="http://schemas.microsoft.com/office/powerpoint/2010/main" val="1101749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342900" indent="-342900">
              <a:spcBef>
                <a:spcPct val="20000"/>
              </a:spcBef>
              <a:defRPr/>
            </a:pPr>
            <a:r>
              <a:rPr lang="en-US" altLang="en-US" dirty="0" smtClean="0"/>
              <a:t>Mill Policy – </a:t>
            </a:r>
            <a:r>
              <a:rPr lang="en-US" dirty="0">
                <a:ea typeface="Verdana" pitchFamily="34" charset="0"/>
                <a:cs typeface="Verdana" pitchFamily="34" charset="0"/>
              </a:rPr>
              <a:t>Onsite Registration</a:t>
            </a:r>
          </a:p>
        </p:txBody>
      </p:sp>
      <p:sp>
        <p:nvSpPr>
          <p:cNvPr id="8" name="Text Placeholder 1"/>
          <p:cNvSpPr txBox="1">
            <a:spLocks/>
          </p:cNvSpPr>
          <p:nvPr/>
        </p:nvSpPr>
        <p:spPr>
          <a:xfrm>
            <a:off x="4119156" y="618305"/>
            <a:ext cx="4909345" cy="5886993"/>
          </a:xfrm>
          <a:prstGeom prst="rect">
            <a:avLst/>
          </a:prstGeom>
        </p:spPr>
        <p:txBody>
          <a:bodyPr/>
          <a:lstStyle/>
          <a:p>
            <a:pPr indent="-342900">
              <a:spcBef>
                <a:spcPct val="20000"/>
              </a:spcBef>
              <a:defRPr/>
            </a:pPr>
            <a:r>
              <a:rPr lang="en-US" sz="1600" dirty="0" smtClean="0">
                <a:ea typeface="Verdana" pitchFamily="34" charset="0"/>
                <a:cs typeface="Verdana" pitchFamily="34" charset="0"/>
              </a:rPr>
              <a:t>All </a:t>
            </a:r>
            <a:r>
              <a:rPr lang="en-US" sz="1600" dirty="0">
                <a:ea typeface="Verdana" pitchFamily="34" charset="0"/>
                <a:cs typeface="Verdana" pitchFamily="34" charset="0"/>
              </a:rPr>
              <a:t>visitors to the Escanaba Mill must register at the front gate prior to entering and exiting the facility.</a:t>
            </a:r>
          </a:p>
          <a:p>
            <a:pPr indent="-342900">
              <a:spcBef>
                <a:spcPct val="20000"/>
              </a:spcBef>
              <a:defRPr/>
            </a:pPr>
            <a:endParaRPr lang="en-US" sz="900" dirty="0">
              <a:ea typeface="Verdana" pitchFamily="34" charset="0"/>
              <a:cs typeface="Verdana" pitchFamily="34" charset="0"/>
            </a:endParaRPr>
          </a:p>
          <a:p>
            <a:pPr indent="-342900">
              <a:spcBef>
                <a:spcPct val="20000"/>
              </a:spcBef>
              <a:defRPr/>
            </a:pPr>
            <a:r>
              <a:rPr lang="en-US" sz="1600" dirty="0">
                <a:ea typeface="Verdana" pitchFamily="34" charset="0"/>
                <a:cs typeface="Verdana" pitchFamily="34" charset="0"/>
              </a:rPr>
              <a:t>If you will be in the Recovery and Utilities </a:t>
            </a:r>
            <a:r>
              <a:rPr lang="en-US" sz="1600" dirty="0" smtClean="0">
                <a:ea typeface="Verdana" pitchFamily="34" charset="0"/>
                <a:cs typeface="Verdana" pitchFamily="34" charset="0"/>
              </a:rPr>
              <a:t>(R&amp;U) Department around the boilers or turbines, </a:t>
            </a:r>
            <a:r>
              <a:rPr lang="en-US" sz="1600" dirty="0">
                <a:ea typeface="Verdana" pitchFamily="34" charset="0"/>
                <a:cs typeface="Verdana" pitchFamily="34" charset="0"/>
              </a:rPr>
              <a:t>you must sign in at the control </a:t>
            </a:r>
            <a:r>
              <a:rPr lang="en-US" sz="1600" dirty="0" smtClean="0">
                <a:ea typeface="Verdana" pitchFamily="34" charset="0"/>
                <a:cs typeface="Verdana" pitchFamily="34" charset="0"/>
              </a:rPr>
              <a:t>room </a:t>
            </a:r>
            <a:r>
              <a:rPr lang="en-US" sz="1600" dirty="0">
                <a:ea typeface="Verdana" pitchFamily="34" charset="0"/>
                <a:cs typeface="Verdana" pitchFamily="34" charset="0"/>
              </a:rPr>
              <a:t>located at the top of the stairs on the second floor</a:t>
            </a:r>
            <a:r>
              <a:rPr lang="en-US" sz="1600" dirty="0" smtClean="0">
                <a:ea typeface="Verdana" pitchFamily="34" charset="0"/>
                <a:cs typeface="Verdana" pitchFamily="34" charset="0"/>
              </a:rPr>
              <a:t>.  Notification is also needed if you are going into the Waste Water Treatment Plant (phone number is posted on their door).</a:t>
            </a:r>
            <a:endParaRPr lang="en-US" sz="1600" dirty="0">
              <a:ea typeface="Verdana" pitchFamily="34" charset="0"/>
              <a:cs typeface="Verdana" pitchFamily="34" charset="0"/>
            </a:endParaRPr>
          </a:p>
          <a:p>
            <a:pPr indent="-342900">
              <a:spcBef>
                <a:spcPct val="20000"/>
              </a:spcBef>
              <a:defRPr/>
            </a:pPr>
            <a:endParaRPr lang="en-US" sz="900" dirty="0">
              <a:ea typeface="Verdana" pitchFamily="34" charset="0"/>
              <a:cs typeface="Verdana" pitchFamily="34" charset="0"/>
            </a:endParaRPr>
          </a:p>
          <a:p>
            <a:pPr indent="-342900">
              <a:spcBef>
                <a:spcPct val="20000"/>
              </a:spcBef>
              <a:defRPr/>
            </a:pPr>
            <a:r>
              <a:rPr lang="en-US" sz="1600" dirty="0" smtClean="0">
                <a:ea typeface="Verdana" pitchFamily="34" charset="0"/>
                <a:cs typeface="Verdana" pitchFamily="34" charset="0"/>
              </a:rPr>
              <a:t>If you will be in the Kraft Mill, </a:t>
            </a:r>
            <a:r>
              <a:rPr lang="en-US" sz="1600" dirty="0">
                <a:ea typeface="Verdana" pitchFamily="34" charset="0"/>
                <a:cs typeface="Verdana" pitchFamily="34" charset="0"/>
              </a:rPr>
              <a:t>you must sign in with the </a:t>
            </a:r>
            <a:r>
              <a:rPr lang="en-US" sz="1600" dirty="0" smtClean="0">
                <a:ea typeface="Verdana" pitchFamily="34" charset="0"/>
                <a:cs typeface="Verdana" pitchFamily="34" charset="0"/>
              </a:rPr>
              <a:t>Kraft Mill </a:t>
            </a:r>
            <a:r>
              <a:rPr lang="en-US" sz="1600" dirty="0">
                <a:ea typeface="Verdana" pitchFamily="34" charset="0"/>
                <a:cs typeface="Verdana" pitchFamily="34" charset="0"/>
              </a:rPr>
              <a:t>c</a:t>
            </a:r>
            <a:r>
              <a:rPr lang="en-US" sz="1600" dirty="0" smtClean="0">
                <a:ea typeface="Verdana" pitchFamily="34" charset="0"/>
                <a:cs typeface="Verdana" pitchFamily="34" charset="0"/>
              </a:rPr>
              <a:t>ontrol room. </a:t>
            </a:r>
            <a:r>
              <a:rPr lang="en-US" sz="1600" dirty="0">
                <a:ea typeface="Verdana" pitchFamily="34" charset="0"/>
                <a:cs typeface="Verdana" pitchFamily="34" charset="0"/>
              </a:rPr>
              <a:t>The control room is located on the 4</a:t>
            </a:r>
            <a:r>
              <a:rPr lang="en-US" sz="1600" baseline="30000" dirty="0">
                <a:ea typeface="Verdana" pitchFamily="34" charset="0"/>
                <a:cs typeface="Verdana" pitchFamily="34" charset="0"/>
              </a:rPr>
              <a:t>th</a:t>
            </a:r>
            <a:r>
              <a:rPr lang="en-US" sz="1600" dirty="0">
                <a:ea typeface="Verdana" pitchFamily="34" charset="0"/>
                <a:cs typeface="Verdana" pitchFamily="34" charset="0"/>
              </a:rPr>
              <a:t> floor</a:t>
            </a:r>
            <a:r>
              <a:rPr lang="en-US" sz="1600" dirty="0" smtClean="0">
                <a:ea typeface="Verdana" pitchFamily="34" charset="0"/>
                <a:cs typeface="Verdana" pitchFamily="34" charset="0"/>
              </a:rPr>
              <a:t>.</a:t>
            </a:r>
          </a:p>
          <a:p>
            <a:pPr indent="-342900">
              <a:spcBef>
                <a:spcPct val="20000"/>
              </a:spcBef>
              <a:defRPr/>
            </a:pPr>
            <a:endParaRPr lang="en-US" sz="1600" dirty="0">
              <a:ea typeface="Verdana" pitchFamily="34" charset="0"/>
              <a:cs typeface="Verdana" pitchFamily="34" charset="0"/>
            </a:endParaRPr>
          </a:p>
          <a:p>
            <a:pPr indent="-342900">
              <a:spcBef>
                <a:spcPct val="20000"/>
              </a:spcBef>
              <a:defRPr/>
            </a:pPr>
            <a:r>
              <a:rPr lang="en-US" sz="1600" dirty="0" smtClean="0">
                <a:ea typeface="Verdana" pitchFamily="34" charset="0"/>
                <a:cs typeface="Verdana" pitchFamily="34" charset="0"/>
              </a:rPr>
              <a:t>When in the </a:t>
            </a:r>
            <a:r>
              <a:rPr lang="en-US" sz="1600" dirty="0" err="1" smtClean="0">
                <a:ea typeface="Verdana" pitchFamily="34" charset="0"/>
                <a:cs typeface="Verdana" pitchFamily="34" charset="0"/>
              </a:rPr>
              <a:t>Woodyard</a:t>
            </a:r>
            <a:r>
              <a:rPr lang="en-US" sz="1600" dirty="0" smtClean="0">
                <a:ea typeface="Verdana" pitchFamily="34" charset="0"/>
                <a:cs typeface="Verdana" pitchFamily="34" charset="0"/>
              </a:rPr>
              <a:t> or Pulp Make Down buildings, you must check in or call the control </a:t>
            </a:r>
            <a:r>
              <a:rPr lang="en-US" sz="1600" dirty="0">
                <a:ea typeface="Verdana" pitchFamily="34" charset="0"/>
                <a:cs typeface="Verdana" pitchFamily="34" charset="0"/>
              </a:rPr>
              <a:t>room (phone </a:t>
            </a:r>
            <a:r>
              <a:rPr lang="en-US" sz="1600" dirty="0" smtClean="0">
                <a:ea typeface="Verdana" pitchFamily="34" charset="0"/>
                <a:cs typeface="Verdana" pitchFamily="34" charset="0"/>
              </a:rPr>
              <a:t>numbers are </a:t>
            </a:r>
            <a:r>
              <a:rPr lang="en-US" sz="1600" dirty="0">
                <a:ea typeface="Verdana" pitchFamily="34" charset="0"/>
                <a:cs typeface="Verdana" pitchFamily="34" charset="0"/>
              </a:rPr>
              <a:t>posted on their </a:t>
            </a:r>
            <a:r>
              <a:rPr lang="en-US" sz="1600" dirty="0" smtClean="0">
                <a:ea typeface="Verdana" pitchFamily="34" charset="0"/>
                <a:cs typeface="Verdana" pitchFamily="34" charset="0"/>
              </a:rPr>
              <a:t>doors).  </a:t>
            </a:r>
            <a:endParaRPr lang="en-US" sz="1600" dirty="0">
              <a:ea typeface="Verdana" pitchFamily="34" charset="0"/>
              <a:cs typeface="Verdana" pitchFamily="34" charset="0"/>
            </a:endParaRPr>
          </a:p>
          <a:p>
            <a:pPr indent="-342900">
              <a:spcBef>
                <a:spcPct val="20000"/>
              </a:spcBef>
              <a:defRPr/>
            </a:pPr>
            <a:endParaRPr lang="en-US" sz="900" dirty="0">
              <a:ea typeface="Verdana" pitchFamily="34" charset="0"/>
              <a:cs typeface="Verdana" pitchFamily="34" charset="0"/>
            </a:endParaRPr>
          </a:p>
          <a:p>
            <a:pPr indent="-342900">
              <a:spcBef>
                <a:spcPct val="20000"/>
              </a:spcBef>
              <a:defRPr/>
            </a:pPr>
            <a:r>
              <a:rPr lang="en-US" sz="1600" dirty="0">
                <a:ea typeface="Verdana" pitchFamily="34" charset="0"/>
                <a:cs typeface="Verdana" pitchFamily="34" charset="0"/>
              </a:rPr>
              <a:t>Always inform </a:t>
            </a:r>
            <a:r>
              <a:rPr lang="en-US" sz="1600" dirty="0" smtClean="0">
                <a:ea typeface="Verdana" pitchFamily="34" charset="0"/>
                <a:cs typeface="Verdana" pitchFamily="34" charset="0"/>
              </a:rPr>
              <a:t>each operating </a:t>
            </a:r>
            <a:r>
              <a:rPr lang="en-US" sz="1600" dirty="0">
                <a:ea typeface="Verdana" pitchFamily="34" charset="0"/>
                <a:cs typeface="Verdana" pitchFamily="34" charset="0"/>
              </a:rPr>
              <a:t>control room</a:t>
            </a:r>
            <a:r>
              <a:rPr lang="en-US" sz="1600" b="1" dirty="0">
                <a:ea typeface="Verdana" pitchFamily="34" charset="0"/>
                <a:cs typeface="Verdana" pitchFamily="34" charset="0"/>
              </a:rPr>
              <a:t> </a:t>
            </a:r>
            <a:r>
              <a:rPr lang="en-US" sz="1600" dirty="0">
                <a:ea typeface="Verdana" pitchFamily="34" charset="0"/>
                <a:cs typeface="Verdana" pitchFamily="34" charset="0"/>
              </a:rPr>
              <a:t>if you will be in </a:t>
            </a:r>
            <a:r>
              <a:rPr lang="en-US" sz="1600" dirty="0" smtClean="0">
                <a:ea typeface="Verdana" pitchFamily="34" charset="0"/>
                <a:cs typeface="Verdana" pitchFamily="34" charset="0"/>
              </a:rPr>
              <a:t>their area </a:t>
            </a:r>
            <a:r>
              <a:rPr lang="en-US" sz="1600" dirty="0">
                <a:ea typeface="Verdana" pitchFamily="34" charset="0"/>
                <a:cs typeface="Verdana" pitchFamily="34" charset="0"/>
              </a:rPr>
              <a:t>for an extended period of time. This will ensure that you are made aware of any hazards which might otherwise be unknown, and improve communication during the course of your visit.</a:t>
            </a:r>
          </a:p>
          <a:p>
            <a:pPr indent="-342900">
              <a:spcBef>
                <a:spcPct val="20000"/>
              </a:spcBef>
              <a:defRPr/>
            </a:pPr>
            <a:endParaRPr lang="en-US" dirty="0">
              <a:ea typeface="Verdana" pitchFamily="34" charset="0"/>
              <a:cs typeface="Verdana" pitchFamily="34" charset="0"/>
            </a:endParaRPr>
          </a:p>
        </p:txBody>
      </p:sp>
      <p:pic>
        <p:nvPicPr>
          <p:cNvPr id="4506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280" y="1985716"/>
            <a:ext cx="3627120" cy="27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615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Content Placeholder 3"/>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bwMode="auto">
          <a:xfrm>
            <a:off x="3441291" y="1092199"/>
            <a:ext cx="5456903" cy="50841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smtClean="0"/>
              <a:t>Mill Policy – Contractor Parking</a:t>
            </a:r>
          </a:p>
        </p:txBody>
      </p:sp>
      <p:sp>
        <p:nvSpPr>
          <p:cNvPr id="47108" name="TextBox 4"/>
          <p:cNvSpPr txBox="1">
            <a:spLocks noChangeArrowheads="1"/>
          </p:cNvSpPr>
          <p:nvPr/>
        </p:nvSpPr>
        <p:spPr bwMode="auto">
          <a:xfrm>
            <a:off x="141732" y="644790"/>
            <a:ext cx="319140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smtClean="0">
                <a:latin typeface="+mn-lt"/>
              </a:rPr>
              <a:t>Only </a:t>
            </a:r>
            <a:r>
              <a:rPr lang="en-US" altLang="en-US" dirty="0">
                <a:latin typeface="+mn-lt"/>
              </a:rPr>
              <a:t>Parking lots or areas that are designated for </a:t>
            </a:r>
            <a:r>
              <a:rPr lang="en-US" altLang="en-US" dirty="0" smtClean="0">
                <a:latin typeface="+mn-lt"/>
              </a:rPr>
              <a:t>contractor parking shall </a:t>
            </a:r>
            <a:r>
              <a:rPr lang="en-US" altLang="en-US" dirty="0">
                <a:latin typeface="+mn-lt"/>
              </a:rPr>
              <a:t>be used</a:t>
            </a:r>
            <a:r>
              <a:rPr lang="en-US" altLang="en-US" dirty="0" smtClean="0">
                <a:latin typeface="+mn-lt"/>
              </a:rPr>
              <a:t>.  Parking passes are issued at the Back Gate.</a:t>
            </a:r>
            <a:endParaRPr lang="en-US" altLang="en-US" dirty="0">
              <a:latin typeface="+mn-lt"/>
            </a:endParaRPr>
          </a:p>
          <a:p>
            <a:pPr eaLnBrk="1" hangingPunct="1">
              <a:buFontTx/>
              <a:buChar char="•"/>
            </a:pPr>
            <a:endParaRPr lang="en-US" altLang="en-US" dirty="0">
              <a:latin typeface="+mn-lt"/>
            </a:endParaRPr>
          </a:p>
          <a:p>
            <a:pPr eaLnBrk="1" hangingPunct="1"/>
            <a:r>
              <a:rPr lang="en-US" altLang="en-US" dirty="0">
                <a:latin typeface="+mn-lt"/>
              </a:rPr>
              <a:t>Expect to have any </a:t>
            </a:r>
            <a:r>
              <a:rPr lang="en-US" altLang="en-US" dirty="0" smtClean="0">
                <a:latin typeface="+mn-lt"/>
              </a:rPr>
              <a:t>packages </a:t>
            </a:r>
            <a:r>
              <a:rPr lang="en-US" altLang="en-US" dirty="0">
                <a:latin typeface="+mn-lt"/>
              </a:rPr>
              <a:t>or containers inspected when entering and </a:t>
            </a:r>
            <a:r>
              <a:rPr lang="en-US" altLang="en-US" dirty="0" smtClean="0">
                <a:latin typeface="+mn-lt"/>
              </a:rPr>
              <a:t>exiting </a:t>
            </a:r>
            <a:r>
              <a:rPr lang="en-US" altLang="en-US" dirty="0">
                <a:latin typeface="+mn-lt"/>
              </a:rPr>
              <a:t>the property</a:t>
            </a:r>
            <a:r>
              <a:rPr lang="en-US" altLang="en-US" dirty="0" smtClean="0">
                <a:latin typeface="+mn-lt"/>
              </a:rPr>
              <a:t>.  This includes, but isn’t limited to, lunch pails, vehicles, tool boxes, etc.</a:t>
            </a:r>
            <a:endParaRPr lang="en-US" altLang="en-US" dirty="0">
              <a:latin typeface="+mn-lt"/>
            </a:endParaRPr>
          </a:p>
          <a:p>
            <a:pPr eaLnBrk="1" hangingPunct="1"/>
            <a:endParaRPr lang="en-US" altLang="en-US" dirty="0">
              <a:latin typeface="+mn-lt"/>
            </a:endParaRPr>
          </a:p>
          <a:p>
            <a:pPr eaLnBrk="1" hangingPunct="1"/>
            <a:r>
              <a:rPr lang="en-US" altLang="en-US" dirty="0">
                <a:latin typeface="+mn-lt"/>
              </a:rPr>
              <a:t>Parking </a:t>
            </a:r>
            <a:r>
              <a:rPr lang="en-US" altLang="en-US" dirty="0" smtClean="0">
                <a:latin typeface="+mn-lt"/>
              </a:rPr>
              <a:t>personal </a:t>
            </a:r>
            <a:r>
              <a:rPr lang="en-US" altLang="en-US" dirty="0">
                <a:latin typeface="+mn-lt"/>
              </a:rPr>
              <a:t>vehicles </a:t>
            </a:r>
            <a:r>
              <a:rPr lang="en-US" altLang="en-US" dirty="0" smtClean="0">
                <a:latin typeface="+mn-lt"/>
              </a:rPr>
              <a:t>is only permitted </a:t>
            </a:r>
            <a:r>
              <a:rPr lang="en-US" altLang="en-US" dirty="0">
                <a:latin typeface="+mn-lt"/>
              </a:rPr>
              <a:t>in the fenced in area next to the contractor offices (Log Cabin), additional parking may be available during larger outages</a:t>
            </a:r>
            <a:r>
              <a:rPr lang="en-US" altLang="en-US" dirty="0" smtClean="0">
                <a:latin typeface="+mn-lt"/>
              </a:rPr>
              <a:t>.  Some company vehicles are permitted on the </a:t>
            </a:r>
            <a:r>
              <a:rPr lang="en-US" altLang="en-US" dirty="0" err="1" smtClean="0">
                <a:latin typeface="+mn-lt"/>
              </a:rPr>
              <a:t>millsite</a:t>
            </a:r>
            <a:r>
              <a:rPr lang="en-US" altLang="en-US" dirty="0" smtClean="0">
                <a:latin typeface="+mn-lt"/>
              </a:rPr>
              <a:t> (with prior approval).</a:t>
            </a:r>
            <a:endParaRPr lang="en-US" altLang="en-US" dirty="0">
              <a:latin typeface="+mn-lt"/>
            </a:endParaRPr>
          </a:p>
        </p:txBody>
      </p:sp>
    </p:spTree>
    <p:extLst>
      <p:ext uri="{BB962C8B-B14F-4D97-AF65-F5344CB8AC3E}">
        <p14:creationId xmlns:p14="http://schemas.microsoft.com/office/powerpoint/2010/main" val="2284488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sz="half" idx="2"/>
          </p:nvPr>
        </p:nvSpPr>
        <p:spPr bwMode="auto">
          <a:xfrm>
            <a:off x="141733" y="757646"/>
            <a:ext cx="4518758" cy="5594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0" indent="0">
              <a:buFont typeface="Arial" panose="020B0604020202020204" pitchFamily="34" charset="0"/>
              <a:buNone/>
            </a:pPr>
            <a:r>
              <a:rPr lang="en-US" altLang="en-US" dirty="0" smtClean="0"/>
              <a:t>All excavation work taking place on the mill site must follow the procedures in the mill Excavation Policy. This includes initial research to determine the location of underground lines that may pose a hazard to the excavation work.</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When the excavation area is left unattended for any period of time, lighting and the appropriate barricades must be utilized. </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smtClean="0"/>
              <a:t>Your VDR or an Escanaba team member trained in excavation practices must review all of the preparations before the excavation can take place. The excavation permit is used to maintain this information. </a:t>
            </a:r>
          </a:p>
          <a:p>
            <a:pPr marL="0" indent="0">
              <a:buFont typeface="Arial" panose="020B0604020202020204" pitchFamily="34" charset="0"/>
              <a:buNone/>
            </a:pPr>
            <a:endParaRPr lang="en-US" altLang="en-US" sz="2000" dirty="0" smtClean="0"/>
          </a:p>
        </p:txBody>
      </p:sp>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smtClean="0"/>
              <a:t>Mill Policy – Excavating &amp; Trenching</a:t>
            </a: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1066800"/>
            <a:ext cx="4163568" cy="416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884713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sz="half" idx="2"/>
          </p:nvPr>
        </p:nvSpPr>
        <p:spPr bwMode="auto">
          <a:xfrm>
            <a:off x="141732" y="731521"/>
            <a:ext cx="7493111" cy="5366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dirty="0" smtClean="0"/>
              <a:t>For Portable electrical equipment, all power cords shall be grounded with a three-prong type plug including extension cords.</a:t>
            </a:r>
          </a:p>
          <a:p>
            <a:endParaRPr lang="en-US" altLang="en-US" dirty="0" smtClean="0"/>
          </a:p>
          <a:p>
            <a:r>
              <a:rPr lang="en-US" altLang="en-US" dirty="0" smtClean="0"/>
              <a:t>Ground Fault Circuit Interrupters (GFCI’s) shall be utilized for all electrical equipment connections and must be tested prior to use.</a:t>
            </a:r>
          </a:p>
          <a:p>
            <a:endParaRPr lang="en-US" altLang="en-US" dirty="0" smtClean="0"/>
          </a:p>
          <a:p>
            <a:r>
              <a:rPr lang="en-US" altLang="en-US" dirty="0" smtClean="0"/>
              <a:t>Portable electrical equipment (including extension cords) are only permitted for temporary use and must be inspected prior to use to assure proper grounding.</a:t>
            </a:r>
          </a:p>
          <a:p>
            <a:endParaRPr lang="en-US" altLang="en-US" dirty="0" smtClean="0"/>
          </a:p>
          <a:p>
            <a:r>
              <a:rPr lang="en-US" altLang="en-US" dirty="0" smtClean="0"/>
              <a:t>Extension cords shall not run across aisles, doorways, stairs, or liquids.</a:t>
            </a:r>
          </a:p>
          <a:p>
            <a:endParaRPr lang="en-US" altLang="en-US" dirty="0" smtClean="0"/>
          </a:p>
        </p:txBody>
      </p:sp>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smtClean="0"/>
              <a:t>Mill Policy – Electrical Safety</a:t>
            </a:r>
          </a:p>
        </p:txBody>
      </p:sp>
      <p:grpSp>
        <p:nvGrpSpPr>
          <p:cNvPr id="49156" name="Group 5"/>
          <p:cNvGrpSpPr>
            <a:grpSpLocks/>
          </p:cNvGrpSpPr>
          <p:nvPr/>
        </p:nvGrpSpPr>
        <p:grpSpPr bwMode="auto">
          <a:xfrm>
            <a:off x="1337809" y="2660043"/>
            <a:ext cx="7191375" cy="3429000"/>
            <a:chOff x="414" y="1337"/>
            <a:chExt cx="5162" cy="2696"/>
          </a:xfrm>
        </p:grpSpPr>
        <p:grpSp>
          <p:nvGrpSpPr>
            <p:cNvPr id="49157" name="Group 6"/>
            <p:cNvGrpSpPr>
              <a:grpSpLocks/>
            </p:cNvGrpSpPr>
            <p:nvPr/>
          </p:nvGrpSpPr>
          <p:grpSpPr bwMode="auto">
            <a:xfrm>
              <a:off x="593" y="1337"/>
              <a:ext cx="4983" cy="2696"/>
              <a:chOff x="593" y="1337"/>
              <a:chExt cx="4983" cy="2696"/>
            </a:xfrm>
          </p:grpSpPr>
          <p:grpSp>
            <p:nvGrpSpPr>
              <p:cNvPr id="49159" name="Group 7"/>
              <p:cNvGrpSpPr>
                <a:grpSpLocks/>
              </p:cNvGrpSpPr>
              <p:nvPr/>
            </p:nvGrpSpPr>
            <p:grpSpPr bwMode="auto">
              <a:xfrm>
                <a:off x="1578" y="1337"/>
                <a:ext cx="3998" cy="2696"/>
                <a:chOff x="1578" y="1337"/>
                <a:chExt cx="3998" cy="2696"/>
              </a:xfrm>
            </p:grpSpPr>
            <p:grpSp>
              <p:nvGrpSpPr>
                <p:cNvPr id="49161" name="Group 8"/>
                <p:cNvGrpSpPr>
                  <a:grpSpLocks/>
                </p:cNvGrpSpPr>
                <p:nvPr/>
              </p:nvGrpSpPr>
              <p:grpSpPr bwMode="auto">
                <a:xfrm>
                  <a:off x="5045" y="1337"/>
                  <a:ext cx="531" cy="763"/>
                  <a:chOff x="5045" y="1337"/>
                  <a:chExt cx="531" cy="763"/>
                </a:xfrm>
              </p:grpSpPr>
              <p:sp>
                <p:nvSpPr>
                  <p:cNvPr id="49164" name="Freeform 9"/>
                  <p:cNvSpPr>
                    <a:spLocks/>
                  </p:cNvSpPr>
                  <p:nvPr/>
                </p:nvSpPr>
                <p:spPr bwMode="auto">
                  <a:xfrm>
                    <a:off x="5051" y="1343"/>
                    <a:ext cx="512" cy="745"/>
                  </a:xfrm>
                  <a:custGeom>
                    <a:avLst/>
                    <a:gdLst>
                      <a:gd name="T0" fmla="*/ 511 w 512"/>
                      <a:gd name="T1" fmla="*/ 39 h 745"/>
                      <a:gd name="T2" fmla="*/ 509 w 512"/>
                      <a:gd name="T3" fmla="*/ 30 h 745"/>
                      <a:gd name="T4" fmla="*/ 505 w 512"/>
                      <a:gd name="T5" fmla="*/ 22 h 745"/>
                      <a:gd name="T6" fmla="*/ 501 w 512"/>
                      <a:gd name="T7" fmla="*/ 16 h 745"/>
                      <a:gd name="T8" fmla="*/ 496 w 512"/>
                      <a:gd name="T9" fmla="*/ 10 h 745"/>
                      <a:gd name="T10" fmla="*/ 489 w 512"/>
                      <a:gd name="T11" fmla="*/ 5 h 745"/>
                      <a:gd name="T12" fmla="*/ 482 w 512"/>
                      <a:gd name="T13" fmla="*/ 2 h 745"/>
                      <a:gd name="T14" fmla="*/ 475 w 512"/>
                      <a:gd name="T15" fmla="*/ 0 h 745"/>
                      <a:gd name="T16" fmla="*/ 40 w 512"/>
                      <a:gd name="T17" fmla="*/ 0 h 745"/>
                      <a:gd name="T18" fmla="*/ 32 w 512"/>
                      <a:gd name="T19" fmla="*/ 1 h 745"/>
                      <a:gd name="T20" fmla="*/ 24 w 512"/>
                      <a:gd name="T21" fmla="*/ 3 h 745"/>
                      <a:gd name="T22" fmla="*/ 17 w 512"/>
                      <a:gd name="T23" fmla="*/ 7 h 745"/>
                      <a:gd name="T24" fmla="*/ 11 w 512"/>
                      <a:gd name="T25" fmla="*/ 12 h 745"/>
                      <a:gd name="T26" fmla="*/ 6 w 512"/>
                      <a:gd name="T27" fmla="*/ 19 h 745"/>
                      <a:gd name="T28" fmla="*/ 3 w 512"/>
                      <a:gd name="T29" fmla="*/ 26 h 745"/>
                      <a:gd name="T30" fmla="*/ 0 w 512"/>
                      <a:gd name="T31" fmla="*/ 34 h 745"/>
                      <a:gd name="T32" fmla="*/ 0 w 512"/>
                      <a:gd name="T33" fmla="*/ 43 h 745"/>
                      <a:gd name="T34" fmla="*/ 0 w 512"/>
                      <a:gd name="T35" fmla="*/ 705 h 745"/>
                      <a:gd name="T36" fmla="*/ 1 w 512"/>
                      <a:gd name="T37" fmla="*/ 714 h 745"/>
                      <a:gd name="T38" fmla="*/ 5 w 512"/>
                      <a:gd name="T39" fmla="*/ 722 h 745"/>
                      <a:gd name="T40" fmla="*/ 9 w 512"/>
                      <a:gd name="T41" fmla="*/ 728 h 745"/>
                      <a:gd name="T42" fmla="*/ 14 w 512"/>
                      <a:gd name="T43" fmla="*/ 734 h 745"/>
                      <a:gd name="T44" fmla="*/ 21 w 512"/>
                      <a:gd name="T45" fmla="*/ 739 h 745"/>
                      <a:gd name="T46" fmla="*/ 28 w 512"/>
                      <a:gd name="T47" fmla="*/ 742 h 745"/>
                      <a:gd name="T48" fmla="*/ 35 w 512"/>
                      <a:gd name="T49" fmla="*/ 744 h 745"/>
                      <a:gd name="T50" fmla="*/ 470 w 512"/>
                      <a:gd name="T51" fmla="*/ 744 h 745"/>
                      <a:gd name="T52" fmla="*/ 478 w 512"/>
                      <a:gd name="T53" fmla="*/ 743 h 745"/>
                      <a:gd name="T54" fmla="*/ 486 w 512"/>
                      <a:gd name="T55" fmla="*/ 741 h 745"/>
                      <a:gd name="T56" fmla="*/ 493 w 512"/>
                      <a:gd name="T57" fmla="*/ 737 h 745"/>
                      <a:gd name="T58" fmla="*/ 499 w 512"/>
                      <a:gd name="T59" fmla="*/ 731 h 745"/>
                      <a:gd name="T60" fmla="*/ 504 w 512"/>
                      <a:gd name="T61" fmla="*/ 725 h 745"/>
                      <a:gd name="T62" fmla="*/ 507 w 512"/>
                      <a:gd name="T63" fmla="*/ 718 h 745"/>
                      <a:gd name="T64" fmla="*/ 510 w 512"/>
                      <a:gd name="T65" fmla="*/ 710 h 745"/>
                      <a:gd name="T66" fmla="*/ 511 w 512"/>
                      <a:gd name="T67" fmla="*/ 701 h 7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2"/>
                      <a:gd name="T103" fmla="*/ 0 h 745"/>
                      <a:gd name="T104" fmla="*/ 512 w 512"/>
                      <a:gd name="T105" fmla="*/ 745 h 7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2" h="745">
                        <a:moveTo>
                          <a:pt x="511" y="43"/>
                        </a:moveTo>
                        <a:lnTo>
                          <a:pt x="511" y="39"/>
                        </a:lnTo>
                        <a:lnTo>
                          <a:pt x="510" y="34"/>
                        </a:lnTo>
                        <a:lnTo>
                          <a:pt x="509" y="30"/>
                        </a:lnTo>
                        <a:lnTo>
                          <a:pt x="507" y="26"/>
                        </a:lnTo>
                        <a:lnTo>
                          <a:pt x="505" y="22"/>
                        </a:lnTo>
                        <a:lnTo>
                          <a:pt x="504" y="19"/>
                        </a:lnTo>
                        <a:lnTo>
                          <a:pt x="501" y="16"/>
                        </a:lnTo>
                        <a:lnTo>
                          <a:pt x="499" y="12"/>
                        </a:lnTo>
                        <a:lnTo>
                          <a:pt x="496" y="10"/>
                        </a:lnTo>
                        <a:lnTo>
                          <a:pt x="493" y="7"/>
                        </a:lnTo>
                        <a:lnTo>
                          <a:pt x="489" y="5"/>
                        </a:lnTo>
                        <a:lnTo>
                          <a:pt x="486" y="3"/>
                        </a:lnTo>
                        <a:lnTo>
                          <a:pt x="482" y="2"/>
                        </a:lnTo>
                        <a:lnTo>
                          <a:pt x="478" y="1"/>
                        </a:lnTo>
                        <a:lnTo>
                          <a:pt x="475" y="0"/>
                        </a:lnTo>
                        <a:lnTo>
                          <a:pt x="470" y="0"/>
                        </a:lnTo>
                        <a:lnTo>
                          <a:pt x="40" y="0"/>
                        </a:lnTo>
                        <a:lnTo>
                          <a:pt x="35" y="0"/>
                        </a:lnTo>
                        <a:lnTo>
                          <a:pt x="32" y="1"/>
                        </a:lnTo>
                        <a:lnTo>
                          <a:pt x="28" y="2"/>
                        </a:lnTo>
                        <a:lnTo>
                          <a:pt x="24" y="3"/>
                        </a:lnTo>
                        <a:lnTo>
                          <a:pt x="21" y="5"/>
                        </a:lnTo>
                        <a:lnTo>
                          <a:pt x="17" y="7"/>
                        </a:lnTo>
                        <a:lnTo>
                          <a:pt x="14" y="10"/>
                        </a:lnTo>
                        <a:lnTo>
                          <a:pt x="11" y="12"/>
                        </a:lnTo>
                        <a:lnTo>
                          <a:pt x="9" y="16"/>
                        </a:lnTo>
                        <a:lnTo>
                          <a:pt x="6" y="19"/>
                        </a:lnTo>
                        <a:lnTo>
                          <a:pt x="5" y="22"/>
                        </a:lnTo>
                        <a:lnTo>
                          <a:pt x="3" y="26"/>
                        </a:lnTo>
                        <a:lnTo>
                          <a:pt x="1" y="30"/>
                        </a:lnTo>
                        <a:lnTo>
                          <a:pt x="0" y="34"/>
                        </a:lnTo>
                        <a:lnTo>
                          <a:pt x="0" y="39"/>
                        </a:lnTo>
                        <a:lnTo>
                          <a:pt x="0" y="43"/>
                        </a:lnTo>
                        <a:lnTo>
                          <a:pt x="0" y="701"/>
                        </a:lnTo>
                        <a:lnTo>
                          <a:pt x="0" y="705"/>
                        </a:lnTo>
                        <a:lnTo>
                          <a:pt x="0" y="710"/>
                        </a:lnTo>
                        <a:lnTo>
                          <a:pt x="1" y="714"/>
                        </a:lnTo>
                        <a:lnTo>
                          <a:pt x="3" y="718"/>
                        </a:lnTo>
                        <a:lnTo>
                          <a:pt x="5" y="722"/>
                        </a:lnTo>
                        <a:lnTo>
                          <a:pt x="6" y="725"/>
                        </a:lnTo>
                        <a:lnTo>
                          <a:pt x="9" y="728"/>
                        </a:lnTo>
                        <a:lnTo>
                          <a:pt x="11" y="731"/>
                        </a:lnTo>
                        <a:lnTo>
                          <a:pt x="14" y="734"/>
                        </a:lnTo>
                        <a:lnTo>
                          <a:pt x="17" y="737"/>
                        </a:lnTo>
                        <a:lnTo>
                          <a:pt x="21" y="739"/>
                        </a:lnTo>
                        <a:lnTo>
                          <a:pt x="24" y="741"/>
                        </a:lnTo>
                        <a:lnTo>
                          <a:pt x="28" y="742"/>
                        </a:lnTo>
                        <a:lnTo>
                          <a:pt x="32" y="743"/>
                        </a:lnTo>
                        <a:lnTo>
                          <a:pt x="35" y="744"/>
                        </a:lnTo>
                        <a:lnTo>
                          <a:pt x="40" y="744"/>
                        </a:lnTo>
                        <a:lnTo>
                          <a:pt x="470" y="744"/>
                        </a:lnTo>
                        <a:lnTo>
                          <a:pt x="475" y="744"/>
                        </a:lnTo>
                        <a:lnTo>
                          <a:pt x="478" y="743"/>
                        </a:lnTo>
                        <a:lnTo>
                          <a:pt x="482" y="742"/>
                        </a:lnTo>
                        <a:lnTo>
                          <a:pt x="486" y="741"/>
                        </a:lnTo>
                        <a:lnTo>
                          <a:pt x="489" y="739"/>
                        </a:lnTo>
                        <a:lnTo>
                          <a:pt x="493" y="737"/>
                        </a:lnTo>
                        <a:lnTo>
                          <a:pt x="496" y="734"/>
                        </a:lnTo>
                        <a:lnTo>
                          <a:pt x="499" y="731"/>
                        </a:lnTo>
                        <a:lnTo>
                          <a:pt x="501" y="728"/>
                        </a:lnTo>
                        <a:lnTo>
                          <a:pt x="504" y="725"/>
                        </a:lnTo>
                        <a:lnTo>
                          <a:pt x="505" y="722"/>
                        </a:lnTo>
                        <a:lnTo>
                          <a:pt x="507" y="718"/>
                        </a:lnTo>
                        <a:lnTo>
                          <a:pt x="509" y="714"/>
                        </a:lnTo>
                        <a:lnTo>
                          <a:pt x="510" y="710"/>
                        </a:lnTo>
                        <a:lnTo>
                          <a:pt x="511" y="705"/>
                        </a:lnTo>
                        <a:lnTo>
                          <a:pt x="511" y="701"/>
                        </a:lnTo>
                        <a:lnTo>
                          <a:pt x="511" y="43"/>
                        </a:lnTo>
                      </a:path>
                    </a:pathLst>
                  </a:custGeom>
                  <a:solidFill>
                    <a:srgbClr val="CCCCCC"/>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65" name="Freeform 10"/>
                  <p:cNvSpPr>
                    <a:spLocks/>
                  </p:cNvSpPr>
                  <p:nvPr/>
                </p:nvSpPr>
                <p:spPr bwMode="auto">
                  <a:xfrm>
                    <a:off x="5520" y="1337"/>
                    <a:ext cx="42" cy="45"/>
                  </a:xfrm>
                  <a:custGeom>
                    <a:avLst/>
                    <a:gdLst>
                      <a:gd name="T0" fmla="*/ 0 w 42"/>
                      <a:gd name="T1" fmla="*/ 4 h 45"/>
                      <a:gd name="T2" fmla="*/ 4 w 42"/>
                      <a:gd name="T3" fmla="*/ 4 h 45"/>
                      <a:gd name="T4" fmla="*/ 7 w 42"/>
                      <a:gd name="T5" fmla="*/ 5 h 45"/>
                      <a:gd name="T6" fmla="*/ 11 w 42"/>
                      <a:gd name="T7" fmla="*/ 6 h 45"/>
                      <a:gd name="T8" fmla="*/ 14 w 42"/>
                      <a:gd name="T9" fmla="*/ 8 h 45"/>
                      <a:gd name="T10" fmla="*/ 17 w 42"/>
                      <a:gd name="T11" fmla="*/ 9 h 45"/>
                      <a:gd name="T12" fmla="*/ 20 w 42"/>
                      <a:gd name="T13" fmla="*/ 11 h 45"/>
                      <a:gd name="T14" fmla="*/ 23 w 42"/>
                      <a:gd name="T15" fmla="*/ 13 h 45"/>
                      <a:gd name="T16" fmla="*/ 26 w 42"/>
                      <a:gd name="T17" fmla="*/ 16 h 45"/>
                      <a:gd name="T18" fmla="*/ 29 w 42"/>
                      <a:gd name="T19" fmla="*/ 19 h 45"/>
                      <a:gd name="T20" fmla="*/ 30 w 42"/>
                      <a:gd name="T21" fmla="*/ 22 h 45"/>
                      <a:gd name="T22" fmla="*/ 32 w 42"/>
                      <a:gd name="T23" fmla="*/ 25 h 45"/>
                      <a:gd name="T24" fmla="*/ 34 w 42"/>
                      <a:gd name="T25" fmla="*/ 28 h 45"/>
                      <a:gd name="T26" fmla="*/ 35 w 42"/>
                      <a:gd name="T27" fmla="*/ 32 h 45"/>
                      <a:gd name="T28" fmla="*/ 36 w 42"/>
                      <a:gd name="T29" fmla="*/ 36 h 45"/>
                      <a:gd name="T30" fmla="*/ 36 w 42"/>
                      <a:gd name="T31" fmla="*/ 40 h 45"/>
                      <a:gd name="T32" fmla="*/ 36 w 42"/>
                      <a:gd name="T33" fmla="*/ 44 h 45"/>
                      <a:gd name="T34" fmla="*/ 41 w 42"/>
                      <a:gd name="T35" fmla="*/ 44 h 45"/>
                      <a:gd name="T36" fmla="*/ 41 w 42"/>
                      <a:gd name="T37" fmla="*/ 40 h 45"/>
                      <a:gd name="T38" fmla="*/ 40 w 42"/>
                      <a:gd name="T39" fmla="*/ 35 h 45"/>
                      <a:gd name="T40" fmla="*/ 39 w 42"/>
                      <a:gd name="T41" fmla="*/ 31 h 45"/>
                      <a:gd name="T42" fmla="*/ 37 w 42"/>
                      <a:gd name="T43" fmla="*/ 27 h 45"/>
                      <a:gd name="T44" fmla="*/ 35 w 42"/>
                      <a:gd name="T45" fmla="*/ 23 h 45"/>
                      <a:gd name="T46" fmla="*/ 34 w 42"/>
                      <a:gd name="T47" fmla="*/ 19 h 45"/>
                      <a:gd name="T48" fmla="*/ 31 w 42"/>
                      <a:gd name="T49" fmla="*/ 16 h 45"/>
                      <a:gd name="T50" fmla="*/ 29 w 42"/>
                      <a:gd name="T51" fmla="*/ 13 h 45"/>
                      <a:gd name="T52" fmla="*/ 26 w 42"/>
                      <a:gd name="T53" fmla="*/ 10 h 45"/>
                      <a:gd name="T54" fmla="*/ 23 w 42"/>
                      <a:gd name="T55" fmla="*/ 8 h 45"/>
                      <a:gd name="T56" fmla="*/ 19 w 42"/>
                      <a:gd name="T57" fmla="*/ 6 h 45"/>
                      <a:gd name="T58" fmla="*/ 16 w 42"/>
                      <a:gd name="T59" fmla="*/ 3 h 45"/>
                      <a:gd name="T60" fmla="*/ 11 w 42"/>
                      <a:gd name="T61" fmla="*/ 2 h 45"/>
                      <a:gd name="T62" fmla="*/ 8 w 42"/>
                      <a:gd name="T63" fmla="*/ 1 h 45"/>
                      <a:gd name="T64" fmla="*/ 4 w 42"/>
                      <a:gd name="T65" fmla="*/ 0 h 45"/>
                      <a:gd name="T66" fmla="*/ 0 w 42"/>
                      <a:gd name="T67" fmla="*/ 0 h 45"/>
                      <a:gd name="T68" fmla="*/ 0 w 42"/>
                      <a:gd name="T69" fmla="*/ 4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45"/>
                      <a:gd name="T107" fmla="*/ 42 w 42"/>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45">
                        <a:moveTo>
                          <a:pt x="0" y="4"/>
                        </a:moveTo>
                        <a:lnTo>
                          <a:pt x="4" y="4"/>
                        </a:lnTo>
                        <a:lnTo>
                          <a:pt x="7" y="5"/>
                        </a:lnTo>
                        <a:lnTo>
                          <a:pt x="11" y="6"/>
                        </a:lnTo>
                        <a:lnTo>
                          <a:pt x="14" y="8"/>
                        </a:lnTo>
                        <a:lnTo>
                          <a:pt x="17" y="9"/>
                        </a:lnTo>
                        <a:lnTo>
                          <a:pt x="20" y="11"/>
                        </a:lnTo>
                        <a:lnTo>
                          <a:pt x="23" y="13"/>
                        </a:lnTo>
                        <a:lnTo>
                          <a:pt x="26" y="16"/>
                        </a:lnTo>
                        <a:lnTo>
                          <a:pt x="29" y="19"/>
                        </a:lnTo>
                        <a:lnTo>
                          <a:pt x="30" y="22"/>
                        </a:lnTo>
                        <a:lnTo>
                          <a:pt x="32" y="25"/>
                        </a:lnTo>
                        <a:lnTo>
                          <a:pt x="34" y="28"/>
                        </a:lnTo>
                        <a:lnTo>
                          <a:pt x="35" y="32"/>
                        </a:lnTo>
                        <a:lnTo>
                          <a:pt x="36" y="36"/>
                        </a:lnTo>
                        <a:lnTo>
                          <a:pt x="36" y="40"/>
                        </a:lnTo>
                        <a:lnTo>
                          <a:pt x="36" y="44"/>
                        </a:lnTo>
                        <a:lnTo>
                          <a:pt x="41" y="44"/>
                        </a:lnTo>
                        <a:lnTo>
                          <a:pt x="41" y="40"/>
                        </a:lnTo>
                        <a:lnTo>
                          <a:pt x="40" y="35"/>
                        </a:lnTo>
                        <a:lnTo>
                          <a:pt x="39" y="31"/>
                        </a:lnTo>
                        <a:lnTo>
                          <a:pt x="37" y="27"/>
                        </a:lnTo>
                        <a:lnTo>
                          <a:pt x="35" y="23"/>
                        </a:lnTo>
                        <a:lnTo>
                          <a:pt x="34" y="19"/>
                        </a:lnTo>
                        <a:lnTo>
                          <a:pt x="31" y="16"/>
                        </a:lnTo>
                        <a:lnTo>
                          <a:pt x="29" y="13"/>
                        </a:lnTo>
                        <a:lnTo>
                          <a:pt x="26" y="10"/>
                        </a:lnTo>
                        <a:lnTo>
                          <a:pt x="23" y="8"/>
                        </a:lnTo>
                        <a:lnTo>
                          <a:pt x="19" y="6"/>
                        </a:lnTo>
                        <a:lnTo>
                          <a:pt x="16" y="3"/>
                        </a:lnTo>
                        <a:lnTo>
                          <a:pt x="11" y="2"/>
                        </a:lnTo>
                        <a:lnTo>
                          <a:pt x="8" y="1"/>
                        </a:lnTo>
                        <a:lnTo>
                          <a:pt x="4" y="0"/>
                        </a:lnTo>
                        <a:lnTo>
                          <a:pt x="0" y="0"/>
                        </a:lnTo>
                        <a:lnTo>
                          <a:pt x="0" y="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66" name="Freeform 11"/>
                  <p:cNvSpPr>
                    <a:spLocks/>
                  </p:cNvSpPr>
                  <p:nvPr/>
                </p:nvSpPr>
                <p:spPr bwMode="auto">
                  <a:xfrm>
                    <a:off x="5087" y="1337"/>
                    <a:ext cx="432" cy="17"/>
                  </a:xfrm>
                  <a:custGeom>
                    <a:avLst/>
                    <a:gdLst>
                      <a:gd name="T0" fmla="*/ 0 w 432"/>
                      <a:gd name="T1" fmla="*/ 16 h 17"/>
                      <a:gd name="T2" fmla="*/ 431 w 432"/>
                      <a:gd name="T3" fmla="*/ 16 h 17"/>
                      <a:gd name="T4" fmla="*/ 431 w 432"/>
                      <a:gd name="T5" fmla="*/ 0 h 17"/>
                      <a:gd name="T6" fmla="*/ 0 w 432"/>
                      <a:gd name="T7" fmla="*/ 0 h 17"/>
                      <a:gd name="T8" fmla="*/ 0 w 432"/>
                      <a:gd name="T9" fmla="*/ 16 h 17"/>
                      <a:gd name="T10" fmla="*/ 0 60000 65536"/>
                      <a:gd name="T11" fmla="*/ 0 60000 65536"/>
                      <a:gd name="T12" fmla="*/ 0 60000 65536"/>
                      <a:gd name="T13" fmla="*/ 0 60000 65536"/>
                      <a:gd name="T14" fmla="*/ 0 60000 65536"/>
                      <a:gd name="T15" fmla="*/ 0 w 432"/>
                      <a:gd name="T16" fmla="*/ 0 h 17"/>
                      <a:gd name="T17" fmla="*/ 432 w 432"/>
                      <a:gd name="T18" fmla="*/ 17 h 17"/>
                    </a:gdLst>
                    <a:ahLst/>
                    <a:cxnLst>
                      <a:cxn ang="T10">
                        <a:pos x="T0" y="T1"/>
                      </a:cxn>
                      <a:cxn ang="T11">
                        <a:pos x="T2" y="T3"/>
                      </a:cxn>
                      <a:cxn ang="T12">
                        <a:pos x="T4" y="T5"/>
                      </a:cxn>
                      <a:cxn ang="T13">
                        <a:pos x="T6" y="T7"/>
                      </a:cxn>
                      <a:cxn ang="T14">
                        <a:pos x="T8" y="T9"/>
                      </a:cxn>
                    </a:cxnLst>
                    <a:rect l="T15" t="T16" r="T17" b="T18"/>
                    <a:pathLst>
                      <a:path w="432" h="17">
                        <a:moveTo>
                          <a:pt x="0" y="16"/>
                        </a:moveTo>
                        <a:lnTo>
                          <a:pt x="431" y="16"/>
                        </a:lnTo>
                        <a:lnTo>
                          <a:pt x="431" y="0"/>
                        </a:lnTo>
                        <a:lnTo>
                          <a:pt x="0" y="0"/>
                        </a:lnTo>
                        <a:lnTo>
                          <a:pt x="0" y="1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67" name="Freeform 12"/>
                  <p:cNvSpPr>
                    <a:spLocks/>
                  </p:cNvSpPr>
                  <p:nvPr/>
                </p:nvSpPr>
                <p:spPr bwMode="auto">
                  <a:xfrm>
                    <a:off x="5045" y="1337"/>
                    <a:ext cx="42" cy="45"/>
                  </a:xfrm>
                  <a:custGeom>
                    <a:avLst/>
                    <a:gdLst>
                      <a:gd name="T0" fmla="*/ 4 w 42"/>
                      <a:gd name="T1" fmla="*/ 44 h 45"/>
                      <a:gd name="T2" fmla="*/ 4 w 42"/>
                      <a:gd name="T3" fmla="*/ 40 h 45"/>
                      <a:gd name="T4" fmla="*/ 4 w 42"/>
                      <a:gd name="T5" fmla="*/ 36 h 45"/>
                      <a:gd name="T6" fmla="*/ 5 w 42"/>
                      <a:gd name="T7" fmla="*/ 32 h 45"/>
                      <a:gd name="T8" fmla="*/ 6 w 42"/>
                      <a:gd name="T9" fmla="*/ 28 h 45"/>
                      <a:gd name="T10" fmla="*/ 8 w 42"/>
                      <a:gd name="T11" fmla="*/ 25 h 45"/>
                      <a:gd name="T12" fmla="*/ 10 w 42"/>
                      <a:gd name="T13" fmla="*/ 22 h 45"/>
                      <a:gd name="T14" fmla="*/ 11 w 42"/>
                      <a:gd name="T15" fmla="*/ 19 h 45"/>
                      <a:gd name="T16" fmla="*/ 14 w 42"/>
                      <a:gd name="T17" fmla="*/ 16 h 45"/>
                      <a:gd name="T18" fmla="*/ 17 w 42"/>
                      <a:gd name="T19" fmla="*/ 13 h 45"/>
                      <a:gd name="T20" fmla="*/ 20 w 42"/>
                      <a:gd name="T21" fmla="*/ 11 h 45"/>
                      <a:gd name="T22" fmla="*/ 23 w 42"/>
                      <a:gd name="T23" fmla="*/ 9 h 45"/>
                      <a:gd name="T24" fmla="*/ 26 w 42"/>
                      <a:gd name="T25" fmla="*/ 8 h 45"/>
                      <a:gd name="T26" fmla="*/ 29 w 42"/>
                      <a:gd name="T27" fmla="*/ 6 h 45"/>
                      <a:gd name="T28" fmla="*/ 33 w 42"/>
                      <a:gd name="T29" fmla="*/ 5 h 45"/>
                      <a:gd name="T30" fmla="*/ 36 w 42"/>
                      <a:gd name="T31" fmla="*/ 4 h 45"/>
                      <a:gd name="T32" fmla="*/ 41 w 42"/>
                      <a:gd name="T33" fmla="*/ 4 h 45"/>
                      <a:gd name="T34" fmla="*/ 41 w 42"/>
                      <a:gd name="T35" fmla="*/ 0 h 45"/>
                      <a:gd name="T36" fmla="*/ 36 w 42"/>
                      <a:gd name="T37" fmla="*/ 0 h 45"/>
                      <a:gd name="T38" fmla="*/ 32 w 42"/>
                      <a:gd name="T39" fmla="*/ 1 h 45"/>
                      <a:gd name="T40" fmla="*/ 29 w 42"/>
                      <a:gd name="T41" fmla="*/ 2 h 45"/>
                      <a:gd name="T42" fmla="*/ 24 w 42"/>
                      <a:gd name="T43" fmla="*/ 3 h 45"/>
                      <a:gd name="T44" fmla="*/ 21 w 42"/>
                      <a:gd name="T45" fmla="*/ 6 h 45"/>
                      <a:gd name="T46" fmla="*/ 17 w 42"/>
                      <a:gd name="T47" fmla="*/ 8 h 45"/>
                      <a:gd name="T48" fmla="*/ 14 w 42"/>
                      <a:gd name="T49" fmla="*/ 10 h 45"/>
                      <a:gd name="T50" fmla="*/ 11 w 42"/>
                      <a:gd name="T51" fmla="*/ 13 h 45"/>
                      <a:gd name="T52" fmla="*/ 9 w 42"/>
                      <a:gd name="T53" fmla="*/ 16 h 45"/>
                      <a:gd name="T54" fmla="*/ 6 w 42"/>
                      <a:gd name="T55" fmla="*/ 19 h 45"/>
                      <a:gd name="T56" fmla="*/ 5 w 42"/>
                      <a:gd name="T57" fmla="*/ 23 h 45"/>
                      <a:gd name="T58" fmla="*/ 3 w 42"/>
                      <a:gd name="T59" fmla="*/ 27 h 45"/>
                      <a:gd name="T60" fmla="*/ 1 w 42"/>
                      <a:gd name="T61" fmla="*/ 31 h 45"/>
                      <a:gd name="T62" fmla="*/ 0 w 42"/>
                      <a:gd name="T63" fmla="*/ 35 h 45"/>
                      <a:gd name="T64" fmla="*/ 0 w 42"/>
                      <a:gd name="T65" fmla="*/ 40 h 45"/>
                      <a:gd name="T66" fmla="*/ 0 w 42"/>
                      <a:gd name="T67" fmla="*/ 44 h 45"/>
                      <a:gd name="T68" fmla="*/ 4 w 42"/>
                      <a:gd name="T69" fmla="*/ 44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45"/>
                      <a:gd name="T107" fmla="*/ 42 w 42"/>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45">
                        <a:moveTo>
                          <a:pt x="4" y="44"/>
                        </a:moveTo>
                        <a:lnTo>
                          <a:pt x="4" y="40"/>
                        </a:lnTo>
                        <a:lnTo>
                          <a:pt x="4" y="36"/>
                        </a:lnTo>
                        <a:lnTo>
                          <a:pt x="5" y="32"/>
                        </a:lnTo>
                        <a:lnTo>
                          <a:pt x="6" y="28"/>
                        </a:lnTo>
                        <a:lnTo>
                          <a:pt x="8" y="25"/>
                        </a:lnTo>
                        <a:lnTo>
                          <a:pt x="10" y="22"/>
                        </a:lnTo>
                        <a:lnTo>
                          <a:pt x="11" y="19"/>
                        </a:lnTo>
                        <a:lnTo>
                          <a:pt x="14" y="16"/>
                        </a:lnTo>
                        <a:lnTo>
                          <a:pt x="17" y="13"/>
                        </a:lnTo>
                        <a:lnTo>
                          <a:pt x="20" y="11"/>
                        </a:lnTo>
                        <a:lnTo>
                          <a:pt x="23" y="9"/>
                        </a:lnTo>
                        <a:lnTo>
                          <a:pt x="26" y="8"/>
                        </a:lnTo>
                        <a:lnTo>
                          <a:pt x="29" y="6"/>
                        </a:lnTo>
                        <a:lnTo>
                          <a:pt x="33" y="5"/>
                        </a:lnTo>
                        <a:lnTo>
                          <a:pt x="36" y="4"/>
                        </a:lnTo>
                        <a:lnTo>
                          <a:pt x="41" y="4"/>
                        </a:lnTo>
                        <a:lnTo>
                          <a:pt x="41" y="0"/>
                        </a:lnTo>
                        <a:lnTo>
                          <a:pt x="36" y="0"/>
                        </a:lnTo>
                        <a:lnTo>
                          <a:pt x="32" y="1"/>
                        </a:lnTo>
                        <a:lnTo>
                          <a:pt x="29" y="2"/>
                        </a:lnTo>
                        <a:lnTo>
                          <a:pt x="24" y="3"/>
                        </a:lnTo>
                        <a:lnTo>
                          <a:pt x="21" y="6"/>
                        </a:lnTo>
                        <a:lnTo>
                          <a:pt x="17" y="8"/>
                        </a:lnTo>
                        <a:lnTo>
                          <a:pt x="14" y="10"/>
                        </a:lnTo>
                        <a:lnTo>
                          <a:pt x="11" y="13"/>
                        </a:lnTo>
                        <a:lnTo>
                          <a:pt x="9" y="16"/>
                        </a:lnTo>
                        <a:lnTo>
                          <a:pt x="6" y="19"/>
                        </a:lnTo>
                        <a:lnTo>
                          <a:pt x="5" y="23"/>
                        </a:lnTo>
                        <a:lnTo>
                          <a:pt x="3" y="27"/>
                        </a:lnTo>
                        <a:lnTo>
                          <a:pt x="1" y="31"/>
                        </a:lnTo>
                        <a:lnTo>
                          <a:pt x="0" y="35"/>
                        </a:lnTo>
                        <a:lnTo>
                          <a:pt x="0" y="40"/>
                        </a:lnTo>
                        <a:lnTo>
                          <a:pt x="0" y="44"/>
                        </a:lnTo>
                        <a:lnTo>
                          <a:pt x="4" y="4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68" name="Freeform 13"/>
                  <p:cNvSpPr>
                    <a:spLocks/>
                  </p:cNvSpPr>
                  <p:nvPr/>
                </p:nvSpPr>
                <p:spPr bwMode="auto">
                  <a:xfrm>
                    <a:off x="5045" y="1383"/>
                    <a:ext cx="17" cy="658"/>
                  </a:xfrm>
                  <a:custGeom>
                    <a:avLst/>
                    <a:gdLst>
                      <a:gd name="T0" fmla="*/ 16 w 17"/>
                      <a:gd name="T1" fmla="*/ 657 h 658"/>
                      <a:gd name="T2" fmla="*/ 16 w 17"/>
                      <a:gd name="T3" fmla="*/ 0 h 658"/>
                      <a:gd name="T4" fmla="*/ 0 w 17"/>
                      <a:gd name="T5" fmla="*/ 0 h 658"/>
                      <a:gd name="T6" fmla="*/ 0 w 17"/>
                      <a:gd name="T7" fmla="*/ 657 h 658"/>
                      <a:gd name="T8" fmla="*/ 16 w 17"/>
                      <a:gd name="T9" fmla="*/ 657 h 658"/>
                      <a:gd name="T10" fmla="*/ 0 60000 65536"/>
                      <a:gd name="T11" fmla="*/ 0 60000 65536"/>
                      <a:gd name="T12" fmla="*/ 0 60000 65536"/>
                      <a:gd name="T13" fmla="*/ 0 60000 65536"/>
                      <a:gd name="T14" fmla="*/ 0 60000 65536"/>
                      <a:gd name="T15" fmla="*/ 0 w 17"/>
                      <a:gd name="T16" fmla="*/ 0 h 658"/>
                      <a:gd name="T17" fmla="*/ 17 w 17"/>
                      <a:gd name="T18" fmla="*/ 658 h 658"/>
                    </a:gdLst>
                    <a:ahLst/>
                    <a:cxnLst>
                      <a:cxn ang="T10">
                        <a:pos x="T0" y="T1"/>
                      </a:cxn>
                      <a:cxn ang="T11">
                        <a:pos x="T2" y="T3"/>
                      </a:cxn>
                      <a:cxn ang="T12">
                        <a:pos x="T4" y="T5"/>
                      </a:cxn>
                      <a:cxn ang="T13">
                        <a:pos x="T6" y="T7"/>
                      </a:cxn>
                      <a:cxn ang="T14">
                        <a:pos x="T8" y="T9"/>
                      </a:cxn>
                    </a:cxnLst>
                    <a:rect l="T15" t="T16" r="T17" b="T18"/>
                    <a:pathLst>
                      <a:path w="17" h="658">
                        <a:moveTo>
                          <a:pt x="16" y="657"/>
                        </a:moveTo>
                        <a:lnTo>
                          <a:pt x="16" y="0"/>
                        </a:lnTo>
                        <a:lnTo>
                          <a:pt x="0" y="0"/>
                        </a:lnTo>
                        <a:lnTo>
                          <a:pt x="0" y="657"/>
                        </a:lnTo>
                        <a:lnTo>
                          <a:pt x="16" y="657"/>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69" name="Freeform 14"/>
                  <p:cNvSpPr>
                    <a:spLocks/>
                  </p:cNvSpPr>
                  <p:nvPr/>
                </p:nvSpPr>
                <p:spPr bwMode="auto">
                  <a:xfrm>
                    <a:off x="5045" y="2042"/>
                    <a:ext cx="42" cy="45"/>
                  </a:xfrm>
                  <a:custGeom>
                    <a:avLst/>
                    <a:gdLst>
                      <a:gd name="T0" fmla="*/ 41 w 42"/>
                      <a:gd name="T1" fmla="*/ 40 h 45"/>
                      <a:gd name="T2" fmla="*/ 36 w 42"/>
                      <a:gd name="T3" fmla="*/ 40 h 45"/>
                      <a:gd name="T4" fmla="*/ 33 w 42"/>
                      <a:gd name="T5" fmla="*/ 39 h 45"/>
                      <a:gd name="T6" fmla="*/ 29 w 42"/>
                      <a:gd name="T7" fmla="*/ 38 h 45"/>
                      <a:gd name="T8" fmla="*/ 26 w 42"/>
                      <a:gd name="T9" fmla="*/ 36 h 45"/>
                      <a:gd name="T10" fmla="*/ 23 w 42"/>
                      <a:gd name="T11" fmla="*/ 35 h 45"/>
                      <a:gd name="T12" fmla="*/ 20 w 42"/>
                      <a:gd name="T13" fmla="*/ 33 h 45"/>
                      <a:gd name="T14" fmla="*/ 17 w 42"/>
                      <a:gd name="T15" fmla="*/ 31 h 45"/>
                      <a:gd name="T16" fmla="*/ 14 w 42"/>
                      <a:gd name="T17" fmla="*/ 28 h 45"/>
                      <a:gd name="T18" fmla="*/ 11 w 42"/>
                      <a:gd name="T19" fmla="*/ 25 h 45"/>
                      <a:gd name="T20" fmla="*/ 10 w 42"/>
                      <a:gd name="T21" fmla="*/ 22 h 45"/>
                      <a:gd name="T22" fmla="*/ 8 w 42"/>
                      <a:gd name="T23" fmla="*/ 19 h 45"/>
                      <a:gd name="T24" fmla="*/ 6 w 42"/>
                      <a:gd name="T25" fmla="*/ 16 h 45"/>
                      <a:gd name="T26" fmla="*/ 5 w 42"/>
                      <a:gd name="T27" fmla="*/ 12 h 45"/>
                      <a:gd name="T28" fmla="*/ 4 w 42"/>
                      <a:gd name="T29" fmla="*/ 8 h 45"/>
                      <a:gd name="T30" fmla="*/ 4 w 42"/>
                      <a:gd name="T31" fmla="*/ 4 h 45"/>
                      <a:gd name="T32" fmla="*/ 4 w 42"/>
                      <a:gd name="T33" fmla="*/ 0 h 45"/>
                      <a:gd name="T34" fmla="*/ 0 w 42"/>
                      <a:gd name="T35" fmla="*/ 0 h 45"/>
                      <a:gd name="T36" fmla="*/ 0 w 42"/>
                      <a:gd name="T37" fmla="*/ 4 h 45"/>
                      <a:gd name="T38" fmla="*/ 0 w 42"/>
                      <a:gd name="T39" fmla="*/ 9 h 45"/>
                      <a:gd name="T40" fmla="*/ 1 w 42"/>
                      <a:gd name="T41" fmla="*/ 13 h 45"/>
                      <a:gd name="T42" fmla="*/ 3 w 42"/>
                      <a:gd name="T43" fmla="*/ 17 h 45"/>
                      <a:gd name="T44" fmla="*/ 5 w 42"/>
                      <a:gd name="T45" fmla="*/ 21 h 45"/>
                      <a:gd name="T46" fmla="*/ 6 w 42"/>
                      <a:gd name="T47" fmla="*/ 25 h 45"/>
                      <a:gd name="T48" fmla="*/ 9 w 42"/>
                      <a:gd name="T49" fmla="*/ 28 h 45"/>
                      <a:gd name="T50" fmla="*/ 11 w 42"/>
                      <a:gd name="T51" fmla="*/ 31 h 45"/>
                      <a:gd name="T52" fmla="*/ 14 w 42"/>
                      <a:gd name="T53" fmla="*/ 34 h 45"/>
                      <a:gd name="T54" fmla="*/ 17 w 42"/>
                      <a:gd name="T55" fmla="*/ 36 h 45"/>
                      <a:gd name="T56" fmla="*/ 21 w 42"/>
                      <a:gd name="T57" fmla="*/ 39 h 45"/>
                      <a:gd name="T58" fmla="*/ 24 w 42"/>
                      <a:gd name="T59" fmla="*/ 41 h 45"/>
                      <a:gd name="T60" fmla="*/ 29 w 42"/>
                      <a:gd name="T61" fmla="*/ 42 h 45"/>
                      <a:gd name="T62" fmla="*/ 32 w 42"/>
                      <a:gd name="T63" fmla="*/ 43 h 45"/>
                      <a:gd name="T64" fmla="*/ 36 w 42"/>
                      <a:gd name="T65" fmla="*/ 44 h 45"/>
                      <a:gd name="T66" fmla="*/ 41 w 42"/>
                      <a:gd name="T67" fmla="*/ 44 h 45"/>
                      <a:gd name="T68" fmla="*/ 41 w 42"/>
                      <a:gd name="T69" fmla="*/ 40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45"/>
                      <a:gd name="T107" fmla="*/ 42 w 42"/>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45">
                        <a:moveTo>
                          <a:pt x="41" y="40"/>
                        </a:moveTo>
                        <a:lnTo>
                          <a:pt x="36" y="40"/>
                        </a:lnTo>
                        <a:lnTo>
                          <a:pt x="33" y="39"/>
                        </a:lnTo>
                        <a:lnTo>
                          <a:pt x="29" y="38"/>
                        </a:lnTo>
                        <a:lnTo>
                          <a:pt x="26" y="36"/>
                        </a:lnTo>
                        <a:lnTo>
                          <a:pt x="23" y="35"/>
                        </a:lnTo>
                        <a:lnTo>
                          <a:pt x="20" y="33"/>
                        </a:lnTo>
                        <a:lnTo>
                          <a:pt x="17" y="31"/>
                        </a:lnTo>
                        <a:lnTo>
                          <a:pt x="14" y="28"/>
                        </a:lnTo>
                        <a:lnTo>
                          <a:pt x="11" y="25"/>
                        </a:lnTo>
                        <a:lnTo>
                          <a:pt x="10" y="22"/>
                        </a:lnTo>
                        <a:lnTo>
                          <a:pt x="8" y="19"/>
                        </a:lnTo>
                        <a:lnTo>
                          <a:pt x="6" y="16"/>
                        </a:lnTo>
                        <a:lnTo>
                          <a:pt x="5" y="12"/>
                        </a:lnTo>
                        <a:lnTo>
                          <a:pt x="4" y="8"/>
                        </a:lnTo>
                        <a:lnTo>
                          <a:pt x="4" y="4"/>
                        </a:lnTo>
                        <a:lnTo>
                          <a:pt x="4" y="0"/>
                        </a:lnTo>
                        <a:lnTo>
                          <a:pt x="0" y="0"/>
                        </a:lnTo>
                        <a:lnTo>
                          <a:pt x="0" y="4"/>
                        </a:lnTo>
                        <a:lnTo>
                          <a:pt x="0" y="9"/>
                        </a:lnTo>
                        <a:lnTo>
                          <a:pt x="1" y="13"/>
                        </a:lnTo>
                        <a:lnTo>
                          <a:pt x="3" y="17"/>
                        </a:lnTo>
                        <a:lnTo>
                          <a:pt x="5" y="21"/>
                        </a:lnTo>
                        <a:lnTo>
                          <a:pt x="6" y="25"/>
                        </a:lnTo>
                        <a:lnTo>
                          <a:pt x="9" y="28"/>
                        </a:lnTo>
                        <a:lnTo>
                          <a:pt x="11" y="31"/>
                        </a:lnTo>
                        <a:lnTo>
                          <a:pt x="14" y="34"/>
                        </a:lnTo>
                        <a:lnTo>
                          <a:pt x="17" y="36"/>
                        </a:lnTo>
                        <a:lnTo>
                          <a:pt x="21" y="39"/>
                        </a:lnTo>
                        <a:lnTo>
                          <a:pt x="24" y="41"/>
                        </a:lnTo>
                        <a:lnTo>
                          <a:pt x="29" y="42"/>
                        </a:lnTo>
                        <a:lnTo>
                          <a:pt x="32" y="43"/>
                        </a:lnTo>
                        <a:lnTo>
                          <a:pt x="36" y="44"/>
                        </a:lnTo>
                        <a:lnTo>
                          <a:pt x="41" y="44"/>
                        </a:lnTo>
                        <a:lnTo>
                          <a:pt x="41" y="4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0" name="Freeform 15"/>
                  <p:cNvSpPr>
                    <a:spLocks/>
                  </p:cNvSpPr>
                  <p:nvPr/>
                </p:nvSpPr>
                <p:spPr bwMode="auto">
                  <a:xfrm>
                    <a:off x="5087" y="2083"/>
                    <a:ext cx="432" cy="17"/>
                  </a:xfrm>
                  <a:custGeom>
                    <a:avLst/>
                    <a:gdLst>
                      <a:gd name="T0" fmla="*/ 431 w 432"/>
                      <a:gd name="T1" fmla="*/ 0 h 17"/>
                      <a:gd name="T2" fmla="*/ 0 w 432"/>
                      <a:gd name="T3" fmla="*/ 0 h 17"/>
                      <a:gd name="T4" fmla="*/ 0 w 432"/>
                      <a:gd name="T5" fmla="*/ 16 h 17"/>
                      <a:gd name="T6" fmla="*/ 431 w 432"/>
                      <a:gd name="T7" fmla="*/ 16 h 17"/>
                      <a:gd name="T8" fmla="*/ 431 w 432"/>
                      <a:gd name="T9" fmla="*/ 0 h 17"/>
                      <a:gd name="T10" fmla="*/ 0 60000 65536"/>
                      <a:gd name="T11" fmla="*/ 0 60000 65536"/>
                      <a:gd name="T12" fmla="*/ 0 60000 65536"/>
                      <a:gd name="T13" fmla="*/ 0 60000 65536"/>
                      <a:gd name="T14" fmla="*/ 0 60000 65536"/>
                      <a:gd name="T15" fmla="*/ 0 w 432"/>
                      <a:gd name="T16" fmla="*/ 0 h 17"/>
                      <a:gd name="T17" fmla="*/ 432 w 432"/>
                      <a:gd name="T18" fmla="*/ 17 h 17"/>
                    </a:gdLst>
                    <a:ahLst/>
                    <a:cxnLst>
                      <a:cxn ang="T10">
                        <a:pos x="T0" y="T1"/>
                      </a:cxn>
                      <a:cxn ang="T11">
                        <a:pos x="T2" y="T3"/>
                      </a:cxn>
                      <a:cxn ang="T12">
                        <a:pos x="T4" y="T5"/>
                      </a:cxn>
                      <a:cxn ang="T13">
                        <a:pos x="T6" y="T7"/>
                      </a:cxn>
                      <a:cxn ang="T14">
                        <a:pos x="T8" y="T9"/>
                      </a:cxn>
                    </a:cxnLst>
                    <a:rect l="T15" t="T16" r="T17" b="T18"/>
                    <a:pathLst>
                      <a:path w="432" h="17">
                        <a:moveTo>
                          <a:pt x="431" y="0"/>
                        </a:moveTo>
                        <a:lnTo>
                          <a:pt x="0" y="0"/>
                        </a:lnTo>
                        <a:lnTo>
                          <a:pt x="0" y="16"/>
                        </a:lnTo>
                        <a:lnTo>
                          <a:pt x="431" y="16"/>
                        </a:lnTo>
                        <a:lnTo>
                          <a:pt x="431"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1" name="Freeform 16"/>
                  <p:cNvSpPr>
                    <a:spLocks/>
                  </p:cNvSpPr>
                  <p:nvPr/>
                </p:nvSpPr>
                <p:spPr bwMode="auto">
                  <a:xfrm>
                    <a:off x="5520" y="2042"/>
                    <a:ext cx="42" cy="45"/>
                  </a:xfrm>
                  <a:custGeom>
                    <a:avLst/>
                    <a:gdLst>
                      <a:gd name="T0" fmla="*/ 36 w 42"/>
                      <a:gd name="T1" fmla="*/ 0 h 45"/>
                      <a:gd name="T2" fmla="*/ 36 w 42"/>
                      <a:gd name="T3" fmla="*/ 4 h 45"/>
                      <a:gd name="T4" fmla="*/ 36 w 42"/>
                      <a:gd name="T5" fmla="*/ 8 h 45"/>
                      <a:gd name="T6" fmla="*/ 35 w 42"/>
                      <a:gd name="T7" fmla="*/ 12 h 45"/>
                      <a:gd name="T8" fmla="*/ 34 w 42"/>
                      <a:gd name="T9" fmla="*/ 16 h 45"/>
                      <a:gd name="T10" fmla="*/ 32 w 42"/>
                      <a:gd name="T11" fmla="*/ 19 h 45"/>
                      <a:gd name="T12" fmla="*/ 30 w 42"/>
                      <a:gd name="T13" fmla="*/ 22 h 45"/>
                      <a:gd name="T14" fmla="*/ 29 w 42"/>
                      <a:gd name="T15" fmla="*/ 25 h 45"/>
                      <a:gd name="T16" fmla="*/ 26 w 42"/>
                      <a:gd name="T17" fmla="*/ 28 h 45"/>
                      <a:gd name="T18" fmla="*/ 23 w 42"/>
                      <a:gd name="T19" fmla="*/ 31 h 45"/>
                      <a:gd name="T20" fmla="*/ 20 w 42"/>
                      <a:gd name="T21" fmla="*/ 33 h 45"/>
                      <a:gd name="T22" fmla="*/ 17 w 42"/>
                      <a:gd name="T23" fmla="*/ 35 h 45"/>
                      <a:gd name="T24" fmla="*/ 14 w 42"/>
                      <a:gd name="T25" fmla="*/ 36 h 45"/>
                      <a:gd name="T26" fmla="*/ 11 w 42"/>
                      <a:gd name="T27" fmla="*/ 38 h 45"/>
                      <a:gd name="T28" fmla="*/ 7 w 42"/>
                      <a:gd name="T29" fmla="*/ 39 h 45"/>
                      <a:gd name="T30" fmla="*/ 4 w 42"/>
                      <a:gd name="T31" fmla="*/ 40 h 45"/>
                      <a:gd name="T32" fmla="*/ 0 w 42"/>
                      <a:gd name="T33" fmla="*/ 40 h 45"/>
                      <a:gd name="T34" fmla="*/ 0 w 42"/>
                      <a:gd name="T35" fmla="*/ 44 h 45"/>
                      <a:gd name="T36" fmla="*/ 4 w 42"/>
                      <a:gd name="T37" fmla="*/ 44 h 45"/>
                      <a:gd name="T38" fmla="*/ 8 w 42"/>
                      <a:gd name="T39" fmla="*/ 43 h 45"/>
                      <a:gd name="T40" fmla="*/ 11 w 42"/>
                      <a:gd name="T41" fmla="*/ 42 h 45"/>
                      <a:gd name="T42" fmla="*/ 16 w 42"/>
                      <a:gd name="T43" fmla="*/ 41 h 45"/>
                      <a:gd name="T44" fmla="*/ 19 w 42"/>
                      <a:gd name="T45" fmla="*/ 39 h 45"/>
                      <a:gd name="T46" fmla="*/ 23 w 42"/>
                      <a:gd name="T47" fmla="*/ 36 h 45"/>
                      <a:gd name="T48" fmla="*/ 26 w 42"/>
                      <a:gd name="T49" fmla="*/ 34 h 45"/>
                      <a:gd name="T50" fmla="*/ 29 w 42"/>
                      <a:gd name="T51" fmla="*/ 31 h 45"/>
                      <a:gd name="T52" fmla="*/ 31 w 42"/>
                      <a:gd name="T53" fmla="*/ 28 h 45"/>
                      <a:gd name="T54" fmla="*/ 34 w 42"/>
                      <a:gd name="T55" fmla="*/ 25 h 45"/>
                      <a:gd name="T56" fmla="*/ 35 w 42"/>
                      <a:gd name="T57" fmla="*/ 21 h 45"/>
                      <a:gd name="T58" fmla="*/ 37 w 42"/>
                      <a:gd name="T59" fmla="*/ 17 h 45"/>
                      <a:gd name="T60" fmla="*/ 39 w 42"/>
                      <a:gd name="T61" fmla="*/ 13 h 45"/>
                      <a:gd name="T62" fmla="*/ 40 w 42"/>
                      <a:gd name="T63" fmla="*/ 9 h 45"/>
                      <a:gd name="T64" fmla="*/ 41 w 42"/>
                      <a:gd name="T65" fmla="*/ 4 h 45"/>
                      <a:gd name="T66" fmla="*/ 41 w 42"/>
                      <a:gd name="T67" fmla="*/ 0 h 45"/>
                      <a:gd name="T68" fmla="*/ 36 w 42"/>
                      <a:gd name="T69" fmla="*/ 0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45"/>
                      <a:gd name="T107" fmla="*/ 42 w 42"/>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45">
                        <a:moveTo>
                          <a:pt x="36" y="0"/>
                        </a:moveTo>
                        <a:lnTo>
                          <a:pt x="36" y="4"/>
                        </a:lnTo>
                        <a:lnTo>
                          <a:pt x="36" y="8"/>
                        </a:lnTo>
                        <a:lnTo>
                          <a:pt x="35" y="12"/>
                        </a:lnTo>
                        <a:lnTo>
                          <a:pt x="34" y="16"/>
                        </a:lnTo>
                        <a:lnTo>
                          <a:pt x="32" y="19"/>
                        </a:lnTo>
                        <a:lnTo>
                          <a:pt x="30" y="22"/>
                        </a:lnTo>
                        <a:lnTo>
                          <a:pt x="29" y="25"/>
                        </a:lnTo>
                        <a:lnTo>
                          <a:pt x="26" y="28"/>
                        </a:lnTo>
                        <a:lnTo>
                          <a:pt x="23" y="31"/>
                        </a:lnTo>
                        <a:lnTo>
                          <a:pt x="20" y="33"/>
                        </a:lnTo>
                        <a:lnTo>
                          <a:pt x="17" y="35"/>
                        </a:lnTo>
                        <a:lnTo>
                          <a:pt x="14" y="36"/>
                        </a:lnTo>
                        <a:lnTo>
                          <a:pt x="11" y="38"/>
                        </a:lnTo>
                        <a:lnTo>
                          <a:pt x="7" y="39"/>
                        </a:lnTo>
                        <a:lnTo>
                          <a:pt x="4" y="40"/>
                        </a:lnTo>
                        <a:lnTo>
                          <a:pt x="0" y="40"/>
                        </a:lnTo>
                        <a:lnTo>
                          <a:pt x="0" y="44"/>
                        </a:lnTo>
                        <a:lnTo>
                          <a:pt x="4" y="44"/>
                        </a:lnTo>
                        <a:lnTo>
                          <a:pt x="8" y="43"/>
                        </a:lnTo>
                        <a:lnTo>
                          <a:pt x="11" y="42"/>
                        </a:lnTo>
                        <a:lnTo>
                          <a:pt x="16" y="41"/>
                        </a:lnTo>
                        <a:lnTo>
                          <a:pt x="19" y="39"/>
                        </a:lnTo>
                        <a:lnTo>
                          <a:pt x="23" y="36"/>
                        </a:lnTo>
                        <a:lnTo>
                          <a:pt x="26" y="34"/>
                        </a:lnTo>
                        <a:lnTo>
                          <a:pt x="29" y="31"/>
                        </a:lnTo>
                        <a:lnTo>
                          <a:pt x="31" y="28"/>
                        </a:lnTo>
                        <a:lnTo>
                          <a:pt x="34" y="25"/>
                        </a:lnTo>
                        <a:lnTo>
                          <a:pt x="35" y="21"/>
                        </a:lnTo>
                        <a:lnTo>
                          <a:pt x="37" y="17"/>
                        </a:lnTo>
                        <a:lnTo>
                          <a:pt x="39" y="13"/>
                        </a:lnTo>
                        <a:lnTo>
                          <a:pt x="40" y="9"/>
                        </a:lnTo>
                        <a:lnTo>
                          <a:pt x="41" y="4"/>
                        </a:lnTo>
                        <a:lnTo>
                          <a:pt x="41" y="0"/>
                        </a:lnTo>
                        <a:lnTo>
                          <a:pt x="3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2" name="Freeform 17"/>
                  <p:cNvSpPr>
                    <a:spLocks/>
                  </p:cNvSpPr>
                  <p:nvPr/>
                </p:nvSpPr>
                <p:spPr bwMode="auto">
                  <a:xfrm>
                    <a:off x="5559" y="1383"/>
                    <a:ext cx="17" cy="658"/>
                  </a:xfrm>
                  <a:custGeom>
                    <a:avLst/>
                    <a:gdLst>
                      <a:gd name="T0" fmla="*/ 0 w 17"/>
                      <a:gd name="T1" fmla="*/ 0 h 658"/>
                      <a:gd name="T2" fmla="*/ 0 w 17"/>
                      <a:gd name="T3" fmla="*/ 657 h 658"/>
                      <a:gd name="T4" fmla="*/ 16 w 17"/>
                      <a:gd name="T5" fmla="*/ 657 h 658"/>
                      <a:gd name="T6" fmla="*/ 16 w 17"/>
                      <a:gd name="T7" fmla="*/ 0 h 658"/>
                      <a:gd name="T8" fmla="*/ 0 w 17"/>
                      <a:gd name="T9" fmla="*/ 0 h 658"/>
                      <a:gd name="T10" fmla="*/ 0 60000 65536"/>
                      <a:gd name="T11" fmla="*/ 0 60000 65536"/>
                      <a:gd name="T12" fmla="*/ 0 60000 65536"/>
                      <a:gd name="T13" fmla="*/ 0 60000 65536"/>
                      <a:gd name="T14" fmla="*/ 0 60000 65536"/>
                      <a:gd name="T15" fmla="*/ 0 w 17"/>
                      <a:gd name="T16" fmla="*/ 0 h 658"/>
                      <a:gd name="T17" fmla="*/ 17 w 17"/>
                      <a:gd name="T18" fmla="*/ 658 h 658"/>
                    </a:gdLst>
                    <a:ahLst/>
                    <a:cxnLst>
                      <a:cxn ang="T10">
                        <a:pos x="T0" y="T1"/>
                      </a:cxn>
                      <a:cxn ang="T11">
                        <a:pos x="T2" y="T3"/>
                      </a:cxn>
                      <a:cxn ang="T12">
                        <a:pos x="T4" y="T5"/>
                      </a:cxn>
                      <a:cxn ang="T13">
                        <a:pos x="T6" y="T7"/>
                      </a:cxn>
                      <a:cxn ang="T14">
                        <a:pos x="T8" y="T9"/>
                      </a:cxn>
                    </a:cxnLst>
                    <a:rect l="T15" t="T16" r="T17" b="T18"/>
                    <a:pathLst>
                      <a:path w="17" h="658">
                        <a:moveTo>
                          <a:pt x="0" y="0"/>
                        </a:moveTo>
                        <a:lnTo>
                          <a:pt x="0" y="657"/>
                        </a:lnTo>
                        <a:lnTo>
                          <a:pt x="16" y="657"/>
                        </a:lnTo>
                        <a:lnTo>
                          <a:pt x="16"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3" name="Freeform 18"/>
                  <p:cNvSpPr>
                    <a:spLocks/>
                  </p:cNvSpPr>
                  <p:nvPr/>
                </p:nvSpPr>
                <p:spPr bwMode="auto">
                  <a:xfrm>
                    <a:off x="5508" y="1351"/>
                    <a:ext cx="39" cy="41"/>
                  </a:xfrm>
                  <a:custGeom>
                    <a:avLst/>
                    <a:gdLst>
                      <a:gd name="T0" fmla="*/ 0 w 39"/>
                      <a:gd name="T1" fmla="*/ 2 h 41"/>
                      <a:gd name="T2" fmla="*/ 3 w 39"/>
                      <a:gd name="T3" fmla="*/ 2 h 41"/>
                      <a:gd name="T4" fmla="*/ 6 w 39"/>
                      <a:gd name="T5" fmla="*/ 3 h 41"/>
                      <a:gd name="T6" fmla="*/ 10 w 39"/>
                      <a:gd name="T7" fmla="*/ 4 h 41"/>
                      <a:gd name="T8" fmla="*/ 13 w 39"/>
                      <a:gd name="T9" fmla="*/ 5 h 41"/>
                      <a:gd name="T10" fmla="*/ 17 w 39"/>
                      <a:gd name="T11" fmla="*/ 7 h 41"/>
                      <a:gd name="T12" fmla="*/ 19 w 39"/>
                      <a:gd name="T13" fmla="*/ 9 h 41"/>
                      <a:gd name="T14" fmla="*/ 23 w 39"/>
                      <a:gd name="T15" fmla="*/ 11 h 41"/>
                      <a:gd name="T16" fmla="*/ 25 w 39"/>
                      <a:gd name="T17" fmla="*/ 13 h 41"/>
                      <a:gd name="T18" fmla="*/ 27 w 39"/>
                      <a:gd name="T19" fmla="*/ 16 h 41"/>
                      <a:gd name="T20" fmla="*/ 30 w 39"/>
                      <a:gd name="T21" fmla="*/ 19 h 41"/>
                      <a:gd name="T22" fmla="*/ 31 w 39"/>
                      <a:gd name="T23" fmla="*/ 22 h 41"/>
                      <a:gd name="T24" fmla="*/ 33 w 39"/>
                      <a:gd name="T25" fmla="*/ 25 h 41"/>
                      <a:gd name="T26" fmla="*/ 34 w 39"/>
                      <a:gd name="T27" fmla="*/ 29 h 41"/>
                      <a:gd name="T28" fmla="*/ 35 w 39"/>
                      <a:gd name="T29" fmla="*/ 32 h 41"/>
                      <a:gd name="T30" fmla="*/ 35 w 39"/>
                      <a:gd name="T31" fmla="*/ 36 h 41"/>
                      <a:gd name="T32" fmla="*/ 36 w 39"/>
                      <a:gd name="T33" fmla="*/ 40 h 41"/>
                      <a:gd name="T34" fmla="*/ 38 w 39"/>
                      <a:gd name="T35" fmla="*/ 40 h 41"/>
                      <a:gd name="T36" fmla="*/ 38 w 39"/>
                      <a:gd name="T37" fmla="*/ 36 h 41"/>
                      <a:gd name="T38" fmla="*/ 37 w 39"/>
                      <a:gd name="T39" fmla="*/ 32 h 41"/>
                      <a:gd name="T40" fmla="*/ 36 w 39"/>
                      <a:gd name="T41" fmla="*/ 28 h 41"/>
                      <a:gd name="T42" fmla="*/ 35 w 39"/>
                      <a:gd name="T43" fmla="*/ 24 h 41"/>
                      <a:gd name="T44" fmla="*/ 33 w 39"/>
                      <a:gd name="T45" fmla="*/ 21 h 41"/>
                      <a:gd name="T46" fmla="*/ 31 w 39"/>
                      <a:gd name="T47" fmla="*/ 18 h 41"/>
                      <a:gd name="T48" fmla="*/ 29 w 39"/>
                      <a:gd name="T49" fmla="*/ 15 h 41"/>
                      <a:gd name="T50" fmla="*/ 26 w 39"/>
                      <a:gd name="T51" fmla="*/ 12 h 41"/>
                      <a:gd name="T52" fmla="*/ 24 w 39"/>
                      <a:gd name="T53" fmla="*/ 9 h 41"/>
                      <a:gd name="T54" fmla="*/ 21 w 39"/>
                      <a:gd name="T55" fmla="*/ 7 h 41"/>
                      <a:gd name="T56" fmla="*/ 18 w 39"/>
                      <a:gd name="T57" fmla="*/ 5 h 41"/>
                      <a:gd name="T58" fmla="*/ 14 w 39"/>
                      <a:gd name="T59" fmla="*/ 3 h 41"/>
                      <a:gd name="T60" fmla="*/ 11 w 39"/>
                      <a:gd name="T61" fmla="*/ 2 h 41"/>
                      <a:gd name="T62" fmla="*/ 7 w 39"/>
                      <a:gd name="T63" fmla="*/ 1 h 41"/>
                      <a:gd name="T64" fmla="*/ 4 w 39"/>
                      <a:gd name="T65" fmla="*/ 0 h 41"/>
                      <a:gd name="T66" fmla="*/ 0 w 39"/>
                      <a:gd name="T67" fmla="*/ 0 h 41"/>
                      <a:gd name="T68" fmla="*/ 0 w 39"/>
                      <a:gd name="T69" fmla="*/ 2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41"/>
                      <a:gd name="T107" fmla="*/ 39 w 39"/>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41">
                        <a:moveTo>
                          <a:pt x="0" y="2"/>
                        </a:moveTo>
                        <a:lnTo>
                          <a:pt x="3" y="2"/>
                        </a:lnTo>
                        <a:lnTo>
                          <a:pt x="6" y="3"/>
                        </a:lnTo>
                        <a:lnTo>
                          <a:pt x="10" y="4"/>
                        </a:lnTo>
                        <a:lnTo>
                          <a:pt x="13" y="5"/>
                        </a:lnTo>
                        <a:lnTo>
                          <a:pt x="17" y="7"/>
                        </a:lnTo>
                        <a:lnTo>
                          <a:pt x="19" y="9"/>
                        </a:lnTo>
                        <a:lnTo>
                          <a:pt x="23" y="11"/>
                        </a:lnTo>
                        <a:lnTo>
                          <a:pt x="25" y="13"/>
                        </a:lnTo>
                        <a:lnTo>
                          <a:pt x="27" y="16"/>
                        </a:lnTo>
                        <a:lnTo>
                          <a:pt x="30" y="19"/>
                        </a:lnTo>
                        <a:lnTo>
                          <a:pt x="31" y="22"/>
                        </a:lnTo>
                        <a:lnTo>
                          <a:pt x="33" y="25"/>
                        </a:lnTo>
                        <a:lnTo>
                          <a:pt x="34" y="29"/>
                        </a:lnTo>
                        <a:lnTo>
                          <a:pt x="35" y="32"/>
                        </a:lnTo>
                        <a:lnTo>
                          <a:pt x="35" y="36"/>
                        </a:lnTo>
                        <a:lnTo>
                          <a:pt x="36" y="40"/>
                        </a:lnTo>
                        <a:lnTo>
                          <a:pt x="38" y="40"/>
                        </a:lnTo>
                        <a:lnTo>
                          <a:pt x="38" y="36"/>
                        </a:lnTo>
                        <a:lnTo>
                          <a:pt x="37" y="32"/>
                        </a:lnTo>
                        <a:lnTo>
                          <a:pt x="36" y="28"/>
                        </a:lnTo>
                        <a:lnTo>
                          <a:pt x="35" y="24"/>
                        </a:lnTo>
                        <a:lnTo>
                          <a:pt x="33" y="21"/>
                        </a:lnTo>
                        <a:lnTo>
                          <a:pt x="31" y="18"/>
                        </a:lnTo>
                        <a:lnTo>
                          <a:pt x="29" y="15"/>
                        </a:lnTo>
                        <a:lnTo>
                          <a:pt x="26" y="12"/>
                        </a:lnTo>
                        <a:lnTo>
                          <a:pt x="24" y="9"/>
                        </a:lnTo>
                        <a:lnTo>
                          <a:pt x="21" y="7"/>
                        </a:lnTo>
                        <a:lnTo>
                          <a:pt x="18" y="5"/>
                        </a:lnTo>
                        <a:lnTo>
                          <a:pt x="14" y="3"/>
                        </a:lnTo>
                        <a:lnTo>
                          <a:pt x="11" y="2"/>
                        </a:lnTo>
                        <a:lnTo>
                          <a:pt x="7" y="1"/>
                        </a:lnTo>
                        <a:lnTo>
                          <a:pt x="4" y="0"/>
                        </a:lnTo>
                        <a:lnTo>
                          <a:pt x="0" y="0"/>
                        </a:lnTo>
                        <a:lnTo>
                          <a:pt x="0" y="2"/>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4" name="Freeform 19"/>
                  <p:cNvSpPr>
                    <a:spLocks/>
                  </p:cNvSpPr>
                  <p:nvPr/>
                </p:nvSpPr>
                <p:spPr bwMode="auto">
                  <a:xfrm>
                    <a:off x="5100" y="1351"/>
                    <a:ext cx="407" cy="1"/>
                  </a:xfrm>
                  <a:custGeom>
                    <a:avLst/>
                    <a:gdLst>
                      <a:gd name="T0" fmla="*/ 0 w 407"/>
                      <a:gd name="T1" fmla="*/ 0 h 1"/>
                      <a:gd name="T2" fmla="*/ 406 w 407"/>
                      <a:gd name="T3" fmla="*/ 0 h 1"/>
                      <a:gd name="T4" fmla="*/ 0 w 407"/>
                      <a:gd name="T5" fmla="*/ 0 h 1"/>
                      <a:gd name="T6" fmla="*/ 0 w 407"/>
                      <a:gd name="T7" fmla="*/ 0 h 1"/>
                      <a:gd name="T8" fmla="*/ 0 60000 65536"/>
                      <a:gd name="T9" fmla="*/ 0 60000 65536"/>
                      <a:gd name="T10" fmla="*/ 0 60000 65536"/>
                      <a:gd name="T11" fmla="*/ 0 60000 65536"/>
                      <a:gd name="T12" fmla="*/ 0 w 407"/>
                      <a:gd name="T13" fmla="*/ 0 h 1"/>
                      <a:gd name="T14" fmla="*/ 407 w 407"/>
                      <a:gd name="T15" fmla="*/ 1 h 1"/>
                    </a:gdLst>
                    <a:ahLst/>
                    <a:cxnLst>
                      <a:cxn ang="T8">
                        <a:pos x="T0" y="T1"/>
                      </a:cxn>
                      <a:cxn ang="T9">
                        <a:pos x="T2" y="T3"/>
                      </a:cxn>
                      <a:cxn ang="T10">
                        <a:pos x="T4" y="T5"/>
                      </a:cxn>
                      <a:cxn ang="T11">
                        <a:pos x="T6" y="T7"/>
                      </a:cxn>
                    </a:cxnLst>
                    <a:rect l="T12" t="T13" r="T14" b="T15"/>
                    <a:pathLst>
                      <a:path w="407" h="1">
                        <a:moveTo>
                          <a:pt x="0" y="0"/>
                        </a:moveTo>
                        <a:lnTo>
                          <a:pt x="406" y="0"/>
                        </a:lnTo>
                        <a:lnTo>
                          <a:pt x="0" y="0"/>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5" name="Freeform 20"/>
                  <p:cNvSpPr>
                    <a:spLocks/>
                  </p:cNvSpPr>
                  <p:nvPr/>
                </p:nvSpPr>
                <p:spPr bwMode="auto">
                  <a:xfrm>
                    <a:off x="5060" y="1351"/>
                    <a:ext cx="39" cy="41"/>
                  </a:xfrm>
                  <a:custGeom>
                    <a:avLst/>
                    <a:gdLst>
                      <a:gd name="T0" fmla="*/ 1 w 39"/>
                      <a:gd name="T1" fmla="*/ 40 h 41"/>
                      <a:gd name="T2" fmla="*/ 1 w 39"/>
                      <a:gd name="T3" fmla="*/ 36 h 41"/>
                      <a:gd name="T4" fmla="*/ 2 w 39"/>
                      <a:gd name="T5" fmla="*/ 32 h 41"/>
                      <a:gd name="T6" fmla="*/ 3 w 39"/>
                      <a:gd name="T7" fmla="*/ 29 h 41"/>
                      <a:gd name="T8" fmla="*/ 4 w 39"/>
                      <a:gd name="T9" fmla="*/ 25 h 41"/>
                      <a:gd name="T10" fmla="*/ 6 w 39"/>
                      <a:gd name="T11" fmla="*/ 22 h 41"/>
                      <a:gd name="T12" fmla="*/ 7 w 39"/>
                      <a:gd name="T13" fmla="*/ 19 h 41"/>
                      <a:gd name="T14" fmla="*/ 10 w 39"/>
                      <a:gd name="T15" fmla="*/ 16 h 41"/>
                      <a:gd name="T16" fmla="*/ 12 w 39"/>
                      <a:gd name="T17" fmla="*/ 13 h 41"/>
                      <a:gd name="T18" fmla="*/ 15 w 39"/>
                      <a:gd name="T19" fmla="*/ 11 h 41"/>
                      <a:gd name="T20" fmla="*/ 18 w 39"/>
                      <a:gd name="T21" fmla="*/ 9 h 41"/>
                      <a:gd name="T22" fmla="*/ 20 w 39"/>
                      <a:gd name="T23" fmla="*/ 7 h 41"/>
                      <a:gd name="T24" fmla="*/ 24 w 39"/>
                      <a:gd name="T25" fmla="*/ 5 h 41"/>
                      <a:gd name="T26" fmla="*/ 27 w 39"/>
                      <a:gd name="T27" fmla="*/ 4 h 41"/>
                      <a:gd name="T28" fmla="*/ 31 w 39"/>
                      <a:gd name="T29" fmla="*/ 3 h 41"/>
                      <a:gd name="T30" fmla="*/ 34 w 39"/>
                      <a:gd name="T31" fmla="*/ 2 h 41"/>
                      <a:gd name="T32" fmla="*/ 38 w 39"/>
                      <a:gd name="T33" fmla="*/ 2 h 41"/>
                      <a:gd name="T34" fmla="*/ 38 w 39"/>
                      <a:gd name="T35" fmla="*/ 0 h 41"/>
                      <a:gd name="T36" fmla="*/ 34 w 39"/>
                      <a:gd name="T37" fmla="*/ 0 h 41"/>
                      <a:gd name="T38" fmla="*/ 30 w 39"/>
                      <a:gd name="T39" fmla="*/ 1 h 41"/>
                      <a:gd name="T40" fmla="*/ 26 w 39"/>
                      <a:gd name="T41" fmla="*/ 2 h 41"/>
                      <a:gd name="T42" fmla="*/ 23 w 39"/>
                      <a:gd name="T43" fmla="*/ 3 h 41"/>
                      <a:gd name="T44" fmla="*/ 19 w 39"/>
                      <a:gd name="T45" fmla="*/ 5 h 41"/>
                      <a:gd name="T46" fmla="*/ 16 w 39"/>
                      <a:gd name="T47" fmla="*/ 7 h 41"/>
                      <a:gd name="T48" fmla="*/ 13 w 39"/>
                      <a:gd name="T49" fmla="*/ 9 h 41"/>
                      <a:gd name="T50" fmla="*/ 11 w 39"/>
                      <a:gd name="T51" fmla="*/ 12 h 41"/>
                      <a:gd name="T52" fmla="*/ 8 w 39"/>
                      <a:gd name="T53" fmla="*/ 15 h 41"/>
                      <a:gd name="T54" fmla="*/ 6 w 39"/>
                      <a:gd name="T55" fmla="*/ 18 h 41"/>
                      <a:gd name="T56" fmla="*/ 4 w 39"/>
                      <a:gd name="T57" fmla="*/ 21 h 41"/>
                      <a:gd name="T58" fmla="*/ 2 w 39"/>
                      <a:gd name="T59" fmla="*/ 24 h 41"/>
                      <a:gd name="T60" fmla="*/ 1 w 39"/>
                      <a:gd name="T61" fmla="*/ 28 h 41"/>
                      <a:gd name="T62" fmla="*/ 0 w 39"/>
                      <a:gd name="T63" fmla="*/ 32 h 41"/>
                      <a:gd name="T64" fmla="*/ 0 w 39"/>
                      <a:gd name="T65" fmla="*/ 36 h 41"/>
                      <a:gd name="T66" fmla="*/ 0 w 39"/>
                      <a:gd name="T67" fmla="*/ 40 h 41"/>
                      <a:gd name="T68" fmla="*/ 1 w 39"/>
                      <a:gd name="T69" fmla="*/ 4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41"/>
                      <a:gd name="T107" fmla="*/ 39 w 39"/>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41">
                        <a:moveTo>
                          <a:pt x="1" y="40"/>
                        </a:moveTo>
                        <a:lnTo>
                          <a:pt x="1" y="36"/>
                        </a:lnTo>
                        <a:lnTo>
                          <a:pt x="2" y="32"/>
                        </a:lnTo>
                        <a:lnTo>
                          <a:pt x="3" y="29"/>
                        </a:lnTo>
                        <a:lnTo>
                          <a:pt x="4" y="25"/>
                        </a:lnTo>
                        <a:lnTo>
                          <a:pt x="6" y="22"/>
                        </a:lnTo>
                        <a:lnTo>
                          <a:pt x="7" y="19"/>
                        </a:lnTo>
                        <a:lnTo>
                          <a:pt x="10" y="16"/>
                        </a:lnTo>
                        <a:lnTo>
                          <a:pt x="12" y="13"/>
                        </a:lnTo>
                        <a:lnTo>
                          <a:pt x="15" y="11"/>
                        </a:lnTo>
                        <a:lnTo>
                          <a:pt x="18" y="9"/>
                        </a:lnTo>
                        <a:lnTo>
                          <a:pt x="20" y="7"/>
                        </a:lnTo>
                        <a:lnTo>
                          <a:pt x="24" y="5"/>
                        </a:lnTo>
                        <a:lnTo>
                          <a:pt x="27" y="4"/>
                        </a:lnTo>
                        <a:lnTo>
                          <a:pt x="31" y="3"/>
                        </a:lnTo>
                        <a:lnTo>
                          <a:pt x="34" y="2"/>
                        </a:lnTo>
                        <a:lnTo>
                          <a:pt x="38" y="2"/>
                        </a:lnTo>
                        <a:lnTo>
                          <a:pt x="38" y="0"/>
                        </a:lnTo>
                        <a:lnTo>
                          <a:pt x="34" y="0"/>
                        </a:lnTo>
                        <a:lnTo>
                          <a:pt x="30" y="1"/>
                        </a:lnTo>
                        <a:lnTo>
                          <a:pt x="26" y="2"/>
                        </a:lnTo>
                        <a:lnTo>
                          <a:pt x="23" y="3"/>
                        </a:lnTo>
                        <a:lnTo>
                          <a:pt x="19" y="5"/>
                        </a:lnTo>
                        <a:lnTo>
                          <a:pt x="16" y="7"/>
                        </a:lnTo>
                        <a:lnTo>
                          <a:pt x="13" y="9"/>
                        </a:lnTo>
                        <a:lnTo>
                          <a:pt x="11" y="12"/>
                        </a:lnTo>
                        <a:lnTo>
                          <a:pt x="8" y="15"/>
                        </a:lnTo>
                        <a:lnTo>
                          <a:pt x="6" y="18"/>
                        </a:lnTo>
                        <a:lnTo>
                          <a:pt x="4" y="21"/>
                        </a:lnTo>
                        <a:lnTo>
                          <a:pt x="2" y="24"/>
                        </a:lnTo>
                        <a:lnTo>
                          <a:pt x="1" y="28"/>
                        </a:lnTo>
                        <a:lnTo>
                          <a:pt x="0" y="32"/>
                        </a:lnTo>
                        <a:lnTo>
                          <a:pt x="0" y="36"/>
                        </a:lnTo>
                        <a:lnTo>
                          <a:pt x="0" y="40"/>
                        </a:lnTo>
                        <a:lnTo>
                          <a:pt x="1" y="40"/>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6" name="Freeform 21"/>
                  <p:cNvSpPr>
                    <a:spLocks/>
                  </p:cNvSpPr>
                  <p:nvPr/>
                </p:nvSpPr>
                <p:spPr bwMode="auto">
                  <a:xfrm>
                    <a:off x="5060" y="1393"/>
                    <a:ext cx="17" cy="639"/>
                  </a:xfrm>
                  <a:custGeom>
                    <a:avLst/>
                    <a:gdLst>
                      <a:gd name="T0" fmla="*/ 16 w 17"/>
                      <a:gd name="T1" fmla="*/ 638 h 639"/>
                      <a:gd name="T2" fmla="*/ 16 w 17"/>
                      <a:gd name="T3" fmla="*/ 0 h 639"/>
                      <a:gd name="T4" fmla="*/ 0 w 17"/>
                      <a:gd name="T5" fmla="*/ 0 h 639"/>
                      <a:gd name="T6" fmla="*/ 0 w 17"/>
                      <a:gd name="T7" fmla="*/ 638 h 639"/>
                      <a:gd name="T8" fmla="*/ 16 w 17"/>
                      <a:gd name="T9" fmla="*/ 638 h 639"/>
                      <a:gd name="T10" fmla="*/ 0 60000 65536"/>
                      <a:gd name="T11" fmla="*/ 0 60000 65536"/>
                      <a:gd name="T12" fmla="*/ 0 60000 65536"/>
                      <a:gd name="T13" fmla="*/ 0 60000 65536"/>
                      <a:gd name="T14" fmla="*/ 0 60000 65536"/>
                      <a:gd name="T15" fmla="*/ 0 w 17"/>
                      <a:gd name="T16" fmla="*/ 0 h 639"/>
                      <a:gd name="T17" fmla="*/ 17 w 17"/>
                      <a:gd name="T18" fmla="*/ 639 h 639"/>
                    </a:gdLst>
                    <a:ahLst/>
                    <a:cxnLst>
                      <a:cxn ang="T10">
                        <a:pos x="T0" y="T1"/>
                      </a:cxn>
                      <a:cxn ang="T11">
                        <a:pos x="T2" y="T3"/>
                      </a:cxn>
                      <a:cxn ang="T12">
                        <a:pos x="T4" y="T5"/>
                      </a:cxn>
                      <a:cxn ang="T13">
                        <a:pos x="T6" y="T7"/>
                      </a:cxn>
                      <a:cxn ang="T14">
                        <a:pos x="T8" y="T9"/>
                      </a:cxn>
                    </a:cxnLst>
                    <a:rect l="T15" t="T16" r="T17" b="T18"/>
                    <a:pathLst>
                      <a:path w="17" h="639">
                        <a:moveTo>
                          <a:pt x="16" y="638"/>
                        </a:moveTo>
                        <a:lnTo>
                          <a:pt x="16" y="0"/>
                        </a:lnTo>
                        <a:lnTo>
                          <a:pt x="0" y="0"/>
                        </a:lnTo>
                        <a:lnTo>
                          <a:pt x="0" y="638"/>
                        </a:lnTo>
                        <a:lnTo>
                          <a:pt x="16" y="638"/>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7" name="Freeform 22"/>
                  <p:cNvSpPr>
                    <a:spLocks/>
                  </p:cNvSpPr>
                  <p:nvPr/>
                </p:nvSpPr>
                <p:spPr bwMode="auto">
                  <a:xfrm>
                    <a:off x="5060" y="2032"/>
                    <a:ext cx="39" cy="42"/>
                  </a:xfrm>
                  <a:custGeom>
                    <a:avLst/>
                    <a:gdLst>
                      <a:gd name="T0" fmla="*/ 38 w 39"/>
                      <a:gd name="T1" fmla="*/ 39 h 42"/>
                      <a:gd name="T2" fmla="*/ 34 w 39"/>
                      <a:gd name="T3" fmla="*/ 39 h 42"/>
                      <a:gd name="T4" fmla="*/ 31 w 39"/>
                      <a:gd name="T5" fmla="*/ 38 h 42"/>
                      <a:gd name="T6" fmla="*/ 27 w 39"/>
                      <a:gd name="T7" fmla="*/ 37 h 42"/>
                      <a:gd name="T8" fmla="*/ 24 w 39"/>
                      <a:gd name="T9" fmla="*/ 36 h 42"/>
                      <a:gd name="T10" fmla="*/ 20 w 39"/>
                      <a:gd name="T11" fmla="*/ 34 h 42"/>
                      <a:gd name="T12" fmla="*/ 18 w 39"/>
                      <a:gd name="T13" fmla="*/ 32 h 42"/>
                      <a:gd name="T14" fmla="*/ 15 w 39"/>
                      <a:gd name="T15" fmla="*/ 30 h 42"/>
                      <a:gd name="T16" fmla="*/ 12 w 39"/>
                      <a:gd name="T17" fmla="*/ 28 h 42"/>
                      <a:gd name="T18" fmla="*/ 10 w 39"/>
                      <a:gd name="T19" fmla="*/ 25 h 42"/>
                      <a:gd name="T20" fmla="*/ 7 w 39"/>
                      <a:gd name="T21" fmla="*/ 22 h 42"/>
                      <a:gd name="T22" fmla="*/ 6 w 39"/>
                      <a:gd name="T23" fmla="*/ 18 h 42"/>
                      <a:gd name="T24" fmla="*/ 4 w 39"/>
                      <a:gd name="T25" fmla="*/ 15 h 42"/>
                      <a:gd name="T26" fmla="*/ 3 w 39"/>
                      <a:gd name="T27" fmla="*/ 11 h 42"/>
                      <a:gd name="T28" fmla="*/ 2 w 39"/>
                      <a:gd name="T29" fmla="*/ 8 h 42"/>
                      <a:gd name="T30" fmla="*/ 1 w 39"/>
                      <a:gd name="T31" fmla="*/ 4 h 42"/>
                      <a:gd name="T32" fmla="*/ 1 w 39"/>
                      <a:gd name="T33" fmla="*/ 0 h 42"/>
                      <a:gd name="T34" fmla="*/ 0 w 39"/>
                      <a:gd name="T35" fmla="*/ 0 h 42"/>
                      <a:gd name="T36" fmla="*/ 0 w 39"/>
                      <a:gd name="T37" fmla="*/ 4 h 42"/>
                      <a:gd name="T38" fmla="*/ 0 w 39"/>
                      <a:gd name="T39" fmla="*/ 8 h 42"/>
                      <a:gd name="T40" fmla="*/ 1 w 39"/>
                      <a:gd name="T41" fmla="*/ 12 h 42"/>
                      <a:gd name="T42" fmla="*/ 2 w 39"/>
                      <a:gd name="T43" fmla="*/ 16 h 42"/>
                      <a:gd name="T44" fmla="*/ 4 w 39"/>
                      <a:gd name="T45" fmla="*/ 19 h 42"/>
                      <a:gd name="T46" fmla="*/ 6 w 39"/>
                      <a:gd name="T47" fmla="*/ 23 h 42"/>
                      <a:gd name="T48" fmla="*/ 8 w 39"/>
                      <a:gd name="T49" fmla="*/ 26 h 42"/>
                      <a:gd name="T50" fmla="*/ 11 w 39"/>
                      <a:gd name="T51" fmla="*/ 29 h 42"/>
                      <a:gd name="T52" fmla="*/ 13 w 39"/>
                      <a:gd name="T53" fmla="*/ 31 h 42"/>
                      <a:gd name="T54" fmla="*/ 16 w 39"/>
                      <a:gd name="T55" fmla="*/ 34 h 42"/>
                      <a:gd name="T56" fmla="*/ 19 w 39"/>
                      <a:gd name="T57" fmla="*/ 36 h 42"/>
                      <a:gd name="T58" fmla="*/ 23 w 39"/>
                      <a:gd name="T59" fmla="*/ 37 h 42"/>
                      <a:gd name="T60" fmla="*/ 26 w 39"/>
                      <a:gd name="T61" fmla="*/ 39 h 42"/>
                      <a:gd name="T62" fmla="*/ 30 w 39"/>
                      <a:gd name="T63" fmla="*/ 40 h 42"/>
                      <a:gd name="T64" fmla="*/ 34 w 39"/>
                      <a:gd name="T65" fmla="*/ 41 h 42"/>
                      <a:gd name="T66" fmla="*/ 38 w 39"/>
                      <a:gd name="T67" fmla="*/ 41 h 42"/>
                      <a:gd name="T68" fmla="*/ 38 w 39"/>
                      <a:gd name="T69" fmla="*/ 39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42"/>
                      <a:gd name="T107" fmla="*/ 39 w 39"/>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42">
                        <a:moveTo>
                          <a:pt x="38" y="39"/>
                        </a:moveTo>
                        <a:lnTo>
                          <a:pt x="34" y="39"/>
                        </a:lnTo>
                        <a:lnTo>
                          <a:pt x="31" y="38"/>
                        </a:lnTo>
                        <a:lnTo>
                          <a:pt x="27" y="37"/>
                        </a:lnTo>
                        <a:lnTo>
                          <a:pt x="24" y="36"/>
                        </a:lnTo>
                        <a:lnTo>
                          <a:pt x="20" y="34"/>
                        </a:lnTo>
                        <a:lnTo>
                          <a:pt x="18" y="32"/>
                        </a:lnTo>
                        <a:lnTo>
                          <a:pt x="15" y="30"/>
                        </a:lnTo>
                        <a:lnTo>
                          <a:pt x="12" y="28"/>
                        </a:lnTo>
                        <a:lnTo>
                          <a:pt x="10" y="25"/>
                        </a:lnTo>
                        <a:lnTo>
                          <a:pt x="7" y="22"/>
                        </a:lnTo>
                        <a:lnTo>
                          <a:pt x="6" y="18"/>
                        </a:lnTo>
                        <a:lnTo>
                          <a:pt x="4" y="15"/>
                        </a:lnTo>
                        <a:lnTo>
                          <a:pt x="3" y="11"/>
                        </a:lnTo>
                        <a:lnTo>
                          <a:pt x="2" y="8"/>
                        </a:lnTo>
                        <a:lnTo>
                          <a:pt x="1" y="4"/>
                        </a:lnTo>
                        <a:lnTo>
                          <a:pt x="1" y="0"/>
                        </a:lnTo>
                        <a:lnTo>
                          <a:pt x="0" y="0"/>
                        </a:lnTo>
                        <a:lnTo>
                          <a:pt x="0" y="4"/>
                        </a:lnTo>
                        <a:lnTo>
                          <a:pt x="0" y="8"/>
                        </a:lnTo>
                        <a:lnTo>
                          <a:pt x="1" y="12"/>
                        </a:lnTo>
                        <a:lnTo>
                          <a:pt x="2" y="16"/>
                        </a:lnTo>
                        <a:lnTo>
                          <a:pt x="4" y="19"/>
                        </a:lnTo>
                        <a:lnTo>
                          <a:pt x="6" y="23"/>
                        </a:lnTo>
                        <a:lnTo>
                          <a:pt x="8" y="26"/>
                        </a:lnTo>
                        <a:lnTo>
                          <a:pt x="11" y="29"/>
                        </a:lnTo>
                        <a:lnTo>
                          <a:pt x="13" y="31"/>
                        </a:lnTo>
                        <a:lnTo>
                          <a:pt x="16" y="34"/>
                        </a:lnTo>
                        <a:lnTo>
                          <a:pt x="19" y="36"/>
                        </a:lnTo>
                        <a:lnTo>
                          <a:pt x="23" y="37"/>
                        </a:lnTo>
                        <a:lnTo>
                          <a:pt x="26" y="39"/>
                        </a:lnTo>
                        <a:lnTo>
                          <a:pt x="30" y="40"/>
                        </a:lnTo>
                        <a:lnTo>
                          <a:pt x="34" y="41"/>
                        </a:lnTo>
                        <a:lnTo>
                          <a:pt x="38" y="41"/>
                        </a:lnTo>
                        <a:lnTo>
                          <a:pt x="38" y="39"/>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8" name="Freeform 23"/>
                  <p:cNvSpPr>
                    <a:spLocks/>
                  </p:cNvSpPr>
                  <p:nvPr/>
                </p:nvSpPr>
                <p:spPr bwMode="auto">
                  <a:xfrm>
                    <a:off x="5100" y="2072"/>
                    <a:ext cx="407" cy="17"/>
                  </a:xfrm>
                  <a:custGeom>
                    <a:avLst/>
                    <a:gdLst>
                      <a:gd name="T0" fmla="*/ 406 w 407"/>
                      <a:gd name="T1" fmla="*/ 0 h 17"/>
                      <a:gd name="T2" fmla="*/ 0 w 407"/>
                      <a:gd name="T3" fmla="*/ 0 h 17"/>
                      <a:gd name="T4" fmla="*/ 0 w 407"/>
                      <a:gd name="T5" fmla="*/ 16 h 17"/>
                      <a:gd name="T6" fmla="*/ 406 w 407"/>
                      <a:gd name="T7" fmla="*/ 16 h 17"/>
                      <a:gd name="T8" fmla="*/ 406 w 407"/>
                      <a:gd name="T9" fmla="*/ 0 h 17"/>
                      <a:gd name="T10" fmla="*/ 0 60000 65536"/>
                      <a:gd name="T11" fmla="*/ 0 60000 65536"/>
                      <a:gd name="T12" fmla="*/ 0 60000 65536"/>
                      <a:gd name="T13" fmla="*/ 0 60000 65536"/>
                      <a:gd name="T14" fmla="*/ 0 60000 65536"/>
                      <a:gd name="T15" fmla="*/ 0 w 407"/>
                      <a:gd name="T16" fmla="*/ 0 h 17"/>
                      <a:gd name="T17" fmla="*/ 407 w 407"/>
                      <a:gd name="T18" fmla="*/ 17 h 17"/>
                    </a:gdLst>
                    <a:ahLst/>
                    <a:cxnLst>
                      <a:cxn ang="T10">
                        <a:pos x="T0" y="T1"/>
                      </a:cxn>
                      <a:cxn ang="T11">
                        <a:pos x="T2" y="T3"/>
                      </a:cxn>
                      <a:cxn ang="T12">
                        <a:pos x="T4" y="T5"/>
                      </a:cxn>
                      <a:cxn ang="T13">
                        <a:pos x="T6" y="T7"/>
                      </a:cxn>
                      <a:cxn ang="T14">
                        <a:pos x="T8" y="T9"/>
                      </a:cxn>
                    </a:cxnLst>
                    <a:rect l="T15" t="T16" r="T17" b="T18"/>
                    <a:pathLst>
                      <a:path w="407" h="17">
                        <a:moveTo>
                          <a:pt x="406" y="0"/>
                        </a:moveTo>
                        <a:lnTo>
                          <a:pt x="0" y="0"/>
                        </a:lnTo>
                        <a:lnTo>
                          <a:pt x="0" y="16"/>
                        </a:lnTo>
                        <a:lnTo>
                          <a:pt x="406" y="16"/>
                        </a:lnTo>
                        <a:lnTo>
                          <a:pt x="406" y="0"/>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79" name="Freeform 24"/>
                  <p:cNvSpPr>
                    <a:spLocks/>
                  </p:cNvSpPr>
                  <p:nvPr/>
                </p:nvSpPr>
                <p:spPr bwMode="auto">
                  <a:xfrm>
                    <a:off x="5508" y="2032"/>
                    <a:ext cx="39" cy="42"/>
                  </a:xfrm>
                  <a:custGeom>
                    <a:avLst/>
                    <a:gdLst>
                      <a:gd name="T0" fmla="*/ 36 w 39"/>
                      <a:gd name="T1" fmla="*/ 0 h 42"/>
                      <a:gd name="T2" fmla="*/ 35 w 39"/>
                      <a:gd name="T3" fmla="*/ 4 h 42"/>
                      <a:gd name="T4" fmla="*/ 35 w 39"/>
                      <a:gd name="T5" fmla="*/ 8 h 42"/>
                      <a:gd name="T6" fmla="*/ 34 w 39"/>
                      <a:gd name="T7" fmla="*/ 11 h 42"/>
                      <a:gd name="T8" fmla="*/ 33 w 39"/>
                      <a:gd name="T9" fmla="*/ 15 h 42"/>
                      <a:gd name="T10" fmla="*/ 31 w 39"/>
                      <a:gd name="T11" fmla="*/ 18 h 42"/>
                      <a:gd name="T12" fmla="*/ 30 w 39"/>
                      <a:gd name="T13" fmla="*/ 22 h 42"/>
                      <a:gd name="T14" fmla="*/ 27 w 39"/>
                      <a:gd name="T15" fmla="*/ 25 h 42"/>
                      <a:gd name="T16" fmla="*/ 25 w 39"/>
                      <a:gd name="T17" fmla="*/ 28 h 42"/>
                      <a:gd name="T18" fmla="*/ 23 w 39"/>
                      <a:gd name="T19" fmla="*/ 30 h 42"/>
                      <a:gd name="T20" fmla="*/ 19 w 39"/>
                      <a:gd name="T21" fmla="*/ 32 h 42"/>
                      <a:gd name="T22" fmla="*/ 17 w 39"/>
                      <a:gd name="T23" fmla="*/ 34 h 42"/>
                      <a:gd name="T24" fmla="*/ 13 w 39"/>
                      <a:gd name="T25" fmla="*/ 36 h 42"/>
                      <a:gd name="T26" fmla="*/ 10 w 39"/>
                      <a:gd name="T27" fmla="*/ 37 h 42"/>
                      <a:gd name="T28" fmla="*/ 6 w 39"/>
                      <a:gd name="T29" fmla="*/ 38 h 42"/>
                      <a:gd name="T30" fmla="*/ 3 w 39"/>
                      <a:gd name="T31" fmla="*/ 39 h 42"/>
                      <a:gd name="T32" fmla="*/ 0 w 39"/>
                      <a:gd name="T33" fmla="*/ 39 h 42"/>
                      <a:gd name="T34" fmla="*/ 0 w 39"/>
                      <a:gd name="T35" fmla="*/ 41 h 42"/>
                      <a:gd name="T36" fmla="*/ 4 w 39"/>
                      <a:gd name="T37" fmla="*/ 41 h 42"/>
                      <a:gd name="T38" fmla="*/ 7 w 39"/>
                      <a:gd name="T39" fmla="*/ 40 h 42"/>
                      <a:gd name="T40" fmla="*/ 11 w 39"/>
                      <a:gd name="T41" fmla="*/ 39 h 42"/>
                      <a:gd name="T42" fmla="*/ 14 w 39"/>
                      <a:gd name="T43" fmla="*/ 37 h 42"/>
                      <a:gd name="T44" fmla="*/ 18 w 39"/>
                      <a:gd name="T45" fmla="*/ 36 h 42"/>
                      <a:gd name="T46" fmla="*/ 21 w 39"/>
                      <a:gd name="T47" fmla="*/ 34 h 42"/>
                      <a:gd name="T48" fmla="*/ 24 w 39"/>
                      <a:gd name="T49" fmla="*/ 31 h 42"/>
                      <a:gd name="T50" fmla="*/ 26 w 39"/>
                      <a:gd name="T51" fmla="*/ 29 h 42"/>
                      <a:gd name="T52" fmla="*/ 29 w 39"/>
                      <a:gd name="T53" fmla="*/ 26 h 42"/>
                      <a:gd name="T54" fmla="*/ 31 w 39"/>
                      <a:gd name="T55" fmla="*/ 23 h 42"/>
                      <a:gd name="T56" fmla="*/ 33 w 39"/>
                      <a:gd name="T57" fmla="*/ 19 h 42"/>
                      <a:gd name="T58" fmla="*/ 35 w 39"/>
                      <a:gd name="T59" fmla="*/ 16 h 42"/>
                      <a:gd name="T60" fmla="*/ 36 w 39"/>
                      <a:gd name="T61" fmla="*/ 12 h 42"/>
                      <a:gd name="T62" fmla="*/ 37 w 39"/>
                      <a:gd name="T63" fmla="*/ 8 h 42"/>
                      <a:gd name="T64" fmla="*/ 38 w 39"/>
                      <a:gd name="T65" fmla="*/ 4 h 42"/>
                      <a:gd name="T66" fmla="*/ 38 w 39"/>
                      <a:gd name="T67" fmla="*/ 0 h 42"/>
                      <a:gd name="T68" fmla="*/ 36 w 39"/>
                      <a:gd name="T69" fmla="*/ 0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42"/>
                      <a:gd name="T107" fmla="*/ 39 w 39"/>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42">
                        <a:moveTo>
                          <a:pt x="36" y="0"/>
                        </a:moveTo>
                        <a:lnTo>
                          <a:pt x="35" y="4"/>
                        </a:lnTo>
                        <a:lnTo>
                          <a:pt x="35" y="8"/>
                        </a:lnTo>
                        <a:lnTo>
                          <a:pt x="34" y="11"/>
                        </a:lnTo>
                        <a:lnTo>
                          <a:pt x="33" y="15"/>
                        </a:lnTo>
                        <a:lnTo>
                          <a:pt x="31" y="18"/>
                        </a:lnTo>
                        <a:lnTo>
                          <a:pt x="30" y="22"/>
                        </a:lnTo>
                        <a:lnTo>
                          <a:pt x="27" y="25"/>
                        </a:lnTo>
                        <a:lnTo>
                          <a:pt x="25" y="28"/>
                        </a:lnTo>
                        <a:lnTo>
                          <a:pt x="23" y="30"/>
                        </a:lnTo>
                        <a:lnTo>
                          <a:pt x="19" y="32"/>
                        </a:lnTo>
                        <a:lnTo>
                          <a:pt x="17" y="34"/>
                        </a:lnTo>
                        <a:lnTo>
                          <a:pt x="13" y="36"/>
                        </a:lnTo>
                        <a:lnTo>
                          <a:pt x="10" y="37"/>
                        </a:lnTo>
                        <a:lnTo>
                          <a:pt x="6" y="38"/>
                        </a:lnTo>
                        <a:lnTo>
                          <a:pt x="3" y="39"/>
                        </a:lnTo>
                        <a:lnTo>
                          <a:pt x="0" y="39"/>
                        </a:lnTo>
                        <a:lnTo>
                          <a:pt x="0" y="41"/>
                        </a:lnTo>
                        <a:lnTo>
                          <a:pt x="4" y="41"/>
                        </a:lnTo>
                        <a:lnTo>
                          <a:pt x="7" y="40"/>
                        </a:lnTo>
                        <a:lnTo>
                          <a:pt x="11" y="39"/>
                        </a:lnTo>
                        <a:lnTo>
                          <a:pt x="14" y="37"/>
                        </a:lnTo>
                        <a:lnTo>
                          <a:pt x="18" y="36"/>
                        </a:lnTo>
                        <a:lnTo>
                          <a:pt x="21" y="34"/>
                        </a:lnTo>
                        <a:lnTo>
                          <a:pt x="24" y="31"/>
                        </a:lnTo>
                        <a:lnTo>
                          <a:pt x="26" y="29"/>
                        </a:lnTo>
                        <a:lnTo>
                          <a:pt x="29" y="26"/>
                        </a:lnTo>
                        <a:lnTo>
                          <a:pt x="31" y="23"/>
                        </a:lnTo>
                        <a:lnTo>
                          <a:pt x="33" y="19"/>
                        </a:lnTo>
                        <a:lnTo>
                          <a:pt x="35" y="16"/>
                        </a:lnTo>
                        <a:lnTo>
                          <a:pt x="36" y="12"/>
                        </a:lnTo>
                        <a:lnTo>
                          <a:pt x="37" y="8"/>
                        </a:lnTo>
                        <a:lnTo>
                          <a:pt x="38" y="4"/>
                        </a:lnTo>
                        <a:lnTo>
                          <a:pt x="38" y="0"/>
                        </a:lnTo>
                        <a:lnTo>
                          <a:pt x="36" y="0"/>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0" name="Freeform 25"/>
                  <p:cNvSpPr>
                    <a:spLocks/>
                  </p:cNvSpPr>
                  <p:nvPr/>
                </p:nvSpPr>
                <p:spPr bwMode="auto">
                  <a:xfrm>
                    <a:off x="5546" y="1393"/>
                    <a:ext cx="1" cy="639"/>
                  </a:xfrm>
                  <a:custGeom>
                    <a:avLst/>
                    <a:gdLst>
                      <a:gd name="T0" fmla="*/ 0 w 1"/>
                      <a:gd name="T1" fmla="*/ 0 h 639"/>
                      <a:gd name="T2" fmla="*/ 0 w 1"/>
                      <a:gd name="T3" fmla="*/ 638 h 639"/>
                      <a:gd name="T4" fmla="*/ 0 w 1"/>
                      <a:gd name="T5" fmla="*/ 0 h 639"/>
                      <a:gd name="T6" fmla="*/ 0 w 1"/>
                      <a:gd name="T7" fmla="*/ 0 h 639"/>
                      <a:gd name="T8" fmla="*/ 0 60000 65536"/>
                      <a:gd name="T9" fmla="*/ 0 60000 65536"/>
                      <a:gd name="T10" fmla="*/ 0 60000 65536"/>
                      <a:gd name="T11" fmla="*/ 0 60000 65536"/>
                      <a:gd name="T12" fmla="*/ 0 w 1"/>
                      <a:gd name="T13" fmla="*/ 0 h 639"/>
                      <a:gd name="T14" fmla="*/ 1 w 1"/>
                      <a:gd name="T15" fmla="*/ 639 h 639"/>
                    </a:gdLst>
                    <a:ahLst/>
                    <a:cxnLst>
                      <a:cxn ang="T8">
                        <a:pos x="T0" y="T1"/>
                      </a:cxn>
                      <a:cxn ang="T9">
                        <a:pos x="T2" y="T3"/>
                      </a:cxn>
                      <a:cxn ang="T10">
                        <a:pos x="T4" y="T5"/>
                      </a:cxn>
                      <a:cxn ang="T11">
                        <a:pos x="T6" y="T7"/>
                      </a:cxn>
                    </a:cxnLst>
                    <a:rect l="T12" t="T13" r="T14" b="T15"/>
                    <a:pathLst>
                      <a:path w="1" h="639">
                        <a:moveTo>
                          <a:pt x="0" y="0"/>
                        </a:moveTo>
                        <a:lnTo>
                          <a:pt x="0" y="638"/>
                        </a:lnTo>
                        <a:lnTo>
                          <a:pt x="0" y="0"/>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1" name="Freeform 26"/>
                  <p:cNvSpPr>
                    <a:spLocks/>
                  </p:cNvSpPr>
                  <p:nvPr/>
                </p:nvSpPr>
                <p:spPr bwMode="auto">
                  <a:xfrm>
                    <a:off x="5069" y="2017"/>
                    <a:ext cx="36" cy="49"/>
                  </a:xfrm>
                  <a:custGeom>
                    <a:avLst/>
                    <a:gdLst>
                      <a:gd name="T0" fmla="*/ 0 w 36"/>
                      <a:gd name="T1" fmla="*/ 0 h 49"/>
                      <a:gd name="T2" fmla="*/ 0 w 36"/>
                      <a:gd name="T3" fmla="*/ 6 h 49"/>
                      <a:gd name="T4" fmla="*/ 0 w 36"/>
                      <a:gd name="T5" fmla="*/ 11 h 49"/>
                      <a:gd name="T6" fmla="*/ 0 w 36"/>
                      <a:gd name="T7" fmla="*/ 17 h 49"/>
                      <a:gd name="T8" fmla="*/ 0 w 36"/>
                      <a:gd name="T9" fmla="*/ 21 h 49"/>
                      <a:gd name="T10" fmla="*/ 1 w 36"/>
                      <a:gd name="T11" fmla="*/ 26 h 49"/>
                      <a:gd name="T12" fmla="*/ 3 w 36"/>
                      <a:gd name="T13" fmla="*/ 29 h 49"/>
                      <a:gd name="T14" fmla="*/ 5 w 36"/>
                      <a:gd name="T15" fmla="*/ 33 h 49"/>
                      <a:gd name="T16" fmla="*/ 7 w 36"/>
                      <a:gd name="T17" fmla="*/ 36 h 49"/>
                      <a:gd name="T18" fmla="*/ 9 w 36"/>
                      <a:gd name="T19" fmla="*/ 39 h 49"/>
                      <a:gd name="T20" fmla="*/ 12 w 36"/>
                      <a:gd name="T21" fmla="*/ 41 h 49"/>
                      <a:gd name="T22" fmla="*/ 14 w 36"/>
                      <a:gd name="T23" fmla="*/ 43 h 49"/>
                      <a:gd name="T24" fmla="*/ 18 w 36"/>
                      <a:gd name="T25" fmla="*/ 44 h 49"/>
                      <a:gd name="T26" fmla="*/ 21 w 36"/>
                      <a:gd name="T27" fmla="*/ 46 h 49"/>
                      <a:gd name="T28" fmla="*/ 26 w 36"/>
                      <a:gd name="T29" fmla="*/ 47 h 49"/>
                      <a:gd name="T30" fmla="*/ 30 w 36"/>
                      <a:gd name="T31" fmla="*/ 48 h 49"/>
                      <a:gd name="T32" fmla="*/ 35 w 36"/>
                      <a:gd name="T33" fmla="*/ 48 h 49"/>
                      <a:gd name="T34" fmla="*/ 32 w 36"/>
                      <a:gd name="T35" fmla="*/ 46 h 49"/>
                      <a:gd name="T36" fmla="*/ 28 w 36"/>
                      <a:gd name="T37" fmla="*/ 43 h 49"/>
                      <a:gd name="T38" fmla="*/ 26 w 36"/>
                      <a:gd name="T39" fmla="*/ 41 h 49"/>
                      <a:gd name="T40" fmla="*/ 23 w 36"/>
                      <a:gd name="T41" fmla="*/ 38 h 49"/>
                      <a:gd name="T42" fmla="*/ 20 w 36"/>
                      <a:gd name="T43" fmla="*/ 35 h 49"/>
                      <a:gd name="T44" fmla="*/ 17 w 36"/>
                      <a:gd name="T45" fmla="*/ 32 h 49"/>
                      <a:gd name="T46" fmla="*/ 14 w 36"/>
                      <a:gd name="T47" fmla="*/ 29 h 49"/>
                      <a:gd name="T48" fmla="*/ 12 w 36"/>
                      <a:gd name="T49" fmla="*/ 26 h 49"/>
                      <a:gd name="T50" fmla="*/ 9 w 36"/>
                      <a:gd name="T51" fmla="*/ 22 h 49"/>
                      <a:gd name="T52" fmla="*/ 7 w 36"/>
                      <a:gd name="T53" fmla="*/ 19 h 49"/>
                      <a:gd name="T54" fmla="*/ 6 w 36"/>
                      <a:gd name="T55" fmla="*/ 16 h 49"/>
                      <a:gd name="T56" fmla="*/ 3 w 36"/>
                      <a:gd name="T57" fmla="*/ 12 h 49"/>
                      <a:gd name="T58" fmla="*/ 2 w 36"/>
                      <a:gd name="T59" fmla="*/ 9 h 49"/>
                      <a:gd name="T60" fmla="*/ 0 w 36"/>
                      <a:gd name="T61" fmla="*/ 6 h 49"/>
                      <a:gd name="T62" fmla="*/ 0 w 36"/>
                      <a:gd name="T63" fmla="*/ 3 h 49"/>
                      <a:gd name="T64" fmla="*/ 0 w 36"/>
                      <a:gd name="T65" fmla="*/ 0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9"/>
                      <a:gd name="T101" fmla="*/ 36 w 36"/>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9">
                        <a:moveTo>
                          <a:pt x="0" y="0"/>
                        </a:moveTo>
                        <a:lnTo>
                          <a:pt x="0" y="6"/>
                        </a:lnTo>
                        <a:lnTo>
                          <a:pt x="0" y="11"/>
                        </a:lnTo>
                        <a:lnTo>
                          <a:pt x="0" y="17"/>
                        </a:lnTo>
                        <a:lnTo>
                          <a:pt x="0" y="21"/>
                        </a:lnTo>
                        <a:lnTo>
                          <a:pt x="1" y="26"/>
                        </a:lnTo>
                        <a:lnTo>
                          <a:pt x="3" y="29"/>
                        </a:lnTo>
                        <a:lnTo>
                          <a:pt x="5" y="33"/>
                        </a:lnTo>
                        <a:lnTo>
                          <a:pt x="7" y="36"/>
                        </a:lnTo>
                        <a:lnTo>
                          <a:pt x="9" y="39"/>
                        </a:lnTo>
                        <a:lnTo>
                          <a:pt x="12" y="41"/>
                        </a:lnTo>
                        <a:lnTo>
                          <a:pt x="14" y="43"/>
                        </a:lnTo>
                        <a:lnTo>
                          <a:pt x="18" y="44"/>
                        </a:lnTo>
                        <a:lnTo>
                          <a:pt x="21" y="46"/>
                        </a:lnTo>
                        <a:lnTo>
                          <a:pt x="26" y="47"/>
                        </a:lnTo>
                        <a:lnTo>
                          <a:pt x="30" y="48"/>
                        </a:lnTo>
                        <a:lnTo>
                          <a:pt x="35" y="48"/>
                        </a:lnTo>
                        <a:lnTo>
                          <a:pt x="32" y="46"/>
                        </a:lnTo>
                        <a:lnTo>
                          <a:pt x="28" y="43"/>
                        </a:lnTo>
                        <a:lnTo>
                          <a:pt x="26" y="41"/>
                        </a:lnTo>
                        <a:lnTo>
                          <a:pt x="23" y="38"/>
                        </a:lnTo>
                        <a:lnTo>
                          <a:pt x="20" y="35"/>
                        </a:lnTo>
                        <a:lnTo>
                          <a:pt x="17" y="32"/>
                        </a:lnTo>
                        <a:lnTo>
                          <a:pt x="14" y="29"/>
                        </a:lnTo>
                        <a:lnTo>
                          <a:pt x="12" y="26"/>
                        </a:lnTo>
                        <a:lnTo>
                          <a:pt x="9" y="22"/>
                        </a:lnTo>
                        <a:lnTo>
                          <a:pt x="7" y="19"/>
                        </a:lnTo>
                        <a:lnTo>
                          <a:pt x="6" y="16"/>
                        </a:lnTo>
                        <a:lnTo>
                          <a:pt x="3" y="12"/>
                        </a:lnTo>
                        <a:lnTo>
                          <a:pt x="2" y="9"/>
                        </a:lnTo>
                        <a:lnTo>
                          <a:pt x="0" y="6"/>
                        </a:lnTo>
                        <a:lnTo>
                          <a:pt x="0" y="3"/>
                        </a:lnTo>
                        <a:lnTo>
                          <a:pt x="0" y="0"/>
                        </a:lnTo>
                      </a:path>
                    </a:pathLst>
                  </a:custGeom>
                  <a:solidFill>
                    <a:srgbClr val="F4F4F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2" name="Freeform 27"/>
                  <p:cNvSpPr>
                    <a:spLocks/>
                  </p:cNvSpPr>
                  <p:nvPr/>
                </p:nvSpPr>
                <p:spPr bwMode="auto">
                  <a:xfrm>
                    <a:off x="5484" y="1359"/>
                    <a:ext cx="49" cy="54"/>
                  </a:xfrm>
                  <a:custGeom>
                    <a:avLst/>
                    <a:gdLst>
                      <a:gd name="T0" fmla="*/ 0 w 49"/>
                      <a:gd name="T1" fmla="*/ 0 h 54"/>
                      <a:gd name="T2" fmla="*/ 5 w 49"/>
                      <a:gd name="T3" fmla="*/ 0 h 54"/>
                      <a:gd name="T4" fmla="*/ 10 w 49"/>
                      <a:gd name="T5" fmla="*/ 0 h 54"/>
                      <a:gd name="T6" fmla="*/ 15 w 49"/>
                      <a:gd name="T7" fmla="*/ 1 h 54"/>
                      <a:gd name="T8" fmla="*/ 19 w 49"/>
                      <a:gd name="T9" fmla="*/ 2 h 54"/>
                      <a:gd name="T10" fmla="*/ 23 w 49"/>
                      <a:gd name="T11" fmla="*/ 4 h 54"/>
                      <a:gd name="T12" fmla="*/ 27 w 49"/>
                      <a:gd name="T13" fmla="*/ 5 h 54"/>
                      <a:gd name="T14" fmla="*/ 30 w 49"/>
                      <a:gd name="T15" fmla="*/ 7 h 54"/>
                      <a:gd name="T16" fmla="*/ 34 w 49"/>
                      <a:gd name="T17" fmla="*/ 9 h 54"/>
                      <a:gd name="T18" fmla="*/ 36 w 49"/>
                      <a:gd name="T19" fmla="*/ 12 h 54"/>
                      <a:gd name="T20" fmla="*/ 39 w 49"/>
                      <a:gd name="T21" fmla="*/ 15 h 54"/>
                      <a:gd name="T22" fmla="*/ 42 w 49"/>
                      <a:gd name="T23" fmla="*/ 18 h 54"/>
                      <a:gd name="T24" fmla="*/ 43 w 49"/>
                      <a:gd name="T25" fmla="*/ 21 h 54"/>
                      <a:gd name="T26" fmla="*/ 45 w 49"/>
                      <a:gd name="T27" fmla="*/ 25 h 54"/>
                      <a:gd name="T28" fmla="*/ 46 w 49"/>
                      <a:gd name="T29" fmla="*/ 29 h 54"/>
                      <a:gd name="T30" fmla="*/ 47 w 49"/>
                      <a:gd name="T31" fmla="*/ 32 h 54"/>
                      <a:gd name="T32" fmla="*/ 48 w 49"/>
                      <a:gd name="T33" fmla="*/ 37 h 54"/>
                      <a:gd name="T34" fmla="*/ 48 w 49"/>
                      <a:gd name="T35" fmla="*/ 44 h 54"/>
                      <a:gd name="T36" fmla="*/ 48 w 49"/>
                      <a:gd name="T37" fmla="*/ 49 h 54"/>
                      <a:gd name="T38" fmla="*/ 47 w 49"/>
                      <a:gd name="T39" fmla="*/ 52 h 54"/>
                      <a:gd name="T40" fmla="*/ 47 w 49"/>
                      <a:gd name="T41" fmla="*/ 53 h 54"/>
                      <a:gd name="T42" fmla="*/ 46 w 49"/>
                      <a:gd name="T43" fmla="*/ 52 h 54"/>
                      <a:gd name="T44" fmla="*/ 44 w 49"/>
                      <a:gd name="T45" fmla="*/ 50 h 54"/>
                      <a:gd name="T46" fmla="*/ 43 w 49"/>
                      <a:gd name="T47" fmla="*/ 47 h 54"/>
                      <a:gd name="T48" fmla="*/ 42 w 49"/>
                      <a:gd name="T49" fmla="*/ 42 h 54"/>
                      <a:gd name="T50" fmla="*/ 40 w 49"/>
                      <a:gd name="T51" fmla="*/ 39 h 54"/>
                      <a:gd name="T52" fmla="*/ 39 w 49"/>
                      <a:gd name="T53" fmla="*/ 36 h 54"/>
                      <a:gd name="T54" fmla="*/ 36 w 49"/>
                      <a:gd name="T55" fmla="*/ 33 h 54"/>
                      <a:gd name="T56" fmla="*/ 35 w 49"/>
                      <a:gd name="T57" fmla="*/ 29 h 54"/>
                      <a:gd name="T58" fmla="*/ 32 w 49"/>
                      <a:gd name="T59" fmla="*/ 26 h 54"/>
                      <a:gd name="T60" fmla="*/ 29 w 49"/>
                      <a:gd name="T61" fmla="*/ 23 h 54"/>
                      <a:gd name="T62" fmla="*/ 26 w 49"/>
                      <a:gd name="T63" fmla="*/ 19 h 54"/>
                      <a:gd name="T64" fmla="*/ 23 w 49"/>
                      <a:gd name="T65" fmla="*/ 16 h 54"/>
                      <a:gd name="T66" fmla="*/ 20 w 49"/>
                      <a:gd name="T67" fmla="*/ 13 h 54"/>
                      <a:gd name="T68" fmla="*/ 17 w 49"/>
                      <a:gd name="T69" fmla="*/ 10 h 54"/>
                      <a:gd name="T70" fmla="*/ 13 w 49"/>
                      <a:gd name="T71" fmla="*/ 7 h 54"/>
                      <a:gd name="T72" fmla="*/ 11 w 49"/>
                      <a:gd name="T73" fmla="*/ 5 h 54"/>
                      <a:gd name="T74" fmla="*/ 7 w 49"/>
                      <a:gd name="T75" fmla="*/ 3 h 54"/>
                      <a:gd name="T76" fmla="*/ 5 w 49"/>
                      <a:gd name="T77" fmla="*/ 1 h 54"/>
                      <a:gd name="T78" fmla="*/ 2 w 49"/>
                      <a:gd name="T79" fmla="*/ 0 h 54"/>
                      <a:gd name="T80" fmla="*/ 0 w 49"/>
                      <a:gd name="T81" fmla="*/ 0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54"/>
                      <a:gd name="T125" fmla="*/ 49 w 49"/>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54">
                        <a:moveTo>
                          <a:pt x="0" y="0"/>
                        </a:moveTo>
                        <a:lnTo>
                          <a:pt x="5" y="0"/>
                        </a:lnTo>
                        <a:lnTo>
                          <a:pt x="10" y="0"/>
                        </a:lnTo>
                        <a:lnTo>
                          <a:pt x="15" y="1"/>
                        </a:lnTo>
                        <a:lnTo>
                          <a:pt x="19" y="2"/>
                        </a:lnTo>
                        <a:lnTo>
                          <a:pt x="23" y="4"/>
                        </a:lnTo>
                        <a:lnTo>
                          <a:pt x="27" y="5"/>
                        </a:lnTo>
                        <a:lnTo>
                          <a:pt x="30" y="7"/>
                        </a:lnTo>
                        <a:lnTo>
                          <a:pt x="34" y="9"/>
                        </a:lnTo>
                        <a:lnTo>
                          <a:pt x="36" y="12"/>
                        </a:lnTo>
                        <a:lnTo>
                          <a:pt x="39" y="15"/>
                        </a:lnTo>
                        <a:lnTo>
                          <a:pt x="42" y="18"/>
                        </a:lnTo>
                        <a:lnTo>
                          <a:pt x="43" y="21"/>
                        </a:lnTo>
                        <a:lnTo>
                          <a:pt x="45" y="25"/>
                        </a:lnTo>
                        <a:lnTo>
                          <a:pt x="46" y="29"/>
                        </a:lnTo>
                        <a:lnTo>
                          <a:pt x="47" y="32"/>
                        </a:lnTo>
                        <a:lnTo>
                          <a:pt x="48" y="37"/>
                        </a:lnTo>
                        <a:lnTo>
                          <a:pt x="48" y="44"/>
                        </a:lnTo>
                        <a:lnTo>
                          <a:pt x="48" y="49"/>
                        </a:lnTo>
                        <a:lnTo>
                          <a:pt x="47" y="52"/>
                        </a:lnTo>
                        <a:lnTo>
                          <a:pt x="47" y="53"/>
                        </a:lnTo>
                        <a:lnTo>
                          <a:pt x="46" y="52"/>
                        </a:lnTo>
                        <a:lnTo>
                          <a:pt x="44" y="50"/>
                        </a:lnTo>
                        <a:lnTo>
                          <a:pt x="43" y="47"/>
                        </a:lnTo>
                        <a:lnTo>
                          <a:pt x="42" y="42"/>
                        </a:lnTo>
                        <a:lnTo>
                          <a:pt x="40" y="39"/>
                        </a:lnTo>
                        <a:lnTo>
                          <a:pt x="39" y="36"/>
                        </a:lnTo>
                        <a:lnTo>
                          <a:pt x="36" y="33"/>
                        </a:lnTo>
                        <a:lnTo>
                          <a:pt x="35" y="29"/>
                        </a:lnTo>
                        <a:lnTo>
                          <a:pt x="32" y="26"/>
                        </a:lnTo>
                        <a:lnTo>
                          <a:pt x="29" y="23"/>
                        </a:lnTo>
                        <a:lnTo>
                          <a:pt x="26" y="19"/>
                        </a:lnTo>
                        <a:lnTo>
                          <a:pt x="23" y="16"/>
                        </a:lnTo>
                        <a:lnTo>
                          <a:pt x="20" y="13"/>
                        </a:lnTo>
                        <a:lnTo>
                          <a:pt x="17" y="10"/>
                        </a:lnTo>
                        <a:lnTo>
                          <a:pt x="13" y="7"/>
                        </a:lnTo>
                        <a:lnTo>
                          <a:pt x="11" y="5"/>
                        </a:lnTo>
                        <a:lnTo>
                          <a:pt x="7" y="3"/>
                        </a:lnTo>
                        <a:lnTo>
                          <a:pt x="5" y="1"/>
                        </a:lnTo>
                        <a:lnTo>
                          <a:pt x="2" y="0"/>
                        </a:lnTo>
                        <a:lnTo>
                          <a:pt x="0" y="0"/>
                        </a:lnTo>
                      </a:path>
                    </a:pathLst>
                  </a:custGeom>
                  <a:solidFill>
                    <a:srgbClr val="F4F4F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3" name="Freeform 28"/>
                  <p:cNvSpPr>
                    <a:spLocks/>
                  </p:cNvSpPr>
                  <p:nvPr/>
                </p:nvSpPr>
                <p:spPr bwMode="auto">
                  <a:xfrm>
                    <a:off x="5100" y="1351"/>
                    <a:ext cx="261" cy="1"/>
                  </a:xfrm>
                  <a:custGeom>
                    <a:avLst/>
                    <a:gdLst>
                      <a:gd name="T0" fmla="*/ 0 w 261"/>
                      <a:gd name="T1" fmla="*/ 0 h 1"/>
                      <a:gd name="T2" fmla="*/ 260 w 261"/>
                      <a:gd name="T3" fmla="*/ 0 h 1"/>
                      <a:gd name="T4" fmla="*/ 0 w 261"/>
                      <a:gd name="T5" fmla="*/ 0 h 1"/>
                      <a:gd name="T6" fmla="*/ 0 w 261"/>
                      <a:gd name="T7" fmla="*/ 0 h 1"/>
                      <a:gd name="T8" fmla="*/ 0 60000 65536"/>
                      <a:gd name="T9" fmla="*/ 0 60000 65536"/>
                      <a:gd name="T10" fmla="*/ 0 60000 65536"/>
                      <a:gd name="T11" fmla="*/ 0 60000 65536"/>
                      <a:gd name="T12" fmla="*/ 0 w 261"/>
                      <a:gd name="T13" fmla="*/ 0 h 1"/>
                      <a:gd name="T14" fmla="*/ 261 w 261"/>
                      <a:gd name="T15" fmla="*/ 1 h 1"/>
                    </a:gdLst>
                    <a:ahLst/>
                    <a:cxnLst>
                      <a:cxn ang="T8">
                        <a:pos x="T0" y="T1"/>
                      </a:cxn>
                      <a:cxn ang="T9">
                        <a:pos x="T2" y="T3"/>
                      </a:cxn>
                      <a:cxn ang="T10">
                        <a:pos x="T4" y="T5"/>
                      </a:cxn>
                      <a:cxn ang="T11">
                        <a:pos x="T6" y="T7"/>
                      </a:cxn>
                    </a:cxnLst>
                    <a:rect l="T12" t="T13" r="T14" b="T15"/>
                    <a:pathLst>
                      <a:path w="261" h="1">
                        <a:moveTo>
                          <a:pt x="0" y="0"/>
                        </a:moveTo>
                        <a:lnTo>
                          <a:pt x="260" y="0"/>
                        </a:lnTo>
                        <a:lnTo>
                          <a:pt x="0" y="0"/>
                        </a:lnTo>
                      </a:path>
                    </a:pathLst>
                  </a:custGeom>
                  <a:solidFill>
                    <a:srgbClr val="333333"/>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4" name="Freeform 29"/>
                  <p:cNvSpPr>
                    <a:spLocks/>
                  </p:cNvSpPr>
                  <p:nvPr/>
                </p:nvSpPr>
                <p:spPr bwMode="auto">
                  <a:xfrm>
                    <a:off x="5060" y="1351"/>
                    <a:ext cx="39" cy="41"/>
                  </a:xfrm>
                  <a:custGeom>
                    <a:avLst/>
                    <a:gdLst>
                      <a:gd name="T0" fmla="*/ 1 w 39"/>
                      <a:gd name="T1" fmla="*/ 40 h 41"/>
                      <a:gd name="T2" fmla="*/ 1 w 39"/>
                      <a:gd name="T3" fmla="*/ 36 h 41"/>
                      <a:gd name="T4" fmla="*/ 2 w 39"/>
                      <a:gd name="T5" fmla="*/ 32 h 41"/>
                      <a:gd name="T6" fmla="*/ 3 w 39"/>
                      <a:gd name="T7" fmla="*/ 29 h 41"/>
                      <a:gd name="T8" fmla="*/ 4 w 39"/>
                      <a:gd name="T9" fmla="*/ 25 h 41"/>
                      <a:gd name="T10" fmla="*/ 6 w 39"/>
                      <a:gd name="T11" fmla="*/ 22 h 41"/>
                      <a:gd name="T12" fmla="*/ 7 w 39"/>
                      <a:gd name="T13" fmla="*/ 19 h 41"/>
                      <a:gd name="T14" fmla="*/ 10 w 39"/>
                      <a:gd name="T15" fmla="*/ 16 h 41"/>
                      <a:gd name="T16" fmla="*/ 12 w 39"/>
                      <a:gd name="T17" fmla="*/ 13 h 41"/>
                      <a:gd name="T18" fmla="*/ 15 w 39"/>
                      <a:gd name="T19" fmla="*/ 11 h 41"/>
                      <a:gd name="T20" fmla="*/ 18 w 39"/>
                      <a:gd name="T21" fmla="*/ 9 h 41"/>
                      <a:gd name="T22" fmla="*/ 20 w 39"/>
                      <a:gd name="T23" fmla="*/ 7 h 41"/>
                      <a:gd name="T24" fmla="*/ 24 w 39"/>
                      <a:gd name="T25" fmla="*/ 5 h 41"/>
                      <a:gd name="T26" fmla="*/ 27 w 39"/>
                      <a:gd name="T27" fmla="*/ 4 h 41"/>
                      <a:gd name="T28" fmla="*/ 31 w 39"/>
                      <a:gd name="T29" fmla="*/ 3 h 41"/>
                      <a:gd name="T30" fmla="*/ 34 w 39"/>
                      <a:gd name="T31" fmla="*/ 2 h 41"/>
                      <a:gd name="T32" fmla="*/ 38 w 39"/>
                      <a:gd name="T33" fmla="*/ 2 h 41"/>
                      <a:gd name="T34" fmla="*/ 38 w 39"/>
                      <a:gd name="T35" fmla="*/ 0 h 41"/>
                      <a:gd name="T36" fmla="*/ 34 w 39"/>
                      <a:gd name="T37" fmla="*/ 0 h 41"/>
                      <a:gd name="T38" fmla="*/ 30 w 39"/>
                      <a:gd name="T39" fmla="*/ 1 h 41"/>
                      <a:gd name="T40" fmla="*/ 26 w 39"/>
                      <a:gd name="T41" fmla="*/ 2 h 41"/>
                      <a:gd name="T42" fmla="*/ 23 w 39"/>
                      <a:gd name="T43" fmla="*/ 3 h 41"/>
                      <a:gd name="T44" fmla="*/ 19 w 39"/>
                      <a:gd name="T45" fmla="*/ 5 h 41"/>
                      <a:gd name="T46" fmla="*/ 16 w 39"/>
                      <a:gd name="T47" fmla="*/ 7 h 41"/>
                      <a:gd name="T48" fmla="*/ 13 w 39"/>
                      <a:gd name="T49" fmla="*/ 9 h 41"/>
                      <a:gd name="T50" fmla="*/ 11 w 39"/>
                      <a:gd name="T51" fmla="*/ 12 h 41"/>
                      <a:gd name="T52" fmla="*/ 8 w 39"/>
                      <a:gd name="T53" fmla="*/ 15 h 41"/>
                      <a:gd name="T54" fmla="*/ 6 w 39"/>
                      <a:gd name="T55" fmla="*/ 18 h 41"/>
                      <a:gd name="T56" fmla="*/ 4 w 39"/>
                      <a:gd name="T57" fmla="*/ 21 h 41"/>
                      <a:gd name="T58" fmla="*/ 2 w 39"/>
                      <a:gd name="T59" fmla="*/ 24 h 41"/>
                      <a:gd name="T60" fmla="*/ 1 w 39"/>
                      <a:gd name="T61" fmla="*/ 28 h 41"/>
                      <a:gd name="T62" fmla="*/ 0 w 39"/>
                      <a:gd name="T63" fmla="*/ 32 h 41"/>
                      <a:gd name="T64" fmla="*/ 0 w 39"/>
                      <a:gd name="T65" fmla="*/ 36 h 41"/>
                      <a:gd name="T66" fmla="*/ 0 w 39"/>
                      <a:gd name="T67" fmla="*/ 40 h 41"/>
                      <a:gd name="T68" fmla="*/ 1 w 39"/>
                      <a:gd name="T69" fmla="*/ 4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41"/>
                      <a:gd name="T107" fmla="*/ 39 w 39"/>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41">
                        <a:moveTo>
                          <a:pt x="1" y="40"/>
                        </a:moveTo>
                        <a:lnTo>
                          <a:pt x="1" y="36"/>
                        </a:lnTo>
                        <a:lnTo>
                          <a:pt x="2" y="32"/>
                        </a:lnTo>
                        <a:lnTo>
                          <a:pt x="3" y="29"/>
                        </a:lnTo>
                        <a:lnTo>
                          <a:pt x="4" y="25"/>
                        </a:lnTo>
                        <a:lnTo>
                          <a:pt x="6" y="22"/>
                        </a:lnTo>
                        <a:lnTo>
                          <a:pt x="7" y="19"/>
                        </a:lnTo>
                        <a:lnTo>
                          <a:pt x="10" y="16"/>
                        </a:lnTo>
                        <a:lnTo>
                          <a:pt x="12" y="13"/>
                        </a:lnTo>
                        <a:lnTo>
                          <a:pt x="15" y="11"/>
                        </a:lnTo>
                        <a:lnTo>
                          <a:pt x="18" y="9"/>
                        </a:lnTo>
                        <a:lnTo>
                          <a:pt x="20" y="7"/>
                        </a:lnTo>
                        <a:lnTo>
                          <a:pt x="24" y="5"/>
                        </a:lnTo>
                        <a:lnTo>
                          <a:pt x="27" y="4"/>
                        </a:lnTo>
                        <a:lnTo>
                          <a:pt x="31" y="3"/>
                        </a:lnTo>
                        <a:lnTo>
                          <a:pt x="34" y="2"/>
                        </a:lnTo>
                        <a:lnTo>
                          <a:pt x="38" y="2"/>
                        </a:lnTo>
                        <a:lnTo>
                          <a:pt x="38" y="0"/>
                        </a:lnTo>
                        <a:lnTo>
                          <a:pt x="34" y="0"/>
                        </a:lnTo>
                        <a:lnTo>
                          <a:pt x="30" y="1"/>
                        </a:lnTo>
                        <a:lnTo>
                          <a:pt x="26" y="2"/>
                        </a:lnTo>
                        <a:lnTo>
                          <a:pt x="23" y="3"/>
                        </a:lnTo>
                        <a:lnTo>
                          <a:pt x="19" y="5"/>
                        </a:lnTo>
                        <a:lnTo>
                          <a:pt x="16" y="7"/>
                        </a:lnTo>
                        <a:lnTo>
                          <a:pt x="13" y="9"/>
                        </a:lnTo>
                        <a:lnTo>
                          <a:pt x="11" y="12"/>
                        </a:lnTo>
                        <a:lnTo>
                          <a:pt x="8" y="15"/>
                        </a:lnTo>
                        <a:lnTo>
                          <a:pt x="6" y="18"/>
                        </a:lnTo>
                        <a:lnTo>
                          <a:pt x="4" y="21"/>
                        </a:lnTo>
                        <a:lnTo>
                          <a:pt x="2" y="24"/>
                        </a:lnTo>
                        <a:lnTo>
                          <a:pt x="1" y="28"/>
                        </a:lnTo>
                        <a:lnTo>
                          <a:pt x="0" y="32"/>
                        </a:lnTo>
                        <a:lnTo>
                          <a:pt x="0" y="36"/>
                        </a:lnTo>
                        <a:lnTo>
                          <a:pt x="0" y="40"/>
                        </a:lnTo>
                        <a:lnTo>
                          <a:pt x="1" y="40"/>
                        </a:lnTo>
                      </a:path>
                    </a:pathLst>
                  </a:custGeom>
                  <a:solidFill>
                    <a:srgbClr val="333333"/>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5" name="Freeform 30"/>
                  <p:cNvSpPr>
                    <a:spLocks/>
                  </p:cNvSpPr>
                  <p:nvPr/>
                </p:nvSpPr>
                <p:spPr bwMode="auto">
                  <a:xfrm>
                    <a:off x="5060" y="1393"/>
                    <a:ext cx="17" cy="219"/>
                  </a:xfrm>
                  <a:custGeom>
                    <a:avLst/>
                    <a:gdLst>
                      <a:gd name="T0" fmla="*/ 16 w 17"/>
                      <a:gd name="T1" fmla="*/ 217 h 219"/>
                      <a:gd name="T2" fmla="*/ 16 w 17"/>
                      <a:gd name="T3" fmla="*/ 0 h 219"/>
                      <a:gd name="T4" fmla="*/ 0 w 17"/>
                      <a:gd name="T5" fmla="*/ 0 h 219"/>
                      <a:gd name="T6" fmla="*/ 0 w 17"/>
                      <a:gd name="T7" fmla="*/ 217 h 219"/>
                      <a:gd name="T8" fmla="*/ 0 w 17"/>
                      <a:gd name="T9" fmla="*/ 218 h 219"/>
                      <a:gd name="T10" fmla="*/ 16 w 17"/>
                      <a:gd name="T11" fmla="*/ 217 h 219"/>
                      <a:gd name="T12" fmla="*/ 0 60000 65536"/>
                      <a:gd name="T13" fmla="*/ 0 60000 65536"/>
                      <a:gd name="T14" fmla="*/ 0 60000 65536"/>
                      <a:gd name="T15" fmla="*/ 0 60000 65536"/>
                      <a:gd name="T16" fmla="*/ 0 60000 65536"/>
                      <a:gd name="T17" fmla="*/ 0 60000 65536"/>
                      <a:gd name="T18" fmla="*/ 0 w 17"/>
                      <a:gd name="T19" fmla="*/ 0 h 219"/>
                      <a:gd name="T20" fmla="*/ 17 w 17"/>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17" h="219">
                        <a:moveTo>
                          <a:pt x="16" y="217"/>
                        </a:moveTo>
                        <a:lnTo>
                          <a:pt x="16" y="0"/>
                        </a:lnTo>
                        <a:lnTo>
                          <a:pt x="0" y="0"/>
                        </a:lnTo>
                        <a:lnTo>
                          <a:pt x="0" y="217"/>
                        </a:lnTo>
                        <a:lnTo>
                          <a:pt x="0" y="218"/>
                        </a:lnTo>
                        <a:lnTo>
                          <a:pt x="16" y="217"/>
                        </a:lnTo>
                      </a:path>
                    </a:pathLst>
                  </a:custGeom>
                  <a:solidFill>
                    <a:srgbClr val="333333"/>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6" name="Freeform 31"/>
                  <p:cNvSpPr>
                    <a:spLocks/>
                  </p:cNvSpPr>
                  <p:nvPr/>
                </p:nvSpPr>
                <p:spPr bwMode="auto">
                  <a:xfrm>
                    <a:off x="5323" y="2072"/>
                    <a:ext cx="184" cy="17"/>
                  </a:xfrm>
                  <a:custGeom>
                    <a:avLst/>
                    <a:gdLst>
                      <a:gd name="T0" fmla="*/ 183 w 184"/>
                      <a:gd name="T1" fmla="*/ 0 h 17"/>
                      <a:gd name="T2" fmla="*/ 0 w 184"/>
                      <a:gd name="T3" fmla="*/ 0 h 17"/>
                      <a:gd name="T4" fmla="*/ 0 w 184"/>
                      <a:gd name="T5" fmla="*/ 16 h 17"/>
                      <a:gd name="T6" fmla="*/ 183 w 184"/>
                      <a:gd name="T7" fmla="*/ 16 h 17"/>
                      <a:gd name="T8" fmla="*/ 183 w 184"/>
                      <a:gd name="T9" fmla="*/ 0 h 17"/>
                      <a:gd name="T10" fmla="*/ 0 60000 65536"/>
                      <a:gd name="T11" fmla="*/ 0 60000 65536"/>
                      <a:gd name="T12" fmla="*/ 0 60000 65536"/>
                      <a:gd name="T13" fmla="*/ 0 60000 65536"/>
                      <a:gd name="T14" fmla="*/ 0 60000 65536"/>
                      <a:gd name="T15" fmla="*/ 0 w 184"/>
                      <a:gd name="T16" fmla="*/ 0 h 17"/>
                      <a:gd name="T17" fmla="*/ 184 w 184"/>
                      <a:gd name="T18" fmla="*/ 17 h 17"/>
                    </a:gdLst>
                    <a:ahLst/>
                    <a:cxnLst>
                      <a:cxn ang="T10">
                        <a:pos x="T0" y="T1"/>
                      </a:cxn>
                      <a:cxn ang="T11">
                        <a:pos x="T2" y="T3"/>
                      </a:cxn>
                      <a:cxn ang="T12">
                        <a:pos x="T4" y="T5"/>
                      </a:cxn>
                      <a:cxn ang="T13">
                        <a:pos x="T6" y="T7"/>
                      </a:cxn>
                      <a:cxn ang="T14">
                        <a:pos x="T8" y="T9"/>
                      </a:cxn>
                    </a:cxnLst>
                    <a:rect l="T15" t="T16" r="T17" b="T18"/>
                    <a:pathLst>
                      <a:path w="184" h="17">
                        <a:moveTo>
                          <a:pt x="183" y="0"/>
                        </a:moveTo>
                        <a:lnTo>
                          <a:pt x="0" y="0"/>
                        </a:lnTo>
                        <a:lnTo>
                          <a:pt x="0" y="16"/>
                        </a:lnTo>
                        <a:lnTo>
                          <a:pt x="183" y="16"/>
                        </a:lnTo>
                        <a:lnTo>
                          <a:pt x="183" y="0"/>
                        </a:lnTo>
                      </a:path>
                    </a:pathLst>
                  </a:custGeom>
                  <a:solidFill>
                    <a:srgbClr val="333333"/>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7" name="Freeform 32"/>
                  <p:cNvSpPr>
                    <a:spLocks/>
                  </p:cNvSpPr>
                  <p:nvPr/>
                </p:nvSpPr>
                <p:spPr bwMode="auto">
                  <a:xfrm>
                    <a:off x="5508" y="2032"/>
                    <a:ext cx="39" cy="42"/>
                  </a:xfrm>
                  <a:custGeom>
                    <a:avLst/>
                    <a:gdLst>
                      <a:gd name="T0" fmla="*/ 36 w 39"/>
                      <a:gd name="T1" fmla="*/ 0 h 42"/>
                      <a:gd name="T2" fmla="*/ 35 w 39"/>
                      <a:gd name="T3" fmla="*/ 4 h 42"/>
                      <a:gd name="T4" fmla="*/ 35 w 39"/>
                      <a:gd name="T5" fmla="*/ 8 h 42"/>
                      <a:gd name="T6" fmla="*/ 34 w 39"/>
                      <a:gd name="T7" fmla="*/ 11 h 42"/>
                      <a:gd name="T8" fmla="*/ 33 w 39"/>
                      <a:gd name="T9" fmla="*/ 15 h 42"/>
                      <a:gd name="T10" fmla="*/ 31 w 39"/>
                      <a:gd name="T11" fmla="*/ 18 h 42"/>
                      <a:gd name="T12" fmla="*/ 30 w 39"/>
                      <a:gd name="T13" fmla="*/ 22 h 42"/>
                      <a:gd name="T14" fmla="*/ 27 w 39"/>
                      <a:gd name="T15" fmla="*/ 25 h 42"/>
                      <a:gd name="T16" fmla="*/ 25 w 39"/>
                      <a:gd name="T17" fmla="*/ 28 h 42"/>
                      <a:gd name="T18" fmla="*/ 23 w 39"/>
                      <a:gd name="T19" fmla="*/ 30 h 42"/>
                      <a:gd name="T20" fmla="*/ 19 w 39"/>
                      <a:gd name="T21" fmla="*/ 32 h 42"/>
                      <a:gd name="T22" fmla="*/ 17 w 39"/>
                      <a:gd name="T23" fmla="*/ 34 h 42"/>
                      <a:gd name="T24" fmla="*/ 13 w 39"/>
                      <a:gd name="T25" fmla="*/ 36 h 42"/>
                      <a:gd name="T26" fmla="*/ 10 w 39"/>
                      <a:gd name="T27" fmla="*/ 37 h 42"/>
                      <a:gd name="T28" fmla="*/ 6 w 39"/>
                      <a:gd name="T29" fmla="*/ 38 h 42"/>
                      <a:gd name="T30" fmla="*/ 3 w 39"/>
                      <a:gd name="T31" fmla="*/ 39 h 42"/>
                      <a:gd name="T32" fmla="*/ 0 w 39"/>
                      <a:gd name="T33" fmla="*/ 39 h 42"/>
                      <a:gd name="T34" fmla="*/ 0 w 39"/>
                      <a:gd name="T35" fmla="*/ 41 h 42"/>
                      <a:gd name="T36" fmla="*/ 4 w 39"/>
                      <a:gd name="T37" fmla="*/ 41 h 42"/>
                      <a:gd name="T38" fmla="*/ 7 w 39"/>
                      <a:gd name="T39" fmla="*/ 40 h 42"/>
                      <a:gd name="T40" fmla="*/ 11 w 39"/>
                      <a:gd name="T41" fmla="*/ 39 h 42"/>
                      <a:gd name="T42" fmla="*/ 14 w 39"/>
                      <a:gd name="T43" fmla="*/ 37 h 42"/>
                      <a:gd name="T44" fmla="*/ 18 w 39"/>
                      <a:gd name="T45" fmla="*/ 36 h 42"/>
                      <a:gd name="T46" fmla="*/ 21 w 39"/>
                      <a:gd name="T47" fmla="*/ 34 h 42"/>
                      <a:gd name="T48" fmla="*/ 24 w 39"/>
                      <a:gd name="T49" fmla="*/ 31 h 42"/>
                      <a:gd name="T50" fmla="*/ 26 w 39"/>
                      <a:gd name="T51" fmla="*/ 29 h 42"/>
                      <a:gd name="T52" fmla="*/ 29 w 39"/>
                      <a:gd name="T53" fmla="*/ 26 h 42"/>
                      <a:gd name="T54" fmla="*/ 31 w 39"/>
                      <a:gd name="T55" fmla="*/ 23 h 42"/>
                      <a:gd name="T56" fmla="*/ 33 w 39"/>
                      <a:gd name="T57" fmla="*/ 19 h 42"/>
                      <a:gd name="T58" fmla="*/ 35 w 39"/>
                      <a:gd name="T59" fmla="*/ 16 h 42"/>
                      <a:gd name="T60" fmla="*/ 36 w 39"/>
                      <a:gd name="T61" fmla="*/ 12 h 42"/>
                      <a:gd name="T62" fmla="*/ 37 w 39"/>
                      <a:gd name="T63" fmla="*/ 8 h 42"/>
                      <a:gd name="T64" fmla="*/ 38 w 39"/>
                      <a:gd name="T65" fmla="*/ 4 h 42"/>
                      <a:gd name="T66" fmla="*/ 38 w 39"/>
                      <a:gd name="T67" fmla="*/ 0 h 42"/>
                      <a:gd name="T68" fmla="*/ 36 w 39"/>
                      <a:gd name="T69" fmla="*/ 0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
                      <a:gd name="T106" fmla="*/ 0 h 42"/>
                      <a:gd name="T107" fmla="*/ 39 w 39"/>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 h="42">
                        <a:moveTo>
                          <a:pt x="36" y="0"/>
                        </a:moveTo>
                        <a:lnTo>
                          <a:pt x="35" y="4"/>
                        </a:lnTo>
                        <a:lnTo>
                          <a:pt x="35" y="8"/>
                        </a:lnTo>
                        <a:lnTo>
                          <a:pt x="34" y="11"/>
                        </a:lnTo>
                        <a:lnTo>
                          <a:pt x="33" y="15"/>
                        </a:lnTo>
                        <a:lnTo>
                          <a:pt x="31" y="18"/>
                        </a:lnTo>
                        <a:lnTo>
                          <a:pt x="30" y="22"/>
                        </a:lnTo>
                        <a:lnTo>
                          <a:pt x="27" y="25"/>
                        </a:lnTo>
                        <a:lnTo>
                          <a:pt x="25" y="28"/>
                        </a:lnTo>
                        <a:lnTo>
                          <a:pt x="23" y="30"/>
                        </a:lnTo>
                        <a:lnTo>
                          <a:pt x="19" y="32"/>
                        </a:lnTo>
                        <a:lnTo>
                          <a:pt x="17" y="34"/>
                        </a:lnTo>
                        <a:lnTo>
                          <a:pt x="13" y="36"/>
                        </a:lnTo>
                        <a:lnTo>
                          <a:pt x="10" y="37"/>
                        </a:lnTo>
                        <a:lnTo>
                          <a:pt x="6" y="38"/>
                        </a:lnTo>
                        <a:lnTo>
                          <a:pt x="3" y="39"/>
                        </a:lnTo>
                        <a:lnTo>
                          <a:pt x="0" y="39"/>
                        </a:lnTo>
                        <a:lnTo>
                          <a:pt x="0" y="41"/>
                        </a:lnTo>
                        <a:lnTo>
                          <a:pt x="4" y="41"/>
                        </a:lnTo>
                        <a:lnTo>
                          <a:pt x="7" y="40"/>
                        </a:lnTo>
                        <a:lnTo>
                          <a:pt x="11" y="39"/>
                        </a:lnTo>
                        <a:lnTo>
                          <a:pt x="14" y="37"/>
                        </a:lnTo>
                        <a:lnTo>
                          <a:pt x="18" y="36"/>
                        </a:lnTo>
                        <a:lnTo>
                          <a:pt x="21" y="34"/>
                        </a:lnTo>
                        <a:lnTo>
                          <a:pt x="24" y="31"/>
                        </a:lnTo>
                        <a:lnTo>
                          <a:pt x="26" y="29"/>
                        </a:lnTo>
                        <a:lnTo>
                          <a:pt x="29" y="26"/>
                        </a:lnTo>
                        <a:lnTo>
                          <a:pt x="31" y="23"/>
                        </a:lnTo>
                        <a:lnTo>
                          <a:pt x="33" y="19"/>
                        </a:lnTo>
                        <a:lnTo>
                          <a:pt x="35" y="16"/>
                        </a:lnTo>
                        <a:lnTo>
                          <a:pt x="36" y="12"/>
                        </a:lnTo>
                        <a:lnTo>
                          <a:pt x="37" y="8"/>
                        </a:lnTo>
                        <a:lnTo>
                          <a:pt x="38" y="4"/>
                        </a:lnTo>
                        <a:lnTo>
                          <a:pt x="38" y="0"/>
                        </a:lnTo>
                        <a:lnTo>
                          <a:pt x="36" y="0"/>
                        </a:lnTo>
                      </a:path>
                    </a:pathLst>
                  </a:custGeom>
                  <a:solidFill>
                    <a:srgbClr val="333333"/>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8" name="Freeform 33"/>
                  <p:cNvSpPr>
                    <a:spLocks/>
                  </p:cNvSpPr>
                  <p:nvPr/>
                </p:nvSpPr>
                <p:spPr bwMode="auto">
                  <a:xfrm>
                    <a:off x="5546" y="1742"/>
                    <a:ext cx="1" cy="290"/>
                  </a:xfrm>
                  <a:custGeom>
                    <a:avLst/>
                    <a:gdLst>
                      <a:gd name="T0" fmla="*/ 0 w 1"/>
                      <a:gd name="T1" fmla="*/ 1 h 290"/>
                      <a:gd name="T2" fmla="*/ 0 w 1"/>
                      <a:gd name="T3" fmla="*/ 289 h 290"/>
                      <a:gd name="T4" fmla="*/ 0 w 1"/>
                      <a:gd name="T5" fmla="*/ 1 h 290"/>
                      <a:gd name="T6" fmla="*/ 0 w 1"/>
                      <a:gd name="T7" fmla="*/ 0 h 290"/>
                      <a:gd name="T8" fmla="*/ 0 w 1"/>
                      <a:gd name="T9" fmla="*/ 1 h 290"/>
                      <a:gd name="T10" fmla="*/ 0 60000 65536"/>
                      <a:gd name="T11" fmla="*/ 0 60000 65536"/>
                      <a:gd name="T12" fmla="*/ 0 60000 65536"/>
                      <a:gd name="T13" fmla="*/ 0 60000 65536"/>
                      <a:gd name="T14" fmla="*/ 0 60000 65536"/>
                      <a:gd name="T15" fmla="*/ 0 w 1"/>
                      <a:gd name="T16" fmla="*/ 0 h 290"/>
                      <a:gd name="T17" fmla="*/ 1 w 1"/>
                      <a:gd name="T18" fmla="*/ 290 h 290"/>
                    </a:gdLst>
                    <a:ahLst/>
                    <a:cxnLst>
                      <a:cxn ang="T10">
                        <a:pos x="T0" y="T1"/>
                      </a:cxn>
                      <a:cxn ang="T11">
                        <a:pos x="T2" y="T3"/>
                      </a:cxn>
                      <a:cxn ang="T12">
                        <a:pos x="T4" y="T5"/>
                      </a:cxn>
                      <a:cxn ang="T13">
                        <a:pos x="T6" y="T7"/>
                      </a:cxn>
                      <a:cxn ang="T14">
                        <a:pos x="T8" y="T9"/>
                      </a:cxn>
                    </a:cxnLst>
                    <a:rect l="T15" t="T16" r="T17" b="T18"/>
                    <a:pathLst>
                      <a:path w="1" h="290">
                        <a:moveTo>
                          <a:pt x="0" y="1"/>
                        </a:moveTo>
                        <a:lnTo>
                          <a:pt x="0" y="289"/>
                        </a:lnTo>
                        <a:lnTo>
                          <a:pt x="0" y="1"/>
                        </a:lnTo>
                        <a:lnTo>
                          <a:pt x="0" y="0"/>
                        </a:lnTo>
                        <a:lnTo>
                          <a:pt x="0" y="1"/>
                        </a:lnTo>
                      </a:path>
                    </a:pathLst>
                  </a:custGeom>
                  <a:solidFill>
                    <a:srgbClr val="333333"/>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89" name="Freeform 34"/>
                  <p:cNvSpPr>
                    <a:spLocks/>
                  </p:cNvSpPr>
                  <p:nvPr/>
                </p:nvSpPr>
                <p:spPr bwMode="auto">
                  <a:xfrm>
                    <a:off x="5187" y="1782"/>
                    <a:ext cx="239" cy="224"/>
                  </a:xfrm>
                  <a:custGeom>
                    <a:avLst/>
                    <a:gdLst>
                      <a:gd name="T0" fmla="*/ 205 w 239"/>
                      <a:gd name="T1" fmla="*/ 217 h 224"/>
                      <a:gd name="T2" fmla="*/ 211 w 239"/>
                      <a:gd name="T3" fmla="*/ 208 h 224"/>
                      <a:gd name="T4" fmla="*/ 216 w 239"/>
                      <a:gd name="T5" fmla="*/ 199 h 224"/>
                      <a:gd name="T6" fmla="*/ 221 w 239"/>
                      <a:gd name="T7" fmla="*/ 190 h 224"/>
                      <a:gd name="T8" fmla="*/ 226 w 239"/>
                      <a:gd name="T9" fmla="*/ 180 h 224"/>
                      <a:gd name="T10" fmla="*/ 229 w 239"/>
                      <a:gd name="T11" fmla="*/ 170 h 224"/>
                      <a:gd name="T12" fmla="*/ 232 w 239"/>
                      <a:gd name="T13" fmla="*/ 159 h 224"/>
                      <a:gd name="T14" fmla="*/ 234 w 239"/>
                      <a:gd name="T15" fmla="*/ 149 h 224"/>
                      <a:gd name="T16" fmla="*/ 236 w 239"/>
                      <a:gd name="T17" fmla="*/ 138 h 224"/>
                      <a:gd name="T18" fmla="*/ 238 w 239"/>
                      <a:gd name="T19" fmla="*/ 126 h 224"/>
                      <a:gd name="T20" fmla="*/ 238 w 239"/>
                      <a:gd name="T21" fmla="*/ 115 h 224"/>
                      <a:gd name="T22" fmla="*/ 237 w 239"/>
                      <a:gd name="T23" fmla="*/ 102 h 224"/>
                      <a:gd name="T24" fmla="*/ 236 w 239"/>
                      <a:gd name="T25" fmla="*/ 91 h 224"/>
                      <a:gd name="T26" fmla="*/ 234 w 239"/>
                      <a:gd name="T27" fmla="*/ 79 h 224"/>
                      <a:gd name="T28" fmla="*/ 231 w 239"/>
                      <a:gd name="T29" fmla="*/ 67 h 224"/>
                      <a:gd name="T30" fmla="*/ 227 w 239"/>
                      <a:gd name="T31" fmla="*/ 56 h 224"/>
                      <a:gd name="T32" fmla="*/ 223 w 239"/>
                      <a:gd name="T33" fmla="*/ 45 h 224"/>
                      <a:gd name="T34" fmla="*/ 218 w 239"/>
                      <a:gd name="T35" fmla="*/ 35 h 224"/>
                      <a:gd name="T36" fmla="*/ 213 w 239"/>
                      <a:gd name="T37" fmla="*/ 25 h 224"/>
                      <a:gd name="T38" fmla="*/ 206 w 239"/>
                      <a:gd name="T39" fmla="*/ 15 h 224"/>
                      <a:gd name="T40" fmla="*/ 200 w 239"/>
                      <a:gd name="T41" fmla="*/ 6 h 224"/>
                      <a:gd name="T42" fmla="*/ 194 w 239"/>
                      <a:gd name="T43" fmla="*/ 0 h 224"/>
                      <a:gd name="T44" fmla="*/ 188 w 239"/>
                      <a:gd name="T45" fmla="*/ 0 h 224"/>
                      <a:gd name="T46" fmla="*/ 179 w 239"/>
                      <a:gd name="T47" fmla="*/ 0 h 224"/>
                      <a:gd name="T48" fmla="*/ 168 w 239"/>
                      <a:gd name="T49" fmla="*/ 0 h 224"/>
                      <a:gd name="T50" fmla="*/ 156 w 239"/>
                      <a:gd name="T51" fmla="*/ 0 h 224"/>
                      <a:gd name="T52" fmla="*/ 144 w 239"/>
                      <a:gd name="T53" fmla="*/ 0 h 224"/>
                      <a:gd name="T54" fmla="*/ 132 w 239"/>
                      <a:gd name="T55" fmla="*/ 0 h 224"/>
                      <a:gd name="T56" fmla="*/ 120 w 239"/>
                      <a:gd name="T57" fmla="*/ 0 h 224"/>
                      <a:gd name="T58" fmla="*/ 110 w 239"/>
                      <a:gd name="T59" fmla="*/ 0 h 224"/>
                      <a:gd name="T60" fmla="*/ 104 w 239"/>
                      <a:gd name="T61" fmla="*/ 0 h 224"/>
                      <a:gd name="T62" fmla="*/ 100 w 239"/>
                      <a:gd name="T63" fmla="*/ 0 h 224"/>
                      <a:gd name="T64" fmla="*/ 95 w 239"/>
                      <a:gd name="T65" fmla="*/ 0 h 224"/>
                      <a:gd name="T66" fmla="*/ 83 w 239"/>
                      <a:gd name="T67" fmla="*/ 0 h 224"/>
                      <a:gd name="T68" fmla="*/ 68 w 239"/>
                      <a:gd name="T69" fmla="*/ 0 h 224"/>
                      <a:gd name="T70" fmla="*/ 53 w 239"/>
                      <a:gd name="T71" fmla="*/ 0 h 224"/>
                      <a:gd name="T72" fmla="*/ 41 w 239"/>
                      <a:gd name="T73" fmla="*/ 0 h 224"/>
                      <a:gd name="T74" fmla="*/ 36 w 239"/>
                      <a:gd name="T75" fmla="*/ 3 h 224"/>
                      <a:gd name="T76" fmla="*/ 29 w 239"/>
                      <a:gd name="T77" fmla="*/ 12 h 224"/>
                      <a:gd name="T78" fmla="*/ 23 w 239"/>
                      <a:gd name="T79" fmla="*/ 21 h 224"/>
                      <a:gd name="T80" fmla="*/ 18 w 239"/>
                      <a:gd name="T81" fmla="*/ 31 h 224"/>
                      <a:gd name="T82" fmla="*/ 14 w 239"/>
                      <a:gd name="T83" fmla="*/ 41 h 224"/>
                      <a:gd name="T84" fmla="*/ 10 w 239"/>
                      <a:gd name="T85" fmla="*/ 52 h 224"/>
                      <a:gd name="T86" fmla="*/ 6 w 239"/>
                      <a:gd name="T87" fmla="*/ 63 h 224"/>
                      <a:gd name="T88" fmla="*/ 4 w 239"/>
                      <a:gd name="T89" fmla="*/ 74 h 224"/>
                      <a:gd name="T90" fmla="*/ 1 w 239"/>
                      <a:gd name="T91" fmla="*/ 85 h 224"/>
                      <a:gd name="T92" fmla="*/ 0 w 239"/>
                      <a:gd name="T93" fmla="*/ 97 h 224"/>
                      <a:gd name="T94" fmla="*/ 0 w 239"/>
                      <a:gd name="T95" fmla="*/ 109 h 224"/>
                      <a:gd name="T96" fmla="*/ 0 w 239"/>
                      <a:gd name="T97" fmla="*/ 121 h 224"/>
                      <a:gd name="T98" fmla="*/ 0 w 239"/>
                      <a:gd name="T99" fmla="*/ 132 h 224"/>
                      <a:gd name="T100" fmla="*/ 2 w 239"/>
                      <a:gd name="T101" fmla="*/ 143 h 224"/>
                      <a:gd name="T102" fmla="*/ 5 w 239"/>
                      <a:gd name="T103" fmla="*/ 154 h 224"/>
                      <a:gd name="T104" fmla="*/ 7 w 239"/>
                      <a:gd name="T105" fmla="*/ 165 h 224"/>
                      <a:gd name="T106" fmla="*/ 11 w 239"/>
                      <a:gd name="T107" fmla="*/ 176 h 224"/>
                      <a:gd name="T108" fmla="*/ 15 w 239"/>
                      <a:gd name="T109" fmla="*/ 186 h 224"/>
                      <a:gd name="T110" fmla="*/ 19 w 239"/>
                      <a:gd name="T111" fmla="*/ 196 h 224"/>
                      <a:gd name="T112" fmla="*/ 24 w 239"/>
                      <a:gd name="T113" fmla="*/ 205 h 224"/>
                      <a:gd name="T114" fmla="*/ 30 w 239"/>
                      <a:gd name="T115" fmla="*/ 214 h 224"/>
                      <a:gd name="T116" fmla="*/ 36 w 239"/>
                      <a:gd name="T117" fmla="*/ 223 h 224"/>
                      <a:gd name="T118" fmla="*/ 201 w 239"/>
                      <a:gd name="T119" fmla="*/ 223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9"/>
                      <a:gd name="T181" fmla="*/ 0 h 224"/>
                      <a:gd name="T182" fmla="*/ 239 w 239"/>
                      <a:gd name="T183" fmla="*/ 224 h 2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9" h="224">
                        <a:moveTo>
                          <a:pt x="201" y="223"/>
                        </a:moveTo>
                        <a:lnTo>
                          <a:pt x="203" y="220"/>
                        </a:lnTo>
                        <a:lnTo>
                          <a:pt x="205" y="217"/>
                        </a:lnTo>
                        <a:lnTo>
                          <a:pt x="208" y="214"/>
                        </a:lnTo>
                        <a:lnTo>
                          <a:pt x="209" y="211"/>
                        </a:lnTo>
                        <a:lnTo>
                          <a:pt x="211" y="208"/>
                        </a:lnTo>
                        <a:lnTo>
                          <a:pt x="213" y="205"/>
                        </a:lnTo>
                        <a:lnTo>
                          <a:pt x="214" y="203"/>
                        </a:lnTo>
                        <a:lnTo>
                          <a:pt x="216" y="199"/>
                        </a:lnTo>
                        <a:lnTo>
                          <a:pt x="218" y="196"/>
                        </a:lnTo>
                        <a:lnTo>
                          <a:pt x="220" y="193"/>
                        </a:lnTo>
                        <a:lnTo>
                          <a:pt x="221" y="190"/>
                        </a:lnTo>
                        <a:lnTo>
                          <a:pt x="223" y="186"/>
                        </a:lnTo>
                        <a:lnTo>
                          <a:pt x="224" y="183"/>
                        </a:lnTo>
                        <a:lnTo>
                          <a:pt x="226" y="180"/>
                        </a:lnTo>
                        <a:lnTo>
                          <a:pt x="226" y="177"/>
                        </a:lnTo>
                        <a:lnTo>
                          <a:pt x="228" y="173"/>
                        </a:lnTo>
                        <a:lnTo>
                          <a:pt x="229" y="170"/>
                        </a:lnTo>
                        <a:lnTo>
                          <a:pt x="230" y="166"/>
                        </a:lnTo>
                        <a:lnTo>
                          <a:pt x="232" y="163"/>
                        </a:lnTo>
                        <a:lnTo>
                          <a:pt x="232" y="159"/>
                        </a:lnTo>
                        <a:lnTo>
                          <a:pt x="233" y="156"/>
                        </a:lnTo>
                        <a:lnTo>
                          <a:pt x="234" y="152"/>
                        </a:lnTo>
                        <a:lnTo>
                          <a:pt x="234" y="149"/>
                        </a:lnTo>
                        <a:lnTo>
                          <a:pt x="235" y="145"/>
                        </a:lnTo>
                        <a:lnTo>
                          <a:pt x="236" y="142"/>
                        </a:lnTo>
                        <a:lnTo>
                          <a:pt x="236" y="138"/>
                        </a:lnTo>
                        <a:lnTo>
                          <a:pt x="237" y="134"/>
                        </a:lnTo>
                        <a:lnTo>
                          <a:pt x="237" y="130"/>
                        </a:lnTo>
                        <a:lnTo>
                          <a:pt x="238" y="126"/>
                        </a:lnTo>
                        <a:lnTo>
                          <a:pt x="238" y="123"/>
                        </a:lnTo>
                        <a:lnTo>
                          <a:pt x="238" y="119"/>
                        </a:lnTo>
                        <a:lnTo>
                          <a:pt x="238" y="115"/>
                        </a:lnTo>
                        <a:lnTo>
                          <a:pt x="238" y="111"/>
                        </a:lnTo>
                        <a:lnTo>
                          <a:pt x="238" y="107"/>
                        </a:lnTo>
                        <a:lnTo>
                          <a:pt x="237" y="102"/>
                        </a:lnTo>
                        <a:lnTo>
                          <a:pt x="237" y="98"/>
                        </a:lnTo>
                        <a:lnTo>
                          <a:pt x="237" y="94"/>
                        </a:lnTo>
                        <a:lnTo>
                          <a:pt x="236" y="91"/>
                        </a:lnTo>
                        <a:lnTo>
                          <a:pt x="235" y="86"/>
                        </a:lnTo>
                        <a:lnTo>
                          <a:pt x="234" y="83"/>
                        </a:lnTo>
                        <a:lnTo>
                          <a:pt x="234" y="79"/>
                        </a:lnTo>
                        <a:lnTo>
                          <a:pt x="233" y="75"/>
                        </a:lnTo>
                        <a:lnTo>
                          <a:pt x="232" y="71"/>
                        </a:lnTo>
                        <a:lnTo>
                          <a:pt x="231" y="67"/>
                        </a:lnTo>
                        <a:lnTo>
                          <a:pt x="230" y="63"/>
                        </a:lnTo>
                        <a:lnTo>
                          <a:pt x="229" y="60"/>
                        </a:lnTo>
                        <a:lnTo>
                          <a:pt x="227" y="56"/>
                        </a:lnTo>
                        <a:lnTo>
                          <a:pt x="226" y="52"/>
                        </a:lnTo>
                        <a:lnTo>
                          <a:pt x="225" y="49"/>
                        </a:lnTo>
                        <a:lnTo>
                          <a:pt x="223" y="45"/>
                        </a:lnTo>
                        <a:lnTo>
                          <a:pt x="221" y="42"/>
                        </a:lnTo>
                        <a:lnTo>
                          <a:pt x="220" y="38"/>
                        </a:lnTo>
                        <a:lnTo>
                          <a:pt x="218" y="35"/>
                        </a:lnTo>
                        <a:lnTo>
                          <a:pt x="216" y="31"/>
                        </a:lnTo>
                        <a:lnTo>
                          <a:pt x="214" y="28"/>
                        </a:lnTo>
                        <a:lnTo>
                          <a:pt x="213" y="25"/>
                        </a:lnTo>
                        <a:lnTo>
                          <a:pt x="210" y="22"/>
                        </a:lnTo>
                        <a:lnTo>
                          <a:pt x="208" y="18"/>
                        </a:lnTo>
                        <a:lnTo>
                          <a:pt x="206" y="15"/>
                        </a:lnTo>
                        <a:lnTo>
                          <a:pt x="204" y="12"/>
                        </a:lnTo>
                        <a:lnTo>
                          <a:pt x="202" y="9"/>
                        </a:lnTo>
                        <a:lnTo>
                          <a:pt x="200" y="6"/>
                        </a:lnTo>
                        <a:lnTo>
                          <a:pt x="197" y="3"/>
                        </a:lnTo>
                        <a:lnTo>
                          <a:pt x="195" y="0"/>
                        </a:lnTo>
                        <a:lnTo>
                          <a:pt x="194" y="0"/>
                        </a:lnTo>
                        <a:lnTo>
                          <a:pt x="192" y="0"/>
                        </a:lnTo>
                        <a:lnTo>
                          <a:pt x="191" y="0"/>
                        </a:lnTo>
                        <a:lnTo>
                          <a:pt x="188" y="0"/>
                        </a:lnTo>
                        <a:lnTo>
                          <a:pt x="185" y="0"/>
                        </a:lnTo>
                        <a:lnTo>
                          <a:pt x="182" y="0"/>
                        </a:lnTo>
                        <a:lnTo>
                          <a:pt x="179" y="0"/>
                        </a:lnTo>
                        <a:lnTo>
                          <a:pt x="176" y="0"/>
                        </a:lnTo>
                        <a:lnTo>
                          <a:pt x="173" y="0"/>
                        </a:lnTo>
                        <a:lnTo>
                          <a:pt x="168" y="0"/>
                        </a:lnTo>
                        <a:lnTo>
                          <a:pt x="164" y="0"/>
                        </a:lnTo>
                        <a:lnTo>
                          <a:pt x="161" y="0"/>
                        </a:lnTo>
                        <a:lnTo>
                          <a:pt x="156" y="0"/>
                        </a:lnTo>
                        <a:lnTo>
                          <a:pt x="152" y="0"/>
                        </a:lnTo>
                        <a:lnTo>
                          <a:pt x="148" y="0"/>
                        </a:lnTo>
                        <a:lnTo>
                          <a:pt x="144" y="0"/>
                        </a:lnTo>
                        <a:lnTo>
                          <a:pt x="139" y="0"/>
                        </a:lnTo>
                        <a:lnTo>
                          <a:pt x="135" y="0"/>
                        </a:lnTo>
                        <a:lnTo>
                          <a:pt x="132" y="0"/>
                        </a:lnTo>
                        <a:lnTo>
                          <a:pt x="127" y="0"/>
                        </a:lnTo>
                        <a:lnTo>
                          <a:pt x="123" y="0"/>
                        </a:lnTo>
                        <a:lnTo>
                          <a:pt x="120" y="0"/>
                        </a:lnTo>
                        <a:lnTo>
                          <a:pt x="116" y="0"/>
                        </a:lnTo>
                        <a:lnTo>
                          <a:pt x="114" y="0"/>
                        </a:lnTo>
                        <a:lnTo>
                          <a:pt x="110" y="0"/>
                        </a:lnTo>
                        <a:lnTo>
                          <a:pt x="108" y="0"/>
                        </a:lnTo>
                        <a:lnTo>
                          <a:pt x="105" y="0"/>
                        </a:lnTo>
                        <a:lnTo>
                          <a:pt x="104" y="0"/>
                        </a:lnTo>
                        <a:lnTo>
                          <a:pt x="102" y="0"/>
                        </a:lnTo>
                        <a:lnTo>
                          <a:pt x="101" y="0"/>
                        </a:lnTo>
                        <a:lnTo>
                          <a:pt x="100" y="0"/>
                        </a:lnTo>
                        <a:lnTo>
                          <a:pt x="99" y="0"/>
                        </a:lnTo>
                        <a:lnTo>
                          <a:pt x="98" y="0"/>
                        </a:lnTo>
                        <a:lnTo>
                          <a:pt x="95" y="0"/>
                        </a:lnTo>
                        <a:lnTo>
                          <a:pt x="92" y="0"/>
                        </a:lnTo>
                        <a:lnTo>
                          <a:pt x="88" y="0"/>
                        </a:lnTo>
                        <a:lnTo>
                          <a:pt x="83" y="0"/>
                        </a:lnTo>
                        <a:lnTo>
                          <a:pt x="79" y="0"/>
                        </a:lnTo>
                        <a:lnTo>
                          <a:pt x="74" y="0"/>
                        </a:lnTo>
                        <a:lnTo>
                          <a:pt x="68" y="0"/>
                        </a:lnTo>
                        <a:lnTo>
                          <a:pt x="63" y="0"/>
                        </a:lnTo>
                        <a:lnTo>
                          <a:pt x="58" y="0"/>
                        </a:lnTo>
                        <a:lnTo>
                          <a:pt x="53" y="0"/>
                        </a:lnTo>
                        <a:lnTo>
                          <a:pt x="48" y="0"/>
                        </a:lnTo>
                        <a:lnTo>
                          <a:pt x="45" y="0"/>
                        </a:lnTo>
                        <a:lnTo>
                          <a:pt x="41" y="0"/>
                        </a:lnTo>
                        <a:lnTo>
                          <a:pt x="40" y="0"/>
                        </a:lnTo>
                        <a:lnTo>
                          <a:pt x="39" y="0"/>
                        </a:lnTo>
                        <a:lnTo>
                          <a:pt x="36" y="3"/>
                        </a:lnTo>
                        <a:lnTo>
                          <a:pt x="34" y="6"/>
                        </a:lnTo>
                        <a:lnTo>
                          <a:pt x="32" y="9"/>
                        </a:lnTo>
                        <a:lnTo>
                          <a:pt x="29" y="12"/>
                        </a:lnTo>
                        <a:lnTo>
                          <a:pt x="28" y="15"/>
                        </a:lnTo>
                        <a:lnTo>
                          <a:pt x="26" y="18"/>
                        </a:lnTo>
                        <a:lnTo>
                          <a:pt x="23" y="21"/>
                        </a:lnTo>
                        <a:lnTo>
                          <a:pt x="22" y="25"/>
                        </a:lnTo>
                        <a:lnTo>
                          <a:pt x="20" y="28"/>
                        </a:lnTo>
                        <a:lnTo>
                          <a:pt x="18" y="31"/>
                        </a:lnTo>
                        <a:lnTo>
                          <a:pt x="17" y="34"/>
                        </a:lnTo>
                        <a:lnTo>
                          <a:pt x="15" y="38"/>
                        </a:lnTo>
                        <a:lnTo>
                          <a:pt x="14" y="41"/>
                        </a:lnTo>
                        <a:lnTo>
                          <a:pt x="12" y="45"/>
                        </a:lnTo>
                        <a:lnTo>
                          <a:pt x="11" y="48"/>
                        </a:lnTo>
                        <a:lnTo>
                          <a:pt x="10" y="52"/>
                        </a:lnTo>
                        <a:lnTo>
                          <a:pt x="8" y="55"/>
                        </a:lnTo>
                        <a:lnTo>
                          <a:pt x="7" y="59"/>
                        </a:lnTo>
                        <a:lnTo>
                          <a:pt x="6" y="63"/>
                        </a:lnTo>
                        <a:lnTo>
                          <a:pt x="5" y="66"/>
                        </a:lnTo>
                        <a:lnTo>
                          <a:pt x="5" y="70"/>
                        </a:lnTo>
                        <a:lnTo>
                          <a:pt x="4" y="74"/>
                        </a:lnTo>
                        <a:lnTo>
                          <a:pt x="3" y="77"/>
                        </a:lnTo>
                        <a:lnTo>
                          <a:pt x="2" y="81"/>
                        </a:lnTo>
                        <a:lnTo>
                          <a:pt x="1" y="85"/>
                        </a:lnTo>
                        <a:lnTo>
                          <a:pt x="1" y="89"/>
                        </a:lnTo>
                        <a:lnTo>
                          <a:pt x="0" y="93"/>
                        </a:lnTo>
                        <a:lnTo>
                          <a:pt x="0" y="97"/>
                        </a:lnTo>
                        <a:lnTo>
                          <a:pt x="0" y="101"/>
                        </a:lnTo>
                        <a:lnTo>
                          <a:pt x="0" y="105"/>
                        </a:lnTo>
                        <a:lnTo>
                          <a:pt x="0" y="109"/>
                        </a:lnTo>
                        <a:lnTo>
                          <a:pt x="0" y="113"/>
                        </a:lnTo>
                        <a:lnTo>
                          <a:pt x="0" y="117"/>
                        </a:lnTo>
                        <a:lnTo>
                          <a:pt x="0" y="121"/>
                        </a:lnTo>
                        <a:lnTo>
                          <a:pt x="0" y="124"/>
                        </a:lnTo>
                        <a:lnTo>
                          <a:pt x="0" y="128"/>
                        </a:lnTo>
                        <a:lnTo>
                          <a:pt x="0" y="132"/>
                        </a:lnTo>
                        <a:lnTo>
                          <a:pt x="1" y="136"/>
                        </a:lnTo>
                        <a:lnTo>
                          <a:pt x="1" y="140"/>
                        </a:lnTo>
                        <a:lnTo>
                          <a:pt x="2" y="143"/>
                        </a:lnTo>
                        <a:lnTo>
                          <a:pt x="3" y="147"/>
                        </a:lnTo>
                        <a:lnTo>
                          <a:pt x="3" y="151"/>
                        </a:lnTo>
                        <a:lnTo>
                          <a:pt x="5" y="154"/>
                        </a:lnTo>
                        <a:lnTo>
                          <a:pt x="5" y="158"/>
                        </a:lnTo>
                        <a:lnTo>
                          <a:pt x="6" y="162"/>
                        </a:lnTo>
                        <a:lnTo>
                          <a:pt x="7" y="165"/>
                        </a:lnTo>
                        <a:lnTo>
                          <a:pt x="8" y="169"/>
                        </a:lnTo>
                        <a:lnTo>
                          <a:pt x="10" y="172"/>
                        </a:lnTo>
                        <a:lnTo>
                          <a:pt x="11" y="176"/>
                        </a:lnTo>
                        <a:lnTo>
                          <a:pt x="12" y="179"/>
                        </a:lnTo>
                        <a:lnTo>
                          <a:pt x="13" y="183"/>
                        </a:lnTo>
                        <a:lnTo>
                          <a:pt x="15" y="186"/>
                        </a:lnTo>
                        <a:lnTo>
                          <a:pt x="17" y="189"/>
                        </a:lnTo>
                        <a:lnTo>
                          <a:pt x="17" y="193"/>
                        </a:lnTo>
                        <a:lnTo>
                          <a:pt x="19" y="196"/>
                        </a:lnTo>
                        <a:lnTo>
                          <a:pt x="21" y="199"/>
                        </a:lnTo>
                        <a:lnTo>
                          <a:pt x="23" y="202"/>
                        </a:lnTo>
                        <a:lnTo>
                          <a:pt x="24" y="205"/>
                        </a:lnTo>
                        <a:lnTo>
                          <a:pt x="27" y="208"/>
                        </a:lnTo>
                        <a:lnTo>
                          <a:pt x="29" y="211"/>
                        </a:lnTo>
                        <a:lnTo>
                          <a:pt x="30" y="214"/>
                        </a:lnTo>
                        <a:lnTo>
                          <a:pt x="33" y="217"/>
                        </a:lnTo>
                        <a:lnTo>
                          <a:pt x="34" y="220"/>
                        </a:lnTo>
                        <a:lnTo>
                          <a:pt x="36" y="223"/>
                        </a:lnTo>
                        <a:lnTo>
                          <a:pt x="40" y="223"/>
                        </a:lnTo>
                        <a:lnTo>
                          <a:pt x="124" y="223"/>
                        </a:lnTo>
                        <a:lnTo>
                          <a:pt x="201" y="223"/>
                        </a:lnTo>
                      </a:path>
                    </a:pathLst>
                  </a:custGeom>
                  <a:solidFill>
                    <a:srgbClr val="A8A8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0" name="Freeform 35"/>
                  <p:cNvSpPr>
                    <a:spLocks/>
                  </p:cNvSpPr>
                  <p:nvPr/>
                </p:nvSpPr>
                <p:spPr bwMode="auto">
                  <a:xfrm>
                    <a:off x="5389" y="1898"/>
                    <a:ext cx="38" cy="109"/>
                  </a:xfrm>
                  <a:custGeom>
                    <a:avLst/>
                    <a:gdLst>
                      <a:gd name="T0" fmla="*/ 35 w 38"/>
                      <a:gd name="T1" fmla="*/ 4 h 109"/>
                      <a:gd name="T2" fmla="*/ 34 w 38"/>
                      <a:gd name="T3" fmla="*/ 12 h 109"/>
                      <a:gd name="T4" fmla="*/ 34 w 38"/>
                      <a:gd name="T5" fmla="*/ 19 h 109"/>
                      <a:gd name="T6" fmla="*/ 33 w 38"/>
                      <a:gd name="T7" fmla="*/ 26 h 109"/>
                      <a:gd name="T8" fmla="*/ 31 w 38"/>
                      <a:gd name="T9" fmla="*/ 33 h 109"/>
                      <a:gd name="T10" fmla="*/ 30 w 38"/>
                      <a:gd name="T11" fmla="*/ 40 h 109"/>
                      <a:gd name="T12" fmla="*/ 29 w 38"/>
                      <a:gd name="T13" fmla="*/ 48 h 109"/>
                      <a:gd name="T14" fmla="*/ 26 w 38"/>
                      <a:gd name="T15" fmla="*/ 54 h 109"/>
                      <a:gd name="T16" fmla="*/ 24 w 38"/>
                      <a:gd name="T17" fmla="*/ 61 h 109"/>
                      <a:gd name="T18" fmla="*/ 22 w 38"/>
                      <a:gd name="T19" fmla="*/ 68 h 109"/>
                      <a:gd name="T20" fmla="*/ 18 w 38"/>
                      <a:gd name="T21" fmla="*/ 74 h 109"/>
                      <a:gd name="T22" fmla="*/ 16 w 38"/>
                      <a:gd name="T23" fmla="*/ 80 h 109"/>
                      <a:gd name="T24" fmla="*/ 12 w 38"/>
                      <a:gd name="T25" fmla="*/ 86 h 109"/>
                      <a:gd name="T26" fmla="*/ 9 w 38"/>
                      <a:gd name="T27" fmla="*/ 92 h 109"/>
                      <a:gd name="T28" fmla="*/ 6 w 38"/>
                      <a:gd name="T29" fmla="*/ 98 h 109"/>
                      <a:gd name="T30" fmla="*/ 1 w 38"/>
                      <a:gd name="T31" fmla="*/ 104 h 109"/>
                      <a:gd name="T32" fmla="*/ 0 w 38"/>
                      <a:gd name="T33" fmla="*/ 108 h 109"/>
                      <a:gd name="T34" fmla="*/ 6 w 38"/>
                      <a:gd name="T35" fmla="*/ 102 h 109"/>
                      <a:gd name="T36" fmla="*/ 9 w 38"/>
                      <a:gd name="T37" fmla="*/ 96 h 109"/>
                      <a:gd name="T38" fmla="*/ 12 w 38"/>
                      <a:gd name="T39" fmla="*/ 91 h 109"/>
                      <a:gd name="T40" fmla="*/ 16 w 38"/>
                      <a:gd name="T41" fmla="*/ 84 h 109"/>
                      <a:gd name="T42" fmla="*/ 19 w 38"/>
                      <a:gd name="T43" fmla="*/ 78 h 109"/>
                      <a:gd name="T44" fmla="*/ 22 w 38"/>
                      <a:gd name="T45" fmla="*/ 72 h 109"/>
                      <a:gd name="T46" fmla="*/ 24 w 38"/>
                      <a:gd name="T47" fmla="*/ 65 h 109"/>
                      <a:gd name="T48" fmla="*/ 27 w 38"/>
                      <a:gd name="T49" fmla="*/ 58 h 109"/>
                      <a:gd name="T50" fmla="*/ 30 w 38"/>
                      <a:gd name="T51" fmla="*/ 52 h 109"/>
                      <a:gd name="T52" fmla="*/ 31 w 38"/>
                      <a:gd name="T53" fmla="*/ 45 h 109"/>
                      <a:gd name="T54" fmla="*/ 33 w 38"/>
                      <a:gd name="T55" fmla="*/ 37 h 109"/>
                      <a:gd name="T56" fmla="*/ 34 w 38"/>
                      <a:gd name="T57" fmla="*/ 30 h 109"/>
                      <a:gd name="T58" fmla="*/ 35 w 38"/>
                      <a:gd name="T59" fmla="*/ 23 h 109"/>
                      <a:gd name="T60" fmla="*/ 36 w 38"/>
                      <a:gd name="T61" fmla="*/ 15 h 109"/>
                      <a:gd name="T62" fmla="*/ 37 w 38"/>
                      <a:gd name="T63" fmla="*/ 8 h 109"/>
                      <a:gd name="T64" fmla="*/ 37 w 38"/>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109"/>
                      <a:gd name="T101" fmla="*/ 38 w 38"/>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109">
                        <a:moveTo>
                          <a:pt x="35" y="0"/>
                        </a:moveTo>
                        <a:lnTo>
                          <a:pt x="35" y="4"/>
                        </a:lnTo>
                        <a:lnTo>
                          <a:pt x="35" y="8"/>
                        </a:lnTo>
                        <a:lnTo>
                          <a:pt x="34" y="12"/>
                        </a:lnTo>
                        <a:lnTo>
                          <a:pt x="34" y="15"/>
                        </a:lnTo>
                        <a:lnTo>
                          <a:pt x="34" y="19"/>
                        </a:lnTo>
                        <a:lnTo>
                          <a:pt x="33" y="22"/>
                        </a:lnTo>
                        <a:lnTo>
                          <a:pt x="33" y="26"/>
                        </a:lnTo>
                        <a:lnTo>
                          <a:pt x="32" y="30"/>
                        </a:lnTo>
                        <a:lnTo>
                          <a:pt x="31" y="33"/>
                        </a:lnTo>
                        <a:lnTo>
                          <a:pt x="30" y="37"/>
                        </a:lnTo>
                        <a:lnTo>
                          <a:pt x="30" y="40"/>
                        </a:lnTo>
                        <a:lnTo>
                          <a:pt x="29" y="44"/>
                        </a:lnTo>
                        <a:lnTo>
                          <a:pt x="29" y="48"/>
                        </a:lnTo>
                        <a:lnTo>
                          <a:pt x="27" y="51"/>
                        </a:lnTo>
                        <a:lnTo>
                          <a:pt x="26" y="54"/>
                        </a:lnTo>
                        <a:lnTo>
                          <a:pt x="25" y="58"/>
                        </a:lnTo>
                        <a:lnTo>
                          <a:pt x="24" y="61"/>
                        </a:lnTo>
                        <a:lnTo>
                          <a:pt x="23" y="64"/>
                        </a:lnTo>
                        <a:lnTo>
                          <a:pt x="22" y="68"/>
                        </a:lnTo>
                        <a:lnTo>
                          <a:pt x="20" y="71"/>
                        </a:lnTo>
                        <a:lnTo>
                          <a:pt x="18" y="74"/>
                        </a:lnTo>
                        <a:lnTo>
                          <a:pt x="18" y="77"/>
                        </a:lnTo>
                        <a:lnTo>
                          <a:pt x="16" y="80"/>
                        </a:lnTo>
                        <a:lnTo>
                          <a:pt x="14" y="84"/>
                        </a:lnTo>
                        <a:lnTo>
                          <a:pt x="12" y="86"/>
                        </a:lnTo>
                        <a:lnTo>
                          <a:pt x="11" y="89"/>
                        </a:lnTo>
                        <a:lnTo>
                          <a:pt x="9" y="92"/>
                        </a:lnTo>
                        <a:lnTo>
                          <a:pt x="7" y="95"/>
                        </a:lnTo>
                        <a:lnTo>
                          <a:pt x="6" y="98"/>
                        </a:lnTo>
                        <a:lnTo>
                          <a:pt x="4" y="101"/>
                        </a:lnTo>
                        <a:lnTo>
                          <a:pt x="1" y="104"/>
                        </a:lnTo>
                        <a:lnTo>
                          <a:pt x="0" y="107"/>
                        </a:lnTo>
                        <a:lnTo>
                          <a:pt x="0" y="108"/>
                        </a:lnTo>
                        <a:lnTo>
                          <a:pt x="3" y="105"/>
                        </a:lnTo>
                        <a:lnTo>
                          <a:pt x="6" y="102"/>
                        </a:lnTo>
                        <a:lnTo>
                          <a:pt x="7" y="99"/>
                        </a:lnTo>
                        <a:lnTo>
                          <a:pt x="9" y="96"/>
                        </a:lnTo>
                        <a:lnTo>
                          <a:pt x="11" y="94"/>
                        </a:lnTo>
                        <a:lnTo>
                          <a:pt x="12" y="91"/>
                        </a:lnTo>
                        <a:lnTo>
                          <a:pt x="14" y="88"/>
                        </a:lnTo>
                        <a:lnTo>
                          <a:pt x="16" y="84"/>
                        </a:lnTo>
                        <a:lnTo>
                          <a:pt x="18" y="81"/>
                        </a:lnTo>
                        <a:lnTo>
                          <a:pt x="19" y="78"/>
                        </a:lnTo>
                        <a:lnTo>
                          <a:pt x="20" y="75"/>
                        </a:lnTo>
                        <a:lnTo>
                          <a:pt x="22" y="72"/>
                        </a:lnTo>
                        <a:lnTo>
                          <a:pt x="24" y="68"/>
                        </a:lnTo>
                        <a:lnTo>
                          <a:pt x="24" y="65"/>
                        </a:lnTo>
                        <a:lnTo>
                          <a:pt x="26" y="62"/>
                        </a:lnTo>
                        <a:lnTo>
                          <a:pt x="27" y="58"/>
                        </a:lnTo>
                        <a:lnTo>
                          <a:pt x="28" y="55"/>
                        </a:lnTo>
                        <a:lnTo>
                          <a:pt x="30" y="52"/>
                        </a:lnTo>
                        <a:lnTo>
                          <a:pt x="30" y="48"/>
                        </a:lnTo>
                        <a:lnTo>
                          <a:pt x="31" y="45"/>
                        </a:lnTo>
                        <a:lnTo>
                          <a:pt x="32" y="41"/>
                        </a:lnTo>
                        <a:lnTo>
                          <a:pt x="33" y="37"/>
                        </a:lnTo>
                        <a:lnTo>
                          <a:pt x="34" y="34"/>
                        </a:lnTo>
                        <a:lnTo>
                          <a:pt x="34" y="30"/>
                        </a:lnTo>
                        <a:lnTo>
                          <a:pt x="35" y="27"/>
                        </a:lnTo>
                        <a:lnTo>
                          <a:pt x="35" y="23"/>
                        </a:lnTo>
                        <a:lnTo>
                          <a:pt x="36" y="19"/>
                        </a:lnTo>
                        <a:lnTo>
                          <a:pt x="36" y="15"/>
                        </a:lnTo>
                        <a:lnTo>
                          <a:pt x="37" y="12"/>
                        </a:lnTo>
                        <a:lnTo>
                          <a:pt x="37" y="8"/>
                        </a:lnTo>
                        <a:lnTo>
                          <a:pt x="37" y="4"/>
                        </a:lnTo>
                        <a:lnTo>
                          <a:pt x="37" y="0"/>
                        </a:lnTo>
                        <a:lnTo>
                          <a:pt x="3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1" name="Freeform 36"/>
                  <p:cNvSpPr>
                    <a:spLocks/>
                  </p:cNvSpPr>
                  <p:nvPr/>
                </p:nvSpPr>
                <p:spPr bwMode="auto">
                  <a:xfrm>
                    <a:off x="5383" y="1781"/>
                    <a:ext cx="44" cy="116"/>
                  </a:xfrm>
                  <a:custGeom>
                    <a:avLst/>
                    <a:gdLst>
                      <a:gd name="T0" fmla="*/ 2 w 44"/>
                      <a:gd name="T1" fmla="*/ 4 h 116"/>
                      <a:gd name="T2" fmla="*/ 6 w 44"/>
                      <a:gd name="T3" fmla="*/ 10 h 116"/>
                      <a:gd name="T4" fmla="*/ 11 w 44"/>
                      <a:gd name="T5" fmla="*/ 17 h 116"/>
                      <a:gd name="T6" fmla="*/ 14 w 44"/>
                      <a:gd name="T7" fmla="*/ 23 h 116"/>
                      <a:gd name="T8" fmla="*/ 18 w 44"/>
                      <a:gd name="T9" fmla="*/ 29 h 116"/>
                      <a:gd name="T10" fmla="*/ 22 w 44"/>
                      <a:gd name="T11" fmla="*/ 36 h 116"/>
                      <a:gd name="T12" fmla="*/ 25 w 44"/>
                      <a:gd name="T13" fmla="*/ 43 h 116"/>
                      <a:gd name="T14" fmla="*/ 28 w 44"/>
                      <a:gd name="T15" fmla="*/ 50 h 116"/>
                      <a:gd name="T16" fmla="*/ 30 w 44"/>
                      <a:gd name="T17" fmla="*/ 57 h 116"/>
                      <a:gd name="T18" fmla="*/ 33 w 44"/>
                      <a:gd name="T19" fmla="*/ 64 h 116"/>
                      <a:gd name="T20" fmla="*/ 35 w 44"/>
                      <a:gd name="T21" fmla="*/ 72 h 116"/>
                      <a:gd name="T22" fmla="*/ 36 w 44"/>
                      <a:gd name="T23" fmla="*/ 79 h 116"/>
                      <a:gd name="T24" fmla="*/ 38 w 44"/>
                      <a:gd name="T25" fmla="*/ 87 h 116"/>
                      <a:gd name="T26" fmla="*/ 40 w 44"/>
                      <a:gd name="T27" fmla="*/ 95 h 116"/>
                      <a:gd name="T28" fmla="*/ 40 w 44"/>
                      <a:gd name="T29" fmla="*/ 103 h 116"/>
                      <a:gd name="T30" fmla="*/ 41 w 44"/>
                      <a:gd name="T31" fmla="*/ 111 h 116"/>
                      <a:gd name="T32" fmla="*/ 43 w 44"/>
                      <a:gd name="T33" fmla="*/ 115 h 116"/>
                      <a:gd name="T34" fmla="*/ 43 w 44"/>
                      <a:gd name="T35" fmla="*/ 107 h 116"/>
                      <a:gd name="T36" fmla="*/ 42 w 44"/>
                      <a:gd name="T37" fmla="*/ 98 h 116"/>
                      <a:gd name="T38" fmla="*/ 41 w 44"/>
                      <a:gd name="T39" fmla="*/ 91 h 116"/>
                      <a:gd name="T40" fmla="*/ 40 w 44"/>
                      <a:gd name="T41" fmla="*/ 83 h 116"/>
                      <a:gd name="T42" fmla="*/ 38 w 44"/>
                      <a:gd name="T43" fmla="*/ 75 h 116"/>
                      <a:gd name="T44" fmla="*/ 36 w 44"/>
                      <a:gd name="T45" fmla="*/ 67 h 116"/>
                      <a:gd name="T46" fmla="*/ 34 w 44"/>
                      <a:gd name="T47" fmla="*/ 60 h 116"/>
                      <a:gd name="T48" fmla="*/ 31 w 44"/>
                      <a:gd name="T49" fmla="*/ 52 h 116"/>
                      <a:gd name="T50" fmla="*/ 28 w 44"/>
                      <a:gd name="T51" fmla="*/ 45 h 116"/>
                      <a:gd name="T52" fmla="*/ 25 w 44"/>
                      <a:gd name="T53" fmla="*/ 38 h 116"/>
                      <a:gd name="T54" fmla="*/ 22 w 44"/>
                      <a:gd name="T55" fmla="*/ 32 h 116"/>
                      <a:gd name="T56" fmla="*/ 18 w 44"/>
                      <a:gd name="T57" fmla="*/ 25 h 116"/>
                      <a:gd name="T58" fmla="*/ 14 w 44"/>
                      <a:gd name="T59" fmla="*/ 19 h 116"/>
                      <a:gd name="T60" fmla="*/ 10 w 44"/>
                      <a:gd name="T61" fmla="*/ 12 h 116"/>
                      <a:gd name="T62" fmla="*/ 6 w 44"/>
                      <a:gd name="T63" fmla="*/ 6 h 116"/>
                      <a:gd name="T64" fmla="*/ 0 w 4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116"/>
                      <a:gd name="T101" fmla="*/ 44 w 4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116">
                        <a:moveTo>
                          <a:pt x="0" y="2"/>
                        </a:moveTo>
                        <a:lnTo>
                          <a:pt x="2" y="4"/>
                        </a:lnTo>
                        <a:lnTo>
                          <a:pt x="4" y="7"/>
                        </a:lnTo>
                        <a:lnTo>
                          <a:pt x="6" y="10"/>
                        </a:lnTo>
                        <a:lnTo>
                          <a:pt x="8" y="14"/>
                        </a:lnTo>
                        <a:lnTo>
                          <a:pt x="11" y="17"/>
                        </a:lnTo>
                        <a:lnTo>
                          <a:pt x="12" y="20"/>
                        </a:lnTo>
                        <a:lnTo>
                          <a:pt x="14" y="23"/>
                        </a:lnTo>
                        <a:lnTo>
                          <a:pt x="17" y="26"/>
                        </a:lnTo>
                        <a:lnTo>
                          <a:pt x="18" y="29"/>
                        </a:lnTo>
                        <a:lnTo>
                          <a:pt x="20" y="33"/>
                        </a:lnTo>
                        <a:lnTo>
                          <a:pt x="22" y="36"/>
                        </a:lnTo>
                        <a:lnTo>
                          <a:pt x="24" y="39"/>
                        </a:lnTo>
                        <a:lnTo>
                          <a:pt x="25" y="43"/>
                        </a:lnTo>
                        <a:lnTo>
                          <a:pt x="26" y="46"/>
                        </a:lnTo>
                        <a:lnTo>
                          <a:pt x="28" y="50"/>
                        </a:lnTo>
                        <a:lnTo>
                          <a:pt x="30" y="53"/>
                        </a:lnTo>
                        <a:lnTo>
                          <a:pt x="30" y="57"/>
                        </a:lnTo>
                        <a:lnTo>
                          <a:pt x="32" y="60"/>
                        </a:lnTo>
                        <a:lnTo>
                          <a:pt x="33" y="64"/>
                        </a:lnTo>
                        <a:lnTo>
                          <a:pt x="34" y="68"/>
                        </a:lnTo>
                        <a:lnTo>
                          <a:pt x="35" y="72"/>
                        </a:lnTo>
                        <a:lnTo>
                          <a:pt x="36" y="75"/>
                        </a:lnTo>
                        <a:lnTo>
                          <a:pt x="36" y="79"/>
                        </a:lnTo>
                        <a:lnTo>
                          <a:pt x="37" y="83"/>
                        </a:lnTo>
                        <a:lnTo>
                          <a:pt x="38" y="87"/>
                        </a:lnTo>
                        <a:lnTo>
                          <a:pt x="39" y="91"/>
                        </a:lnTo>
                        <a:lnTo>
                          <a:pt x="40" y="95"/>
                        </a:lnTo>
                        <a:lnTo>
                          <a:pt x="40" y="99"/>
                        </a:lnTo>
                        <a:lnTo>
                          <a:pt x="40" y="103"/>
                        </a:lnTo>
                        <a:lnTo>
                          <a:pt x="41" y="107"/>
                        </a:lnTo>
                        <a:lnTo>
                          <a:pt x="41" y="111"/>
                        </a:lnTo>
                        <a:lnTo>
                          <a:pt x="41" y="115"/>
                        </a:lnTo>
                        <a:lnTo>
                          <a:pt x="43" y="115"/>
                        </a:lnTo>
                        <a:lnTo>
                          <a:pt x="43" y="111"/>
                        </a:lnTo>
                        <a:lnTo>
                          <a:pt x="43" y="107"/>
                        </a:lnTo>
                        <a:lnTo>
                          <a:pt x="42" y="102"/>
                        </a:lnTo>
                        <a:lnTo>
                          <a:pt x="42" y="98"/>
                        </a:lnTo>
                        <a:lnTo>
                          <a:pt x="42" y="94"/>
                        </a:lnTo>
                        <a:lnTo>
                          <a:pt x="41" y="91"/>
                        </a:lnTo>
                        <a:lnTo>
                          <a:pt x="40" y="86"/>
                        </a:lnTo>
                        <a:lnTo>
                          <a:pt x="40" y="83"/>
                        </a:lnTo>
                        <a:lnTo>
                          <a:pt x="39" y="79"/>
                        </a:lnTo>
                        <a:lnTo>
                          <a:pt x="38" y="75"/>
                        </a:lnTo>
                        <a:lnTo>
                          <a:pt x="37" y="71"/>
                        </a:lnTo>
                        <a:lnTo>
                          <a:pt x="36" y="67"/>
                        </a:lnTo>
                        <a:lnTo>
                          <a:pt x="35" y="63"/>
                        </a:lnTo>
                        <a:lnTo>
                          <a:pt x="34" y="60"/>
                        </a:lnTo>
                        <a:lnTo>
                          <a:pt x="32" y="56"/>
                        </a:lnTo>
                        <a:lnTo>
                          <a:pt x="31" y="52"/>
                        </a:lnTo>
                        <a:lnTo>
                          <a:pt x="30" y="49"/>
                        </a:lnTo>
                        <a:lnTo>
                          <a:pt x="28" y="45"/>
                        </a:lnTo>
                        <a:lnTo>
                          <a:pt x="27" y="42"/>
                        </a:lnTo>
                        <a:lnTo>
                          <a:pt x="25" y="38"/>
                        </a:lnTo>
                        <a:lnTo>
                          <a:pt x="24" y="35"/>
                        </a:lnTo>
                        <a:lnTo>
                          <a:pt x="22" y="32"/>
                        </a:lnTo>
                        <a:lnTo>
                          <a:pt x="20" y="28"/>
                        </a:lnTo>
                        <a:lnTo>
                          <a:pt x="18" y="25"/>
                        </a:lnTo>
                        <a:lnTo>
                          <a:pt x="16" y="22"/>
                        </a:lnTo>
                        <a:lnTo>
                          <a:pt x="14" y="19"/>
                        </a:lnTo>
                        <a:lnTo>
                          <a:pt x="12" y="15"/>
                        </a:lnTo>
                        <a:lnTo>
                          <a:pt x="10" y="12"/>
                        </a:lnTo>
                        <a:lnTo>
                          <a:pt x="7" y="9"/>
                        </a:lnTo>
                        <a:lnTo>
                          <a:pt x="6" y="6"/>
                        </a:lnTo>
                        <a:lnTo>
                          <a:pt x="3" y="3"/>
                        </a:lnTo>
                        <a:lnTo>
                          <a:pt x="0" y="0"/>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2" name="Freeform 37"/>
                  <p:cNvSpPr>
                    <a:spLocks/>
                  </p:cNvSpPr>
                  <p:nvPr/>
                </p:nvSpPr>
                <p:spPr bwMode="auto">
                  <a:xfrm>
                    <a:off x="5288" y="1781"/>
                    <a:ext cx="95" cy="1"/>
                  </a:xfrm>
                  <a:custGeom>
                    <a:avLst/>
                    <a:gdLst>
                      <a:gd name="T0" fmla="*/ 0 w 95"/>
                      <a:gd name="T1" fmla="*/ 0 h 1"/>
                      <a:gd name="T2" fmla="*/ 1 w 95"/>
                      <a:gd name="T3" fmla="*/ 0 h 1"/>
                      <a:gd name="T4" fmla="*/ 3 w 95"/>
                      <a:gd name="T5" fmla="*/ 0 h 1"/>
                      <a:gd name="T6" fmla="*/ 5 w 95"/>
                      <a:gd name="T7" fmla="*/ 0 h 1"/>
                      <a:gd name="T8" fmla="*/ 7 w 95"/>
                      <a:gd name="T9" fmla="*/ 0 h 1"/>
                      <a:gd name="T10" fmla="*/ 10 w 95"/>
                      <a:gd name="T11" fmla="*/ 0 h 1"/>
                      <a:gd name="T12" fmla="*/ 13 w 95"/>
                      <a:gd name="T13" fmla="*/ 0 h 1"/>
                      <a:gd name="T14" fmla="*/ 16 w 95"/>
                      <a:gd name="T15" fmla="*/ 0 h 1"/>
                      <a:gd name="T16" fmla="*/ 19 w 95"/>
                      <a:gd name="T17" fmla="*/ 0 h 1"/>
                      <a:gd name="T18" fmla="*/ 23 w 95"/>
                      <a:gd name="T19" fmla="*/ 0 h 1"/>
                      <a:gd name="T20" fmla="*/ 27 w 95"/>
                      <a:gd name="T21" fmla="*/ 0 h 1"/>
                      <a:gd name="T22" fmla="*/ 31 w 95"/>
                      <a:gd name="T23" fmla="*/ 0 h 1"/>
                      <a:gd name="T24" fmla="*/ 35 w 95"/>
                      <a:gd name="T25" fmla="*/ 0 h 1"/>
                      <a:gd name="T26" fmla="*/ 38 w 95"/>
                      <a:gd name="T27" fmla="*/ 0 h 1"/>
                      <a:gd name="T28" fmla="*/ 43 w 95"/>
                      <a:gd name="T29" fmla="*/ 0 h 1"/>
                      <a:gd name="T30" fmla="*/ 47 w 95"/>
                      <a:gd name="T31" fmla="*/ 0 h 1"/>
                      <a:gd name="T32" fmla="*/ 51 w 95"/>
                      <a:gd name="T33" fmla="*/ 0 h 1"/>
                      <a:gd name="T34" fmla="*/ 55 w 95"/>
                      <a:gd name="T35" fmla="*/ 0 h 1"/>
                      <a:gd name="T36" fmla="*/ 60 w 95"/>
                      <a:gd name="T37" fmla="*/ 0 h 1"/>
                      <a:gd name="T38" fmla="*/ 63 w 95"/>
                      <a:gd name="T39" fmla="*/ 0 h 1"/>
                      <a:gd name="T40" fmla="*/ 67 w 95"/>
                      <a:gd name="T41" fmla="*/ 0 h 1"/>
                      <a:gd name="T42" fmla="*/ 71 w 95"/>
                      <a:gd name="T43" fmla="*/ 0 h 1"/>
                      <a:gd name="T44" fmla="*/ 75 w 95"/>
                      <a:gd name="T45" fmla="*/ 0 h 1"/>
                      <a:gd name="T46" fmla="*/ 78 w 95"/>
                      <a:gd name="T47" fmla="*/ 0 h 1"/>
                      <a:gd name="T48" fmla="*/ 81 w 95"/>
                      <a:gd name="T49" fmla="*/ 0 h 1"/>
                      <a:gd name="T50" fmla="*/ 84 w 95"/>
                      <a:gd name="T51" fmla="*/ 0 h 1"/>
                      <a:gd name="T52" fmla="*/ 87 w 95"/>
                      <a:gd name="T53" fmla="*/ 0 h 1"/>
                      <a:gd name="T54" fmla="*/ 89 w 95"/>
                      <a:gd name="T55" fmla="*/ 0 h 1"/>
                      <a:gd name="T56" fmla="*/ 91 w 95"/>
                      <a:gd name="T57" fmla="*/ 0 h 1"/>
                      <a:gd name="T58" fmla="*/ 93 w 95"/>
                      <a:gd name="T59" fmla="*/ 0 h 1"/>
                      <a:gd name="T60" fmla="*/ 94 w 95"/>
                      <a:gd name="T61" fmla="*/ 0 h 1"/>
                      <a:gd name="T62" fmla="*/ 93 w 95"/>
                      <a:gd name="T63" fmla="*/ 0 h 1"/>
                      <a:gd name="T64" fmla="*/ 91 w 95"/>
                      <a:gd name="T65" fmla="*/ 0 h 1"/>
                      <a:gd name="T66" fmla="*/ 89 w 95"/>
                      <a:gd name="T67" fmla="*/ 0 h 1"/>
                      <a:gd name="T68" fmla="*/ 87 w 95"/>
                      <a:gd name="T69" fmla="*/ 0 h 1"/>
                      <a:gd name="T70" fmla="*/ 84 w 95"/>
                      <a:gd name="T71" fmla="*/ 0 h 1"/>
                      <a:gd name="T72" fmla="*/ 81 w 95"/>
                      <a:gd name="T73" fmla="*/ 0 h 1"/>
                      <a:gd name="T74" fmla="*/ 78 w 95"/>
                      <a:gd name="T75" fmla="*/ 0 h 1"/>
                      <a:gd name="T76" fmla="*/ 75 w 95"/>
                      <a:gd name="T77" fmla="*/ 0 h 1"/>
                      <a:gd name="T78" fmla="*/ 71 w 95"/>
                      <a:gd name="T79" fmla="*/ 0 h 1"/>
                      <a:gd name="T80" fmla="*/ 67 w 95"/>
                      <a:gd name="T81" fmla="*/ 0 h 1"/>
                      <a:gd name="T82" fmla="*/ 63 w 95"/>
                      <a:gd name="T83" fmla="*/ 0 h 1"/>
                      <a:gd name="T84" fmla="*/ 60 w 95"/>
                      <a:gd name="T85" fmla="*/ 0 h 1"/>
                      <a:gd name="T86" fmla="*/ 55 w 95"/>
                      <a:gd name="T87" fmla="*/ 0 h 1"/>
                      <a:gd name="T88" fmla="*/ 51 w 95"/>
                      <a:gd name="T89" fmla="*/ 0 h 1"/>
                      <a:gd name="T90" fmla="*/ 47 w 95"/>
                      <a:gd name="T91" fmla="*/ 0 h 1"/>
                      <a:gd name="T92" fmla="*/ 43 w 95"/>
                      <a:gd name="T93" fmla="*/ 0 h 1"/>
                      <a:gd name="T94" fmla="*/ 38 w 95"/>
                      <a:gd name="T95" fmla="*/ 0 h 1"/>
                      <a:gd name="T96" fmla="*/ 35 w 95"/>
                      <a:gd name="T97" fmla="*/ 0 h 1"/>
                      <a:gd name="T98" fmla="*/ 31 w 95"/>
                      <a:gd name="T99" fmla="*/ 0 h 1"/>
                      <a:gd name="T100" fmla="*/ 27 w 95"/>
                      <a:gd name="T101" fmla="*/ 0 h 1"/>
                      <a:gd name="T102" fmla="*/ 23 w 95"/>
                      <a:gd name="T103" fmla="*/ 0 h 1"/>
                      <a:gd name="T104" fmla="*/ 19 w 95"/>
                      <a:gd name="T105" fmla="*/ 0 h 1"/>
                      <a:gd name="T106" fmla="*/ 16 w 95"/>
                      <a:gd name="T107" fmla="*/ 0 h 1"/>
                      <a:gd name="T108" fmla="*/ 13 w 95"/>
                      <a:gd name="T109" fmla="*/ 0 h 1"/>
                      <a:gd name="T110" fmla="*/ 10 w 95"/>
                      <a:gd name="T111" fmla="*/ 0 h 1"/>
                      <a:gd name="T112" fmla="*/ 7 w 95"/>
                      <a:gd name="T113" fmla="*/ 0 h 1"/>
                      <a:gd name="T114" fmla="*/ 5 w 95"/>
                      <a:gd name="T115" fmla="*/ 0 h 1"/>
                      <a:gd name="T116" fmla="*/ 3 w 95"/>
                      <a:gd name="T117" fmla="*/ 0 h 1"/>
                      <a:gd name="T118" fmla="*/ 1 w 95"/>
                      <a:gd name="T119" fmla="*/ 0 h 1"/>
                      <a:gd name="T120" fmla="*/ 0 w 95"/>
                      <a:gd name="T121" fmla="*/ 0 h 1"/>
                      <a:gd name="T122" fmla="*/ 0 w 95"/>
                      <a:gd name="T123" fmla="*/ 0 h 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
                      <a:gd name="T187" fmla="*/ 0 h 1"/>
                      <a:gd name="T188" fmla="*/ 95 w 95"/>
                      <a:gd name="T189" fmla="*/ 1 h 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 h="1">
                        <a:moveTo>
                          <a:pt x="0" y="0"/>
                        </a:moveTo>
                        <a:lnTo>
                          <a:pt x="1" y="0"/>
                        </a:lnTo>
                        <a:lnTo>
                          <a:pt x="3" y="0"/>
                        </a:lnTo>
                        <a:lnTo>
                          <a:pt x="5" y="0"/>
                        </a:lnTo>
                        <a:lnTo>
                          <a:pt x="7" y="0"/>
                        </a:lnTo>
                        <a:lnTo>
                          <a:pt x="10" y="0"/>
                        </a:lnTo>
                        <a:lnTo>
                          <a:pt x="13" y="0"/>
                        </a:lnTo>
                        <a:lnTo>
                          <a:pt x="16" y="0"/>
                        </a:lnTo>
                        <a:lnTo>
                          <a:pt x="19" y="0"/>
                        </a:lnTo>
                        <a:lnTo>
                          <a:pt x="23" y="0"/>
                        </a:lnTo>
                        <a:lnTo>
                          <a:pt x="27" y="0"/>
                        </a:lnTo>
                        <a:lnTo>
                          <a:pt x="31" y="0"/>
                        </a:lnTo>
                        <a:lnTo>
                          <a:pt x="35" y="0"/>
                        </a:lnTo>
                        <a:lnTo>
                          <a:pt x="38" y="0"/>
                        </a:lnTo>
                        <a:lnTo>
                          <a:pt x="43" y="0"/>
                        </a:lnTo>
                        <a:lnTo>
                          <a:pt x="47" y="0"/>
                        </a:lnTo>
                        <a:lnTo>
                          <a:pt x="51" y="0"/>
                        </a:lnTo>
                        <a:lnTo>
                          <a:pt x="55" y="0"/>
                        </a:lnTo>
                        <a:lnTo>
                          <a:pt x="60" y="0"/>
                        </a:lnTo>
                        <a:lnTo>
                          <a:pt x="63" y="0"/>
                        </a:lnTo>
                        <a:lnTo>
                          <a:pt x="67" y="0"/>
                        </a:lnTo>
                        <a:lnTo>
                          <a:pt x="71" y="0"/>
                        </a:lnTo>
                        <a:lnTo>
                          <a:pt x="75" y="0"/>
                        </a:lnTo>
                        <a:lnTo>
                          <a:pt x="78" y="0"/>
                        </a:lnTo>
                        <a:lnTo>
                          <a:pt x="81" y="0"/>
                        </a:lnTo>
                        <a:lnTo>
                          <a:pt x="84" y="0"/>
                        </a:lnTo>
                        <a:lnTo>
                          <a:pt x="87" y="0"/>
                        </a:lnTo>
                        <a:lnTo>
                          <a:pt x="89" y="0"/>
                        </a:lnTo>
                        <a:lnTo>
                          <a:pt x="91" y="0"/>
                        </a:lnTo>
                        <a:lnTo>
                          <a:pt x="93" y="0"/>
                        </a:lnTo>
                        <a:lnTo>
                          <a:pt x="94" y="0"/>
                        </a:lnTo>
                        <a:lnTo>
                          <a:pt x="93" y="0"/>
                        </a:lnTo>
                        <a:lnTo>
                          <a:pt x="91" y="0"/>
                        </a:lnTo>
                        <a:lnTo>
                          <a:pt x="89" y="0"/>
                        </a:lnTo>
                        <a:lnTo>
                          <a:pt x="87" y="0"/>
                        </a:lnTo>
                        <a:lnTo>
                          <a:pt x="84" y="0"/>
                        </a:lnTo>
                        <a:lnTo>
                          <a:pt x="81" y="0"/>
                        </a:lnTo>
                        <a:lnTo>
                          <a:pt x="78" y="0"/>
                        </a:lnTo>
                        <a:lnTo>
                          <a:pt x="75" y="0"/>
                        </a:lnTo>
                        <a:lnTo>
                          <a:pt x="71" y="0"/>
                        </a:lnTo>
                        <a:lnTo>
                          <a:pt x="67" y="0"/>
                        </a:lnTo>
                        <a:lnTo>
                          <a:pt x="63" y="0"/>
                        </a:lnTo>
                        <a:lnTo>
                          <a:pt x="60" y="0"/>
                        </a:lnTo>
                        <a:lnTo>
                          <a:pt x="55" y="0"/>
                        </a:lnTo>
                        <a:lnTo>
                          <a:pt x="51" y="0"/>
                        </a:lnTo>
                        <a:lnTo>
                          <a:pt x="47" y="0"/>
                        </a:lnTo>
                        <a:lnTo>
                          <a:pt x="43" y="0"/>
                        </a:lnTo>
                        <a:lnTo>
                          <a:pt x="38" y="0"/>
                        </a:lnTo>
                        <a:lnTo>
                          <a:pt x="35" y="0"/>
                        </a:lnTo>
                        <a:lnTo>
                          <a:pt x="31" y="0"/>
                        </a:lnTo>
                        <a:lnTo>
                          <a:pt x="27" y="0"/>
                        </a:lnTo>
                        <a:lnTo>
                          <a:pt x="23" y="0"/>
                        </a:lnTo>
                        <a:lnTo>
                          <a:pt x="19" y="0"/>
                        </a:lnTo>
                        <a:lnTo>
                          <a:pt x="16" y="0"/>
                        </a:lnTo>
                        <a:lnTo>
                          <a:pt x="13" y="0"/>
                        </a:lnTo>
                        <a:lnTo>
                          <a:pt x="10" y="0"/>
                        </a:lnTo>
                        <a:lnTo>
                          <a:pt x="7" y="0"/>
                        </a:lnTo>
                        <a:lnTo>
                          <a:pt x="5" y="0"/>
                        </a:lnTo>
                        <a:lnTo>
                          <a:pt x="3" y="0"/>
                        </a:lnTo>
                        <a:lnTo>
                          <a:pt x="1"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3" name="Freeform 38"/>
                  <p:cNvSpPr>
                    <a:spLocks/>
                  </p:cNvSpPr>
                  <p:nvPr/>
                </p:nvSpPr>
                <p:spPr bwMode="auto">
                  <a:xfrm>
                    <a:off x="5226" y="1781"/>
                    <a:ext cx="61" cy="1"/>
                  </a:xfrm>
                  <a:custGeom>
                    <a:avLst/>
                    <a:gdLst>
                      <a:gd name="T0" fmla="*/ 0 w 61"/>
                      <a:gd name="T1" fmla="*/ 0 h 1"/>
                      <a:gd name="T2" fmla="*/ 2 w 61"/>
                      <a:gd name="T3" fmla="*/ 0 h 1"/>
                      <a:gd name="T4" fmla="*/ 5 w 61"/>
                      <a:gd name="T5" fmla="*/ 0 h 1"/>
                      <a:gd name="T6" fmla="*/ 8 w 61"/>
                      <a:gd name="T7" fmla="*/ 0 h 1"/>
                      <a:gd name="T8" fmla="*/ 13 w 61"/>
                      <a:gd name="T9" fmla="*/ 0 h 1"/>
                      <a:gd name="T10" fmla="*/ 18 w 61"/>
                      <a:gd name="T11" fmla="*/ 0 h 1"/>
                      <a:gd name="T12" fmla="*/ 23 w 61"/>
                      <a:gd name="T13" fmla="*/ 0 h 1"/>
                      <a:gd name="T14" fmla="*/ 28 w 61"/>
                      <a:gd name="T15" fmla="*/ 0 h 1"/>
                      <a:gd name="T16" fmla="*/ 33 w 61"/>
                      <a:gd name="T17" fmla="*/ 0 h 1"/>
                      <a:gd name="T18" fmla="*/ 39 w 61"/>
                      <a:gd name="T19" fmla="*/ 0 h 1"/>
                      <a:gd name="T20" fmla="*/ 43 w 61"/>
                      <a:gd name="T21" fmla="*/ 0 h 1"/>
                      <a:gd name="T22" fmla="*/ 47 w 61"/>
                      <a:gd name="T23" fmla="*/ 0 h 1"/>
                      <a:gd name="T24" fmla="*/ 52 w 61"/>
                      <a:gd name="T25" fmla="*/ 0 h 1"/>
                      <a:gd name="T26" fmla="*/ 55 w 61"/>
                      <a:gd name="T27" fmla="*/ 0 h 1"/>
                      <a:gd name="T28" fmla="*/ 57 w 61"/>
                      <a:gd name="T29" fmla="*/ 0 h 1"/>
                      <a:gd name="T30" fmla="*/ 59 w 61"/>
                      <a:gd name="T31" fmla="*/ 0 h 1"/>
                      <a:gd name="T32" fmla="*/ 60 w 61"/>
                      <a:gd name="T33" fmla="*/ 0 h 1"/>
                      <a:gd name="T34" fmla="*/ 59 w 61"/>
                      <a:gd name="T35" fmla="*/ 0 h 1"/>
                      <a:gd name="T36" fmla="*/ 57 w 61"/>
                      <a:gd name="T37" fmla="*/ 0 h 1"/>
                      <a:gd name="T38" fmla="*/ 55 w 61"/>
                      <a:gd name="T39" fmla="*/ 0 h 1"/>
                      <a:gd name="T40" fmla="*/ 52 w 61"/>
                      <a:gd name="T41" fmla="*/ 0 h 1"/>
                      <a:gd name="T42" fmla="*/ 47 w 61"/>
                      <a:gd name="T43" fmla="*/ 0 h 1"/>
                      <a:gd name="T44" fmla="*/ 43 w 61"/>
                      <a:gd name="T45" fmla="*/ 0 h 1"/>
                      <a:gd name="T46" fmla="*/ 39 w 61"/>
                      <a:gd name="T47" fmla="*/ 0 h 1"/>
                      <a:gd name="T48" fmla="*/ 33 w 61"/>
                      <a:gd name="T49" fmla="*/ 0 h 1"/>
                      <a:gd name="T50" fmla="*/ 28 w 61"/>
                      <a:gd name="T51" fmla="*/ 0 h 1"/>
                      <a:gd name="T52" fmla="*/ 23 w 61"/>
                      <a:gd name="T53" fmla="*/ 0 h 1"/>
                      <a:gd name="T54" fmla="*/ 18 w 61"/>
                      <a:gd name="T55" fmla="*/ 0 h 1"/>
                      <a:gd name="T56" fmla="*/ 13 w 61"/>
                      <a:gd name="T57" fmla="*/ 0 h 1"/>
                      <a:gd name="T58" fmla="*/ 8 w 61"/>
                      <a:gd name="T59" fmla="*/ 0 h 1"/>
                      <a:gd name="T60" fmla="*/ 5 w 61"/>
                      <a:gd name="T61" fmla="*/ 0 h 1"/>
                      <a:gd name="T62" fmla="*/ 2 w 61"/>
                      <a:gd name="T63" fmla="*/ 0 h 1"/>
                      <a:gd name="T64" fmla="*/ 0 w 61"/>
                      <a:gd name="T65" fmla="*/ 0 h 1"/>
                      <a:gd name="T66" fmla="*/ 0 w 61"/>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
                      <a:gd name="T104" fmla="*/ 61 w 61"/>
                      <a:gd name="T105" fmla="*/ 1 h 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
                        <a:moveTo>
                          <a:pt x="0" y="0"/>
                        </a:moveTo>
                        <a:lnTo>
                          <a:pt x="2" y="0"/>
                        </a:lnTo>
                        <a:lnTo>
                          <a:pt x="5" y="0"/>
                        </a:lnTo>
                        <a:lnTo>
                          <a:pt x="8" y="0"/>
                        </a:lnTo>
                        <a:lnTo>
                          <a:pt x="13" y="0"/>
                        </a:lnTo>
                        <a:lnTo>
                          <a:pt x="18" y="0"/>
                        </a:lnTo>
                        <a:lnTo>
                          <a:pt x="23" y="0"/>
                        </a:lnTo>
                        <a:lnTo>
                          <a:pt x="28" y="0"/>
                        </a:lnTo>
                        <a:lnTo>
                          <a:pt x="33" y="0"/>
                        </a:lnTo>
                        <a:lnTo>
                          <a:pt x="39" y="0"/>
                        </a:lnTo>
                        <a:lnTo>
                          <a:pt x="43" y="0"/>
                        </a:lnTo>
                        <a:lnTo>
                          <a:pt x="47" y="0"/>
                        </a:lnTo>
                        <a:lnTo>
                          <a:pt x="52" y="0"/>
                        </a:lnTo>
                        <a:lnTo>
                          <a:pt x="55" y="0"/>
                        </a:lnTo>
                        <a:lnTo>
                          <a:pt x="57" y="0"/>
                        </a:lnTo>
                        <a:lnTo>
                          <a:pt x="59" y="0"/>
                        </a:lnTo>
                        <a:lnTo>
                          <a:pt x="60" y="0"/>
                        </a:lnTo>
                        <a:lnTo>
                          <a:pt x="59" y="0"/>
                        </a:lnTo>
                        <a:lnTo>
                          <a:pt x="57" y="0"/>
                        </a:lnTo>
                        <a:lnTo>
                          <a:pt x="55" y="0"/>
                        </a:lnTo>
                        <a:lnTo>
                          <a:pt x="52" y="0"/>
                        </a:lnTo>
                        <a:lnTo>
                          <a:pt x="47" y="0"/>
                        </a:lnTo>
                        <a:lnTo>
                          <a:pt x="43" y="0"/>
                        </a:lnTo>
                        <a:lnTo>
                          <a:pt x="39" y="0"/>
                        </a:lnTo>
                        <a:lnTo>
                          <a:pt x="33" y="0"/>
                        </a:lnTo>
                        <a:lnTo>
                          <a:pt x="28" y="0"/>
                        </a:lnTo>
                        <a:lnTo>
                          <a:pt x="23" y="0"/>
                        </a:lnTo>
                        <a:lnTo>
                          <a:pt x="18" y="0"/>
                        </a:lnTo>
                        <a:lnTo>
                          <a:pt x="13" y="0"/>
                        </a:lnTo>
                        <a:lnTo>
                          <a:pt x="8" y="0"/>
                        </a:lnTo>
                        <a:lnTo>
                          <a:pt x="5" y="0"/>
                        </a:lnTo>
                        <a:lnTo>
                          <a:pt x="2"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4" name="Freeform 39"/>
                  <p:cNvSpPr>
                    <a:spLocks/>
                  </p:cNvSpPr>
                  <p:nvPr/>
                </p:nvSpPr>
                <p:spPr bwMode="auto">
                  <a:xfrm>
                    <a:off x="5224" y="1781"/>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5" name="Freeform 40"/>
                  <p:cNvSpPr>
                    <a:spLocks/>
                  </p:cNvSpPr>
                  <p:nvPr/>
                </p:nvSpPr>
                <p:spPr bwMode="auto">
                  <a:xfrm>
                    <a:off x="5185" y="1781"/>
                    <a:ext cx="40" cy="114"/>
                  </a:xfrm>
                  <a:custGeom>
                    <a:avLst/>
                    <a:gdLst>
                      <a:gd name="T0" fmla="*/ 1 w 40"/>
                      <a:gd name="T1" fmla="*/ 109 h 114"/>
                      <a:gd name="T2" fmla="*/ 2 w 40"/>
                      <a:gd name="T3" fmla="*/ 101 h 114"/>
                      <a:gd name="T4" fmla="*/ 2 w 40"/>
                      <a:gd name="T5" fmla="*/ 93 h 114"/>
                      <a:gd name="T6" fmla="*/ 4 w 40"/>
                      <a:gd name="T7" fmla="*/ 85 h 114"/>
                      <a:gd name="T8" fmla="*/ 5 w 40"/>
                      <a:gd name="T9" fmla="*/ 78 h 114"/>
                      <a:gd name="T10" fmla="*/ 6 w 40"/>
                      <a:gd name="T11" fmla="*/ 70 h 114"/>
                      <a:gd name="T12" fmla="*/ 8 w 40"/>
                      <a:gd name="T13" fmla="*/ 63 h 114"/>
                      <a:gd name="T14" fmla="*/ 10 w 40"/>
                      <a:gd name="T15" fmla="*/ 56 h 114"/>
                      <a:gd name="T16" fmla="*/ 12 w 40"/>
                      <a:gd name="T17" fmla="*/ 49 h 114"/>
                      <a:gd name="T18" fmla="*/ 16 w 40"/>
                      <a:gd name="T19" fmla="*/ 42 h 114"/>
                      <a:gd name="T20" fmla="*/ 18 w 40"/>
                      <a:gd name="T21" fmla="*/ 35 h 114"/>
                      <a:gd name="T22" fmla="*/ 22 w 40"/>
                      <a:gd name="T23" fmla="*/ 29 h 114"/>
                      <a:gd name="T24" fmla="*/ 25 w 40"/>
                      <a:gd name="T25" fmla="*/ 22 h 114"/>
                      <a:gd name="T26" fmla="*/ 28 w 40"/>
                      <a:gd name="T27" fmla="*/ 16 h 114"/>
                      <a:gd name="T28" fmla="*/ 33 w 40"/>
                      <a:gd name="T29" fmla="*/ 10 h 114"/>
                      <a:gd name="T30" fmla="*/ 37 w 40"/>
                      <a:gd name="T31" fmla="*/ 4 h 114"/>
                      <a:gd name="T32" fmla="*/ 38 w 40"/>
                      <a:gd name="T33" fmla="*/ 0 h 114"/>
                      <a:gd name="T34" fmla="*/ 33 w 40"/>
                      <a:gd name="T35" fmla="*/ 6 h 114"/>
                      <a:gd name="T36" fmla="*/ 28 w 40"/>
                      <a:gd name="T37" fmla="*/ 12 h 114"/>
                      <a:gd name="T38" fmla="*/ 25 w 40"/>
                      <a:gd name="T39" fmla="*/ 18 h 114"/>
                      <a:gd name="T40" fmla="*/ 22 w 40"/>
                      <a:gd name="T41" fmla="*/ 25 h 114"/>
                      <a:gd name="T42" fmla="*/ 18 w 40"/>
                      <a:gd name="T43" fmla="*/ 31 h 114"/>
                      <a:gd name="T44" fmla="*/ 15 w 40"/>
                      <a:gd name="T45" fmla="*/ 38 h 114"/>
                      <a:gd name="T46" fmla="*/ 12 w 40"/>
                      <a:gd name="T47" fmla="*/ 45 h 114"/>
                      <a:gd name="T48" fmla="*/ 10 w 40"/>
                      <a:gd name="T49" fmla="*/ 52 h 114"/>
                      <a:gd name="T50" fmla="*/ 7 w 40"/>
                      <a:gd name="T51" fmla="*/ 59 h 114"/>
                      <a:gd name="T52" fmla="*/ 5 w 40"/>
                      <a:gd name="T53" fmla="*/ 66 h 114"/>
                      <a:gd name="T54" fmla="*/ 4 w 40"/>
                      <a:gd name="T55" fmla="*/ 74 h 114"/>
                      <a:gd name="T56" fmla="*/ 2 w 40"/>
                      <a:gd name="T57" fmla="*/ 81 h 114"/>
                      <a:gd name="T58" fmla="*/ 1 w 40"/>
                      <a:gd name="T59" fmla="*/ 89 h 114"/>
                      <a:gd name="T60" fmla="*/ 0 w 40"/>
                      <a:gd name="T61" fmla="*/ 97 h 114"/>
                      <a:gd name="T62" fmla="*/ 0 w 40"/>
                      <a:gd name="T63" fmla="*/ 105 h 114"/>
                      <a:gd name="T64" fmla="*/ 0 w 40"/>
                      <a:gd name="T65" fmla="*/ 11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114"/>
                      <a:gd name="T101" fmla="*/ 40 w 40"/>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114">
                        <a:moveTo>
                          <a:pt x="1" y="113"/>
                        </a:moveTo>
                        <a:lnTo>
                          <a:pt x="1" y="109"/>
                        </a:lnTo>
                        <a:lnTo>
                          <a:pt x="1" y="105"/>
                        </a:lnTo>
                        <a:lnTo>
                          <a:pt x="2" y="101"/>
                        </a:lnTo>
                        <a:lnTo>
                          <a:pt x="2" y="97"/>
                        </a:lnTo>
                        <a:lnTo>
                          <a:pt x="2" y="93"/>
                        </a:lnTo>
                        <a:lnTo>
                          <a:pt x="3" y="89"/>
                        </a:lnTo>
                        <a:lnTo>
                          <a:pt x="4" y="85"/>
                        </a:lnTo>
                        <a:lnTo>
                          <a:pt x="4" y="82"/>
                        </a:lnTo>
                        <a:lnTo>
                          <a:pt x="5" y="78"/>
                        </a:lnTo>
                        <a:lnTo>
                          <a:pt x="5" y="74"/>
                        </a:lnTo>
                        <a:lnTo>
                          <a:pt x="6" y="70"/>
                        </a:lnTo>
                        <a:lnTo>
                          <a:pt x="7" y="67"/>
                        </a:lnTo>
                        <a:lnTo>
                          <a:pt x="8" y="63"/>
                        </a:lnTo>
                        <a:lnTo>
                          <a:pt x="9" y="59"/>
                        </a:lnTo>
                        <a:lnTo>
                          <a:pt x="10" y="56"/>
                        </a:lnTo>
                        <a:lnTo>
                          <a:pt x="11" y="52"/>
                        </a:lnTo>
                        <a:lnTo>
                          <a:pt x="12" y="49"/>
                        </a:lnTo>
                        <a:lnTo>
                          <a:pt x="14" y="46"/>
                        </a:lnTo>
                        <a:lnTo>
                          <a:pt x="16" y="42"/>
                        </a:lnTo>
                        <a:lnTo>
                          <a:pt x="16" y="39"/>
                        </a:lnTo>
                        <a:lnTo>
                          <a:pt x="18" y="35"/>
                        </a:lnTo>
                        <a:lnTo>
                          <a:pt x="20" y="32"/>
                        </a:lnTo>
                        <a:lnTo>
                          <a:pt x="22" y="29"/>
                        </a:lnTo>
                        <a:lnTo>
                          <a:pt x="23" y="25"/>
                        </a:lnTo>
                        <a:lnTo>
                          <a:pt x="25" y="22"/>
                        </a:lnTo>
                        <a:lnTo>
                          <a:pt x="27" y="19"/>
                        </a:lnTo>
                        <a:lnTo>
                          <a:pt x="28" y="16"/>
                        </a:lnTo>
                        <a:lnTo>
                          <a:pt x="30" y="13"/>
                        </a:lnTo>
                        <a:lnTo>
                          <a:pt x="33" y="10"/>
                        </a:lnTo>
                        <a:lnTo>
                          <a:pt x="34" y="7"/>
                        </a:lnTo>
                        <a:lnTo>
                          <a:pt x="37" y="4"/>
                        </a:lnTo>
                        <a:lnTo>
                          <a:pt x="39" y="1"/>
                        </a:lnTo>
                        <a:lnTo>
                          <a:pt x="38" y="0"/>
                        </a:lnTo>
                        <a:lnTo>
                          <a:pt x="35" y="3"/>
                        </a:lnTo>
                        <a:lnTo>
                          <a:pt x="33" y="6"/>
                        </a:lnTo>
                        <a:lnTo>
                          <a:pt x="31" y="9"/>
                        </a:lnTo>
                        <a:lnTo>
                          <a:pt x="28" y="12"/>
                        </a:lnTo>
                        <a:lnTo>
                          <a:pt x="27" y="15"/>
                        </a:lnTo>
                        <a:lnTo>
                          <a:pt x="25" y="18"/>
                        </a:lnTo>
                        <a:lnTo>
                          <a:pt x="23" y="21"/>
                        </a:lnTo>
                        <a:lnTo>
                          <a:pt x="22" y="25"/>
                        </a:lnTo>
                        <a:lnTo>
                          <a:pt x="20" y="28"/>
                        </a:lnTo>
                        <a:lnTo>
                          <a:pt x="18" y="31"/>
                        </a:lnTo>
                        <a:lnTo>
                          <a:pt x="16" y="34"/>
                        </a:lnTo>
                        <a:lnTo>
                          <a:pt x="15" y="38"/>
                        </a:lnTo>
                        <a:lnTo>
                          <a:pt x="13" y="41"/>
                        </a:lnTo>
                        <a:lnTo>
                          <a:pt x="12" y="45"/>
                        </a:lnTo>
                        <a:lnTo>
                          <a:pt x="11" y="48"/>
                        </a:lnTo>
                        <a:lnTo>
                          <a:pt x="10" y="52"/>
                        </a:lnTo>
                        <a:lnTo>
                          <a:pt x="8" y="55"/>
                        </a:lnTo>
                        <a:lnTo>
                          <a:pt x="7" y="59"/>
                        </a:lnTo>
                        <a:lnTo>
                          <a:pt x="6" y="63"/>
                        </a:lnTo>
                        <a:lnTo>
                          <a:pt x="5" y="66"/>
                        </a:lnTo>
                        <a:lnTo>
                          <a:pt x="4" y="70"/>
                        </a:lnTo>
                        <a:lnTo>
                          <a:pt x="4" y="74"/>
                        </a:lnTo>
                        <a:lnTo>
                          <a:pt x="3" y="78"/>
                        </a:lnTo>
                        <a:lnTo>
                          <a:pt x="2" y="81"/>
                        </a:lnTo>
                        <a:lnTo>
                          <a:pt x="1" y="85"/>
                        </a:lnTo>
                        <a:lnTo>
                          <a:pt x="1" y="89"/>
                        </a:lnTo>
                        <a:lnTo>
                          <a:pt x="0" y="93"/>
                        </a:lnTo>
                        <a:lnTo>
                          <a:pt x="0" y="97"/>
                        </a:lnTo>
                        <a:lnTo>
                          <a:pt x="0" y="101"/>
                        </a:lnTo>
                        <a:lnTo>
                          <a:pt x="0" y="105"/>
                        </a:lnTo>
                        <a:lnTo>
                          <a:pt x="0" y="109"/>
                        </a:lnTo>
                        <a:lnTo>
                          <a:pt x="0" y="113"/>
                        </a:lnTo>
                        <a:lnTo>
                          <a:pt x="1" y="1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6" name="Freeform 41"/>
                  <p:cNvSpPr>
                    <a:spLocks/>
                  </p:cNvSpPr>
                  <p:nvPr/>
                </p:nvSpPr>
                <p:spPr bwMode="auto">
                  <a:xfrm>
                    <a:off x="5185" y="1896"/>
                    <a:ext cx="39" cy="112"/>
                  </a:xfrm>
                  <a:custGeom>
                    <a:avLst/>
                    <a:gdLst>
                      <a:gd name="T0" fmla="*/ 38 w 39"/>
                      <a:gd name="T1" fmla="*/ 109 h 112"/>
                      <a:gd name="T2" fmla="*/ 33 w 39"/>
                      <a:gd name="T3" fmla="*/ 103 h 112"/>
                      <a:gd name="T4" fmla="*/ 30 w 39"/>
                      <a:gd name="T5" fmla="*/ 97 h 112"/>
                      <a:gd name="T6" fmla="*/ 25 w 39"/>
                      <a:gd name="T7" fmla="*/ 91 h 112"/>
                      <a:gd name="T8" fmla="*/ 22 w 39"/>
                      <a:gd name="T9" fmla="*/ 85 h 112"/>
                      <a:gd name="T10" fmla="*/ 19 w 39"/>
                      <a:gd name="T11" fmla="*/ 79 h 112"/>
                      <a:gd name="T12" fmla="*/ 16 w 39"/>
                      <a:gd name="T13" fmla="*/ 72 h 112"/>
                      <a:gd name="T14" fmla="*/ 13 w 39"/>
                      <a:gd name="T15" fmla="*/ 66 h 112"/>
                      <a:gd name="T16" fmla="*/ 12 w 39"/>
                      <a:gd name="T17" fmla="*/ 59 h 112"/>
                      <a:gd name="T18" fmla="*/ 9 w 39"/>
                      <a:gd name="T19" fmla="*/ 52 h 112"/>
                      <a:gd name="T20" fmla="*/ 7 w 39"/>
                      <a:gd name="T21" fmla="*/ 45 h 112"/>
                      <a:gd name="T22" fmla="*/ 6 w 39"/>
                      <a:gd name="T23" fmla="*/ 38 h 112"/>
                      <a:gd name="T24" fmla="*/ 4 w 39"/>
                      <a:gd name="T25" fmla="*/ 30 h 112"/>
                      <a:gd name="T26" fmla="*/ 3 w 39"/>
                      <a:gd name="T27" fmla="*/ 23 h 112"/>
                      <a:gd name="T28" fmla="*/ 2 w 39"/>
                      <a:gd name="T29" fmla="*/ 15 h 112"/>
                      <a:gd name="T30" fmla="*/ 1 w 39"/>
                      <a:gd name="T31" fmla="*/ 8 h 112"/>
                      <a:gd name="T32" fmla="*/ 1 w 39"/>
                      <a:gd name="T33" fmla="*/ 0 h 112"/>
                      <a:gd name="T34" fmla="*/ 0 w 39"/>
                      <a:gd name="T35" fmla="*/ 4 h 112"/>
                      <a:gd name="T36" fmla="*/ 0 w 39"/>
                      <a:gd name="T37" fmla="*/ 12 h 112"/>
                      <a:gd name="T38" fmla="*/ 0 w 39"/>
                      <a:gd name="T39" fmla="*/ 20 h 112"/>
                      <a:gd name="T40" fmla="*/ 1 w 39"/>
                      <a:gd name="T41" fmla="*/ 27 h 112"/>
                      <a:gd name="T42" fmla="*/ 2 w 39"/>
                      <a:gd name="T43" fmla="*/ 34 h 112"/>
                      <a:gd name="T44" fmla="*/ 4 w 39"/>
                      <a:gd name="T45" fmla="*/ 42 h 112"/>
                      <a:gd name="T46" fmla="*/ 6 w 39"/>
                      <a:gd name="T47" fmla="*/ 49 h 112"/>
                      <a:gd name="T48" fmla="*/ 8 w 39"/>
                      <a:gd name="T49" fmla="*/ 56 h 112"/>
                      <a:gd name="T50" fmla="*/ 10 w 39"/>
                      <a:gd name="T51" fmla="*/ 63 h 112"/>
                      <a:gd name="T52" fmla="*/ 13 w 39"/>
                      <a:gd name="T53" fmla="*/ 70 h 112"/>
                      <a:gd name="T54" fmla="*/ 16 w 39"/>
                      <a:gd name="T55" fmla="*/ 77 h 112"/>
                      <a:gd name="T56" fmla="*/ 19 w 39"/>
                      <a:gd name="T57" fmla="*/ 83 h 112"/>
                      <a:gd name="T58" fmla="*/ 22 w 39"/>
                      <a:gd name="T59" fmla="*/ 90 h 112"/>
                      <a:gd name="T60" fmla="*/ 26 w 39"/>
                      <a:gd name="T61" fmla="*/ 96 h 112"/>
                      <a:gd name="T62" fmla="*/ 30 w 39"/>
                      <a:gd name="T63" fmla="*/ 102 h 112"/>
                      <a:gd name="T64" fmla="*/ 34 w 39"/>
                      <a:gd name="T65" fmla="*/ 107 h 112"/>
                      <a:gd name="T66" fmla="*/ 37 w 39"/>
                      <a:gd name="T67" fmla="*/ 111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112"/>
                      <a:gd name="T104" fmla="*/ 39 w 3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112">
                        <a:moveTo>
                          <a:pt x="37" y="109"/>
                        </a:moveTo>
                        <a:lnTo>
                          <a:pt x="38" y="109"/>
                        </a:lnTo>
                        <a:lnTo>
                          <a:pt x="36" y="106"/>
                        </a:lnTo>
                        <a:lnTo>
                          <a:pt x="33" y="103"/>
                        </a:lnTo>
                        <a:lnTo>
                          <a:pt x="31" y="100"/>
                        </a:lnTo>
                        <a:lnTo>
                          <a:pt x="30" y="97"/>
                        </a:lnTo>
                        <a:lnTo>
                          <a:pt x="27" y="94"/>
                        </a:lnTo>
                        <a:lnTo>
                          <a:pt x="25" y="91"/>
                        </a:lnTo>
                        <a:lnTo>
                          <a:pt x="24" y="88"/>
                        </a:lnTo>
                        <a:lnTo>
                          <a:pt x="22" y="85"/>
                        </a:lnTo>
                        <a:lnTo>
                          <a:pt x="21" y="82"/>
                        </a:lnTo>
                        <a:lnTo>
                          <a:pt x="19" y="79"/>
                        </a:lnTo>
                        <a:lnTo>
                          <a:pt x="18" y="76"/>
                        </a:lnTo>
                        <a:lnTo>
                          <a:pt x="16" y="72"/>
                        </a:lnTo>
                        <a:lnTo>
                          <a:pt x="15" y="69"/>
                        </a:lnTo>
                        <a:lnTo>
                          <a:pt x="13" y="66"/>
                        </a:lnTo>
                        <a:lnTo>
                          <a:pt x="12" y="62"/>
                        </a:lnTo>
                        <a:lnTo>
                          <a:pt x="12" y="59"/>
                        </a:lnTo>
                        <a:lnTo>
                          <a:pt x="10" y="55"/>
                        </a:lnTo>
                        <a:lnTo>
                          <a:pt x="9" y="52"/>
                        </a:lnTo>
                        <a:lnTo>
                          <a:pt x="8" y="49"/>
                        </a:lnTo>
                        <a:lnTo>
                          <a:pt x="7" y="45"/>
                        </a:lnTo>
                        <a:lnTo>
                          <a:pt x="6" y="41"/>
                        </a:lnTo>
                        <a:lnTo>
                          <a:pt x="6" y="38"/>
                        </a:lnTo>
                        <a:lnTo>
                          <a:pt x="5" y="34"/>
                        </a:lnTo>
                        <a:lnTo>
                          <a:pt x="4" y="30"/>
                        </a:lnTo>
                        <a:lnTo>
                          <a:pt x="3" y="27"/>
                        </a:lnTo>
                        <a:lnTo>
                          <a:pt x="3" y="23"/>
                        </a:lnTo>
                        <a:lnTo>
                          <a:pt x="2" y="19"/>
                        </a:lnTo>
                        <a:lnTo>
                          <a:pt x="2" y="15"/>
                        </a:lnTo>
                        <a:lnTo>
                          <a:pt x="2" y="12"/>
                        </a:lnTo>
                        <a:lnTo>
                          <a:pt x="1" y="8"/>
                        </a:lnTo>
                        <a:lnTo>
                          <a:pt x="1" y="4"/>
                        </a:lnTo>
                        <a:lnTo>
                          <a:pt x="1" y="0"/>
                        </a:lnTo>
                        <a:lnTo>
                          <a:pt x="0" y="0"/>
                        </a:lnTo>
                        <a:lnTo>
                          <a:pt x="0" y="4"/>
                        </a:lnTo>
                        <a:lnTo>
                          <a:pt x="0" y="8"/>
                        </a:lnTo>
                        <a:lnTo>
                          <a:pt x="0" y="12"/>
                        </a:lnTo>
                        <a:lnTo>
                          <a:pt x="0" y="15"/>
                        </a:lnTo>
                        <a:lnTo>
                          <a:pt x="0" y="20"/>
                        </a:lnTo>
                        <a:lnTo>
                          <a:pt x="1" y="23"/>
                        </a:lnTo>
                        <a:lnTo>
                          <a:pt x="1" y="27"/>
                        </a:lnTo>
                        <a:lnTo>
                          <a:pt x="2" y="30"/>
                        </a:lnTo>
                        <a:lnTo>
                          <a:pt x="2" y="34"/>
                        </a:lnTo>
                        <a:lnTo>
                          <a:pt x="3" y="38"/>
                        </a:lnTo>
                        <a:lnTo>
                          <a:pt x="4" y="42"/>
                        </a:lnTo>
                        <a:lnTo>
                          <a:pt x="5" y="46"/>
                        </a:lnTo>
                        <a:lnTo>
                          <a:pt x="6" y="49"/>
                        </a:lnTo>
                        <a:lnTo>
                          <a:pt x="7" y="53"/>
                        </a:lnTo>
                        <a:lnTo>
                          <a:pt x="8" y="56"/>
                        </a:lnTo>
                        <a:lnTo>
                          <a:pt x="9" y="59"/>
                        </a:lnTo>
                        <a:lnTo>
                          <a:pt x="10" y="63"/>
                        </a:lnTo>
                        <a:lnTo>
                          <a:pt x="12" y="67"/>
                        </a:lnTo>
                        <a:lnTo>
                          <a:pt x="13" y="70"/>
                        </a:lnTo>
                        <a:lnTo>
                          <a:pt x="14" y="73"/>
                        </a:lnTo>
                        <a:lnTo>
                          <a:pt x="16" y="77"/>
                        </a:lnTo>
                        <a:lnTo>
                          <a:pt x="18" y="80"/>
                        </a:lnTo>
                        <a:lnTo>
                          <a:pt x="19" y="83"/>
                        </a:lnTo>
                        <a:lnTo>
                          <a:pt x="20" y="86"/>
                        </a:lnTo>
                        <a:lnTo>
                          <a:pt x="22" y="90"/>
                        </a:lnTo>
                        <a:lnTo>
                          <a:pt x="24" y="93"/>
                        </a:lnTo>
                        <a:lnTo>
                          <a:pt x="26" y="96"/>
                        </a:lnTo>
                        <a:lnTo>
                          <a:pt x="28" y="99"/>
                        </a:lnTo>
                        <a:lnTo>
                          <a:pt x="30" y="102"/>
                        </a:lnTo>
                        <a:lnTo>
                          <a:pt x="31" y="105"/>
                        </a:lnTo>
                        <a:lnTo>
                          <a:pt x="34" y="107"/>
                        </a:lnTo>
                        <a:lnTo>
                          <a:pt x="36" y="110"/>
                        </a:lnTo>
                        <a:lnTo>
                          <a:pt x="37" y="111"/>
                        </a:lnTo>
                        <a:lnTo>
                          <a:pt x="37" y="109"/>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7" name="Freeform 42"/>
                  <p:cNvSpPr>
                    <a:spLocks/>
                  </p:cNvSpPr>
                  <p:nvPr/>
                </p:nvSpPr>
                <p:spPr bwMode="auto">
                  <a:xfrm>
                    <a:off x="5224" y="2006"/>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8" name="Freeform 43"/>
                  <p:cNvSpPr>
                    <a:spLocks/>
                  </p:cNvSpPr>
                  <p:nvPr/>
                </p:nvSpPr>
                <p:spPr bwMode="auto">
                  <a:xfrm>
                    <a:off x="5227" y="2006"/>
                    <a:ext cx="84" cy="17"/>
                  </a:xfrm>
                  <a:custGeom>
                    <a:avLst/>
                    <a:gdLst>
                      <a:gd name="T0" fmla="*/ 83 w 84"/>
                      <a:gd name="T1" fmla="*/ 0 h 17"/>
                      <a:gd name="T2" fmla="*/ 0 w 84"/>
                      <a:gd name="T3" fmla="*/ 0 h 17"/>
                      <a:gd name="T4" fmla="*/ 0 w 84"/>
                      <a:gd name="T5" fmla="*/ 16 h 17"/>
                      <a:gd name="T6" fmla="*/ 83 w 84"/>
                      <a:gd name="T7" fmla="*/ 16 h 17"/>
                      <a:gd name="T8" fmla="*/ 83 w 84"/>
                      <a:gd name="T9" fmla="*/ 0 h 17"/>
                      <a:gd name="T10" fmla="*/ 0 60000 65536"/>
                      <a:gd name="T11" fmla="*/ 0 60000 65536"/>
                      <a:gd name="T12" fmla="*/ 0 60000 65536"/>
                      <a:gd name="T13" fmla="*/ 0 60000 65536"/>
                      <a:gd name="T14" fmla="*/ 0 60000 65536"/>
                      <a:gd name="T15" fmla="*/ 0 w 84"/>
                      <a:gd name="T16" fmla="*/ 0 h 17"/>
                      <a:gd name="T17" fmla="*/ 84 w 84"/>
                      <a:gd name="T18" fmla="*/ 17 h 17"/>
                    </a:gdLst>
                    <a:ahLst/>
                    <a:cxnLst>
                      <a:cxn ang="T10">
                        <a:pos x="T0" y="T1"/>
                      </a:cxn>
                      <a:cxn ang="T11">
                        <a:pos x="T2" y="T3"/>
                      </a:cxn>
                      <a:cxn ang="T12">
                        <a:pos x="T4" y="T5"/>
                      </a:cxn>
                      <a:cxn ang="T13">
                        <a:pos x="T6" y="T7"/>
                      </a:cxn>
                      <a:cxn ang="T14">
                        <a:pos x="T8" y="T9"/>
                      </a:cxn>
                    </a:cxnLst>
                    <a:rect l="T15" t="T16" r="T17" b="T18"/>
                    <a:pathLst>
                      <a:path w="84" h="17">
                        <a:moveTo>
                          <a:pt x="83" y="0"/>
                        </a:moveTo>
                        <a:lnTo>
                          <a:pt x="0" y="0"/>
                        </a:lnTo>
                        <a:lnTo>
                          <a:pt x="0" y="16"/>
                        </a:lnTo>
                        <a:lnTo>
                          <a:pt x="83" y="16"/>
                        </a:lnTo>
                        <a:lnTo>
                          <a:pt x="83"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199" name="Freeform 44"/>
                  <p:cNvSpPr>
                    <a:spLocks/>
                  </p:cNvSpPr>
                  <p:nvPr/>
                </p:nvSpPr>
                <p:spPr bwMode="auto">
                  <a:xfrm>
                    <a:off x="5312" y="2006"/>
                    <a:ext cx="78" cy="17"/>
                  </a:xfrm>
                  <a:custGeom>
                    <a:avLst/>
                    <a:gdLst>
                      <a:gd name="T0" fmla="*/ 76 w 78"/>
                      <a:gd name="T1" fmla="*/ 0 h 17"/>
                      <a:gd name="T2" fmla="*/ 0 w 78"/>
                      <a:gd name="T3" fmla="*/ 0 h 17"/>
                      <a:gd name="T4" fmla="*/ 0 w 78"/>
                      <a:gd name="T5" fmla="*/ 16 h 17"/>
                      <a:gd name="T6" fmla="*/ 76 w 78"/>
                      <a:gd name="T7" fmla="*/ 16 h 17"/>
                      <a:gd name="T8" fmla="*/ 77 w 78"/>
                      <a:gd name="T9" fmla="*/ 16 h 17"/>
                      <a:gd name="T10" fmla="*/ 76 w 78"/>
                      <a:gd name="T11" fmla="*/ 0 h 17"/>
                      <a:gd name="T12" fmla="*/ 0 60000 65536"/>
                      <a:gd name="T13" fmla="*/ 0 60000 65536"/>
                      <a:gd name="T14" fmla="*/ 0 60000 65536"/>
                      <a:gd name="T15" fmla="*/ 0 60000 65536"/>
                      <a:gd name="T16" fmla="*/ 0 60000 65536"/>
                      <a:gd name="T17" fmla="*/ 0 60000 65536"/>
                      <a:gd name="T18" fmla="*/ 0 w 78"/>
                      <a:gd name="T19" fmla="*/ 0 h 17"/>
                      <a:gd name="T20" fmla="*/ 78 w 7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78" h="17">
                        <a:moveTo>
                          <a:pt x="76" y="0"/>
                        </a:moveTo>
                        <a:lnTo>
                          <a:pt x="0" y="0"/>
                        </a:lnTo>
                        <a:lnTo>
                          <a:pt x="0" y="16"/>
                        </a:lnTo>
                        <a:lnTo>
                          <a:pt x="76" y="16"/>
                        </a:lnTo>
                        <a:lnTo>
                          <a:pt x="77" y="16"/>
                        </a:lnTo>
                        <a:lnTo>
                          <a:pt x="7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0" name="Freeform 45"/>
                  <p:cNvSpPr>
                    <a:spLocks/>
                  </p:cNvSpPr>
                  <p:nvPr/>
                </p:nvSpPr>
                <p:spPr bwMode="auto">
                  <a:xfrm>
                    <a:off x="5187" y="1415"/>
                    <a:ext cx="239" cy="224"/>
                  </a:xfrm>
                  <a:custGeom>
                    <a:avLst/>
                    <a:gdLst>
                      <a:gd name="T0" fmla="*/ 205 w 239"/>
                      <a:gd name="T1" fmla="*/ 217 h 224"/>
                      <a:gd name="T2" fmla="*/ 211 w 239"/>
                      <a:gd name="T3" fmla="*/ 209 h 224"/>
                      <a:gd name="T4" fmla="*/ 216 w 239"/>
                      <a:gd name="T5" fmla="*/ 200 h 224"/>
                      <a:gd name="T6" fmla="*/ 221 w 239"/>
                      <a:gd name="T7" fmla="*/ 190 h 224"/>
                      <a:gd name="T8" fmla="*/ 226 w 239"/>
                      <a:gd name="T9" fmla="*/ 180 h 224"/>
                      <a:gd name="T10" fmla="*/ 229 w 239"/>
                      <a:gd name="T11" fmla="*/ 170 h 224"/>
                      <a:gd name="T12" fmla="*/ 232 w 239"/>
                      <a:gd name="T13" fmla="*/ 159 h 224"/>
                      <a:gd name="T14" fmla="*/ 234 w 239"/>
                      <a:gd name="T15" fmla="*/ 149 h 224"/>
                      <a:gd name="T16" fmla="*/ 236 w 239"/>
                      <a:gd name="T17" fmla="*/ 138 h 224"/>
                      <a:gd name="T18" fmla="*/ 238 w 239"/>
                      <a:gd name="T19" fmla="*/ 126 h 224"/>
                      <a:gd name="T20" fmla="*/ 238 w 239"/>
                      <a:gd name="T21" fmla="*/ 115 h 224"/>
                      <a:gd name="T22" fmla="*/ 237 w 239"/>
                      <a:gd name="T23" fmla="*/ 102 h 224"/>
                      <a:gd name="T24" fmla="*/ 236 w 239"/>
                      <a:gd name="T25" fmla="*/ 90 h 224"/>
                      <a:gd name="T26" fmla="*/ 234 w 239"/>
                      <a:gd name="T27" fmla="*/ 78 h 224"/>
                      <a:gd name="T28" fmla="*/ 231 w 239"/>
                      <a:gd name="T29" fmla="*/ 67 h 224"/>
                      <a:gd name="T30" fmla="*/ 227 w 239"/>
                      <a:gd name="T31" fmla="*/ 56 h 224"/>
                      <a:gd name="T32" fmla="*/ 223 w 239"/>
                      <a:gd name="T33" fmla="*/ 45 h 224"/>
                      <a:gd name="T34" fmla="*/ 218 w 239"/>
                      <a:gd name="T35" fmla="*/ 35 h 224"/>
                      <a:gd name="T36" fmla="*/ 213 w 239"/>
                      <a:gd name="T37" fmla="*/ 25 h 224"/>
                      <a:gd name="T38" fmla="*/ 206 w 239"/>
                      <a:gd name="T39" fmla="*/ 15 h 224"/>
                      <a:gd name="T40" fmla="*/ 200 w 239"/>
                      <a:gd name="T41" fmla="*/ 6 h 224"/>
                      <a:gd name="T42" fmla="*/ 194 w 239"/>
                      <a:gd name="T43" fmla="*/ 0 h 224"/>
                      <a:gd name="T44" fmla="*/ 188 w 239"/>
                      <a:gd name="T45" fmla="*/ 0 h 224"/>
                      <a:gd name="T46" fmla="*/ 179 w 239"/>
                      <a:gd name="T47" fmla="*/ 0 h 224"/>
                      <a:gd name="T48" fmla="*/ 168 w 239"/>
                      <a:gd name="T49" fmla="*/ 0 h 224"/>
                      <a:gd name="T50" fmla="*/ 156 w 239"/>
                      <a:gd name="T51" fmla="*/ 0 h 224"/>
                      <a:gd name="T52" fmla="*/ 144 w 239"/>
                      <a:gd name="T53" fmla="*/ 0 h 224"/>
                      <a:gd name="T54" fmla="*/ 132 w 239"/>
                      <a:gd name="T55" fmla="*/ 0 h 224"/>
                      <a:gd name="T56" fmla="*/ 120 w 239"/>
                      <a:gd name="T57" fmla="*/ 0 h 224"/>
                      <a:gd name="T58" fmla="*/ 110 w 239"/>
                      <a:gd name="T59" fmla="*/ 0 h 224"/>
                      <a:gd name="T60" fmla="*/ 104 w 239"/>
                      <a:gd name="T61" fmla="*/ 0 h 224"/>
                      <a:gd name="T62" fmla="*/ 100 w 239"/>
                      <a:gd name="T63" fmla="*/ 0 h 224"/>
                      <a:gd name="T64" fmla="*/ 95 w 239"/>
                      <a:gd name="T65" fmla="*/ 0 h 224"/>
                      <a:gd name="T66" fmla="*/ 83 w 239"/>
                      <a:gd name="T67" fmla="*/ 0 h 224"/>
                      <a:gd name="T68" fmla="*/ 68 w 239"/>
                      <a:gd name="T69" fmla="*/ 0 h 224"/>
                      <a:gd name="T70" fmla="*/ 53 w 239"/>
                      <a:gd name="T71" fmla="*/ 0 h 224"/>
                      <a:gd name="T72" fmla="*/ 41 w 239"/>
                      <a:gd name="T73" fmla="*/ 0 h 224"/>
                      <a:gd name="T74" fmla="*/ 36 w 239"/>
                      <a:gd name="T75" fmla="*/ 3 h 224"/>
                      <a:gd name="T76" fmla="*/ 29 w 239"/>
                      <a:gd name="T77" fmla="*/ 12 h 224"/>
                      <a:gd name="T78" fmla="*/ 23 w 239"/>
                      <a:gd name="T79" fmla="*/ 21 h 224"/>
                      <a:gd name="T80" fmla="*/ 18 w 239"/>
                      <a:gd name="T81" fmla="*/ 31 h 224"/>
                      <a:gd name="T82" fmla="*/ 14 w 239"/>
                      <a:gd name="T83" fmla="*/ 41 h 224"/>
                      <a:gd name="T84" fmla="*/ 10 w 239"/>
                      <a:gd name="T85" fmla="*/ 51 h 224"/>
                      <a:gd name="T86" fmla="*/ 6 w 239"/>
                      <a:gd name="T87" fmla="*/ 62 h 224"/>
                      <a:gd name="T88" fmla="*/ 4 w 239"/>
                      <a:gd name="T89" fmla="*/ 73 h 224"/>
                      <a:gd name="T90" fmla="*/ 1 w 239"/>
                      <a:gd name="T91" fmla="*/ 85 h 224"/>
                      <a:gd name="T92" fmla="*/ 0 w 239"/>
                      <a:gd name="T93" fmla="*/ 96 h 224"/>
                      <a:gd name="T94" fmla="*/ 0 w 239"/>
                      <a:gd name="T95" fmla="*/ 109 h 224"/>
                      <a:gd name="T96" fmla="*/ 0 w 239"/>
                      <a:gd name="T97" fmla="*/ 120 h 224"/>
                      <a:gd name="T98" fmla="*/ 0 w 239"/>
                      <a:gd name="T99" fmla="*/ 132 h 224"/>
                      <a:gd name="T100" fmla="*/ 2 w 239"/>
                      <a:gd name="T101" fmla="*/ 143 h 224"/>
                      <a:gd name="T102" fmla="*/ 5 w 239"/>
                      <a:gd name="T103" fmla="*/ 155 h 224"/>
                      <a:gd name="T104" fmla="*/ 7 w 239"/>
                      <a:gd name="T105" fmla="*/ 165 h 224"/>
                      <a:gd name="T106" fmla="*/ 11 w 239"/>
                      <a:gd name="T107" fmla="*/ 176 h 224"/>
                      <a:gd name="T108" fmla="*/ 15 w 239"/>
                      <a:gd name="T109" fmla="*/ 186 h 224"/>
                      <a:gd name="T110" fmla="*/ 19 w 239"/>
                      <a:gd name="T111" fmla="*/ 196 h 224"/>
                      <a:gd name="T112" fmla="*/ 24 w 239"/>
                      <a:gd name="T113" fmla="*/ 205 h 224"/>
                      <a:gd name="T114" fmla="*/ 30 w 239"/>
                      <a:gd name="T115" fmla="*/ 214 h 224"/>
                      <a:gd name="T116" fmla="*/ 36 w 239"/>
                      <a:gd name="T117" fmla="*/ 223 h 224"/>
                      <a:gd name="T118" fmla="*/ 201 w 239"/>
                      <a:gd name="T119" fmla="*/ 223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9"/>
                      <a:gd name="T181" fmla="*/ 0 h 224"/>
                      <a:gd name="T182" fmla="*/ 239 w 239"/>
                      <a:gd name="T183" fmla="*/ 224 h 2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9" h="224">
                        <a:moveTo>
                          <a:pt x="201" y="223"/>
                        </a:moveTo>
                        <a:lnTo>
                          <a:pt x="203" y="220"/>
                        </a:lnTo>
                        <a:lnTo>
                          <a:pt x="205" y="217"/>
                        </a:lnTo>
                        <a:lnTo>
                          <a:pt x="208" y="214"/>
                        </a:lnTo>
                        <a:lnTo>
                          <a:pt x="209" y="211"/>
                        </a:lnTo>
                        <a:lnTo>
                          <a:pt x="211" y="209"/>
                        </a:lnTo>
                        <a:lnTo>
                          <a:pt x="213" y="205"/>
                        </a:lnTo>
                        <a:lnTo>
                          <a:pt x="214" y="202"/>
                        </a:lnTo>
                        <a:lnTo>
                          <a:pt x="216" y="200"/>
                        </a:lnTo>
                        <a:lnTo>
                          <a:pt x="218" y="196"/>
                        </a:lnTo>
                        <a:lnTo>
                          <a:pt x="220" y="193"/>
                        </a:lnTo>
                        <a:lnTo>
                          <a:pt x="221" y="190"/>
                        </a:lnTo>
                        <a:lnTo>
                          <a:pt x="223" y="187"/>
                        </a:lnTo>
                        <a:lnTo>
                          <a:pt x="224" y="183"/>
                        </a:lnTo>
                        <a:lnTo>
                          <a:pt x="226" y="180"/>
                        </a:lnTo>
                        <a:lnTo>
                          <a:pt x="226" y="177"/>
                        </a:lnTo>
                        <a:lnTo>
                          <a:pt x="228" y="173"/>
                        </a:lnTo>
                        <a:lnTo>
                          <a:pt x="229" y="170"/>
                        </a:lnTo>
                        <a:lnTo>
                          <a:pt x="230" y="167"/>
                        </a:lnTo>
                        <a:lnTo>
                          <a:pt x="232" y="163"/>
                        </a:lnTo>
                        <a:lnTo>
                          <a:pt x="232" y="159"/>
                        </a:lnTo>
                        <a:lnTo>
                          <a:pt x="233" y="156"/>
                        </a:lnTo>
                        <a:lnTo>
                          <a:pt x="234" y="152"/>
                        </a:lnTo>
                        <a:lnTo>
                          <a:pt x="234" y="149"/>
                        </a:lnTo>
                        <a:lnTo>
                          <a:pt x="235" y="145"/>
                        </a:lnTo>
                        <a:lnTo>
                          <a:pt x="236" y="141"/>
                        </a:lnTo>
                        <a:lnTo>
                          <a:pt x="236" y="138"/>
                        </a:lnTo>
                        <a:lnTo>
                          <a:pt x="237" y="134"/>
                        </a:lnTo>
                        <a:lnTo>
                          <a:pt x="237" y="130"/>
                        </a:lnTo>
                        <a:lnTo>
                          <a:pt x="238" y="126"/>
                        </a:lnTo>
                        <a:lnTo>
                          <a:pt x="238" y="123"/>
                        </a:lnTo>
                        <a:lnTo>
                          <a:pt x="238" y="119"/>
                        </a:lnTo>
                        <a:lnTo>
                          <a:pt x="238" y="115"/>
                        </a:lnTo>
                        <a:lnTo>
                          <a:pt x="238" y="111"/>
                        </a:lnTo>
                        <a:lnTo>
                          <a:pt x="238" y="106"/>
                        </a:lnTo>
                        <a:lnTo>
                          <a:pt x="237" y="102"/>
                        </a:lnTo>
                        <a:lnTo>
                          <a:pt x="237" y="98"/>
                        </a:lnTo>
                        <a:lnTo>
                          <a:pt x="237" y="94"/>
                        </a:lnTo>
                        <a:lnTo>
                          <a:pt x="236" y="90"/>
                        </a:lnTo>
                        <a:lnTo>
                          <a:pt x="235" y="86"/>
                        </a:lnTo>
                        <a:lnTo>
                          <a:pt x="234" y="82"/>
                        </a:lnTo>
                        <a:lnTo>
                          <a:pt x="234" y="78"/>
                        </a:lnTo>
                        <a:lnTo>
                          <a:pt x="233" y="75"/>
                        </a:lnTo>
                        <a:lnTo>
                          <a:pt x="232" y="71"/>
                        </a:lnTo>
                        <a:lnTo>
                          <a:pt x="231" y="67"/>
                        </a:lnTo>
                        <a:lnTo>
                          <a:pt x="230" y="63"/>
                        </a:lnTo>
                        <a:lnTo>
                          <a:pt x="229" y="59"/>
                        </a:lnTo>
                        <a:lnTo>
                          <a:pt x="227" y="56"/>
                        </a:lnTo>
                        <a:lnTo>
                          <a:pt x="226" y="52"/>
                        </a:lnTo>
                        <a:lnTo>
                          <a:pt x="225" y="48"/>
                        </a:lnTo>
                        <a:lnTo>
                          <a:pt x="223" y="45"/>
                        </a:lnTo>
                        <a:lnTo>
                          <a:pt x="221" y="42"/>
                        </a:lnTo>
                        <a:lnTo>
                          <a:pt x="220" y="38"/>
                        </a:lnTo>
                        <a:lnTo>
                          <a:pt x="218" y="35"/>
                        </a:lnTo>
                        <a:lnTo>
                          <a:pt x="216" y="31"/>
                        </a:lnTo>
                        <a:lnTo>
                          <a:pt x="214" y="28"/>
                        </a:lnTo>
                        <a:lnTo>
                          <a:pt x="213" y="25"/>
                        </a:lnTo>
                        <a:lnTo>
                          <a:pt x="210" y="21"/>
                        </a:lnTo>
                        <a:lnTo>
                          <a:pt x="208" y="18"/>
                        </a:lnTo>
                        <a:lnTo>
                          <a:pt x="206" y="15"/>
                        </a:lnTo>
                        <a:lnTo>
                          <a:pt x="204" y="12"/>
                        </a:lnTo>
                        <a:lnTo>
                          <a:pt x="202" y="9"/>
                        </a:lnTo>
                        <a:lnTo>
                          <a:pt x="200" y="6"/>
                        </a:lnTo>
                        <a:lnTo>
                          <a:pt x="197" y="3"/>
                        </a:lnTo>
                        <a:lnTo>
                          <a:pt x="195" y="0"/>
                        </a:lnTo>
                        <a:lnTo>
                          <a:pt x="194" y="0"/>
                        </a:lnTo>
                        <a:lnTo>
                          <a:pt x="192" y="0"/>
                        </a:lnTo>
                        <a:lnTo>
                          <a:pt x="191" y="0"/>
                        </a:lnTo>
                        <a:lnTo>
                          <a:pt x="188" y="0"/>
                        </a:lnTo>
                        <a:lnTo>
                          <a:pt x="185" y="0"/>
                        </a:lnTo>
                        <a:lnTo>
                          <a:pt x="182" y="0"/>
                        </a:lnTo>
                        <a:lnTo>
                          <a:pt x="179" y="0"/>
                        </a:lnTo>
                        <a:lnTo>
                          <a:pt x="176" y="0"/>
                        </a:lnTo>
                        <a:lnTo>
                          <a:pt x="173" y="0"/>
                        </a:lnTo>
                        <a:lnTo>
                          <a:pt x="168" y="0"/>
                        </a:lnTo>
                        <a:lnTo>
                          <a:pt x="164" y="0"/>
                        </a:lnTo>
                        <a:lnTo>
                          <a:pt x="161" y="0"/>
                        </a:lnTo>
                        <a:lnTo>
                          <a:pt x="156" y="0"/>
                        </a:lnTo>
                        <a:lnTo>
                          <a:pt x="152" y="0"/>
                        </a:lnTo>
                        <a:lnTo>
                          <a:pt x="148" y="0"/>
                        </a:lnTo>
                        <a:lnTo>
                          <a:pt x="144" y="0"/>
                        </a:lnTo>
                        <a:lnTo>
                          <a:pt x="139" y="0"/>
                        </a:lnTo>
                        <a:lnTo>
                          <a:pt x="135" y="0"/>
                        </a:lnTo>
                        <a:lnTo>
                          <a:pt x="132" y="0"/>
                        </a:lnTo>
                        <a:lnTo>
                          <a:pt x="127" y="0"/>
                        </a:lnTo>
                        <a:lnTo>
                          <a:pt x="123" y="0"/>
                        </a:lnTo>
                        <a:lnTo>
                          <a:pt x="120" y="0"/>
                        </a:lnTo>
                        <a:lnTo>
                          <a:pt x="116" y="0"/>
                        </a:lnTo>
                        <a:lnTo>
                          <a:pt x="114" y="0"/>
                        </a:lnTo>
                        <a:lnTo>
                          <a:pt x="110" y="0"/>
                        </a:lnTo>
                        <a:lnTo>
                          <a:pt x="108" y="0"/>
                        </a:lnTo>
                        <a:lnTo>
                          <a:pt x="105" y="0"/>
                        </a:lnTo>
                        <a:lnTo>
                          <a:pt x="104" y="0"/>
                        </a:lnTo>
                        <a:lnTo>
                          <a:pt x="102" y="0"/>
                        </a:lnTo>
                        <a:lnTo>
                          <a:pt x="101" y="0"/>
                        </a:lnTo>
                        <a:lnTo>
                          <a:pt x="100" y="0"/>
                        </a:lnTo>
                        <a:lnTo>
                          <a:pt x="99" y="0"/>
                        </a:lnTo>
                        <a:lnTo>
                          <a:pt x="98" y="0"/>
                        </a:lnTo>
                        <a:lnTo>
                          <a:pt x="95" y="0"/>
                        </a:lnTo>
                        <a:lnTo>
                          <a:pt x="92" y="0"/>
                        </a:lnTo>
                        <a:lnTo>
                          <a:pt x="88" y="0"/>
                        </a:lnTo>
                        <a:lnTo>
                          <a:pt x="83" y="0"/>
                        </a:lnTo>
                        <a:lnTo>
                          <a:pt x="79" y="0"/>
                        </a:lnTo>
                        <a:lnTo>
                          <a:pt x="74" y="0"/>
                        </a:lnTo>
                        <a:lnTo>
                          <a:pt x="68" y="0"/>
                        </a:lnTo>
                        <a:lnTo>
                          <a:pt x="63" y="0"/>
                        </a:lnTo>
                        <a:lnTo>
                          <a:pt x="58" y="0"/>
                        </a:lnTo>
                        <a:lnTo>
                          <a:pt x="53" y="0"/>
                        </a:lnTo>
                        <a:lnTo>
                          <a:pt x="48" y="0"/>
                        </a:lnTo>
                        <a:lnTo>
                          <a:pt x="45" y="0"/>
                        </a:lnTo>
                        <a:lnTo>
                          <a:pt x="41" y="0"/>
                        </a:lnTo>
                        <a:lnTo>
                          <a:pt x="40" y="0"/>
                        </a:lnTo>
                        <a:lnTo>
                          <a:pt x="39" y="0"/>
                        </a:lnTo>
                        <a:lnTo>
                          <a:pt x="36" y="3"/>
                        </a:lnTo>
                        <a:lnTo>
                          <a:pt x="34" y="6"/>
                        </a:lnTo>
                        <a:lnTo>
                          <a:pt x="32" y="9"/>
                        </a:lnTo>
                        <a:lnTo>
                          <a:pt x="29" y="12"/>
                        </a:lnTo>
                        <a:lnTo>
                          <a:pt x="28" y="15"/>
                        </a:lnTo>
                        <a:lnTo>
                          <a:pt x="26" y="18"/>
                        </a:lnTo>
                        <a:lnTo>
                          <a:pt x="23" y="21"/>
                        </a:lnTo>
                        <a:lnTo>
                          <a:pt x="22" y="24"/>
                        </a:lnTo>
                        <a:lnTo>
                          <a:pt x="20" y="28"/>
                        </a:lnTo>
                        <a:lnTo>
                          <a:pt x="18" y="31"/>
                        </a:lnTo>
                        <a:lnTo>
                          <a:pt x="17" y="34"/>
                        </a:lnTo>
                        <a:lnTo>
                          <a:pt x="15" y="38"/>
                        </a:lnTo>
                        <a:lnTo>
                          <a:pt x="14" y="41"/>
                        </a:lnTo>
                        <a:lnTo>
                          <a:pt x="12" y="45"/>
                        </a:lnTo>
                        <a:lnTo>
                          <a:pt x="11" y="48"/>
                        </a:lnTo>
                        <a:lnTo>
                          <a:pt x="10" y="51"/>
                        </a:lnTo>
                        <a:lnTo>
                          <a:pt x="8" y="55"/>
                        </a:lnTo>
                        <a:lnTo>
                          <a:pt x="7" y="59"/>
                        </a:lnTo>
                        <a:lnTo>
                          <a:pt x="6" y="62"/>
                        </a:lnTo>
                        <a:lnTo>
                          <a:pt x="5" y="66"/>
                        </a:lnTo>
                        <a:lnTo>
                          <a:pt x="5" y="70"/>
                        </a:lnTo>
                        <a:lnTo>
                          <a:pt x="4" y="73"/>
                        </a:lnTo>
                        <a:lnTo>
                          <a:pt x="3" y="77"/>
                        </a:lnTo>
                        <a:lnTo>
                          <a:pt x="2" y="81"/>
                        </a:lnTo>
                        <a:lnTo>
                          <a:pt x="1" y="85"/>
                        </a:lnTo>
                        <a:lnTo>
                          <a:pt x="1" y="89"/>
                        </a:lnTo>
                        <a:lnTo>
                          <a:pt x="0" y="92"/>
                        </a:lnTo>
                        <a:lnTo>
                          <a:pt x="0" y="96"/>
                        </a:lnTo>
                        <a:lnTo>
                          <a:pt x="0" y="100"/>
                        </a:lnTo>
                        <a:lnTo>
                          <a:pt x="0" y="104"/>
                        </a:lnTo>
                        <a:lnTo>
                          <a:pt x="0" y="109"/>
                        </a:lnTo>
                        <a:lnTo>
                          <a:pt x="0" y="112"/>
                        </a:lnTo>
                        <a:lnTo>
                          <a:pt x="0" y="117"/>
                        </a:lnTo>
                        <a:lnTo>
                          <a:pt x="0" y="120"/>
                        </a:lnTo>
                        <a:lnTo>
                          <a:pt x="0" y="124"/>
                        </a:lnTo>
                        <a:lnTo>
                          <a:pt x="0" y="128"/>
                        </a:lnTo>
                        <a:lnTo>
                          <a:pt x="0" y="132"/>
                        </a:lnTo>
                        <a:lnTo>
                          <a:pt x="1" y="136"/>
                        </a:lnTo>
                        <a:lnTo>
                          <a:pt x="1" y="139"/>
                        </a:lnTo>
                        <a:lnTo>
                          <a:pt x="2" y="143"/>
                        </a:lnTo>
                        <a:lnTo>
                          <a:pt x="3" y="147"/>
                        </a:lnTo>
                        <a:lnTo>
                          <a:pt x="3" y="151"/>
                        </a:lnTo>
                        <a:lnTo>
                          <a:pt x="5" y="155"/>
                        </a:lnTo>
                        <a:lnTo>
                          <a:pt x="5" y="158"/>
                        </a:lnTo>
                        <a:lnTo>
                          <a:pt x="6" y="162"/>
                        </a:lnTo>
                        <a:lnTo>
                          <a:pt x="7" y="165"/>
                        </a:lnTo>
                        <a:lnTo>
                          <a:pt x="8" y="169"/>
                        </a:lnTo>
                        <a:lnTo>
                          <a:pt x="10" y="172"/>
                        </a:lnTo>
                        <a:lnTo>
                          <a:pt x="11" y="176"/>
                        </a:lnTo>
                        <a:lnTo>
                          <a:pt x="12" y="179"/>
                        </a:lnTo>
                        <a:lnTo>
                          <a:pt x="13" y="183"/>
                        </a:lnTo>
                        <a:lnTo>
                          <a:pt x="15" y="186"/>
                        </a:lnTo>
                        <a:lnTo>
                          <a:pt x="17" y="189"/>
                        </a:lnTo>
                        <a:lnTo>
                          <a:pt x="17" y="193"/>
                        </a:lnTo>
                        <a:lnTo>
                          <a:pt x="19" y="196"/>
                        </a:lnTo>
                        <a:lnTo>
                          <a:pt x="21" y="199"/>
                        </a:lnTo>
                        <a:lnTo>
                          <a:pt x="23" y="202"/>
                        </a:lnTo>
                        <a:lnTo>
                          <a:pt x="24" y="205"/>
                        </a:lnTo>
                        <a:lnTo>
                          <a:pt x="27" y="208"/>
                        </a:lnTo>
                        <a:lnTo>
                          <a:pt x="29" y="211"/>
                        </a:lnTo>
                        <a:lnTo>
                          <a:pt x="30" y="214"/>
                        </a:lnTo>
                        <a:lnTo>
                          <a:pt x="33" y="217"/>
                        </a:lnTo>
                        <a:lnTo>
                          <a:pt x="34" y="220"/>
                        </a:lnTo>
                        <a:lnTo>
                          <a:pt x="36" y="223"/>
                        </a:lnTo>
                        <a:lnTo>
                          <a:pt x="40" y="223"/>
                        </a:lnTo>
                        <a:lnTo>
                          <a:pt x="124" y="223"/>
                        </a:lnTo>
                        <a:lnTo>
                          <a:pt x="201" y="223"/>
                        </a:lnTo>
                      </a:path>
                    </a:pathLst>
                  </a:custGeom>
                  <a:solidFill>
                    <a:srgbClr val="A8A8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1" name="Freeform 46"/>
                  <p:cNvSpPr>
                    <a:spLocks/>
                  </p:cNvSpPr>
                  <p:nvPr/>
                </p:nvSpPr>
                <p:spPr bwMode="auto">
                  <a:xfrm>
                    <a:off x="5389" y="1531"/>
                    <a:ext cx="38" cy="109"/>
                  </a:xfrm>
                  <a:custGeom>
                    <a:avLst/>
                    <a:gdLst>
                      <a:gd name="T0" fmla="*/ 35 w 38"/>
                      <a:gd name="T1" fmla="*/ 4 h 109"/>
                      <a:gd name="T2" fmla="*/ 34 w 38"/>
                      <a:gd name="T3" fmla="*/ 12 h 109"/>
                      <a:gd name="T4" fmla="*/ 34 w 38"/>
                      <a:gd name="T5" fmla="*/ 19 h 109"/>
                      <a:gd name="T6" fmla="*/ 33 w 38"/>
                      <a:gd name="T7" fmla="*/ 26 h 109"/>
                      <a:gd name="T8" fmla="*/ 31 w 38"/>
                      <a:gd name="T9" fmla="*/ 34 h 109"/>
                      <a:gd name="T10" fmla="*/ 30 w 38"/>
                      <a:gd name="T11" fmla="*/ 40 h 109"/>
                      <a:gd name="T12" fmla="*/ 29 w 38"/>
                      <a:gd name="T13" fmla="*/ 48 h 109"/>
                      <a:gd name="T14" fmla="*/ 26 w 38"/>
                      <a:gd name="T15" fmla="*/ 54 h 109"/>
                      <a:gd name="T16" fmla="*/ 24 w 38"/>
                      <a:gd name="T17" fmla="*/ 61 h 109"/>
                      <a:gd name="T18" fmla="*/ 22 w 38"/>
                      <a:gd name="T19" fmla="*/ 68 h 109"/>
                      <a:gd name="T20" fmla="*/ 18 w 38"/>
                      <a:gd name="T21" fmla="*/ 74 h 109"/>
                      <a:gd name="T22" fmla="*/ 16 w 38"/>
                      <a:gd name="T23" fmla="*/ 81 h 109"/>
                      <a:gd name="T24" fmla="*/ 12 w 38"/>
                      <a:gd name="T25" fmla="*/ 86 h 109"/>
                      <a:gd name="T26" fmla="*/ 9 w 38"/>
                      <a:gd name="T27" fmla="*/ 92 h 109"/>
                      <a:gd name="T28" fmla="*/ 6 w 38"/>
                      <a:gd name="T29" fmla="*/ 98 h 109"/>
                      <a:gd name="T30" fmla="*/ 1 w 38"/>
                      <a:gd name="T31" fmla="*/ 104 h 109"/>
                      <a:gd name="T32" fmla="*/ 0 w 38"/>
                      <a:gd name="T33" fmla="*/ 108 h 109"/>
                      <a:gd name="T34" fmla="*/ 6 w 38"/>
                      <a:gd name="T35" fmla="*/ 102 h 109"/>
                      <a:gd name="T36" fmla="*/ 9 w 38"/>
                      <a:gd name="T37" fmla="*/ 97 h 109"/>
                      <a:gd name="T38" fmla="*/ 12 w 38"/>
                      <a:gd name="T39" fmla="*/ 91 h 109"/>
                      <a:gd name="T40" fmla="*/ 16 w 38"/>
                      <a:gd name="T41" fmla="*/ 84 h 109"/>
                      <a:gd name="T42" fmla="*/ 19 w 38"/>
                      <a:gd name="T43" fmla="*/ 78 h 109"/>
                      <a:gd name="T44" fmla="*/ 22 w 38"/>
                      <a:gd name="T45" fmla="*/ 72 h 109"/>
                      <a:gd name="T46" fmla="*/ 24 w 38"/>
                      <a:gd name="T47" fmla="*/ 65 h 109"/>
                      <a:gd name="T48" fmla="*/ 27 w 38"/>
                      <a:gd name="T49" fmla="*/ 58 h 109"/>
                      <a:gd name="T50" fmla="*/ 30 w 38"/>
                      <a:gd name="T51" fmla="*/ 52 h 109"/>
                      <a:gd name="T52" fmla="*/ 31 w 38"/>
                      <a:gd name="T53" fmla="*/ 45 h 109"/>
                      <a:gd name="T54" fmla="*/ 33 w 38"/>
                      <a:gd name="T55" fmla="*/ 37 h 109"/>
                      <a:gd name="T56" fmla="*/ 34 w 38"/>
                      <a:gd name="T57" fmla="*/ 30 h 109"/>
                      <a:gd name="T58" fmla="*/ 35 w 38"/>
                      <a:gd name="T59" fmla="*/ 23 h 109"/>
                      <a:gd name="T60" fmla="*/ 36 w 38"/>
                      <a:gd name="T61" fmla="*/ 15 h 109"/>
                      <a:gd name="T62" fmla="*/ 37 w 38"/>
                      <a:gd name="T63" fmla="*/ 8 h 109"/>
                      <a:gd name="T64" fmla="*/ 37 w 38"/>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109"/>
                      <a:gd name="T101" fmla="*/ 38 w 38"/>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109">
                        <a:moveTo>
                          <a:pt x="35" y="0"/>
                        </a:moveTo>
                        <a:lnTo>
                          <a:pt x="35" y="4"/>
                        </a:lnTo>
                        <a:lnTo>
                          <a:pt x="35" y="8"/>
                        </a:lnTo>
                        <a:lnTo>
                          <a:pt x="34" y="12"/>
                        </a:lnTo>
                        <a:lnTo>
                          <a:pt x="34" y="15"/>
                        </a:lnTo>
                        <a:lnTo>
                          <a:pt x="34" y="19"/>
                        </a:lnTo>
                        <a:lnTo>
                          <a:pt x="33" y="22"/>
                        </a:lnTo>
                        <a:lnTo>
                          <a:pt x="33" y="26"/>
                        </a:lnTo>
                        <a:lnTo>
                          <a:pt x="32" y="30"/>
                        </a:lnTo>
                        <a:lnTo>
                          <a:pt x="31" y="34"/>
                        </a:lnTo>
                        <a:lnTo>
                          <a:pt x="30" y="37"/>
                        </a:lnTo>
                        <a:lnTo>
                          <a:pt x="30" y="40"/>
                        </a:lnTo>
                        <a:lnTo>
                          <a:pt x="29" y="44"/>
                        </a:lnTo>
                        <a:lnTo>
                          <a:pt x="29" y="48"/>
                        </a:lnTo>
                        <a:lnTo>
                          <a:pt x="27" y="51"/>
                        </a:lnTo>
                        <a:lnTo>
                          <a:pt x="26" y="54"/>
                        </a:lnTo>
                        <a:lnTo>
                          <a:pt x="25" y="58"/>
                        </a:lnTo>
                        <a:lnTo>
                          <a:pt x="24" y="61"/>
                        </a:lnTo>
                        <a:lnTo>
                          <a:pt x="23" y="64"/>
                        </a:lnTo>
                        <a:lnTo>
                          <a:pt x="22" y="68"/>
                        </a:lnTo>
                        <a:lnTo>
                          <a:pt x="20" y="71"/>
                        </a:lnTo>
                        <a:lnTo>
                          <a:pt x="18" y="74"/>
                        </a:lnTo>
                        <a:lnTo>
                          <a:pt x="18" y="77"/>
                        </a:lnTo>
                        <a:lnTo>
                          <a:pt x="16" y="81"/>
                        </a:lnTo>
                        <a:lnTo>
                          <a:pt x="14" y="84"/>
                        </a:lnTo>
                        <a:lnTo>
                          <a:pt x="12" y="86"/>
                        </a:lnTo>
                        <a:lnTo>
                          <a:pt x="11" y="89"/>
                        </a:lnTo>
                        <a:lnTo>
                          <a:pt x="9" y="92"/>
                        </a:lnTo>
                        <a:lnTo>
                          <a:pt x="7" y="95"/>
                        </a:lnTo>
                        <a:lnTo>
                          <a:pt x="6" y="98"/>
                        </a:lnTo>
                        <a:lnTo>
                          <a:pt x="4" y="101"/>
                        </a:lnTo>
                        <a:lnTo>
                          <a:pt x="1" y="104"/>
                        </a:lnTo>
                        <a:lnTo>
                          <a:pt x="0" y="107"/>
                        </a:lnTo>
                        <a:lnTo>
                          <a:pt x="0" y="108"/>
                        </a:lnTo>
                        <a:lnTo>
                          <a:pt x="3" y="105"/>
                        </a:lnTo>
                        <a:lnTo>
                          <a:pt x="6" y="102"/>
                        </a:lnTo>
                        <a:lnTo>
                          <a:pt x="7" y="100"/>
                        </a:lnTo>
                        <a:lnTo>
                          <a:pt x="9" y="97"/>
                        </a:lnTo>
                        <a:lnTo>
                          <a:pt x="11" y="94"/>
                        </a:lnTo>
                        <a:lnTo>
                          <a:pt x="12" y="91"/>
                        </a:lnTo>
                        <a:lnTo>
                          <a:pt x="14" y="88"/>
                        </a:lnTo>
                        <a:lnTo>
                          <a:pt x="16" y="84"/>
                        </a:lnTo>
                        <a:lnTo>
                          <a:pt x="18" y="81"/>
                        </a:lnTo>
                        <a:lnTo>
                          <a:pt x="19" y="78"/>
                        </a:lnTo>
                        <a:lnTo>
                          <a:pt x="20" y="75"/>
                        </a:lnTo>
                        <a:lnTo>
                          <a:pt x="22" y="72"/>
                        </a:lnTo>
                        <a:lnTo>
                          <a:pt x="24" y="68"/>
                        </a:lnTo>
                        <a:lnTo>
                          <a:pt x="24" y="65"/>
                        </a:lnTo>
                        <a:lnTo>
                          <a:pt x="26" y="62"/>
                        </a:lnTo>
                        <a:lnTo>
                          <a:pt x="27" y="58"/>
                        </a:lnTo>
                        <a:lnTo>
                          <a:pt x="28" y="55"/>
                        </a:lnTo>
                        <a:lnTo>
                          <a:pt x="30" y="52"/>
                        </a:lnTo>
                        <a:lnTo>
                          <a:pt x="30" y="48"/>
                        </a:lnTo>
                        <a:lnTo>
                          <a:pt x="31" y="45"/>
                        </a:lnTo>
                        <a:lnTo>
                          <a:pt x="32" y="41"/>
                        </a:lnTo>
                        <a:lnTo>
                          <a:pt x="33" y="37"/>
                        </a:lnTo>
                        <a:lnTo>
                          <a:pt x="34" y="34"/>
                        </a:lnTo>
                        <a:lnTo>
                          <a:pt x="34" y="30"/>
                        </a:lnTo>
                        <a:lnTo>
                          <a:pt x="35" y="27"/>
                        </a:lnTo>
                        <a:lnTo>
                          <a:pt x="35" y="23"/>
                        </a:lnTo>
                        <a:lnTo>
                          <a:pt x="36" y="19"/>
                        </a:lnTo>
                        <a:lnTo>
                          <a:pt x="36" y="15"/>
                        </a:lnTo>
                        <a:lnTo>
                          <a:pt x="37" y="12"/>
                        </a:lnTo>
                        <a:lnTo>
                          <a:pt x="37" y="8"/>
                        </a:lnTo>
                        <a:lnTo>
                          <a:pt x="37" y="4"/>
                        </a:lnTo>
                        <a:lnTo>
                          <a:pt x="37" y="0"/>
                        </a:lnTo>
                        <a:lnTo>
                          <a:pt x="3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2" name="Freeform 47"/>
                  <p:cNvSpPr>
                    <a:spLocks/>
                  </p:cNvSpPr>
                  <p:nvPr/>
                </p:nvSpPr>
                <p:spPr bwMode="auto">
                  <a:xfrm>
                    <a:off x="5383" y="1414"/>
                    <a:ext cx="44" cy="116"/>
                  </a:xfrm>
                  <a:custGeom>
                    <a:avLst/>
                    <a:gdLst>
                      <a:gd name="T0" fmla="*/ 2 w 44"/>
                      <a:gd name="T1" fmla="*/ 5 h 116"/>
                      <a:gd name="T2" fmla="*/ 6 w 44"/>
                      <a:gd name="T3" fmla="*/ 11 h 116"/>
                      <a:gd name="T4" fmla="*/ 11 w 44"/>
                      <a:gd name="T5" fmla="*/ 17 h 116"/>
                      <a:gd name="T6" fmla="*/ 14 w 44"/>
                      <a:gd name="T7" fmla="*/ 23 h 116"/>
                      <a:gd name="T8" fmla="*/ 18 w 44"/>
                      <a:gd name="T9" fmla="*/ 29 h 116"/>
                      <a:gd name="T10" fmla="*/ 22 w 44"/>
                      <a:gd name="T11" fmla="*/ 36 h 116"/>
                      <a:gd name="T12" fmla="*/ 25 w 44"/>
                      <a:gd name="T13" fmla="*/ 43 h 116"/>
                      <a:gd name="T14" fmla="*/ 28 w 44"/>
                      <a:gd name="T15" fmla="*/ 50 h 116"/>
                      <a:gd name="T16" fmla="*/ 30 w 44"/>
                      <a:gd name="T17" fmla="*/ 57 h 116"/>
                      <a:gd name="T18" fmla="*/ 33 w 44"/>
                      <a:gd name="T19" fmla="*/ 64 h 116"/>
                      <a:gd name="T20" fmla="*/ 35 w 44"/>
                      <a:gd name="T21" fmla="*/ 72 h 116"/>
                      <a:gd name="T22" fmla="*/ 36 w 44"/>
                      <a:gd name="T23" fmla="*/ 79 h 116"/>
                      <a:gd name="T24" fmla="*/ 38 w 44"/>
                      <a:gd name="T25" fmla="*/ 87 h 116"/>
                      <a:gd name="T26" fmla="*/ 40 w 44"/>
                      <a:gd name="T27" fmla="*/ 95 h 116"/>
                      <a:gd name="T28" fmla="*/ 40 w 44"/>
                      <a:gd name="T29" fmla="*/ 103 h 116"/>
                      <a:gd name="T30" fmla="*/ 41 w 44"/>
                      <a:gd name="T31" fmla="*/ 111 h 116"/>
                      <a:gd name="T32" fmla="*/ 43 w 44"/>
                      <a:gd name="T33" fmla="*/ 115 h 116"/>
                      <a:gd name="T34" fmla="*/ 43 w 44"/>
                      <a:gd name="T35" fmla="*/ 107 h 116"/>
                      <a:gd name="T36" fmla="*/ 42 w 44"/>
                      <a:gd name="T37" fmla="*/ 98 h 116"/>
                      <a:gd name="T38" fmla="*/ 41 w 44"/>
                      <a:gd name="T39" fmla="*/ 91 h 116"/>
                      <a:gd name="T40" fmla="*/ 40 w 44"/>
                      <a:gd name="T41" fmla="*/ 83 h 116"/>
                      <a:gd name="T42" fmla="*/ 38 w 44"/>
                      <a:gd name="T43" fmla="*/ 75 h 116"/>
                      <a:gd name="T44" fmla="*/ 36 w 44"/>
                      <a:gd name="T45" fmla="*/ 67 h 116"/>
                      <a:gd name="T46" fmla="*/ 34 w 44"/>
                      <a:gd name="T47" fmla="*/ 60 h 116"/>
                      <a:gd name="T48" fmla="*/ 31 w 44"/>
                      <a:gd name="T49" fmla="*/ 52 h 116"/>
                      <a:gd name="T50" fmla="*/ 28 w 44"/>
                      <a:gd name="T51" fmla="*/ 45 h 116"/>
                      <a:gd name="T52" fmla="*/ 25 w 44"/>
                      <a:gd name="T53" fmla="*/ 39 h 116"/>
                      <a:gd name="T54" fmla="*/ 22 w 44"/>
                      <a:gd name="T55" fmla="*/ 32 h 116"/>
                      <a:gd name="T56" fmla="*/ 18 w 44"/>
                      <a:gd name="T57" fmla="*/ 25 h 116"/>
                      <a:gd name="T58" fmla="*/ 14 w 44"/>
                      <a:gd name="T59" fmla="*/ 19 h 116"/>
                      <a:gd name="T60" fmla="*/ 10 w 44"/>
                      <a:gd name="T61" fmla="*/ 12 h 116"/>
                      <a:gd name="T62" fmla="*/ 6 w 44"/>
                      <a:gd name="T63" fmla="*/ 6 h 116"/>
                      <a:gd name="T64" fmla="*/ 0 w 4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116"/>
                      <a:gd name="T101" fmla="*/ 44 w 4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116">
                        <a:moveTo>
                          <a:pt x="0" y="2"/>
                        </a:moveTo>
                        <a:lnTo>
                          <a:pt x="2" y="5"/>
                        </a:lnTo>
                        <a:lnTo>
                          <a:pt x="4" y="8"/>
                        </a:lnTo>
                        <a:lnTo>
                          <a:pt x="6" y="11"/>
                        </a:lnTo>
                        <a:lnTo>
                          <a:pt x="8" y="14"/>
                        </a:lnTo>
                        <a:lnTo>
                          <a:pt x="11" y="17"/>
                        </a:lnTo>
                        <a:lnTo>
                          <a:pt x="12" y="20"/>
                        </a:lnTo>
                        <a:lnTo>
                          <a:pt x="14" y="23"/>
                        </a:lnTo>
                        <a:lnTo>
                          <a:pt x="17" y="26"/>
                        </a:lnTo>
                        <a:lnTo>
                          <a:pt x="18" y="29"/>
                        </a:lnTo>
                        <a:lnTo>
                          <a:pt x="20" y="33"/>
                        </a:lnTo>
                        <a:lnTo>
                          <a:pt x="22" y="36"/>
                        </a:lnTo>
                        <a:lnTo>
                          <a:pt x="24" y="40"/>
                        </a:lnTo>
                        <a:lnTo>
                          <a:pt x="25" y="43"/>
                        </a:lnTo>
                        <a:lnTo>
                          <a:pt x="26" y="46"/>
                        </a:lnTo>
                        <a:lnTo>
                          <a:pt x="28" y="50"/>
                        </a:lnTo>
                        <a:lnTo>
                          <a:pt x="30" y="53"/>
                        </a:lnTo>
                        <a:lnTo>
                          <a:pt x="30" y="57"/>
                        </a:lnTo>
                        <a:lnTo>
                          <a:pt x="32" y="60"/>
                        </a:lnTo>
                        <a:lnTo>
                          <a:pt x="33" y="64"/>
                        </a:lnTo>
                        <a:lnTo>
                          <a:pt x="34" y="68"/>
                        </a:lnTo>
                        <a:lnTo>
                          <a:pt x="35" y="72"/>
                        </a:lnTo>
                        <a:lnTo>
                          <a:pt x="36" y="75"/>
                        </a:lnTo>
                        <a:lnTo>
                          <a:pt x="36" y="79"/>
                        </a:lnTo>
                        <a:lnTo>
                          <a:pt x="37" y="83"/>
                        </a:lnTo>
                        <a:lnTo>
                          <a:pt x="38" y="87"/>
                        </a:lnTo>
                        <a:lnTo>
                          <a:pt x="39" y="91"/>
                        </a:lnTo>
                        <a:lnTo>
                          <a:pt x="40" y="95"/>
                        </a:lnTo>
                        <a:lnTo>
                          <a:pt x="40" y="99"/>
                        </a:lnTo>
                        <a:lnTo>
                          <a:pt x="40" y="103"/>
                        </a:lnTo>
                        <a:lnTo>
                          <a:pt x="41" y="107"/>
                        </a:lnTo>
                        <a:lnTo>
                          <a:pt x="41" y="111"/>
                        </a:lnTo>
                        <a:lnTo>
                          <a:pt x="41" y="115"/>
                        </a:lnTo>
                        <a:lnTo>
                          <a:pt x="43" y="115"/>
                        </a:lnTo>
                        <a:lnTo>
                          <a:pt x="43" y="111"/>
                        </a:lnTo>
                        <a:lnTo>
                          <a:pt x="43" y="107"/>
                        </a:lnTo>
                        <a:lnTo>
                          <a:pt x="42" y="103"/>
                        </a:lnTo>
                        <a:lnTo>
                          <a:pt x="42" y="98"/>
                        </a:lnTo>
                        <a:lnTo>
                          <a:pt x="42" y="95"/>
                        </a:lnTo>
                        <a:lnTo>
                          <a:pt x="41" y="91"/>
                        </a:lnTo>
                        <a:lnTo>
                          <a:pt x="40" y="87"/>
                        </a:lnTo>
                        <a:lnTo>
                          <a:pt x="40" y="83"/>
                        </a:lnTo>
                        <a:lnTo>
                          <a:pt x="39" y="79"/>
                        </a:lnTo>
                        <a:lnTo>
                          <a:pt x="38" y="75"/>
                        </a:lnTo>
                        <a:lnTo>
                          <a:pt x="37" y="71"/>
                        </a:lnTo>
                        <a:lnTo>
                          <a:pt x="36" y="67"/>
                        </a:lnTo>
                        <a:lnTo>
                          <a:pt x="35" y="64"/>
                        </a:lnTo>
                        <a:lnTo>
                          <a:pt x="34" y="60"/>
                        </a:lnTo>
                        <a:lnTo>
                          <a:pt x="32" y="56"/>
                        </a:lnTo>
                        <a:lnTo>
                          <a:pt x="31" y="52"/>
                        </a:lnTo>
                        <a:lnTo>
                          <a:pt x="30" y="49"/>
                        </a:lnTo>
                        <a:lnTo>
                          <a:pt x="28" y="45"/>
                        </a:lnTo>
                        <a:lnTo>
                          <a:pt x="27" y="42"/>
                        </a:lnTo>
                        <a:lnTo>
                          <a:pt x="25" y="39"/>
                        </a:lnTo>
                        <a:lnTo>
                          <a:pt x="24" y="35"/>
                        </a:lnTo>
                        <a:lnTo>
                          <a:pt x="22" y="32"/>
                        </a:lnTo>
                        <a:lnTo>
                          <a:pt x="20" y="28"/>
                        </a:lnTo>
                        <a:lnTo>
                          <a:pt x="18" y="25"/>
                        </a:lnTo>
                        <a:lnTo>
                          <a:pt x="16" y="22"/>
                        </a:lnTo>
                        <a:lnTo>
                          <a:pt x="14" y="19"/>
                        </a:lnTo>
                        <a:lnTo>
                          <a:pt x="12" y="16"/>
                        </a:lnTo>
                        <a:lnTo>
                          <a:pt x="10" y="12"/>
                        </a:lnTo>
                        <a:lnTo>
                          <a:pt x="7" y="9"/>
                        </a:lnTo>
                        <a:lnTo>
                          <a:pt x="6" y="6"/>
                        </a:lnTo>
                        <a:lnTo>
                          <a:pt x="3" y="4"/>
                        </a:lnTo>
                        <a:lnTo>
                          <a:pt x="0" y="0"/>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3" name="Freeform 48"/>
                  <p:cNvSpPr>
                    <a:spLocks/>
                  </p:cNvSpPr>
                  <p:nvPr/>
                </p:nvSpPr>
                <p:spPr bwMode="auto">
                  <a:xfrm>
                    <a:off x="5288" y="1414"/>
                    <a:ext cx="95" cy="1"/>
                  </a:xfrm>
                  <a:custGeom>
                    <a:avLst/>
                    <a:gdLst>
                      <a:gd name="T0" fmla="*/ 0 w 95"/>
                      <a:gd name="T1" fmla="*/ 0 h 1"/>
                      <a:gd name="T2" fmla="*/ 1 w 95"/>
                      <a:gd name="T3" fmla="*/ 0 h 1"/>
                      <a:gd name="T4" fmla="*/ 3 w 95"/>
                      <a:gd name="T5" fmla="*/ 0 h 1"/>
                      <a:gd name="T6" fmla="*/ 5 w 95"/>
                      <a:gd name="T7" fmla="*/ 0 h 1"/>
                      <a:gd name="T8" fmla="*/ 7 w 95"/>
                      <a:gd name="T9" fmla="*/ 0 h 1"/>
                      <a:gd name="T10" fmla="*/ 10 w 95"/>
                      <a:gd name="T11" fmla="*/ 0 h 1"/>
                      <a:gd name="T12" fmla="*/ 13 w 95"/>
                      <a:gd name="T13" fmla="*/ 0 h 1"/>
                      <a:gd name="T14" fmla="*/ 16 w 95"/>
                      <a:gd name="T15" fmla="*/ 0 h 1"/>
                      <a:gd name="T16" fmla="*/ 19 w 95"/>
                      <a:gd name="T17" fmla="*/ 0 h 1"/>
                      <a:gd name="T18" fmla="*/ 23 w 95"/>
                      <a:gd name="T19" fmla="*/ 0 h 1"/>
                      <a:gd name="T20" fmla="*/ 27 w 95"/>
                      <a:gd name="T21" fmla="*/ 0 h 1"/>
                      <a:gd name="T22" fmla="*/ 31 w 95"/>
                      <a:gd name="T23" fmla="*/ 0 h 1"/>
                      <a:gd name="T24" fmla="*/ 35 w 95"/>
                      <a:gd name="T25" fmla="*/ 0 h 1"/>
                      <a:gd name="T26" fmla="*/ 38 w 95"/>
                      <a:gd name="T27" fmla="*/ 0 h 1"/>
                      <a:gd name="T28" fmla="*/ 43 w 95"/>
                      <a:gd name="T29" fmla="*/ 0 h 1"/>
                      <a:gd name="T30" fmla="*/ 47 w 95"/>
                      <a:gd name="T31" fmla="*/ 0 h 1"/>
                      <a:gd name="T32" fmla="*/ 51 w 95"/>
                      <a:gd name="T33" fmla="*/ 0 h 1"/>
                      <a:gd name="T34" fmla="*/ 55 w 95"/>
                      <a:gd name="T35" fmla="*/ 0 h 1"/>
                      <a:gd name="T36" fmla="*/ 60 w 95"/>
                      <a:gd name="T37" fmla="*/ 0 h 1"/>
                      <a:gd name="T38" fmla="*/ 63 w 95"/>
                      <a:gd name="T39" fmla="*/ 0 h 1"/>
                      <a:gd name="T40" fmla="*/ 67 w 95"/>
                      <a:gd name="T41" fmla="*/ 0 h 1"/>
                      <a:gd name="T42" fmla="*/ 71 w 95"/>
                      <a:gd name="T43" fmla="*/ 0 h 1"/>
                      <a:gd name="T44" fmla="*/ 75 w 95"/>
                      <a:gd name="T45" fmla="*/ 0 h 1"/>
                      <a:gd name="T46" fmla="*/ 78 w 95"/>
                      <a:gd name="T47" fmla="*/ 0 h 1"/>
                      <a:gd name="T48" fmla="*/ 81 w 95"/>
                      <a:gd name="T49" fmla="*/ 0 h 1"/>
                      <a:gd name="T50" fmla="*/ 84 w 95"/>
                      <a:gd name="T51" fmla="*/ 0 h 1"/>
                      <a:gd name="T52" fmla="*/ 87 w 95"/>
                      <a:gd name="T53" fmla="*/ 0 h 1"/>
                      <a:gd name="T54" fmla="*/ 89 w 95"/>
                      <a:gd name="T55" fmla="*/ 0 h 1"/>
                      <a:gd name="T56" fmla="*/ 91 w 95"/>
                      <a:gd name="T57" fmla="*/ 0 h 1"/>
                      <a:gd name="T58" fmla="*/ 93 w 95"/>
                      <a:gd name="T59" fmla="*/ 0 h 1"/>
                      <a:gd name="T60" fmla="*/ 94 w 95"/>
                      <a:gd name="T61" fmla="*/ 0 h 1"/>
                      <a:gd name="T62" fmla="*/ 93 w 95"/>
                      <a:gd name="T63" fmla="*/ 0 h 1"/>
                      <a:gd name="T64" fmla="*/ 91 w 95"/>
                      <a:gd name="T65" fmla="*/ 0 h 1"/>
                      <a:gd name="T66" fmla="*/ 89 w 95"/>
                      <a:gd name="T67" fmla="*/ 0 h 1"/>
                      <a:gd name="T68" fmla="*/ 87 w 95"/>
                      <a:gd name="T69" fmla="*/ 0 h 1"/>
                      <a:gd name="T70" fmla="*/ 84 w 95"/>
                      <a:gd name="T71" fmla="*/ 0 h 1"/>
                      <a:gd name="T72" fmla="*/ 81 w 95"/>
                      <a:gd name="T73" fmla="*/ 0 h 1"/>
                      <a:gd name="T74" fmla="*/ 78 w 95"/>
                      <a:gd name="T75" fmla="*/ 0 h 1"/>
                      <a:gd name="T76" fmla="*/ 75 w 95"/>
                      <a:gd name="T77" fmla="*/ 0 h 1"/>
                      <a:gd name="T78" fmla="*/ 71 w 95"/>
                      <a:gd name="T79" fmla="*/ 0 h 1"/>
                      <a:gd name="T80" fmla="*/ 67 w 95"/>
                      <a:gd name="T81" fmla="*/ 0 h 1"/>
                      <a:gd name="T82" fmla="*/ 63 w 95"/>
                      <a:gd name="T83" fmla="*/ 0 h 1"/>
                      <a:gd name="T84" fmla="*/ 60 w 95"/>
                      <a:gd name="T85" fmla="*/ 0 h 1"/>
                      <a:gd name="T86" fmla="*/ 55 w 95"/>
                      <a:gd name="T87" fmla="*/ 0 h 1"/>
                      <a:gd name="T88" fmla="*/ 51 w 95"/>
                      <a:gd name="T89" fmla="*/ 0 h 1"/>
                      <a:gd name="T90" fmla="*/ 47 w 95"/>
                      <a:gd name="T91" fmla="*/ 0 h 1"/>
                      <a:gd name="T92" fmla="*/ 43 w 95"/>
                      <a:gd name="T93" fmla="*/ 0 h 1"/>
                      <a:gd name="T94" fmla="*/ 38 w 95"/>
                      <a:gd name="T95" fmla="*/ 0 h 1"/>
                      <a:gd name="T96" fmla="*/ 35 w 95"/>
                      <a:gd name="T97" fmla="*/ 0 h 1"/>
                      <a:gd name="T98" fmla="*/ 31 w 95"/>
                      <a:gd name="T99" fmla="*/ 0 h 1"/>
                      <a:gd name="T100" fmla="*/ 27 w 95"/>
                      <a:gd name="T101" fmla="*/ 0 h 1"/>
                      <a:gd name="T102" fmla="*/ 23 w 95"/>
                      <a:gd name="T103" fmla="*/ 0 h 1"/>
                      <a:gd name="T104" fmla="*/ 19 w 95"/>
                      <a:gd name="T105" fmla="*/ 0 h 1"/>
                      <a:gd name="T106" fmla="*/ 16 w 95"/>
                      <a:gd name="T107" fmla="*/ 0 h 1"/>
                      <a:gd name="T108" fmla="*/ 13 w 95"/>
                      <a:gd name="T109" fmla="*/ 0 h 1"/>
                      <a:gd name="T110" fmla="*/ 10 w 95"/>
                      <a:gd name="T111" fmla="*/ 0 h 1"/>
                      <a:gd name="T112" fmla="*/ 7 w 95"/>
                      <a:gd name="T113" fmla="*/ 0 h 1"/>
                      <a:gd name="T114" fmla="*/ 5 w 95"/>
                      <a:gd name="T115" fmla="*/ 0 h 1"/>
                      <a:gd name="T116" fmla="*/ 3 w 95"/>
                      <a:gd name="T117" fmla="*/ 0 h 1"/>
                      <a:gd name="T118" fmla="*/ 1 w 95"/>
                      <a:gd name="T119" fmla="*/ 0 h 1"/>
                      <a:gd name="T120" fmla="*/ 0 w 95"/>
                      <a:gd name="T121" fmla="*/ 0 h 1"/>
                      <a:gd name="T122" fmla="*/ 0 w 95"/>
                      <a:gd name="T123" fmla="*/ 0 h 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
                      <a:gd name="T187" fmla="*/ 0 h 1"/>
                      <a:gd name="T188" fmla="*/ 95 w 95"/>
                      <a:gd name="T189" fmla="*/ 1 h 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 h="1">
                        <a:moveTo>
                          <a:pt x="0" y="0"/>
                        </a:moveTo>
                        <a:lnTo>
                          <a:pt x="1" y="0"/>
                        </a:lnTo>
                        <a:lnTo>
                          <a:pt x="3" y="0"/>
                        </a:lnTo>
                        <a:lnTo>
                          <a:pt x="5" y="0"/>
                        </a:lnTo>
                        <a:lnTo>
                          <a:pt x="7" y="0"/>
                        </a:lnTo>
                        <a:lnTo>
                          <a:pt x="10" y="0"/>
                        </a:lnTo>
                        <a:lnTo>
                          <a:pt x="13" y="0"/>
                        </a:lnTo>
                        <a:lnTo>
                          <a:pt x="16" y="0"/>
                        </a:lnTo>
                        <a:lnTo>
                          <a:pt x="19" y="0"/>
                        </a:lnTo>
                        <a:lnTo>
                          <a:pt x="23" y="0"/>
                        </a:lnTo>
                        <a:lnTo>
                          <a:pt x="27" y="0"/>
                        </a:lnTo>
                        <a:lnTo>
                          <a:pt x="31" y="0"/>
                        </a:lnTo>
                        <a:lnTo>
                          <a:pt x="35" y="0"/>
                        </a:lnTo>
                        <a:lnTo>
                          <a:pt x="38" y="0"/>
                        </a:lnTo>
                        <a:lnTo>
                          <a:pt x="43" y="0"/>
                        </a:lnTo>
                        <a:lnTo>
                          <a:pt x="47" y="0"/>
                        </a:lnTo>
                        <a:lnTo>
                          <a:pt x="51" y="0"/>
                        </a:lnTo>
                        <a:lnTo>
                          <a:pt x="55" y="0"/>
                        </a:lnTo>
                        <a:lnTo>
                          <a:pt x="60" y="0"/>
                        </a:lnTo>
                        <a:lnTo>
                          <a:pt x="63" y="0"/>
                        </a:lnTo>
                        <a:lnTo>
                          <a:pt x="67" y="0"/>
                        </a:lnTo>
                        <a:lnTo>
                          <a:pt x="71" y="0"/>
                        </a:lnTo>
                        <a:lnTo>
                          <a:pt x="75" y="0"/>
                        </a:lnTo>
                        <a:lnTo>
                          <a:pt x="78" y="0"/>
                        </a:lnTo>
                        <a:lnTo>
                          <a:pt x="81" y="0"/>
                        </a:lnTo>
                        <a:lnTo>
                          <a:pt x="84" y="0"/>
                        </a:lnTo>
                        <a:lnTo>
                          <a:pt x="87" y="0"/>
                        </a:lnTo>
                        <a:lnTo>
                          <a:pt x="89" y="0"/>
                        </a:lnTo>
                        <a:lnTo>
                          <a:pt x="91" y="0"/>
                        </a:lnTo>
                        <a:lnTo>
                          <a:pt x="93" y="0"/>
                        </a:lnTo>
                        <a:lnTo>
                          <a:pt x="94" y="0"/>
                        </a:lnTo>
                        <a:lnTo>
                          <a:pt x="93" y="0"/>
                        </a:lnTo>
                        <a:lnTo>
                          <a:pt x="91" y="0"/>
                        </a:lnTo>
                        <a:lnTo>
                          <a:pt x="89" y="0"/>
                        </a:lnTo>
                        <a:lnTo>
                          <a:pt x="87" y="0"/>
                        </a:lnTo>
                        <a:lnTo>
                          <a:pt x="84" y="0"/>
                        </a:lnTo>
                        <a:lnTo>
                          <a:pt x="81" y="0"/>
                        </a:lnTo>
                        <a:lnTo>
                          <a:pt x="78" y="0"/>
                        </a:lnTo>
                        <a:lnTo>
                          <a:pt x="75" y="0"/>
                        </a:lnTo>
                        <a:lnTo>
                          <a:pt x="71" y="0"/>
                        </a:lnTo>
                        <a:lnTo>
                          <a:pt x="67" y="0"/>
                        </a:lnTo>
                        <a:lnTo>
                          <a:pt x="63" y="0"/>
                        </a:lnTo>
                        <a:lnTo>
                          <a:pt x="60" y="0"/>
                        </a:lnTo>
                        <a:lnTo>
                          <a:pt x="55" y="0"/>
                        </a:lnTo>
                        <a:lnTo>
                          <a:pt x="51" y="0"/>
                        </a:lnTo>
                        <a:lnTo>
                          <a:pt x="47" y="0"/>
                        </a:lnTo>
                        <a:lnTo>
                          <a:pt x="43" y="0"/>
                        </a:lnTo>
                        <a:lnTo>
                          <a:pt x="38" y="0"/>
                        </a:lnTo>
                        <a:lnTo>
                          <a:pt x="35" y="0"/>
                        </a:lnTo>
                        <a:lnTo>
                          <a:pt x="31" y="0"/>
                        </a:lnTo>
                        <a:lnTo>
                          <a:pt x="27" y="0"/>
                        </a:lnTo>
                        <a:lnTo>
                          <a:pt x="23" y="0"/>
                        </a:lnTo>
                        <a:lnTo>
                          <a:pt x="19" y="0"/>
                        </a:lnTo>
                        <a:lnTo>
                          <a:pt x="16" y="0"/>
                        </a:lnTo>
                        <a:lnTo>
                          <a:pt x="13" y="0"/>
                        </a:lnTo>
                        <a:lnTo>
                          <a:pt x="10" y="0"/>
                        </a:lnTo>
                        <a:lnTo>
                          <a:pt x="7" y="0"/>
                        </a:lnTo>
                        <a:lnTo>
                          <a:pt x="5" y="0"/>
                        </a:lnTo>
                        <a:lnTo>
                          <a:pt x="3" y="0"/>
                        </a:lnTo>
                        <a:lnTo>
                          <a:pt x="1"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4" name="Freeform 49"/>
                  <p:cNvSpPr>
                    <a:spLocks/>
                  </p:cNvSpPr>
                  <p:nvPr/>
                </p:nvSpPr>
                <p:spPr bwMode="auto">
                  <a:xfrm>
                    <a:off x="5226" y="1414"/>
                    <a:ext cx="61" cy="1"/>
                  </a:xfrm>
                  <a:custGeom>
                    <a:avLst/>
                    <a:gdLst>
                      <a:gd name="T0" fmla="*/ 0 w 61"/>
                      <a:gd name="T1" fmla="*/ 0 h 1"/>
                      <a:gd name="T2" fmla="*/ 2 w 61"/>
                      <a:gd name="T3" fmla="*/ 0 h 1"/>
                      <a:gd name="T4" fmla="*/ 5 w 61"/>
                      <a:gd name="T5" fmla="*/ 0 h 1"/>
                      <a:gd name="T6" fmla="*/ 8 w 61"/>
                      <a:gd name="T7" fmla="*/ 0 h 1"/>
                      <a:gd name="T8" fmla="*/ 13 w 61"/>
                      <a:gd name="T9" fmla="*/ 0 h 1"/>
                      <a:gd name="T10" fmla="*/ 18 w 61"/>
                      <a:gd name="T11" fmla="*/ 0 h 1"/>
                      <a:gd name="T12" fmla="*/ 23 w 61"/>
                      <a:gd name="T13" fmla="*/ 0 h 1"/>
                      <a:gd name="T14" fmla="*/ 28 w 61"/>
                      <a:gd name="T15" fmla="*/ 0 h 1"/>
                      <a:gd name="T16" fmla="*/ 33 w 61"/>
                      <a:gd name="T17" fmla="*/ 0 h 1"/>
                      <a:gd name="T18" fmla="*/ 39 w 61"/>
                      <a:gd name="T19" fmla="*/ 0 h 1"/>
                      <a:gd name="T20" fmla="*/ 43 w 61"/>
                      <a:gd name="T21" fmla="*/ 0 h 1"/>
                      <a:gd name="T22" fmla="*/ 47 w 61"/>
                      <a:gd name="T23" fmla="*/ 0 h 1"/>
                      <a:gd name="T24" fmla="*/ 52 w 61"/>
                      <a:gd name="T25" fmla="*/ 0 h 1"/>
                      <a:gd name="T26" fmla="*/ 55 w 61"/>
                      <a:gd name="T27" fmla="*/ 0 h 1"/>
                      <a:gd name="T28" fmla="*/ 57 w 61"/>
                      <a:gd name="T29" fmla="*/ 0 h 1"/>
                      <a:gd name="T30" fmla="*/ 59 w 61"/>
                      <a:gd name="T31" fmla="*/ 0 h 1"/>
                      <a:gd name="T32" fmla="*/ 60 w 61"/>
                      <a:gd name="T33" fmla="*/ 0 h 1"/>
                      <a:gd name="T34" fmla="*/ 59 w 61"/>
                      <a:gd name="T35" fmla="*/ 0 h 1"/>
                      <a:gd name="T36" fmla="*/ 57 w 61"/>
                      <a:gd name="T37" fmla="*/ 0 h 1"/>
                      <a:gd name="T38" fmla="*/ 55 w 61"/>
                      <a:gd name="T39" fmla="*/ 0 h 1"/>
                      <a:gd name="T40" fmla="*/ 52 w 61"/>
                      <a:gd name="T41" fmla="*/ 0 h 1"/>
                      <a:gd name="T42" fmla="*/ 47 w 61"/>
                      <a:gd name="T43" fmla="*/ 0 h 1"/>
                      <a:gd name="T44" fmla="*/ 43 w 61"/>
                      <a:gd name="T45" fmla="*/ 0 h 1"/>
                      <a:gd name="T46" fmla="*/ 39 w 61"/>
                      <a:gd name="T47" fmla="*/ 0 h 1"/>
                      <a:gd name="T48" fmla="*/ 33 w 61"/>
                      <a:gd name="T49" fmla="*/ 0 h 1"/>
                      <a:gd name="T50" fmla="*/ 28 w 61"/>
                      <a:gd name="T51" fmla="*/ 0 h 1"/>
                      <a:gd name="T52" fmla="*/ 23 w 61"/>
                      <a:gd name="T53" fmla="*/ 0 h 1"/>
                      <a:gd name="T54" fmla="*/ 18 w 61"/>
                      <a:gd name="T55" fmla="*/ 0 h 1"/>
                      <a:gd name="T56" fmla="*/ 13 w 61"/>
                      <a:gd name="T57" fmla="*/ 0 h 1"/>
                      <a:gd name="T58" fmla="*/ 8 w 61"/>
                      <a:gd name="T59" fmla="*/ 0 h 1"/>
                      <a:gd name="T60" fmla="*/ 5 w 61"/>
                      <a:gd name="T61" fmla="*/ 0 h 1"/>
                      <a:gd name="T62" fmla="*/ 2 w 61"/>
                      <a:gd name="T63" fmla="*/ 0 h 1"/>
                      <a:gd name="T64" fmla="*/ 0 w 61"/>
                      <a:gd name="T65" fmla="*/ 0 h 1"/>
                      <a:gd name="T66" fmla="*/ 0 w 61"/>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
                      <a:gd name="T104" fmla="*/ 61 w 61"/>
                      <a:gd name="T105" fmla="*/ 1 h 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
                        <a:moveTo>
                          <a:pt x="0" y="0"/>
                        </a:moveTo>
                        <a:lnTo>
                          <a:pt x="2" y="0"/>
                        </a:lnTo>
                        <a:lnTo>
                          <a:pt x="5" y="0"/>
                        </a:lnTo>
                        <a:lnTo>
                          <a:pt x="8" y="0"/>
                        </a:lnTo>
                        <a:lnTo>
                          <a:pt x="13" y="0"/>
                        </a:lnTo>
                        <a:lnTo>
                          <a:pt x="18" y="0"/>
                        </a:lnTo>
                        <a:lnTo>
                          <a:pt x="23" y="0"/>
                        </a:lnTo>
                        <a:lnTo>
                          <a:pt x="28" y="0"/>
                        </a:lnTo>
                        <a:lnTo>
                          <a:pt x="33" y="0"/>
                        </a:lnTo>
                        <a:lnTo>
                          <a:pt x="39" y="0"/>
                        </a:lnTo>
                        <a:lnTo>
                          <a:pt x="43" y="0"/>
                        </a:lnTo>
                        <a:lnTo>
                          <a:pt x="47" y="0"/>
                        </a:lnTo>
                        <a:lnTo>
                          <a:pt x="52" y="0"/>
                        </a:lnTo>
                        <a:lnTo>
                          <a:pt x="55" y="0"/>
                        </a:lnTo>
                        <a:lnTo>
                          <a:pt x="57" y="0"/>
                        </a:lnTo>
                        <a:lnTo>
                          <a:pt x="59" y="0"/>
                        </a:lnTo>
                        <a:lnTo>
                          <a:pt x="60" y="0"/>
                        </a:lnTo>
                        <a:lnTo>
                          <a:pt x="59" y="0"/>
                        </a:lnTo>
                        <a:lnTo>
                          <a:pt x="57" y="0"/>
                        </a:lnTo>
                        <a:lnTo>
                          <a:pt x="55" y="0"/>
                        </a:lnTo>
                        <a:lnTo>
                          <a:pt x="52" y="0"/>
                        </a:lnTo>
                        <a:lnTo>
                          <a:pt x="47" y="0"/>
                        </a:lnTo>
                        <a:lnTo>
                          <a:pt x="43" y="0"/>
                        </a:lnTo>
                        <a:lnTo>
                          <a:pt x="39" y="0"/>
                        </a:lnTo>
                        <a:lnTo>
                          <a:pt x="33" y="0"/>
                        </a:lnTo>
                        <a:lnTo>
                          <a:pt x="28" y="0"/>
                        </a:lnTo>
                        <a:lnTo>
                          <a:pt x="23" y="0"/>
                        </a:lnTo>
                        <a:lnTo>
                          <a:pt x="18" y="0"/>
                        </a:lnTo>
                        <a:lnTo>
                          <a:pt x="13" y="0"/>
                        </a:lnTo>
                        <a:lnTo>
                          <a:pt x="8" y="0"/>
                        </a:lnTo>
                        <a:lnTo>
                          <a:pt x="5" y="0"/>
                        </a:lnTo>
                        <a:lnTo>
                          <a:pt x="2"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5" name="Freeform 50"/>
                  <p:cNvSpPr>
                    <a:spLocks/>
                  </p:cNvSpPr>
                  <p:nvPr/>
                </p:nvSpPr>
                <p:spPr bwMode="auto">
                  <a:xfrm>
                    <a:off x="5224" y="1414"/>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6" name="Freeform 51"/>
                  <p:cNvSpPr>
                    <a:spLocks/>
                  </p:cNvSpPr>
                  <p:nvPr/>
                </p:nvSpPr>
                <p:spPr bwMode="auto">
                  <a:xfrm>
                    <a:off x="5185" y="1414"/>
                    <a:ext cx="40" cy="114"/>
                  </a:xfrm>
                  <a:custGeom>
                    <a:avLst/>
                    <a:gdLst>
                      <a:gd name="T0" fmla="*/ 1 w 40"/>
                      <a:gd name="T1" fmla="*/ 109 h 114"/>
                      <a:gd name="T2" fmla="*/ 2 w 40"/>
                      <a:gd name="T3" fmla="*/ 101 h 114"/>
                      <a:gd name="T4" fmla="*/ 2 w 40"/>
                      <a:gd name="T5" fmla="*/ 93 h 114"/>
                      <a:gd name="T6" fmla="*/ 4 w 40"/>
                      <a:gd name="T7" fmla="*/ 86 h 114"/>
                      <a:gd name="T8" fmla="*/ 5 w 40"/>
                      <a:gd name="T9" fmla="*/ 78 h 114"/>
                      <a:gd name="T10" fmla="*/ 6 w 40"/>
                      <a:gd name="T11" fmla="*/ 71 h 114"/>
                      <a:gd name="T12" fmla="*/ 8 w 40"/>
                      <a:gd name="T13" fmla="*/ 63 h 114"/>
                      <a:gd name="T14" fmla="*/ 10 w 40"/>
                      <a:gd name="T15" fmla="*/ 56 h 114"/>
                      <a:gd name="T16" fmla="*/ 12 w 40"/>
                      <a:gd name="T17" fmla="*/ 49 h 114"/>
                      <a:gd name="T18" fmla="*/ 16 w 40"/>
                      <a:gd name="T19" fmla="*/ 42 h 114"/>
                      <a:gd name="T20" fmla="*/ 18 w 40"/>
                      <a:gd name="T21" fmla="*/ 36 h 114"/>
                      <a:gd name="T22" fmla="*/ 22 w 40"/>
                      <a:gd name="T23" fmla="*/ 29 h 114"/>
                      <a:gd name="T24" fmla="*/ 25 w 40"/>
                      <a:gd name="T25" fmla="*/ 23 h 114"/>
                      <a:gd name="T26" fmla="*/ 28 w 40"/>
                      <a:gd name="T27" fmla="*/ 16 h 114"/>
                      <a:gd name="T28" fmla="*/ 33 w 40"/>
                      <a:gd name="T29" fmla="*/ 10 h 114"/>
                      <a:gd name="T30" fmla="*/ 37 w 40"/>
                      <a:gd name="T31" fmla="*/ 4 h 114"/>
                      <a:gd name="T32" fmla="*/ 38 w 40"/>
                      <a:gd name="T33" fmla="*/ 0 h 114"/>
                      <a:gd name="T34" fmla="*/ 33 w 40"/>
                      <a:gd name="T35" fmla="*/ 6 h 114"/>
                      <a:gd name="T36" fmla="*/ 28 w 40"/>
                      <a:gd name="T37" fmla="*/ 12 h 114"/>
                      <a:gd name="T38" fmla="*/ 25 w 40"/>
                      <a:gd name="T39" fmla="*/ 18 h 114"/>
                      <a:gd name="T40" fmla="*/ 22 w 40"/>
                      <a:gd name="T41" fmla="*/ 25 h 114"/>
                      <a:gd name="T42" fmla="*/ 18 w 40"/>
                      <a:gd name="T43" fmla="*/ 31 h 114"/>
                      <a:gd name="T44" fmla="*/ 15 w 40"/>
                      <a:gd name="T45" fmla="*/ 38 h 114"/>
                      <a:gd name="T46" fmla="*/ 12 w 40"/>
                      <a:gd name="T47" fmla="*/ 45 h 114"/>
                      <a:gd name="T48" fmla="*/ 10 w 40"/>
                      <a:gd name="T49" fmla="*/ 52 h 114"/>
                      <a:gd name="T50" fmla="*/ 7 w 40"/>
                      <a:gd name="T51" fmla="*/ 59 h 114"/>
                      <a:gd name="T52" fmla="*/ 5 w 40"/>
                      <a:gd name="T53" fmla="*/ 66 h 114"/>
                      <a:gd name="T54" fmla="*/ 4 w 40"/>
                      <a:gd name="T55" fmla="*/ 74 h 114"/>
                      <a:gd name="T56" fmla="*/ 2 w 40"/>
                      <a:gd name="T57" fmla="*/ 82 h 114"/>
                      <a:gd name="T58" fmla="*/ 1 w 40"/>
                      <a:gd name="T59" fmla="*/ 89 h 114"/>
                      <a:gd name="T60" fmla="*/ 0 w 40"/>
                      <a:gd name="T61" fmla="*/ 97 h 114"/>
                      <a:gd name="T62" fmla="*/ 0 w 40"/>
                      <a:gd name="T63" fmla="*/ 105 h 114"/>
                      <a:gd name="T64" fmla="*/ 0 w 40"/>
                      <a:gd name="T65" fmla="*/ 11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114"/>
                      <a:gd name="T101" fmla="*/ 40 w 40"/>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114">
                        <a:moveTo>
                          <a:pt x="1" y="113"/>
                        </a:moveTo>
                        <a:lnTo>
                          <a:pt x="1" y="109"/>
                        </a:lnTo>
                        <a:lnTo>
                          <a:pt x="1" y="105"/>
                        </a:lnTo>
                        <a:lnTo>
                          <a:pt x="2" y="101"/>
                        </a:lnTo>
                        <a:lnTo>
                          <a:pt x="2" y="97"/>
                        </a:lnTo>
                        <a:lnTo>
                          <a:pt x="2" y="93"/>
                        </a:lnTo>
                        <a:lnTo>
                          <a:pt x="3" y="90"/>
                        </a:lnTo>
                        <a:lnTo>
                          <a:pt x="4" y="86"/>
                        </a:lnTo>
                        <a:lnTo>
                          <a:pt x="4" y="82"/>
                        </a:lnTo>
                        <a:lnTo>
                          <a:pt x="5" y="78"/>
                        </a:lnTo>
                        <a:lnTo>
                          <a:pt x="5" y="74"/>
                        </a:lnTo>
                        <a:lnTo>
                          <a:pt x="6" y="71"/>
                        </a:lnTo>
                        <a:lnTo>
                          <a:pt x="7" y="67"/>
                        </a:lnTo>
                        <a:lnTo>
                          <a:pt x="8" y="63"/>
                        </a:lnTo>
                        <a:lnTo>
                          <a:pt x="9" y="60"/>
                        </a:lnTo>
                        <a:lnTo>
                          <a:pt x="10" y="56"/>
                        </a:lnTo>
                        <a:lnTo>
                          <a:pt x="11" y="52"/>
                        </a:lnTo>
                        <a:lnTo>
                          <a:pt x="12" y="49"/>
                        </a:lnTo>
                        <a:lnTo>
                          <a:pt x="14" y="46"/>
                        </a:lnTo>
                        <a:lnTo>
                          <a:pt x="16" y="42"/>
                        </a:lnTo>
                        <a:lnTo>
                          <a:pt x="16" y="39"/>
                        </a:lnTo>
                        <a:lnTo>
                          <a:pt x="18" y="36"/>
                        </a:lnTo>
                        <a:lnTo>
                          <a:pt x="20" y="32"/>
                        </a:lnTo>
                        <a:lnTo>
                          <a:pt x="22" y="29"/>
                        </a:lnTo>
                        <a:lnTo>
                          <a:pt x="23" y="26"/>
                        </a:lnTo>
                        <a:lnTo>
                          <a:pt x="25" y="23"/>
                        </a:lnTo>
                        <a:lnTo>
                          <a:pt x="27" y="20"/>
                        </a:lnTo>
                        <a:lnTo>
                          <a:pt x="28" y="16"/>
                        </a:lnTo>
                        <a:lnTo>
                          <a:pt x="30" y="13"/>
                        </a:lnTo>
                        <a:lnTo>
                          <a:pt x="33" y="10"/>
                        </a:lnTo>
                        <a:lnTo>
                          <a:pt x="34" y="7"/>
                        </a:lnTo>
                        <a:lnTo>
                          <a:pt x="37" y="4"/>
                        </a:lnTo>
                        <a:lnTo>
                          <a:pt x="39" y="1"/>
                        </a:lnTo>
                        <a:lnTo>
                          <a:pt x="38" y="0"/>
                        </a:lnTo>
                        <a:lnTo>
                          <a:pt x="35" y="3"/>
                        </a:lnTo>
                        <a:lnTo>
                          <a:pt x="33" y="6"/>
                        </a:lnTo>
                        <a:lnTo>
                          <a:pt x="31" y="9"/>
                        </a:lnTo>
                        <a:lnTo>
                          <a:pt x="28" y="12"/>
                        </a:lnTo>
                        <a:lnTo>
                          <a:pt x="27" y="15"/>
                        </a:lnTo>
                        <a:lnTo>
                          <a:pt x="25" y="18"/>
                        </a:lnTo>
                        <a:lnTo>
                          <a:pt x="23" y="21"/>
                        </a:lnTo>
                        <a:lnTo>
                          <a:pt x="22" y="25"/>
                        </a:lnTo>
                        <a:lnTo>
                          <a:pt x="20" y="28"/>
                        </a:lnTo>
                        <a:lnTo>
                          <a:pt x="18" y="31"/>
                        </a:lnTo>
                        <a:lnTo>
                          <a:pt x="16" y="35"/>
                        </a:lnTo>
                        <a:lnTo>
                          <a:pt x="15" y="38"/>
                        </a:lnTo>
                        <a:lnTo>
                          <a:pt x="13" y="41"/>
                        </a:lnTo>
                        <a:lnTo>
                          <a:pt x="12" y="45"/>
                        </a:lnTo>
                        <a:lnTo>
                          <a:pt x="11" y="48"/>
                        </a:lnTo>
                        <a:lnTo>
                          <a:pt x="10" y="52"/>
                        </a:lnTo>
                        <a:lnTo>
                          <a:pt x="8" y="55"/>
                        </a:lnTo>
                        <a:lnTo>
                          <a:pt x="7" y="59"/>
                        </a:lnTo>
                        <a:lnTo>
                          <a:pt x="6" y="63"/>
                        </a:lnTo>
                        <a:lnTo>
                          <a:pt x="5" y="66"/>
                        </a:lnTo>
                        <a:lnTo>
                          <a:pt x="4" y="70"/>
                        </a:lnTo>
                        <a:lnTo>
                          <a:pt x="4" y="74"/>
                        </a:lnTo>
                        <a:lnTo>
                          <a:pt x="3" y="78"/>
                        </a:lnTo>
                        <a:lnTo>
                          <a:pt x="2" y="82"/>
                        </a:lnTo>
                        <a:lnTo>
                          <a:pt x="1" y="85"/>
                        </a:lnTo>
                        <a:lnTo>
                          <a:pt x="1" y="89"/>
                        </a:lnTo>
                        <a:lnTo>
                          <a:pt x="0" y="93"/>
                        </a:lnTo>
                        <a:lnTo>
                          <a:pt x="0" y="97"/>
                        </a:lnTo>
                        <a:lnTo>
                          <a:pt x="0" y="101"/>
                        </a:lnTo>
                        <a:lnTo>
                          <a:pt x="0" y="105"/>
                        </a:lnTo>
                        <a:lnTo>
                          <a:pt x="0" y="109"/>
                        </a:lnTo>
                        <a:lnTo>
                          <a:pt x="0" y="113"/>
                        </a:lnTo>
                        <a:lnTo>
                          <a:pt x="1" y="1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7" name="Freeform 52"/>
                  <p:cNvSpPr>
                    <a:spLocks/>
                  </p:cNvSpPr>
                  <p:nvPr/>
                </p:nvSpPr>
                <p:spPr bwMode="auto">
                  <a:xfrm>
                    <a:off x="5185" y="1529"/>
                    <a:ext cx="39" cy="112"/>
                  </a:xfrm>
                  <a:custGeom>
                    <a:avLst/>
                    <a:gdLst>
                      <a:gd name="T0" fmla="*/ 38 w 39"/>
                      <a:gd name="T1" fmla="*/ 109 h 112"/>
                      <a:gd name="T2" fmla="*/ 33 w 39"/>
                      <a:gd name="T3" fmla="*/ 104 h 112"/>
                      <a:gd name="T4" fmla="*/ 30 w 39"/>
                      <a:gd name="T5" fmla="*/ 98 h 112"/>
                      <a:gd name="T6" fmla="*/ 25 w 39"/>
                      <a:gd name="T7" fmla="*/ 92 h 112"/>
                      <a:gd name="T8" fmla="*/ 22 w 39"/>
                      <a:gd name="T9" fmla="*/ 85 h 112"/>
                      <a:gd name="T10" fmla="*/ 19 w 39"/>
                      <a:gd name="T11" fmla="*/ 79 h 112"/>
                      <a:gd name="T12" fmla="*/ 16 w 39"/>
                      <a:gd name="T13" fmla="*/ 73 h 112"/>
                      <a:gd name="T14" fmla="*/ 13 w 39"/>
                      <a:gd name="T15" fmla="*/ 66 h 112"/>
                      <a:gd name="T16" fmla="*/ 12 w 39"/>
                      <a:gd name="T17" fmla="*/ 59 h 112"/>
                      <a:gd name="T18" fmla="*/ 9 w 39"/>
                      <a:gd name="T19" fmla="*/ 52 h 112"/>
                      <a:gd name="T20" fmla="*/ 7 w 39"/>
                      <a:gd name="T21" fmla="*/ 45 h 112"/>
                      <a:gd name="T22" fmla="*/ 6 w 39"/>
                      <a:gd name="T23" fmla="*/ 38 h 112"/>
                      <a:gd name="T24" fmla="*/ 4 w 39"/>
                      <a:gd name="T25" fmla="*/ 30 h 112"/>
                      <a:gd name="T26" fmla="*/ 3 w 39"/>
                      <a:gd name="T27" fmla="*/ 23 h 112"/>
                      <a:gd name="T28" fmla="*/ 2 w 39"/>
                      <a:gd name="T29" fmla="*/ 15 h 112"/>
                      <a:gd name="T30" fmla="*/ 1 w 39"/>
                      <a:gd name="T31" fmla="*/ 8 h 112"/>
                      <a:gd name="T32" fmla="*/ 1 w 39"/>
                      <a:gd name="T33" fmla="*/ 0 h 112"/>
                      <a:gd name="T34" fmla="*/ 0 w 39"/>
                      <a:gd name="T35" fmla="*/ 4 h 112"/>
                      <a:gd name="T36" fmla="*/ 0 w 39"/>
                      <a:gd name="T37" fmla="*/ 12 h 112"/>
                      <a:gd name="T38" fmla="*/ 0 w 39"/>
                      <a:gd name="T39" fmla="*/ 20 h 112"/>
                      <a:gd name="T40" fmla="*/ 1 w 39"/>
                      <a:gd name="T41" fmla="*/ 27 h 112"/>
                      <a:gd name="T42" fmla="*/ 2 w 39"/>
                      <a:gd name="T43" fmla="*/ 35 h 112"/>
                      <a:gd name="T44" fmla="*/ 4 w 39"/>
                      <a:gd name="T45" fmla="*/ 42 h 112"/>
                      <a:gd name="T46" fmla="*/ 6 w 39"/>
                      <a:gd name="T47" fmla="*/ 49 h 112"/>
                      <a:gd name="T48" fmla="*/ 8 w 39"/>
                      <a:gd name="T49" fmla="*/ 56 h 112"/>
                      <a:gd name="T50" fmla="*/ 10 w 39"/>
                      <a:gd name="T51" fmla="*/ 63 h 112"/>
                      <a:gd name="T52" fmla="*/ 13 w 39"/>
                      <a:gd name="T53" fmla="*/ 70 h 112"/>
                      <a:gd name="T54" fmla="*/ 16 w 39"/>
                      <a:gd name="T55" fmla="*/ 77 h 112"/>
                      <a:gd name="T56" fmla="*/ 19 w 39"/>
                      <a:gd name="T57" fmla="*/ 83 h 112"/>
                      <a:gd name="T58" fmla="*/ 22 w 39"/>
                      <a:gd name="T59" fmla="*/ 90 h 112"/>
                      <a:gd name="T60" fmla="*/ 26 w 39"/>
                      <a:gd name="T61" fmla="*/ 96 h 112"/>
                      <a:gd name="T62" fmla="*/ 30 w 39"/>
                      <a:gd name="T63" fmla="*/ 102 h 112"/>
                      <a:gd name="T64" fmla="*/ 34 w 39"/>
                      <a:gd name="T65" fmla="*/ 108 h 112"/>
                      <a:gd name="T66" fmla="*/ 37 w 39"/>
                      <a:gd name="T67" fmla="*/ 111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112"/>
                      <a:gd name="T104" fmla="*/ 39 w 3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112">
                        <a:moveTo>
                          <a:pt x="37" y="109"/>
                        </a:moveTo>
                        <a:lnTo>
                          <a:pt x="38" y="109"/>
                        </a:lnTo>
                        <a:lnTo>
                          <a:pt x="36" y="107"/>
                        </a:lnTo>
                        <a:lnTo>
                          <a:pt x="33" y="104"/>
                        </a:lnTo>
                        <a:lnTo>
                          <a:pt x="31" y="101"/>
                        </a:lnTo>
                        <a:lnTo>
                          <a:pt x="30" y="98"/>
                        </a:lnTo>
                        <a:lnTo>
                          <a:pt x="27" y="94"/>
                        </a:lnTo>
                        <a:lnTo>
                          <a:pt x="25" y="92"/>
                        </a:lnTo>
                        <a:lnTo>
                          <a:pt x="24" y="89"/>
                        </a:lnTo>
                        <a:lnTo>
                          <a:pt x="22" y="85"/>
                        </a:lnTo>
                        <a:lnTo>
                          <a:pt x="21" y="82"/>
                        </a:lnTo>
                        <a:lnTo>
                          <a:pt x="19" y="79"/>
                        </a:lnTo>
                        <a:lnTo>
                          <a:pt x="18" y="76"/>
                        </a:lnTo>
                        <a:lnTo>
                          <a:pt x="16" y="73"/>
                        </a:lnTo>
                        <a:lnTo>
                          <a:pt x="15" y="69"/>
                        </a:lnTo>
                        <a:lnTo>
                          <a:pt x="13" y="66"/>
                        </a:lnTo>
                        <a:lnTo>
                          <a:pt x="12" y="62"/>
                        </a:lnTo>
                        <a:lnTo>
                          <a:pt x="12" y="59"/>
                        </a:lnTo>
                        <a:lnTo>
                          <a:pt x="10" y="56"/>
                        </a:lnTo>
                        <a:lnTo>
                          <a:pt x="9" y="52"/>
                        </a:lnTo>
                        <a:lnTo>
                          <a:pt x="8" y="49"/>
                        </a:lnTo>
                        <a:lnTo>
                          <a:pt x="7" y="45"/>
                        </a:lnTo>
                        <a:lnTo>
                          <a:pt x="6" y="41"/>
                        </a:lnTo>
                        <a:lnTo>
                          <a:pt x="6" y="38"/>
                        </a:lnTo>
                        <a:lnTo>
                          <a:pt x="5" y="34"/>
                        </a:lnTo>
                        <a:lnTo>
                          <a:pt x="4" y="30"/>
                        </a:lnTo>
                        <a:lnTo>
                          <a:pt x="3" y="27"/>
                        </a:lnTo>
                        <a:lnTo>
                          <a:pt x="3" y="23"/>
                        </a:lnTo>
                        <a:lnTo>
                          <a:pt x="2" y="19"/>
                        </a:lnTo>
                        <a:lnTo>
                          <a:pt x="2" y="15"/>
                        </a:lnTo>
                        <a:lnTo>
                          <a:pt x="2" y="12"/>
                        </a:lnTo>
                        <a:lnTo>
                          <a:pt x="1" y="8"/>
                        </a:lnTo>
                        <a:lnTo>
                          <a:pt x="1" y="4"/>
                        </a:lnTo>
                        <a:lnTo>
                          <a:pt x="1" y="0"/>
                        </a:lnTo>
                        <a:lnTo>
                          <a:pt x="0" y="0"/>
                        </a:lnTo>
                        <a:lnTo>
                          <a:pt x="0" y="4"/>
                        </a:lnTo>
                        <a:lnTo>
                          <a:pt x="0" y="8"/>
                        </a:lnTo>
                        <a:lnTo>
                          <a:pt x="0" y="12"/>
                        </a:lnTo>
                        <a:lnTo>
                          <a:pt x="0" y="16"/>
                        </a:lnTo>
                        <a:lnTo>
                          <a:pt x="0" y="20"/>
                        </a:lnTo>
                        <a:lnTo>
                          <a:pt x="1" y="23"/>
                        </a:lnTo>
                        <a:lnTo>
                          <a:pt x="1" y="27"/>
                        </a:lnTo>
                        <a:lnTo>
                          <a:pt x="2" y="31"/>
                        </a:lnTo>
                        <a:lnTo>
                          <a:pt x="2" y="35"/>
                        </a:lnTo>
                        <a:lnTo>
                          <a:pt x="3" y="38"/>
                        </a:lnTo>
                        <a:lnTo>
                          <a:pt x="4" y="42"/>
                        </a:lnTo>
                        <a:lnTo>
                          <a:pt x="5" y="46"/>
                        </a:lnTo>
                        <a:lnTo>
                          <a:pt x="6" y="49"/>
                        </a:lnTo>
                        <a:lnTo>
                          <a:pt x="7" y="53"/>
                        </a:lnTo>
                        <a:lnTo>
                          <a:pt x="8" y="56"/>
                        </a:lnTo>
                        <a:lnTo>
                          <a:pt x="9" y="60"/>
                        </a:lnTo>
                        <a:lnTo>
                          <a:pt x="10" y="63"/>
                        </a:lnTo>
                        <a:lnTo>
                          <a:pt x="12" y="67"/>
                        </a:lnTo>
                        <a:lnTo>
                          <a:pt x="13" y="70"/>
                        </a:lnTo>
                        <a:lnTo>
                          <a:pt x="14" y="74"/>
                        </a:lnTo>
                        <a:lnTo>
                          <a:pt x="16" y="77"/>
                        </a:lnTo>
                        <a:lnTo>
                          <a:pt x="18" y="80"/>
                        </a:lnTo>
                        <a:lnTo>
                          <a:pt x="19" y="83"/>
                        </a:lnTo>
                        <a:lnTo>
                          <a:pt x="20" y="86"/>
                        </a:lnTo>
                        <a:lnTo>
                          <a:pt x="22" y="90"/>
                        </a:lnTo>
                        <a:lnTo>
                          <a:pt x="24" y="93"/>
                        </a:lnTo>
                        <a:lnTo>
                          <a:pt x="26" y="96"/>
                        </a:lnTo>
                        <a:lnTo>
                          <a:pt x="28" y="99"/>
                        </a:lnTo>
                        <a:lnTo>
                          <a:pt x="30" y="102"/>
                        </a:lnTo>
                        <a:lnTo>
                          <a:pt x="31" y="105"/>
                        </a:lnTo>
                        <a:lnTo>
                          <a:pt x="34" y="108"/>
                        </a:lnTo>
                        <a:lnTo>
                          <a:pt x="36" y="110"/>
                        </a:lnTo>
                        <a:lnTo>
                          <a:pt x="37" y="111"/>
                        </a:lnTo>
                        <a:lnTo>
                          <a:pt x="37" y="109"/>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8" name="Freeform 53"/>
                  <p:cNvSpPr>
                    <a:spLocks/>
                  </p:cNvSpPr>
                  <p:nvPr/>
                </p:nvSpPr>
                <p:spPr bwMode="auto">
                  <a:xfrm>
                    <a:off x="5224" y="1639"/>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09" name="Freeform 54"/>
                  <p:cNvSpPr>
                    <a:spLocks/>
                  </p:cNvSpPr>
                  <p:nvPr/>
                </p:nvSpPr>
                <p:spPr bwMode="auto">
                  <a:xfrm>
                    <a:off x="5227" y="1639"/>
                    <a:ext cx="84" cy="17"/>
                  </a:xfrm>
                  <a:custGeom>
                    <a:avLst/>
                    <a:gdLst>
                      <a:gd name="T0" fmla="*/ 83 w 84"/>
                      <a:gd name="T1" fmla="*/ 0 h 17"/>
                      <a:gd name="T2" fmla="*/ 0 w 84"/>
                      <a:gd name="T3" fmla="*/ 0 h 17"/>
                      <a:gd name="T4" fmla="*/ 0 w 84"/>
                      <a:gd name="T5" fmla="*/ 16 h 17"/>
                      <a:gd name="T6" fmla="*/ 83 w 84"/>
                      <a:gd name="T7" fmla="*/ 16 h 17"/>
                      <a:gd name="T8" fmla="*/ 83 w 84"/>
                      <a:gd name="T9" fmla="*/ 0 h 17"/>
                      <a:gd name="T10" fmla="*/ 0 60000 65536"/>
                      <a:gd name="T11" fmla="*/ 0 60000 65536"/>
                      <a:gd name="T12" fmla="*/ 0 60000 65536"/>
                      <a:gd name="T13" fmla="*/ 0 60000 65536"/>
                      <a:gd name="T14" fmla="*/ 0 60000 65536"/>
                      <a:gd name="T15" fmla="*/ 0 w 84"/>
                      <a:gd name="T16" fmla="*/ 0 h 17"/>
                      <a:gd name="T17" fmla="*/ 84 w 84"/>
                      <a:gd name="T18" fmla="*/ 17 h 17"/>
                    </a:gdLst>
                    <a:ahLst/>
                    <a:cxnLst>
                      <a:cxn ang="T10">
                        <a:pos x="T0" y="T1"/>
                      </a:cxn>
                      <a:cxn ang="T11">
                        <a:pos x="T2" y="T3"/>
                      </a:cxn>
                      <a:cxn ang="T12">
                        <a:pos x="T4" y="T5"/>
                      </a:cxn>
                      <a:cxn ang="T13">
                        <a:pos x="T6" y="T7"/>
                      </a:cxn>
                      <a:cxn ang="T14">
                        <a:pos x="T8" y="T9"/>
                      </a:cxn>
                    </a:cxnLst>
                    <a:rect l="T15" t="T16" r="T17" b="T18"/>
                    <a:pathLst>
                      <a:path w="84" h="17">
                        <a:moveTo>
                          <a:pt x="83" y="0"/>
                        </a:moveTo>
                        <a:lnTo>
                          <a:pt x="0" y="0"/>
                        </a:lnTo>
                        <a:lnTo>
                          <a:pt x="0" y="16"/>
                        </a:lnTo>
                        <a:lnTo>
                          <a:pt x="83" y="16"/>
                        </a:lnTo>
                        <a:lnTo>
                          <a:pt x="83"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0" name="Freeform 55"/>
                  <p:cNvSpPr>
                    <a:spLocks/>
                  </p:cNvSpPr>
                  <p:nvPr/>
                </p:nvSpPr>
                <p:spPr bwMode="auto">
                  <a:xfrm>
                    <a:off x="5312" y="1639"/>
                    <a:ext cx="78" cy="17"/>
                  </a:xfrm>
                  <a:custGeom>
                    <a:avLst/>
                    <a:gdLst>
                      <a:gd name="T0" fmla="*/ 76 w 78"/>
                      <a:gd name="T1" fmla="*/ 0 h 17"/>
                      <a:gd name="T2" fmla="*/ 0 w 78"/>
                      <a:gd name="T3" fmla="*/ 0 h 17"/>
                      <a:gd name="T4" fmla="*/ 0 w 78"/>
                      <a:gd name="T5" fmla="*/ 16 h 17"/>
                      <a:gd name="T6" fmla="*/ 76 w 78"/>
                      <a:gd name="T7" fmla="*/ 16 h 17"/>
                      <a:gd name="T8" fmla="*/ 77 w 78"/>
                      <a:gd name="T9" fmla="*/ 16 h 17"/>
                      <a:gd name="T10" fmla="*/ 76 w 78"/>
                      <a:gd name="T11" fmla="*/ 0 h 17"/>
                      <a:gd name="T12" fmla="*/ 0 60000 65536"/>
                      <a:gd name="T13" fmla="*/ 0 60000 65536"/>
                      <a:gd name="T14" fmla="*/ 0 60000 65536"/>
                      <a:gd name="T15" fmla="*/ 0 60000 65536"/>
                      <a:gd name="T16" fmla="*/ 0 60000 65536"/>
                      <a:gd name="T17" fmla="*/ 0 60000 65536"/>
                      <a:gd name="T18" fmla="*/ 0 w 78"/>
                      <a:gd name="T19" fmla="*/ 0 h 17"/>
                      <a:gd name="T20" fmla="*/ 78 w 7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78" h="17">
                        <a:moveTo>
                          <a:pt x="76" y="0"/>
                        </a:moveTo>
                        <a:lnTo>
                          <a:pt x="0" y="0"/>
                        </a:lnTo>
                        <a:lnTo>
                          <a:pt x="0" y="16"/>
                        </a:lnTo>
                        <a:lnTo>
                          <a:pt x="76" y="16"/>
                        </a:lnTo>
                        <a:lnTo>
                          <a:pt x="77" y="16"/>
                        </a:lnTo>
                        <a:lnTo>
                          <a:pt x="7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1" name="Freeform 56"/>
                  <p:cNvSpPr>
                    <a:spLocks/>
                  </p:cNvSpPr>
                  <p:nvPr/>
                </p:nvSpPr>
                <p:spPr bwMode="auto">
                  <a:xfrm>
                    <a:off x="5216" y="1811"/>
                    <a:ext cx="179" cy="168"/>
                  </a:xfrm>
                  <a:custGeom>
                    <a:avLst/>
                    <a:gdLst>
                      <a:gd name="T0" fmla="*/ 154 w 179"/>
                      <a:gd name="T1" fmla="*/ 163 h 168"/>
                      <a:gd name="T2" fmla="*/ 159 w 179"/>
                      <a:gd name="T3" fmla="*/ 154 h 168"/>
                      <a:gd name="T4" fmla="*/ 164 w 179"/>
                      <a:gd name="T5" fmla="*/ 144 h 168"/>
                      <a:gd name="T6" fmla="*/ 168 w 179"/>
                      <a:gd name="T7" fmla="*/ 135 h 168"/>
                      <a:gd name="T8" fmla="*/ 172 w 179"/>
                      <a:gd name="T9" fmla="*/ 125 h 168"/>
                      <a:gd name="T10" fmla="*/ 174 w 179"/>
                      <a:gd name="T11" fmla="*/ 114 h 168"/>
                      <a:gd name="T12" fmla="*/ 177 w 179"/>
                      <a:gd name="T13" fmla="*/ 103 h 168"/>
                      <a:gd name="T14" fmla="*/ 178 w 179"/>
                      <a:gd name="T15" fmla="*/ 92 h 168"/>
                      <a:gd name="T16" fmla="*/ 178 w 179"/>
                      <a:gd name="T17" fmla="*/ 80 h 168"/>
                      <a:gd name="T18" fmla="*/ 177 w 179"/>
                      <a:gd name="T19" fmla="*/ 68 h 168"/>
                      <a:gd name="T20" fmla="*/ 174 w 179"/>
                      <a:gd name="T21" fmla="*/ 56 h 168"/>
                      <a:gd name="T22" fmla="*/ 171 w 179"/>
                      <a:gd name="T23" fmla="*/ 44 h 168"/>
                      <a:gd name="T24" fmla="*/ 166 w 179"/>
                      <a:gd name="T25" fmla="*/ 34 h 168"/>
                      <a:gd name="T26" fmla="*/ 161 w 179"/>
                      <a:gd name="T27" fmla="*/ 24 h 168"/>
                      <a:gd name="T28" fmla="*/ 155 w 179"/>
                      <a:gd name="T29" fmla="*/ 14 h 168"/>
                      <a:gd name="T30" fmla="*/ 149 w 179"/>
                      <a:gd name="T31" fmla="*/ 4 h 168"/>
                      <a:gd name="T32" fmla="*/ 143 w 179"/>
                      <a:gd name="T33" fmla="*/ 0 h 168"/>
                      <a:gd name="T34" fmla="*/ 137 w 179"/>
                      <a:gd name="T35" fmla="*/ 0 h 168"/>
                      <a:gd name="T36" fmla="*/ 126 w 179"/>
                      <a:gd name="T37" fmla="*/ 0 h 168"/>
                      <a:gd name="T38" fmla="*/ 114 w 179"/>
                      <a:gd name="T39" fmla="*/ 0 h 168"/>
                      <a:gd name="T40" fmla="*/ 101 w 179"/>
                      <a:gd name="T41" fmla="*/ 0 h 168"/>
                      <a:gd name="T42" fmla="*/ 90 w 179"/>
                      <a:gd name="T43" fmla="*/ 0 h 168"/>
                      <a:gd name="T44" fmla="*/ 80 w 179"/>
                      <a:gd name="T45" fmla="*/ 0 h 168"/>
                      <a:gd name="T46" fmla="*/ 75 w 179"/>
                      <a:gd name="T47" fmla="*/ 0 h 168"/>
                      <a:gd name="T48" fmla="*/ 73 w 179"/>
                      <a:gd name="T49" fmla="*/ 0 h 168"/>
                      <a:gd name="T50" fmla="*/ 68 w 179"/>
                      <a:gd name="T51" fmla="*/ 0 h 168"/>
                      <a:gd name="T52" fmla="*/ 63 w 179"/>
                      <a:gd name="T53" fmla="*/ 0 h 168"/>
                      <a:gd name="T54" fmla="*/ 55 w 179"/>
                      <a:gd name="T55" fmla="*/ 0 h 168"/>
                      <a:gd name="T56" fmla="*/ 47 w 179"/>
                      <a:gd name="T57" fmla="*/ 0 h 168"/>
                      <a:gd name="T58" fmla="*/ 40 w 179"/>
                      <a:gd name="T59" fmla="*/ 0 h 168"/>
                      <a:gd name="T60" fmla="*/ 33 w 179"/>
                      <a:gd name="T61" fmla="*/ 0 h 168"/>
                      <a:gd name="T62" fmla="*/ 29 w 179"/>
                      <a:gd name="T63" fmla="*/ 0 h 168"/>
                      <a:gd name="T64" fmla="*/ 25 w 179"/>
                      <a:gd name="T65" fmla="*/ 4 h 168"/>
                      <a:gd name="T66" fmla="*/ 19 w 179"/>
                      <a:gd name="T67" fmla="*/ 13 h 168"/>
                      <a:gd name="T68" fmla="*/ 14 w 179"/>
                      <a:gd name="T69" fmla="*/ 23 h 168"/>
                      <a:gd name="T70" fmla="*/ 9 w 179"/>
                      <a:gd name="T71" fmla="*/ 34 h 168"/>
                      <a:gd name="T72" fmla="*/ 5 w 179"/>
                      <a:gd name="T73" fmla="*/ 44 h 168"/>
                      <a:gd name="T74" fmla="*/ 3 w 179"/>
                      <a:gd name="T75" fmla="*/ 55 h 168"/>
                      <a:gd name="T76" fmla="*/ 0 w 179"/>
                      <a:gd name="T77" fmla="*/ 66 h 168"/>
                      <a:gd name="T78" fmla="*/ 0 w 179"/>
                      <a:gd name="T79" fmla="*/ 78 h 168"/>
                      <a:gd name="T80" fmla="*/ 0 w 179"/>
                      <a:gd name="T81" fmla="*/ 90 h 168"/>
                      <a:gd name="T82" fmla="*/ 0 w 179"/>
                      <a:gd name="T83" fmla="*/ 102 h 168"/>
                      <a:gd name="T84" fmla="*/ 3 w 179"/>
                      <a:gd name="T85" fmla="*/ 113 h 168"/>
                      <a:gd name="T86" fmla="*/ 5 w 179"/>
                      <a:gd name="T87" fmla="*/ 124 h 168"/>
                      <a:gd name="T88" fmla="*/ 9 w 179"/>
                      <a:gd name="T89" fmla="*/ 134 h 168"/>
                      <a:gd name="T90" fmla="*/ 13 w 179"/>
                      <a:gd name="T91" fmla="*/ 144 h 168"/>
                      <a:gd name="T92" fmla="*/ 18 w 179"/>
                      <a:gd name="T93" fmla="*/ 154 h 168"/>
                      <a:gd name="T94" fmla="*/ 24 w 179"/>
                      <a:gd name="T95" fmla="*/ 163 h 168"/>
                      <a:gd name="T96" fmla="*/ 30 w 179"/>
                      <a:gd name="T97" fmla="*/ 167 h 168"/>
                      <a:gd name="T98" fmla="*/ 150 w 179"/>
                      <a:gd name="T99" fmla="*/ 167 h 1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68"/>
                      <a:gd name="T152" fmla="*/ 179 w 179"/>
                      <a:gd name="T153" fmla="*/ 168 h 1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68">
                        <a:moveTo>
                          <a:pt x="150" y="167"/>
                        </a:moveTo>
                        <a:lnTo>
                          <a:pt x="154" y="163"/>
                        </a:lnTo>
                        <a:lnTo>
                          <a:pt x="156" y="158"/>
                        </a:lnTo>
                        <a:lnTo>
                          <a:pt x="159" y="154"/>
                        </a:lnTo>
                        <a:lnTo>
                          <a:pt x="161" y="149"/>
                        </a:lnTo>
                        <a:lnTo>
                          <a:pt x="164" y="144"/>
                        </a:lnTo>
                        <a:lnTo>
                          <a:pt x="166" y="140"/>
                        </a:lnTo>
                        <a:lnTo>
                          <a:pt x="168" y="135"/>
                        </a:lnTo>
                        <a:lnTo>
                          <a:pt x="170" y="130"/>
                        </a:lnTo>
                        <a:lnTo>
                          <a:pt x="172" y="125"/>
                        </a:lnTo>
                        <a:lnTo>
                          <a:pt x="173" y="120"/>
                        </a:lnTo>
                        <a:lnTo>
                          <a:pt x="174" y="114"/>
                        </a:lnTo>
                        <a:lnTo>
                          <a:pt x="176" y="109"/>
                        </a:lnTo>
                        <a:lnTo>
                          <a:pt x="177" y="103"/>
                        </a:lnTo>
                        <a:lnTo>
                          <a:pt x="177" y="98"/>
                        </a:lnTo>
                        <a:lnTo>
                          <a:pt x="178" y="92"/>
                        </a:lnTo>
                        <a:lnTo>
                          <a:pt x="178" y="86"/>
                        </a:lnTo>
                        <a:lnTo>
                          <a:pt x="178" y="80"/>
                        </a:lnTo>
                        <a:lnTo>
                          <a:pt x="177" y="74"/>
                        </a:lnTo>
                        <a:lnTo>
                          <a:pt x="177" y="68"/>
                        </a:lnTo>
                        <a:lnTo>
                          <a:pt x="175" y="62"/>
                        </a:lnTo>
                        <a:lnTo>
                          <a:pt x="174" y="56"/>
                        </a:lnTo>
                        <a:lnTo>
                          <a:pt x="172" y="50"/>
                        </a:lnTo>
                        <a:lnTo>
                          <a:pt x="171" y="44"/>
                        </a:lnTo>
                        <a:lnTo>
                          <a:pt x="169" y="39"/>
                        </a:lnTo>
                        <a:lnTo>
                          <a:pt x="166" y="34"/>
                        </a:lnTo>
                        <a:lnTo>
                          <a:pt x="164" y="28"/>
                        </a:lnTo>
                        <a:lnTo>
                          <a:pt x="161" y="24"/>
                        </a:lnTo>
                        <a:lnTo>
                          <a:pt x="159" y="19"/>
                        </a:lnTo>
                        <a:lnTo>
                          <a:pt x="155" y="14"/>
                        </a:lnTo>
                        <a:lnTo>
                          <a:pt x="153" y="9"/>
                        </a:lnTo>
                        <a:lnTo>
                          <a:pt x="149" y="4"/>
                        </a:lnTo>
                        <a:lnTo>
                          <a:pt x="146" y="0"/>
                        </a:lnTo>
                        <a:lnTo>
                          <a:pt x="143" y="0"/>
                        </a:lnTo>
                        <a:lnTo>
                          <a:pt x="140" y="0"/>
                        </a:lnTo>
                        <a:lnTo>
                          <a:pt x="137" y="0"/>
                        </a:lnTo>
                        <a:lnTo>
                          <a:pt x="132" y="0"/>
                        </a:lnTo>
                        <a:lnTo>
                          <a:pt x="126" y="0"/>
                        </a:lnTo>
                        <a:lnTo>
                          <a:pt x="120" y="0"/>
                        </a:lnTo>
                        <a:lnTo>
                          <a:pt x="114" y="0"/>
                        </a:lnTo>
                        <a:lnTo>
                          <a:pt x="107" y="0"/>
                        </a:lnTo>
                        <a:lnTo>
                          <a:pt x="101" y="0"/>
                        </a:lnTo>
                        <a:lnTo>
                          <a:pt x="95" y="0"/>
                        </a:lnTo>
                        <a:lnTo>
                          <a:pt x="90" y="0"/>
                        </a:lnTo>
                        <a:lnTo>
                          <a:pt x="85" y="0"/>
                        </a:lnTo>
                        <a:lnTo>
                          <a:pt x="80" y="0"/>
                        </a:lnTo>
                        <a:lnTo>
                          <a:pt x="77" y="0"/>
                        </a:lnTo>
                        <a:lnTo>
                          <a:pt x="75" y="0"/>
                        </a:lnTo>
                        <a:lnTo>
                          <a:pt x="74" y="0"/>
                        </a:lnTo>
                        <a:lnTo>
                          <a:pt x="73" y="0"/>
                        </a:lnTo>
                        <a:lnTo>
                          <a:pt x="71" y="0"/>
                        </a:lnTo>
                        <a:lnTo>
                          <a:pt x="68" y="0"/>
                        </a:lnTo>
                        <a:lnTo>
                          <a:pt x="65" y="0"/>
                        </a:lnTo>
                        <a:lnTo>
                          <a:pt x="63" y="0"/>
                        </a:lnTo>
                        <a:lnTo>
                          <a:pt x="58" y="0"/>
                        </a:lnTo>
                        <a:lnTo>
                          <a:pt x="55" y="0"/>
                        </a:lnTo>
                        <a:lnTo>
                          <a:pt x="51" y="0"/>
                        </a:lnTo>
                        <a:lnTo>
                          <a:pt x="47" y="0"/>
                        </a:lnTo>
                        <a:lnTo>
                          <a:pt x="43" y="0"/>
                        </a:lnTo>
                        <a:lnTo>
                          <a:pt x="40" y="0"/>
                        </a:lnTo>
                        <a:lnTo>
                          <a:pt x="36" y="0"/>
                        </a:lnTo>
                        <a:lnTo>
                          <a:pt x="33" y="0"/>
                        </a:lnTo>
                        <a:lnTo>
                          <a:pt x="31" y="0"/>
                        </a:lnTo>
                        <a:lnTo>
                          <a:pt x="29" y="0"/>
                        </a:lnTo>
                        <a:lnTo>
                          <a:pt x="28" y="0"/>
                        </a:lnTo>
                        <a:lnTo>
                          <a:pt x="25" y="4"/>
                        </a:lnTo>
                        <a:lnTo>
                          <a:pt x="22" y="9"/>
                        </a:lnTo>
                        <a:lnTo>
                          <a:pt x="19" y="13"/>
                        </a:lnTo>
                        <a:lnTo>
                          <a:pt x="17" y="18"/>
                        </a:lnTo>
                        <a:lnTo>
                          <a:pt x="14" y="23"/>
                        </a:lnTo>
                        <a:lnTo>
                          <a:pt x="11" y="28"/>
                        </a:lnTo>
                        <a:lnTo>
                          <a:pt x="9" y="34"/>
                        </a:lnTo>
                        <a:lnTo>
                          <a:pt x="7" y="39"/>
                        </a:lnTo>
                        <a:lnTo>
                          <a:pt x="5" y="44"/>
                        </a:lnTo>
                        <a:lnTo>
                          <a:pt x="4" y="50"/>
                        </a:lnTo>
                        <a:lnTo>
                          <a:pt x="3" y="55"/>
                        </a:lnTo>
                        <a:lnTo>
                          <a:pt x="1" y="61"/>
                        </a:lnTo>
                        <a:lnTo>
                          <a:pt x="0" y="66"/>
                        </a:lnTo>
                        <a:lnTo>
                          <a:pt x="0" y="72"/>
                        </a:lnTo>
                        <a:lnTo>
                          <a:pt x="0" y="78"/>
                        </a:lnTo>
                        <a:lnTo>
                          <a:pt x="0" y="84"/>
                        </a:lnTo>
                        <a:lnTo>
                          <a:pt x="0" y="90"/>
                        </a:lnTo>
                        <a:lnTo>
                          <a:pt x="0" y="96"/>
                        </a:lnTo>
                        <a:lnTo>
                          <a:pt x="0" y="102"/>
                        </a:lnTo>
                        <a:lnTo>
                          <a:pt x="1" y="107"/>
                        </a:lnTo>
                        <a:lnTo>
                          <a:pt x="3" y="113"/>
                        </a:lnTo>
                        <a:lnTo>
                          <a:pt x="4" y="118"/>
                        </a:lnTo>
                        <a:lnTo>
                          <a:pt x="5" y="124"/>
                        </a:lnTo>
                        <a:lnTo>
                          <a:pt x="7" y="129"/>
                        </a:lnTo>
                        <a:lnTo>
                          <a:pt x="9" y="134"/>
                        </a:lnTo>
                        <a:lnTo>
                          <a:pt x="11" y="139"/>
                        </a:lnTo>
                        <a:lnTo>
                          <a:pt x="13" y="144"/>
                        </a:lnTo>
                        <a:lnTo>
                          <a:pt x="16" y="149"/>
                        </a:lnTo>
                        <a:lnTo>
                          <a:pt x="18" y="154"/>
                        </a:lnTo>
                        <a:lnTo>
                          <a:pt x="21" y="158"/>
                        </a:lnTo>
                        <a:lnTo>
                          <a:pt x="24" y="163"/>
                        </a:lnTo>
                        <a:lnTo>
                          <a:pt x="28" y="167"/>
                        </a:lnTo>
                        <a:lnTo>
                          <a:pt x="30" y="167"/>
                        </a:lnTo>
                        <a:lnTo>
                          <a:pt x="92" y="167"/>
                        </a:lnTo>
                        <a:lnTo>
                          <a:pt x="150" y="167"/>
                        </a:lnTo>
                      </a:path>
                    </a:pathLst>
                  </a:custGeom>
                  <a:solidFill>
                    <a:srgbClr val="A8A8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2" name="Freeform 57"/>
                  <p:cNvSpPr>
                    <a:spLocks/>
                  </p:cNvSpPr>
                  <p:nvPr/>
                </p:nvSpPr>
                <p:spPr bwMode="auto">
                  <a:xfrm>
                    <a:off x="5367" y="1898"/>
                    <a:ext cx="29" cy="81"/>
                  </a:xfrm>
                  <a:custGeom>
                    <a:avLst/>
                    <a:gdLst>
                      <a:gd name="T0" fmla="*/ 26 w 29"/>
                      <a:gd name="T1" fmla="*/ 0 h 81"/>
                      <a:gd name="T2" fmla="*/ 25 w 29"/>
                      <a:gd name="T3" fmla="*/ 6 h 81"/>
                      <a:gd name="T4" fmla="*/ 25 w 29"/>
                      <a:gd name="T5" fmla="*/ 11 h 81"/>
                      <a:gd name="T6" fmla="*/ 25 w 29"/>
                      <a:gd name="T7" fmla="*/ 17 h 81"/>
                      <a:gd name="T8" fmla="*/ 24 w 29"/>
                      <a:gd name="T9" fmla="*/ 22 h 81"/>
                      <a:gd name="T10" fmla="*/ 22 w 29"/>
                      <a:gd name="T11" fmla="*/ 27 h 81"/>
                      <a:gd name="T12" fmla="*/ 21 w 29"/>
                      <a:gd name="T13" fmla="*/ 33 h 81"/>
                      <a:gd name="T14" fmla="*/ 20 w 29"/>
                      <a:gd name="T15" fmla="*/ 38 h 81"/>
                      <a:gd name="T16" fmla="*/ 19 w 29"/>
                      <a:gd name="T17" fmla="*/ 42 h 81"/>
                      <a:gd name="T18" fmla="*/ 17 w 29"/>
                      <a:gd name="T19" fmla="*/ 47 h 81"/>
                      <a:gd name="T20" fmla="*/ 15 w 29"/>
                      <a:gd name="T21" fmla="*/ 52 h 81"/>
                      <a:gd name="T22" fmla="*/ 13 w 29"/>
                      <a:gd name="T23" fmla="*/ 57 h 81"/>
                      <a:gd name="T24" fmla="*/ 11 w 29"/>
                      <a:gd name="T25" fmla="*/ 62 h 81"/>
                      <a:gd name="T26" fmla="*/ 7 w 29"/>
                      <a:gd name="T27" fmla="*/ 66 h 81"/>
                      <a:gd name="T28" fmla="*/ 5 w 29"/>
                      <a:gd name="T29" fmla="*/ 70 h 81"/>
                      <a:gd name="T30" fmla="*/ 2 w 29"/>
                      <a:gd name="T31" fmla="*/ 74 h 81"/>
                      <a:gd name="T32" fmla="*/ 0 w 29"/>
                      <a:gd name="T33" fmla="*/ 79 h 81"/>
                      <a:gd name="T34" fmla="*/ 1 w 29"/>
                      <a:gd name="T35" fmla="*/ 80 h 81"/>
                      <a:gd name="T36" fmla="*/ 4 w 29"/>
                      <a:gd name="T37" fmla="*/ 76 h 81"/>
                      <a:gd name="T38" fmla="*/ 7 w 29"/>
                      <a:gd name="T39" fmla="*/ 72 h 81"/>
                      <a:gd name="T40" fmla="*/ 9 w 29"/>
                      <a:gd name="T41" fmla="*/ 67 h 81"/>
                      <a:gd name="T42" fmla="*/ 12 w 29"/>
                      <a:gd name="T43" fmla="*/ 63 h 81"/>
                      <a:gd name="T44" fmla="*/ 14 w 29"/>
                      <a:gd name="T45" fmla="*/ 58 h 81"/>
                      <a:gd name="T46" fmla="*/ 16 w 29"/>
                      <a:gd name="T47" fmla="*/ 53 h 81"/>
                      <a:gd name="T48" fmla="*/ 19 w 29"/>
                      <a:gd name="T49" fmla="*/ 48 h 81"/>
                      <a:gd name="T50" fmla="*/ 21 w 29"/>
                      <a:gd name="T51" fmla="*/ 43 h 81"/>
                      <a:gd name="T52" fmla="*/ 22 w 29"/>
                      <a:gd name="T53" fmla="*/ 38 h 81"/>
                      <a:gd name="T54" fmla="*/ 23 w 29"/>
                      <a:gd name="T55" fmla="*/ 33 h 81"/>
                      <a:gd name="T56" fmla="*/ 25 w 29"/>
                      <a:gd name="T57" fmla="*/ 28 h 81"/>
                      <a:gd name="T58" fmla="*/ 26 w 29"/>
                      <a:gd name="T59" fmla="*/ 22 h 81"/>
                      <a:gd name="T60" fmla="*/ 27 w 29"/>
                      <a:gd name="T61" fmla="*/ 17 h 81"/>
                      <a:gd name="T62" fmla="*/ 27 w 29"/>
                      <a:gd name="T63" fmla="*/ 11 h 81"/>
                      <a:gd name="T64" fmla="*/ 28 w 29"/>
                      <a:gd name="T65" fmla="*/ 6 h 81"/>
                      <a:gd name="T66" fmla="*/ 28 w 29"/>
                      <a:gd name="T67" fmla="*/ 0 h 81"/>
                      <a:gd name="T68" fmla="*/ 26 w 29"/>
                      <a:gd name="T69" fmla="*/ 0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1"/>
                      <a:gd name="T107" fmla="*/ 29 w 29"/>
                      <a:gd name="T108" fmla="*/ 81 h 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1">
                        <a:moveTo>
                          <a:pt x="26" y="0"/>
                        </a:moveTo>
                        <a:lnTo>
                          <a:pt x="25" y="6"/>
                        </a:lnTo>
                        <a:lnTo>
                          <a:pt x="25" y="11"/>
                        </a:lnTo>
                        <a:lnTo>
                          <a:pt x="25" y="17"/>
                        </a:lnTo>
                        <a:lnTo>
                          <a:pt x="24" y="22"/>
                        </a:lnTo>
                        <a:lnTo>
                          <a:pt x="22" y="27"/>
                        </a:lnTo>
                        <a:lnTo>
                          <a:pt x="21" y="33"/>
                        </a:lnTo>
                        <a:lnTo>
                          <a:pt x="20" y="38"/>
                        </a:lnTo>
                        <a:lnTo>
                          <a:pt x="19" y="42"/>
                        </a:lnTo>
                        <a:lnTo>
                          <a:pt x="17" y="47"/>
                        </a:lnTo>
                        <a:lnTo>
                          <a:pt x="15" y="52"/>
                        </a:lnTo>
                        <a:lnTo>
                          <a:pt x="13" y="57"/>
                        </a:lnTo>
                        <a:lnTo>
                          <a:pt x="11" y="62"/>
                        </a:lnTo>
                        <a:lnTo>
                          <a:pt x="7" y="66"/>
                        </a:lnTo>
                        <a:lnTo>
                          <a:pt x="5" y="70"/>
                        </a:lnTo>
                        <a:lnTo>
                          <a:pt x="2" y="74"/>
                        </a:lnTo>
                        <a:lnTo>
                          <a:pt x="0" y="79"/>
                        </a:lnTo>
                        <a:lnTo>
                          <a:pt x="1" y="80"/>
                        </a:lnTo>
                        <a:lnTo>
                          <a:pt x="4" y="76"/>
                        </a:lnTo>
                        <a:lnTo>
                          <a:pt x="7" y="72"/>
                        </a:lnTo>
                        <a:lnTo>
                          <a:pt x="9" y="67"/>
                        </a:lnTo>
                        <a:lnTo>
                          <a:pt x="12" y="63"/>
                        </a:lnTo>
                        <a:lnTo>
                          <a:pt x="14" y="58"/>
                        </a:lnTo>
                        <a:lnTo>
                          <a:pt x="16" y="53"/>
                        </a:lnTo>
                        <a:lnTo>
                          <a:pt x="19" y="48"/>
                        </a:lnTo>
                        <a:lnTo>
                          <a:pt x="21" y="43"/>
                        </a:lnTo>
                        <a:lnTo>
                          <a:pt x="22" y="38"/>
                        </a:lnTo>
                        <a:lnTo>
                          <a:pt x="23" y="33"/>
                        </a:lnTo>
                        <a:lnTo>
                          <a:pt x="25" y="28"/>
                        </a:lnTo>
                        <a:lnTo>
                          <a:pt x="26" y="22"/>
                        </a:lnTo>
                        <a:lnTo>
                          <a:pt x="27" y="17"/>
                        </a:lnTo>
                        <a:lnTo>
                          <a:pt x="27" y="11"/>
                        </a:lnTo>
                        <a:lnTo>
                          <a:pt x="28" y="6"/>
                        </a:lnTo>
                        <a:lnTo>
                          <a:pt x="28" y="0"/>
                        </a:lnTo>
                        <a:lnTo>
                          <a:pt x="2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3" name="Freeform 58"/>
                  <p:cNvSpPr>
                    <a:spLocks/>
                  </p:cNvSpPr>
                  <p:nvPr/>
                </p:nvSpPr>
                <p:spPr bwMode="auto">
                  <a:xfrm>
                    <a:off x="5362" y="1810"/>
                    <a:ext cx="34" cy="87"/>
                  </a:xfrm>
                  <a:custGeom>
                    <a:avLst/>
                    <a:gdLst>
                      <a:gd name="T0" fmla="*/ 0 w 34"/>
                      <a:gd name="T1" fmla="*/ 2 h 87"/>
                      <a:gd name="T2" fmla="*/ 3 w 34"/>
                      <a:gd name="T3" fmla="*/ 6 h 87"/>
                      <a:gd name="T4" fmla="*/ 6 w 34"/>
                      <a:gd name="T5" fmla="*/ 10 h 87"/>
                      <a:gd name="T6" fmla="*/ 9 w 34"/>
                      <a:gd name="T7" fmla="*/ 15 h 87"/>
                      <a:gd name="T8" fmla="*/ 13 w 34"/>
                      <a:gd name="T9" fmla="*/ 20 h 87"/>
                      <a:gd name="T10" fmla="*/ 15 w 34"/>
                      <a:gd name="T11" fmla="*/ 25 h 87"/>
                      <a:gd name="T12" fmla="*/ 18 w 34"/>
                      <a:gd name="T13" fmla="*/ 30 h 87"/>
                      <a:gd name="T14" fmla="*/ 19 w 34"/>
                      <a:gd name="T15" fmla="*/ 35 h 87"/>
                      <a:gd name="T16" fmla="*/ 22 w 34"/>
                      <a:gd name="T17" fmla="*/ 40 h 87"/>
                      <a:gd name="T18" fmla="*/ 24 w 34"/>
                      <a:gd name="T19" fmla="*/ 45 h 87"/>
                      <a:gd name="T20" fmla="*/ 26 w 34"/>
                      <a:gd name="T21" fmla="*/ 51 h 87"/>
                      <a:gd name="T22" fmla="*/ 27 w 34"/>
                      <a:gd name="T23" fmla="*/ 57 h 87"/>
                      <a:gd name="T24" fmla="*/ 28 w 34"/>
                      <a:gd name="T25" fmla="*/ 62 h 87"/>
                      <a:gd name="T26" fmla="*/ 29 w 34"/>
                      <a:gd name="T27" fmla="*/ 68 h 87"/>
                      <a:gd name="T28" fmla="*/ 30 w 34"/>
                      <a:gd name="T29" fmla="*/ 74 h 87"/>
                      <a:gd name="T30" fmla="*/ 30 w 34"/>
                      <a:gd name="T31" fmla="*/ 80 h 87"/>
                      <a:gd name="T32" fmla="*/ 31 w 34"/>
                      <a:gd name="T33" fmla="*/ 86 h 87"/>
                      <a:gd name="T34" fmla="*/ 33 w 34"/>
                      <a:gd name="T35" fmla="*/ 86 h 87"/>
                      <a:gd name="T36" fmla="*/ 33 w 34"/>
                      <a:gd name="T37" fmla="*/ 80 h 87"/>
                      <a:gd name="T38" fmla="*/ 32 w 34"/>
                      <a:gd name="T39" fmla="*/ 74 h 87"/>
                      <a:gd name="T40" fmla="*/ 32 w 34"/>
                      <a:gd name="T41" fmla="*/ 68 h 87"/>
                      <a:gd name="T42" fmla="*/ 30 w 34"/>
                      <a:gd name="T43" fmla="*/ 62 h 87"/>
                      <a:gd name="T44" fmla="*/ 29 w 34"/>
                      <a:gd name="T45" fmla="*/ 56 h 87"/>
                      <a:gd name="T46" fmla="*/ 27 w 34"/>
                      <a:gd name="T47" fmla="*/ 50 h 87"/>
                      <a:gd name="T48" fmla="*/ 26 w 34"/>
                      <a:gd name="T49" fmla="*/ 45 h 87"/>
                      <a:gd name="T50" fmla="*/ 24 w 34"/>
                      <a:gd name="T51" fmla="*/ 39 h 87"/>
                      <a:gd name="T52" fmla="*/ 21 w 34"/>
                      <a:gd name="T53" fmla="*/ 34 h 87"/>
                      <a:gd name="T54" fmla="*/ 19 w 34"/>
                      <a:gd name="T55" fmla="*/ 29 h 87"/>
                      <a:gd name="T56" fmla="*/ 17 w 34"/>
                      <a:gd name="T57" fmla="*/ 23 h 87"/>
                      <a:gd name="T58" fmla="*/ 14 w 34"/>
                      <a:gd name="T59" fmla="*/ 19 h 87"/>
                      <a:gd name="T60" fmla="*/ 11 w 34"/>
                      <a:gd name="T61" fmla="*/ 14 h 87"/>
                      <a:gd name="T62" fmla="*/ 7 w 34"/>
                      <a:gd name="T63" fmla="*/ 9 h 87"/>
                      <a:gd name="T64" fmla="*/ 5 w 34"/>
                      <a:gd name="T65" fmla="*/ 5 h 87"/>
                      <a:gd name="T66" fmla="*/ 1 w 34"/>
                      <a:gd name="T67" fmla="*/ 0 h 87"/>
                      <a:gd name="T68" fmla="*/ 0 w 34"/>
                      <a:gd name="T69" fmla="*/ 0 h 87"/>
                      <a:gd name="T70" fmla="*/ 0 w 34"/>
                      <a:gd name="T71" fmla="*/ 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87"/>
                      <a:gd name="T110" fmla="*/ 34 w 3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87">
                        <a:moveTo>
                          <a:pt x="0" y="2"/>
                        </a:moveTo>
                        <a:lnTo>
                          <a:pt x="3" y="6"/>
                        </a:lnTo>
                        <a:lnTo>
                          <a:pt x="6" y="10"/>
                        </a:lnTo>
                        <a:lnTo>
                          <a:pt x="9" y="15"/>
                        </a:lnTo>
                        <a:lnTo>
                          <a:pt x="13" y="20"/>
                        </a:lnTo>
                        <a:lnTo>
                          <a:pt x="15" y="25"/>
                        </a:lnTo>
                        <a:lnTo>
                          <a:pt x="18" y="30"/>
                        </a:lnTo>
                        <a:lnTo>
                          <a:pt x="19" y="35"/>
                        </a:lnTo>
                        <a:lnTo>
                          <a:pt x="22" y="40"/>
                        </a:lnTo>
                        <a:lnTo>
                          <a:pt x="24" y="45"/>
                        </a:lnTo>
                        <a:lnTo>
                          <a:pt x="26" y="51"/>
                        </a:lnTo>
                        <a:lnTo>
                          <a:pt x="27" y="57"/>
                        </a:lnTo>
                        <a:lnTo>
                          <a:pt x="28" y="62"/>
                        </a:lnTo>
                        <a:lnTo>
                          <a:pt x="29" y="68"/>
                        </a:lnTo>
                        <a:lnTo>
                          <a:pt x="30" y="74"/>
                        </a:lnTo>
                        <a:lnTo>
                          <a:pt x="30" y="80"/>
                        </a:lnTo>
                        <a:lnTo>
                          <a:pt x="31" y="86"/>
                        </a:lnTo>
                        <a:lnTo>
                          <a:pt x="33" y="86"/>
                        </a:lnTo>
                        <a:lnTo>
                          <a:pt x="33" y="80"/>
                        </a:lnTo>
                        <a:lnTo>
                          <a:pt x="32" y="74"/>
                        </a:lnTo>
                        <a:lnTo>
                          <a:pt x="32" y="68"/>
                        </a:lnTo>
                        <a:lnTo>
                          <a:pt x="30" y="62"/>
                        </a:lnTo>
                        <a:lnTo>
                          <a:pt x="29" y="56"/>
                        </a:lnTo>
                        <a:lnTo>
                          <a:pt x="27" y="50"/>
                        </a:lnTo>
                        <a:lnTo>
                          <a:pt x="26" y="45"/>
                        </a:lnTo>
                        <a:lnTo>
                          <a:pt x="24" y="39"/>
                        </a:lnTo>
                        <a:lnTo>
                          <a:pt x="21" y="34"/>
                        </a:lnTo>
                        <a:lnTo>
                          <a:pt x="19" y="29"/>
                        </a:lnTo>
                        <a:lnTo>
                          <a:pt x="17" y="23"/>
                        </a:lnTo>
                        <a:lnTo>
                          <a:pt x="14" y="19"/>
                        </a:lnTo>
                        <a:lnTo>
                          <a:pt x="11" y="14"/>
                        </a:lnTo>
                        <a:lnTo>
                          <a:pt x="7" y="9"/>
                        </a:lnTo>
                        <a:lnTo>
                          <a:pt x="5" y="5"/>
                        </a:lnTo>
                        <a:lnTo>
                          <a:pt x="1" y="0"/>
                        </a:lnTo>
                        <a:lnTo>
                          <a:pt x="0" y="0"/>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4" name="Freeform 59"/>
                  <p:cNvSpPr>
                    <a:spLocks/>
                  </p:cNvSpPr>
                  <p:nvPr/>
                </p:nvSpPr>
                <p:spPr bwMode="auto">
                  <a:xfrm>
                    <a:off x="5292" y="1810"/>
                    <a:ext cx="71" cy="1"/>
                  </a:xfrm>
                  <a:custGeom>
                    <a:avLst/>
                    <a:gdLst>
                      <a:gd name="T0" fmla="*/ 0 w 71"/>
                      <a:gd name="T1" fmla="*/ 0 h 1"/>
                      <a:gd name="T2" fmla="*/ 2 w 71"/>
                      <a:gd name="T3" fmla="*/ 0 h 1"/>
                      <a:gd name="T4" fmla="*/ 5 w 71"/>
                      <a:gd name="T5" fmla="*/ 0 h 1"/>
                      <a:gd name="T6" fmla="*/ 10 w 71"/>
                      <a:gd name="T7" fmla="*/ 0 h 1"/>
                      <a:gd name="T8" fmla="*/ 14 w 71"/>
                      <a:gd name="T9" fmla="*/ 0 h 1"/>
                      <a:gd name="T10" fmla="*/ 20 w 71"/>
                      <a:gd name="T11" fmla="*/ 0 h 1"/>
                      <a:gd name="T12" fmla="*/ 26 w 71"/>
                      <a:gd name="T13" fmla="*/ 0 h 1"/>
                      <a:gd name="T14" fmla="*/ 32 w 71"/>
                      <a:gd name="T15" fmla="*/ 0 h 1"/>
                      <a:gd name="T16" fmla="*/ 37 w 71"/>
                      <a:gd name="T17" fmla="*/ 0 h 1"/>
                      <a:gd name="T18" fmla="*/ 44 w 71"/>
                      <a:gd name="T19" fmla="*/ 0 h 1"/>
                      <a:gd name="T20" fmla="*/ 50 w 71"/>
                      <a:gd name="T21" fmla="*/ 0 h 1"/>
                      <a:gd name="T22" fmla="*/ 55 w 71"/>
                      <a:gd name="T23" fmla="*/ 0 h 1"/>
                      <a:gd name="T24" fmla="*/ 60 w 71"/>
                      <a:gd name="T25" fmla="*/ 0 h 1"/>
                      <a:gd name="T26" fmla="*/ 64 w 71"/>
                      <a:gd name="T27" fmla="*/ 0 h 1"/>
                      <a:gd name="T28" fmla="*/ 68 w 71"/>
                      <a:gd name="T29" fmla="*/ 0 h 1"/>
                      <a:gd name="T30" fmla="*/ 70 w 71"/>
                      <a:gd name="T31" fmla="*/ 0 h 1"/>
                      <a:gd name="T32" fmla="*/ 68 w 71"/>
                      <a:gd name="T33" fmla="*/ 0 h 1"/>
                      <a:gd name="T34" fmla="*/ 64 w 71"/>
                      <a:gd name="T35" fmla="*/ 0 h 1"/>
                      <a:gd name="T36" fmla="*/ 60 w 71"/>
                      <a:gd name="T37" fmla="*/ 0 h 1"/>
                      <a:gd name="T38" fmla="*/ 55 w 71"/>
                      <a:gd name="T39" fmla="*/ 0 h 1"/>
                      <a:gd name="T40" fmla="*/ 50 w 71"/>
                      <a:gd name="T41" fmla="*/ 0 h 1"/>
                      <a:gd name="T42" fmla="*/ 44 w 71"/>
                      <a:gd name="T43" fmla="*/ 0 h 1"/>
                      <a:gd name="T44" fmla="*/ 37 w 71"/>
                      <a:gd name="T45" fmla="*/ 0 h 1"/>
                      <a:gd name="T46" fmla="*/ 32 w 71"/>
                      <a:gd name="T47" fmla="*/ 0 h 1"/>
                      <a:gd name="T48" fmla="*/ 26 w 71"/>
                      <a:gd name="T49" fmla="*/ 0 h 1"/>
                      <a:gd name="T50" fmla="*/ 20 w 71"/>
                      <a:gd name="T51" fmla="*/ 0 h 1"/>
                      <a:gd name="T52" fmla="*/ 14 w 71"/>
                      <a:gd name="T53" fmla="*/ 0 h 1"/>
                      <a:gd name="T54" fmla="*/ 10 w 71"/>
                      <a:gd name="T55" fmla="*/ 0 h 1"/>
                      <a:gd name="T56" fmla="*/ 5 w 71"/>
                      <a:gd name="T57" fmla="*/ 0 h 1"/>
                      <a:gd name="T58" fmla="*/ 2 w 71"/>
                      <a:gd name="T59" fmla="*/ 0 h 1"/>
                      <a:gd name="T60" fmla="*/ 0 w 71"/>
                      <a:gd name="T61" fmla="*/ 0 h 1"/>
                      <a:gd name="T62" fmla="*/ 0 w 7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
                      <a:gd name="T98" fmla="*/ 71 w 71"/>
                      <a:gd name="T99" fmla="*/ 1 h 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
                        <a:moveTo>
                          <a:pt x="0" y="0"/>
                        </a:moveTo>
                        <a:lnTo>
                          <a:pt x="2" y="0"/>
                        </a:lnTo>
                        <a:lnTo>
                          <a:pt x="5" y="0"/>
                        </a:lnTo>
                        <a:lnTo>
                          <a:pt x="10" y="0"/>
                        </a:lnTo>
                        <a:lnTo>
                          <a:pt x="14" y="0"/>
                        </a:lnTo>
                        <a:lnTo>
                          <a:pt x="20" y="0"/>
                        </a:lnTo>
                        <a:lnTo>
                          <a:pt x="26" y="0"/>
                        </a:lnTo>
                        <a:lnTo>
                          <a:pt x="32" y="0"/>
                        </a:lnTo>
                        <a:lnTo>
                          <a:pt x="37" y="0"/>
                        </a:lnTo>
                        <a:lnTo>
                          <a:pt x="44" y="0"/>
                        </a:lnTo>
                        <a:lnTo>
                          <a:pt x="50" y="0"/>
                        </a:lnTo>
                        <a:lnTo>
                          <a:pt x="55" y="0"/>
                        </a:lnTo>
                        <a:lnTo>
                          <a:pt x="60" y="0"/>
                        </a:lnTo>
                        <a:lnTo>
                          <a:pt x="64" y="0"/>
                        </a:lnTo>
                        <a:lnTo>
                          <a:pt x="68" y="0"/>
                        </a:lnTo>
                        <a:lnTo>
                          <a:pt x="70" y="0"/>
                        </a:lnTo>
                        <a:lnTo>
                          <a:pt x="68" y="0"/>
                        </a:lnTo>
                        <a:lnTo>
                          <a:pt x="64" y="0"/>
                        </a:lnTo>
                        <a:lnTo>
                          <a:pt x="60" y="0"/>
                        </a:lnTo>
                        <a:lnTo>
                          <a:pt x="55" y="0"/>
                        </a:lnTo>
                        <a:lnTo>
                          <a:pt x="50" y="0"/>
                        </a:lnTo>
                        <a:lnTo>
                          <a:pt x="44" y="0"/>
                        </a:lnTo>
                        <a:lnTo>
                          <a:pt x="37" y="0"/>
                        </a:lnTo>
                        <a:lnTo>
                          <a:pt x="32" y="0"/>
                        </a:lnTo>
                        <a:lnTo>
                          <a:pt x="26" y="0"/>
                        </a:lnTo>
                        <a:lnTo>
                          <a:pt x="20" y="0"/>
                        </a:lnTo>
                        <a:lnTo>
                          <a:pt x="14" y="0"/>
                        </a:lnTo>
                        <a:lnTo>
                          <a:pt x="10" y="0"/>
                        </a:lnTo>
                        <a:lnTo>
                          <a:pt x="5" y="0"/>
                        </a:lnTo>
                        <a:lnTo>
                          <a:pt x="2"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5" name="Freeform 60"/>
                  <p:cNvSpPr>
                    <a:spLocks/>
                  </p:cNvSpPr>
                  <p:nvPr/>
                </p:nvSpPr>
                <p:spPr bwMode="auto">
                  <a:xfrm>
                    <a:off x="5245" y="1810"/>
                    <a:ext cx="46" cy="1"/>
                  </a:xfrm>
                  <a:custGeom>
                    <a:avLst/>
                    <a:gdLst>
                      <a:gd name="T0" fmla="*/ 0 w 46"/>
                      <a:gd name="T1" fmla="*/ 0 h 1"/>
                      <a:gd name="T2" fmla="*/ 1 w 46"/>
                      <a:gd name="T3" fmla="*/ 0 h 1"/>
                      <a:gd name="T4" fmla="*/ 4 w 46"/>
                      <a:gd name="T5" fmla="*/ 0 h 1"/>
                      <a:gd name="T6" fmla="*/ 6 w 46"/>
                      <a:gd name="T7" fmla="*/ 0 h 1"/>
                      <a:gd name="T8" fmla="*/ 10 w 46"/>
                      <a:gd name="T9" fmla="*/ 0 h 1"/>
                      <a:gd name="T10" fmla="*/ 13 w 46"/>
                      <a:gd name="T11" fmla="*/ 0 h 1"/>
                      <a:gd name="T12" fmla="*/ 17 w 46"/>
                      <a:gd name="T13" fmla="*/ 0 h 1"/>
                      <a:gd name="T14" fmla="*/ 21 w 46"/>
                      <a:gd name="T15" fmla="*/ 0 h 1"/>
                      <a:gd name="T16" fmla="*/ 25 w 46"/>
                      <a:gd name="T17" fmla="*/ 0 h 1"/>
                      <a:gd name="T18" fmla="*/ 29 w 46"/>
                      <a:gd name="T19" fmla="*/ 0 h 1"/>
                      <a:gd name="T20" fmla="*/ 32 w 46"/>
                      <a:gd name="T21" fmla="*/ 0 h 1"/>
                      <a:gd name="T22" fmla="*/ 36 w 46"/>
                      <a:gd name="T23" fmla="*/ 0 h 1"/>
                      <a:gd name="T24" fmla="*/ 38 w 46"/>
                      <a:gd name="T25" fmla="*/ 0 h 1"/>
                      <a:gd name="T26" fmla="*/ 41 w 46"/>
                      <a:gd name="T27" fmla="*/ 0 h 1"/>
                      <a:gd name="T28" fmla="*/ 43 w 46"/>
                      <a:gd name="T29" fmla="*/ 0 h 1"/>
                      <a:gd name="T30" fmla="*/ 44 w 46"/>
                      <a:gd name="T31" fmla="*/ 0 h 1"/>
                      <a:gd name="T32" fmla="*/ 45 w 46"/>
                      <a:gd name="T33" fmla="*/ 0 h 1"/>
                      <a:gd name="T34" fmla="*/ 44 w 46"/>
                      <a:gd name="T35" fmla="*/ 0 h 1"/>
                      <a:gd name="T36" fmla="*/ 43 w 46"/>
                      <a:gd name="T37" fmla="*/ 0 h 1"/>
                      <a:gd name="T38" fmla="*/ 41 w 46"/>
                      <a:gd name="T39" fmla="*/ 0 h 1"/>
                      <a:gd name="T40" fmla="*/ 38 w 46"/>
                      <a:gd name="T41" fmla="*/ 0 h 1"/>
                      <a:gd name="T42" fmla="*/ 36 w 46"/>
                      <a:gd name="T43" fmla="*/ 0 h 1"/>
                      <a:gd name="T44" fmla="*/ 32 w 46"/>
                      <a:gd name="T45" fmla="*/ 0 h 1"/>
                      <a:gd name="T46" fmla="*/ 29 w 46"/>
                      <a:gd name="T47" fmla="*/ 0 h 1"/>
                      <a:gd name="T48" fmla="*/ 25 w 46"/>
                      <a:gd name="T49" fmla="*/ 0 h 1"/>
                      <a:gd name="T50" fmla="*/ 21 w 46"/>
                      <a:gd name="T51" fmla="*/ 0 h 1"/>
                      <a:gd name="T52" fmla="*/ 17 w 46"/>
                      <a:gd name="T53" fmla="*/ 0 h 1"/>
                      <a:gd name="T54" fmla="*/ 13 w 46"/>
                      <a:gd name="T55" fmla="*/ 0 h 1"/>
                      <a:gd name="T56" fmla="*/ 10 w 46"/>
                      <a:gd name="T57" fmla="*/ 0 h 1"/>
                      <a:gd name="T58" fmla="*/ 6 w 46"/>
                      <a:gd name="T59" fmla="*/ 0 h 1"/>
                      <a:gd name="T60" fmla="*/ 4 w 46"/>
                      <a:gd name="T61" fmla="*/ 0 h 1"/>
                      <a:gd name="T62" fmla="*/ 1 w 46"/>
                      <a:gd name="T63" fmla="*/ 0 h 1"/>
                      <a:gd name="T64" fmla="*/ 0 w 46"/>
                      <a:gd name="T65" fmla="*/ 0 h 1"/>
                      <a:gd name="T66" fmla="*/ 0 w 46"/>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1"/>
                      <a:gd name="T104" fmla="*/ 46 w 46"/>
                      <a:gd name="T105" fmla="*/ 1 h 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1">
                        <a:moveTo>
                          <a:pt x="0" y="0"/>
                        </a:moveTo>
                        <a:lnTo>
                          <a:pt x="1" y="0"/>
                        </a:lnTo>
                        <a:lnTo>
                          <a:pt x="4" y="0"/>
                        </a:lnTo>
                        <a:lnTo>
                          <a:pt x="6" y="0"/>
                        </a:lnTo>
                        <a:lnTo>
                          <a:pt x="10" y="0"/>
                        </a:lnTo>
                        <a:lnTo>
                          <a:pt x="13" y="0"/>
                        </a:lnTo>
                        <a:lnTo>
                          <a:pt x="17" y="0"/>
                        </a:lnTo>
                        <a:lnTo>
                          <a:pt x="21" y="0"/>
                        </a:lnTo>
                        <a:lnTo>
                          <a:pt x="25" y="0"/>
                        </a:lnTo>
                        <a:lnTo>
                          <a:pt x="29" y="0"/>
                        </a:lnTo>
                        <a:lnTo>
                          <a:pt x="32" y="0"/>
                        </a:lnTo>
                        <a:lnTo>
                          <a:pt x="36" y="0"/>
                        </a:lnTo>
                        <a:lnTo>
                          <a:pt x="38" y="0"/>
                        </a:lnTo>
                        <a:lnTo>
                          <a:pt x="41" y="0"/>
                        </a:lnTo>
                        <a:lnTo>
                          <a:pt x="43" y="0"/>
                        </a:lnTo>
                        <a:lnTo>
                          <a:pt x="44" y="0"/>
                        </a:lnTo>
                        <a:lnTo>
                          <a:pt x="45" y="0"/>
                        </a:lnTo>
                        <a:lnTo>
                          <a:pt x="44" y="0"/>
                        </a:lnTo>
                        <a:lnTo>
                          <a:pt x="43" y="0"/>
                        </a:lnTo>
                        <a:lnTo>
                          <a:pt x="41" y="0"/>
                        </a:lnTo>
                        <a:lnTo>
                          <a:pt x="38" y="0"/>
                        </a:lnTo>
                        <a:lnTo>
                          <a:pt x="36" y="0"/>
                        </a:lnTo>
                        <a:lnTo>
                          <a:pt x="32" y="0"/>
                        </a:lnTo>
                        <a:lnTo>
                          <a:pt x="29" y="0"/>
                        </a:lnTo>
                        <a:lnTo>
                          <a:pt x="25" y="0"/>
                        </a:lnTo>
                        <a:lnTo>
                          <a:pt x="21" y="0"/>
                        </a:lnTo>
                        <a:lnTo>
                          <a:pt x="17" y="0"/>
                        </a:lnTo>
                        <a:lnTo>
                          <a:pt x="13" y="0"/>
                        </a:lnTo>
                        <a:lnTo>
                          <a:pt x="10" y="0"/>
                        </a:lnTo>
                        <a:lnTo>
                          <a:pt x="6" y="0"/>
                        </a:lnTo>
                        <a:lnTo>
                          <a:pt x="4" y="0"/>
                        </a:lnTo>
                        <a:lnTo>
                          <a:pt x="1"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6" name="Freeform 61"/>
                  <p:cNvSpPr>
                    <a:spLocks/>
                  </p:cNvSpPr>
                  <p:nvPr/>
                </p:nvSpPr>
                <p:spPr bwMode="auto">
                  <a:xfrm>
                    <a:off x="5243" y="1810"/>
                    <a:ext cx="17" cy="1"/>
                  </a:xfrm>
                  <a:custGeom>
                    <a:avLst/>
                    <a:gdLst>
                      <a:gd name="T0" fmla="*/ 0 w 17"/>
                      <a:gd name="T1" fmla="*/ 0 h 1"/>
                      <a:gd name="T2" fmla="*/ 16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6"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7" name="Freeform 62"/>
                  <p:cNvSpPr>
                    <a:spLocks/>
                  </p:cNvSpPr>
                  <p:nvPr/>
                </p:nvSpPr>
                <p:spPr bwMode="auto">
                  <a:xfrm>
                    <a:off x="5215" y="1810"/>
                    <a:ext cx="29" cy="85"/>
                  </a:xfrm>
                  <a:custGeom>
                    <a:avLst/>
                    <a:gdLst>
                      <a:gd name="T0" fmla="*/ 1 w 29"/>
                      <a:gd name="T1" fmla="*/ 84 h 85"/>
                      <a:gd name="T2" fmla="*/ 2 w 29"/>
                      <a:gd name="T3" fmla="*/ 78 h 85"/>
                      <a:gd name="T4" fmla="*/ 2 w 29"/>
                      <a:gd name="T5" fmla="*/ 72 h 85"/>
                      <a:gd name="T6" fmla="*/ 3 w 29"/>
                      <a:gd name="T7" fmla="*/ 67 h 85"/>
                      <a:gd name="T8" fmla="*/ 3 w 29"/>
                      <a:gd name="T9" fmla="*/ 61 h 85"/>
                      <a:gd name="T10" fmla="*/ 4 w 29"/>
                      <a:gd name="T11" fmla="*/ 56 h 85"/>
                      <a:gd name="T12" fmla="*/ 5 w 29"/>
                      <a:gd name="T13" fmla="*/ 50 h 85"/>
                      <a:gd name="T14" fmla="*/ 7 w 29"/>
                      <a:gd name="T15" fmla="*/ 44 h 85"/>
                      <a:gd name="T16" fmla="*/ 9 w 29"/>
                      <a:gd name="T17" fmla="*/ 39 h 85"/>
                      <a:gd name="T18" fmla="*/ 10 w 29"/>
                      <a:gd name="T19" fmla="*/ 34 h 85"/>
                      <a:gd name="T20" fmla="*/ 12 w 29"/>
                      <a:gd name="T21" fmla="*/ 29 h 85"/>
                      <a:gd name="T22" fmla="*/ 14 w 29"/>
                      <a:gd name="T23" fmla="*/ 24 h 85"/>
                      <a:gd name="T24" fmla="*/ 17 w 29"/>
                      <a:gd name="T25" fmla="*/ 19 h 85"/>
                      <a:gd name="T26" fmla="*/ 19 w 29"/>
                      <a:gd name="T27" fmla="*/ 15 h 85"/>
                      <a:gd name="T28" fmla="*/ 22 w 29"/>
                      <a:gd name="T29" fmla="*/ 10 h 85"/>
                      <a:gd name="T30" fmla="*/ 24 w 29"/>
                      <a:gd name="T31" fmla="*/ 6 h 85"/>
                      <a:gd name="T32" fmla="*/ 28 w 29"/>
                      <a:gd name="T33" fmla="*/ 1 h 85"/>
                      <a:gd name="T34" fmla="*/ 27 w 29"/>
                      <a:gd name="T35" fmla="*/ 0 h 85"/>
                      <a:gd name="T36" fmla="*/ 23 w 29"/>
                      <a:gd name="T37" fmla="*/ 4 h 85"/>
                      <a:gd name="T38" fmla="*/ 20 w 29"/>
                      <a:gd name="T39" fmla="*/ 9 h 85"/>
                      <a:gd name="T40" fmla="*/ 18 w 29"/>
                      <a:gd name="T41" fmla="*/ 13 h 85"/>
                      <a:gd name="T42" fmla="*/ 15 w 29"/>
                      <a:gd name="T43" fmla="*/ 18 h 85"/>
                      <a:gd name="T44" fmla="*/ 13 w 29"/>
                      <a:gd name="T45" fmla="*/ 23 h 85"/>
                      <a:gd name="T46" fmla="*/ 10 w 29"/>
                      <a:gd name="T47" fmla="*/ 28 h 85"/>
                      <a:gd name="T48" fmla="*/ 9 w 29"/>
                      <a:gd name="T49" fmla="*/ 33 h 85"/>
                      <a:gd name="T50" fmla="*/ 6 w 29"/>
                      <a:gd name="T51" fmla="*/ 38 h 85"/>
                      <a:gd name="T52" fmla="*/ 4 w 29"/>
                      <a:gd name="T53" fmla="*/ 44 h 85"/>
                      <a:gd name="T54" fmla="*/ 4 w 29"/>
                      <a:gd name="T55" fmla="*/ 49 h 85"/>
                      <a:gd name="T56" fmla="*/ 2 w 29"/>
                      <a:gd name="T57" fmla="*/ 55 h 85"/>
                      <a:gd name="T58" fmla="*/ 1 w 29"/>
                      <a:gd name="T59" fmla="*/ 61 h 85"/>
                      <a:gd name="T60" fmla="*/ 0 w 29"/>
                      <a:gd name="T61" fmla="*/ 66 h 85"/>
                      <a:gd name="T62" fmla="*/ 0 w 29"/>
                      <a:gd name="T63" fmla="*/ 72 h 85"/>
                      <a:gd name="T64" fmla="*/ 0 w 29"/>
                      <a:gd name="T65" fmla="*/ 78 h 85"/>
                      <a:gd name="T66" fmla="*/ 0 w 29"/>
                      <a:gd name="T67" fmla="*/ 84 h 85"/>
                      <a:gd name="T68" fmla="*/ 1 w 29"/>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5"/>
                      <a:gd name="T107" fmla="*/ 29 w 29"/>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5">
                        <a:moveTo>
                          <a:pt x="1" y="84"/>
                        </a:moveTo>
                        <a:lnTo>
                          <a:pt x="2" y="78"/>
                        </a:lnTo>
                        <a:lnTo>
                          <a:pt x="2" y="72"/>
                        </a:lnTo>
                        <a:lnTo>
                          <a:pt x="3" y="67"/>
                        </a:lnTo>
                        <a:lnTo>
                          <a:pt x="3" y="61"/>
                        </a:lnTo>
                        <a:lnTo>
                          <a:pt x="4" y="56"/>
                        </a:lnTo>
                        <a:lnTo>
                          <a:pt x="5" y="50"/>
                        </a:lnTo>
                        <a:lnTo>
                          <a:pt x="7" y="44"/>
                        </a:lnTo>
                        <a:lnTo>
                          <a:pt x="9" y="39"/>
                        </a:lnTo>
                        <a:lnTo>
                          <a:pt x="10" y="34"/>
                        </a:lnTo>
                        <a:lnTo>
                          <a:pt x="12" y="29"/>
                        </a:lnTo>
                        <a:lnTo>
                          <a:pt x="14" y="24"/>
                        </a:lnTo>
                        <a:lnTo>
                          <a:pt x="17" y="19"/>
                        </a:lnTo>
                        <a:lnTo>
                          <a:pt x="19" y="15"/>
                        </a:lnTo>
                        <a:lnTo>
                          <a:pt x="22" y="10"/>
                        </a:lnTo>
                        <a:lnTo>
                          <a:pt x="24" y="6"/>
                        </a:lnTo>
                        <a:lnTo>
                          <a:pt x="28" y="1"/>
                        </a:lnTo>
                        <a:lnTo>
                          <a:pt x="27" y="0"/>
                        </a:lnTo>
                        <a:lnTo>
                          <a:pt x="23" y="4"/>
                        </a:lnTo>
                        <a:lnTo>
                          <a:pt x="20" y="9"/>
                        </a:lnTo>
                        <a:lnTo>
                          <a:pt x="18" y="13"/>
                        </a:lnTo>
                        <a:lnTo>
                          <a:pt x="15" y="18"/>
                        </a:lnTo>
                        <a:lnTo>
                          <a:pt x="13" y="23"/>
                        </a:lnTo>
                        <a:lnTo>
                          <a:pt x="10" y="28"/>
                        </a:lnTo>
                        <a:lnTo>
                          <a:pt x="9" y="33"/>
                        </a:lnTo>
                        <a:lnTo>
                          <a:pt x="6" y="38"/>
                        </a:lnTo>
                        <a:lnTo>
                          <a:pt x="4" y="44"/>
                        </a:lnTo>
                        <a:lnTo>
                          <a:pt x="4" y="49"/>
                        </a:lnTo>
                        <a:lnTo>
                          <a:pt x="2" y="55"/>
                        </a:lnTo>
                        <a:lnTo>
                          <a:pt x="1" y="61"/>
                        </a:lnTo>
                        <a:lnTo>
                          <a:pt x="0" y="66"/>
                        </a:lnTo>
                        <a:lnTo>
                          <a:pt x="0" y="72"/>
                        </a:lnTo>
                        <a:lnTo>
                          <a:pt x="0" y="78"/>
                        </a:lnTo>
                        <a:lnTo>
                          <a:pt x="0" y="84"/>
                        </a:lnTo>
                        <a:lnTo>
                          <a:pt x="1" y="8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8" name="Freeform 63"/>
                  <p:cNvSpPr>
                    <a:spLocks/>
                  </p:cNvSpPr>
                  <p:nvPr/>
                </p:nvSpPr>
                <p:spPr bwMode="auto">
                  <a:xfrm>
                    <a:off x="5215" y="1896"/>
                    <a:ext cx="29" cy="84"/>
                  </a:xfrm>
                  <a:custGeom>
                    <a:avLst/>
                    <a:gdLst>
                      <a:gd name="T0" fmla="*/ 27 w 29"/>
                      <a:gd name="T1" fmla="*/ 81 h 84"/>
                      <a:gd name="T2" fmla="*/ 28 w 29"/>
                      <a:gd name="T3" fmla="*/ 81 h 84"/>
                      <a:gd name="T4" fmla="*/ 25 w 29"/>
                      <a:gd name="T5" fmla="*/ 77 h 84"/>
                      <a:gd name="T6" fmla="*/ 22 w 29"/>
                      <a:gd name="T7" fmla="*/ 73 h 84"/>
                      <a:gd name="T8" fmla="*/ 19 w 29"/>
                      <a:gd name="T9" fmla="*/ 68 h 84"/>
                      <a:gd name="T10" fmla="*/ 16 w 29"/>
                      <a:gd name="T11" fmla="*/ 64 h 84"/>
                      <a:gd name="T12" fmla="*/ 14 w 29"/>
                      <a:gd name="T13" fmla="*/ 59 h 84"/>
                      <a:gd name="T14" fmla="*/ 12 w 29"/>
                      <a:gd name="T15" fmla="*/ 54 h 84"/>
                      <a:gd name="T16" fmla="*/ 10 w 29"/>
                      <a:gd name="T17" fmla="*/ 49 h 84"/>
                      <a:gd name="T18" fmla="*/ 9 w 29"/>
                      <a:gd name="T19" fmla="*/ 44 h 84"/>
                      <a:gd name="T20" fmla="*/ 7 w 29"/>
                      <a:gd name="T21" fmla="*/ 39 h 84"/>
                      <a:gd name="T22" fmla="*/ 5 w 29"/>
                      <a:gd name="T23" fmla="*/ 33 h 84"/>
                      <a:gd name="T24" fmla="*/ 5 w 29"/>
                      <a:gd name="T25" fmla="*/ 28 h 84"/>
                      <a:gd name="T26" fmla="*/ 4 w 29"/>
                      <a:gd name="T27" fmla="*/ 23 h 84"/>
                      <a:gd name="T28" fmla="*/ 2 w 29"/>
                      <a:gd name="T29" fmla="*/ 17 h 84"/>
                      <a:gd name="T30" fmla="*/ 2 w 29"/>
                      <a:gd name="T31" fmla="*/ 11 h 84"/>
                      <a:gd name="T32" fmla="*/ 2 w 29"/>
                      <a:gd name="T33" fmla="*/ 6 h 84"/>
                      <a:gd name="T34" fmla="*/ 1 w 29"/>
                      <a:gd name="T35" fmla="*/ 0 h 84"/>
                      <a:gd name="T36" fmla="*/ 0 w 29"/>
                      <a:gd name="T37" fmla="*/ 0 h 84"/>
                      <a:gd name="T38" fmla="*/ 0 w 29"/>
                      <a:gd name="T39" fmla="*/ 6 h 84"/>
                      <a:gd name="T40" fmla="*/ 0 w 29"/>
                      <a:gd name="T41" fmla="*/ 12 h 84"/>
                      <a:gd name="T42" fmla="*/ 0 w 29"/>
                      <a:gd name="T43" fmla="*/ 17 h 84"/>
                      <a:gd name="T44" fmla="*/ 1 w 29"/>
                      <a:gd name="T45" fmla="*/ 23 h 84"/>
                      <a:gd name="T46" fmla="*/ 2 w 29"/>
                      <a:gd name="T47" fmla="*/ 29 h 84"/>
                      <a:gd name="T48" fmla="*/ 4 w 29"/>
                      <a:gd name="T49" fmla="*/ 34 h 84"/>
                      <a:gd name="T50" fmla="*/ 5 w 29"/>
                      <a:gd name="T51" fmla="*/ 39 h 84"/>
                      <a:gd name="T52" fmla="*/ 6 w 29"/>
                      <a:gd name="T53" fmla="*/ 45 h 84"/>
                      <a:gd name="T54" fmla="*/ 8 w 29"/>
                      <a:gd name="T55" fmla="*/ 50 h 84"/>
                      <a:gd name="T56" fmla="*/ 11 w 29"/>
                      <a:gd name="T57" fmla="*/ 55 h 84"/>
                      <a:gd name="T58" fmla="*/ 13 w 29"/>
                      <a:gd name="T59" fmla="*/ 60 h 84"/>
                      <a:gd name="T60" fmla="*/ 15 w 29"/>
                      <a:gd name="T61" fmla="*/ 65 h 84"/>
                      <a:gd name="T62" fmla="*/ 17 w 29"/>
                      <a:gd name="T63" fmla="*/ 69 h 84"/>
                      <a:gd name="T64" fmla="*/ 20 w 29"/>
                      <a:gd name="T65" fmla="*/ 74 h 84"/>
                      <a:gd name="T66" fmla="*/ 23 w 29"/>
                      <a:gd name="T67" fmla="*/ 78 h 84"/>
                      <a:gd name="T68" fmla="*/ 26 w 29"/>
                      <a:gd name="T69" fmla="*/ 82 h 84"/>
                      <a:gd name="T70" fmla="*/ 27 w 29"/>
                      <a:gd name="T71" fmla="*/ 83 h 84"/>
                      <a:gd name="T72" fmla="*/ 27 w 29"/>
                      <a:gd name="T73" fmla="*/ 81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84"/>
                      <a:gd name="T113" fmla="*/ 29 w 29"/>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84">
                        <a:moveTo>
                          <a:pt x="27" y="81"/>
                        </a:moveTo>
                        <a:lnTo>
                          <a:pt x="28" y="81"/>
                        </a:lnTo>
                        <a:lnTo>
                          <a:pt x="25" y="77"/>
                        </a:lnTo>
                        <a:lnTo>
                          <a:pt x="22" y="73"/>
                        </a:lnTo>
                        <a:lnTo>
                          <a:pt x="19" y="68"/>
                        </a:lnTo>
                        <a:lnTo>
                          <a:pt x="16" y="64"/>
                        </a:lnTo>
                        <a:lnTo>
                          <a:pt x="14" y="59"/>
                        </a:lnTo>
                        <a:lnTo>
                          <a:pt x="12" y="54"/>
                        </a:lnTo>
                        <a:lnTo>
                          <a:pt x="10" y="49"/>
                        </a:lnTo>
                        <a:lnTo>
                          <a:pt x="9" y="44"/>
                        </a:lnTo>
                        <a:lnTo>
                          <a:pt x="7" y="39"/>
                        </a:lnTo>
                        <a:lnTo>
                          <a:pt x="5" y="33"/>
                        </a:lnTo>
                        <a:lnTo>
                          <a:pt x="5" y="28"/>
                        </a:lnTo>
                        <a:lnTo>
                          <a:pt x="4" y="23"/>
                        </a:lnTo>
                        <a:lnTo>
                          <a:pt x="2" y="17"/>
                        </a:lnTo>
                        <a:lnTo>
                          <a:pt x="2" y="11"/>
                        </a:lnTo>
                        <a:lnTo>
                          <a:pt x="2" y="6"/>
                        </a:lnTo>
                        <a:lnTo>
                          <a:pt x="1" y="0"/>
                        </a:lnTo>
                        <a:lnTo>
                          <a:pt x="0" y="0"/>
                        </a:lnTo>
                        <a:lnTo>
                          <a:pt x="0" y="6"/>
                        </a:lnTo>
                        <a:lnTo>
                          <a:pt x="0" y="12"/>
                        </a:lnTo>
                        <a:lnTo>
                          <a:pt x="0" y="17"/>
                        </a:lnTo>
                        <a:lnTo>
                          <a:pt x="1" y="23"/>
                        </a:lnTo>
                        <a:lnTo>
                          <a:pt x="2" y="29"/>
                        </a:lnTo>
                        <a:lnTo>
                          <a:pt x="4" y="34"/>
                        </a:lnTo>
                        <a:lnTo>
                          <a:pt x="5" y="39"/>
                        </a:lnTo>
                        <a:lnTo>
                          <a:pt x="6" y="45"/>
                        </a:lnTo>
                        <a:lnTo>
                          <a:pt x="8" y="50"/>
                        </a:lnTo>
                        <a:lnTo>
                          <a:pt x="11" y="55"/>
                        </a:lnTo>
                        <a:lnTo>
                          <a:pt x="13" y="60"/>
                        </a:lnTo>
                        <a:lnTo>
                          <a:pt x="15" y="65"/>
                        </a:lnTo>
                        <a:lnTo>
                          <a:pt x="17" y="69"/>
                        </a:lnTo>
                        <a:lnTo>
                          <a:pt x="20" y="74"/>
                        </a:lnTo>
                        <a:lnTo>
                          <a:pt x="23" y="78"/>
                        </a:lnTo>
                        <a:lnTo>
                          <a:pt x="26" y="82"/>
                        </a:lnTo>
                        <a:lnTo>
                          <a:pt x="27" y="83"/>
                        </a:lnTo>
                        <a:lnTo>
                          <a:pt x="27" y="8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19" name="Freeform 64"/>
                  <p:cNvSpPr>
                    <a:spLocks/>
                  </p:cNvSpPr>
                  <p:nvPr/>
                </p:nvSpPr>
                <p:spPr bwMode="auto">
                  <a:xfrm>
                    <a:off x="5243" y="1978"/>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0" name="Freeform 65"/>
                  <p:cNvSpPr>
                    <a:spLocks/>
                  </p:cNvSpPr>
                  <p:nvPr/>
                </p:nvSpPr>
                <p:spPr bwMode="auto">
                  <a:xfrm>
                    <a:off x="5246" y="1978"/>
                    <a:ext cx="64" cy="17"/>
                  </a:xfrm>
                  <a:custGeom>
                    <a:avLst/>
                    <a:gdLst>
                      <a:gd name="T0" fmla="*/ 63 w 64"/>
                      <a:gd name="T1" fmla="*/ 0 h 17"/>
                      <a:gd name="T2" fmla="*/ 0 w 64"/>
                      <a:gd name="T3" fmla="*/ 0 h 17"/>
                      <a:gd name="T4" fmla="*/ 0 w 64"/>
                      <a:gd name="T5" fmla="*/ 16 h 17"/>
                      <a:gd name="T6" fmla="*/ 63 w 64"/>
                      <a:gd name="T7" fmla="*/ 16 h 17"/>
                      <a:gd name="T8" fmla="*/ 63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63" y="0"/>
                        </a:moveTo>
                        <a:lnTo>
                          <a:pt x="0" y="0"/>
                        </a:lnTo>
                        <a:lnTo>
                          <a:pt x="0" y="16"/>
                        </a:lnTo>
                        <a:lnTo>
                          <a:pt x="63" y="16"/>
                        </a:lnTo>
                        <a:lnTo>
                          <a:pt x="63"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1" name="Freeform 66"/>
                  <p:cNvSpPr>
                    <a:spLocks/>
                  </p:cNvSpPr>
                  <p:nvPr/>
                </p:nvSpPr>
                <p:spPr bwMode="auto">
                  <a:xfrm>
                    <a:off x="5309" y="1978"/>
                    <a:ext cx="59" cy="17"/>
                  </a:xfrm>
                  <a:custGeom>
                    <a:avLst/>
                    <a:gdLst>
                      <a:gd name="T0" fmla="*/ 56 w 59"/>
                      <a:gd name="T1" fmla="*/ 0 h 17"/>
                      <a:gd name="T2" fmla="*/ 57 w 59"/>
                      <a:gd name="T3" fmla="*/ 0 h 17"/>
                      <a:gd name="T4" fmla="*/ 0 w 59"/>
                      <a:gd name="T5" fmla="*/ 0 h 17"/>
                      <a:gd name="T6" fmla="*/ 0 w 59"/>
                      <a:gd name="T7" fmla="*/ 16 h 17"/>
                      <a:gd name="T8" fmla="*/ 57 w 59"/>
                      <a:gd name="T9" fmla="*/ 16 h 17"/>
                      <a:gd name="T10" fmla="*/ 58 w 59"/>
                      <a:gd name="T11" fmla="*/ 16 h 17"/>
                      <a:gd name="T12" fmla="*/ 56 w 59"/>
                      <a:gd name="T13" fmla="*/ 0 h 17"/>
                      <a:gd name="T14" fmla="*/ 0 60000 65536"/>
                      <a:gd name="T15" fmla="*/ 0 60000 65536"/>
                      <a:gd name="T16" fmla="*/ 0 60000 65536"/>
                      <a:gd name="T17" fmla="*/ 0 60000 65536"/>
                      <a:gd name="T18" fmla="*/ 0 60000 65536"/>
                      <a:gd name="T19" fmla="*/ 0 60000 65536"/>
                      <a:gd name="T20" fmla="*/ 0 60000 65536"/>
                      <a:gd name="T21" fmla="*/ 0 w 59"/>
                      <a:gd name="T22" fmla="*/ 0 h 17"/>
                      <a:gd name="T23" fmla="*/ 59 w 5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7">
                        <a:moveTo>
                          <a:pt x="56" y="0"/>
                        </a:moveTo>
                        <a:lnTo>
                          <a:pt x="57" y="0"/>
                        </a:lnTo>
                        <a:lnTo>
                          <a:pt x="0" y="0"/>
                        </a:lnTo>
                        <a:lnTo>
                          <a:pt x="0" y="16"/>
                        </a:lnTo>
                        <a:lnTo>
                          <a:pt x="57" y="16"/>
                        </a:lnTo>
                        <a:lnTo>
                          <a:pt x="58" y="16"/>
                        </a:lnTo>
                        <a:lnTo>
                          <a:pt x="5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2" name="Freeform 67"/>
                  <p:cNvSpPr>
                    <a:spLocks/>
                  </p:cNvSpPr>
                  <p:nvPr/>
                </p:nvSpPr>
                <p:spPr bwMode="auto">
                  <a:xfrm>
                    <a:off x="5251" y="1829"/>
                    <a:ext cx="39" cy="135"/>
                  </a:xfrm>
                  <a:custGeom>
                    <a:avLst/>
                    <a:gdLst>
                      <a:gd name="T0" fmla="*/ 38 w 39"/>
                      <a:gd name="T1" fmla="*/ 134 h 135"/>
                      <a:gd name="T2" fmla="*/ 38 w 39"/>
                      <a:gd name="T3" fmla="*/ 0 h 135"/>
                      <a:gd name="T4" fmla="*/ 0 w 39"/>
                      <a:gd name="T5" fmla="*/ 0 h 135"/>
                      <a:gd name="T6" fmla="*/ 0 w 39"/>
                      <a:gd name="T7" fmla="*/ 134 h 135"/>
                      <a:gd name="T8" fmla="*/ 38 w 39"/>
                      <a:gd name="T9" fmla="*/ 134 h 135"/>
                      <a:gd name="T10" fmla="*/ 0 60000 65536"/>
                      <a:gd name="T11" fmla="*/ 0 60000 65536"/>
                      <a:gd name="T12" fmla="*/ 0 60000 65536"/>
                      <a:gd name="T13" fmla="*/ 0 60000 65536"/>
                      <a:gd name="T14" fmla="*/ 0 60000 65536"/>
                      <a:gd name="T15" fmla="*/ 0 w 39"/>
                      <a:gd name="T16" fmla="*/ 0 h 135"/>
                      <a:gd name="T17" fmla="*/ 39 w 39"/>
                      <a:gd name="T18" fmla="*/ 135 h 135"/>
                    </a:gdLst>
                    <a:ahLst/>
                    <a:cxnLst>
                      <a:cxn ang="T10">
                        <a:pos x="T0" y="T1"/>
                      </a:cxn>
                      <a:cxn ang="T11">
                        <a:pos x="T2" y="T3"/>
                      </a:cxn>
                      <a:cxn ang="T12">
                        <a:pos x="T4" y="T5"/>
                      </a:cxn>
                      <a:cxn ang="T13">
                        <a:pos x="T6" y="T7"/>
                      </a:cxn>
                      <a:cxn ang="T14">
                        <a:pos x="T8" y="T9"/>
                      </a:cxn>
                    </a:cxnLst>
                    <a:rect l="T15" t="T16" r="T17" b="T18"/>
                    <a:pathLst>
                      <a:path w="39" h="135">
                        <a:moveTo>
                          <a:pt x="38" y="134"/>
                        </a:moveTo>
                        <a:lnTo>
                          <a:pt x="38" y="0"/>
                        </a:lnTo>
                        <a:lnTo>
                          <a:pt x="0" y="0"/>
                        </a:lnTo>
                        <a:lnTo>
                          <a:pt x="0" y="134"/>
                        </a:lnTo>
                        <a:lnTo>
                          <a:pt x="38" y="134"/>
                        </a:lnTo>
                      </a:path>
                    </a:pathLst>
                  </a:custGeom>
                  <a:solidFill>
                    <a:srgbClr val="A8A8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3" name="Freeform 68"/>
                  <p:cNvSpPr>
                    <a:spLocks/>
                  </p:cNvSpPr>
                  <p:nvPr/>
                </p:nvSpPr>
                <p:spPr bwMode="auto">
                  <a:xfrm>
                    <a:off x="5290" y="1828"/>
                    <a:ext cx="1" cy="136"/>
                  </a:xfrm>
                  <a:custGeom>
                    <a:avLst/>
                    <a:gdLst>
                      <a:gd name="T0" fmla="*/ 0 w 1"/>
                      <a:gd name="T1" fmla="*/ 2 h 136"/>
                      <a:gd name="T2" fmla="*/ 0 w 1"/>
                      <a:gd name="T3" fmla="*/ 1 h 136"/>
                      <a:gd name="T4" fmla="*/ 0 w 1"/>
                      <a:gd name="T5" fmla="*/ 135 h 136"/>
                      <a:gd name="T6" fmla="*/ 0 w 1"/>
                      <a:gd name="T7" fmla="*/ 1 h 136"/>
                      <a:gd name="T8" fmla="*/ 0 w 1"/>
                      <a:gd name="T9" fmla="*/ 0 h 136"/>
                      <a:gd name="T10" fmla="*/ 0 w 1"/>
                      <a:gd name="T11" fmla="*/ 2 h 136"/>
                      <a:gd name="T12" fmla="*/ 0 60000 65536"/>
                      <a:gd name="T13" fmla="*/ 0 60000 65536"/>
                      <a:gd name="T14" fmla="*/ 0 60000 65536"/>
                      <a:gd name="T15" fmla="*/ 0 60000 65536"/>
                      <a:gd name="T16" fmla="*/ 0 60000 65536"/>
                      <a:gd name="T17" fmla="*/ 0 60000 65536"/>
                      <a:gd name="T18" fmla="*/ 0 w 1"/>
                      <a:gd name="T19" fmla="*/ 0 h 136"/>
                      <a:gd name="T20" fmla="*/ 1 w 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 h="136">
                        <a:moveTo>
                          <a:pt x="0" y="2"/>
                        </a:moveTo>
                        <a:lnTo>
                          <a:pt x="0" y="1"/>
                        </a:lnTo>
                        <a:lnTo>
                          <a:pt x="0" y="135"/>
                        </a:lnTo>
                        <a:lnTo>
                          <a:pt x="0" y="1"/>
                        </a:lnTo>
                        <a:lnTo>
                          <a:pt x="0" y="0"/>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4" name="Freeform 69"/>
                  <p:cNvSpPr>
                    <a:spLocks/>
                  </p:cNvSpPr>
                  <p:nvPr/>
                </p:nvSpPr>
                <p:spPr bwMode="auto">
                  <a:xfrm>
                    <a:off x="5250" y="1828"/>
                    <a:ext cx="40" cy="17"/>
                  </a:xfrm>
                  <a:custGeom>
                    <a:avLst/>
                    <a:gdLst>
                      <a:gd name="T0" fmla="*/ 2 w 40"/>
                      <a:gd name="T1" fmla="*/ 16 h 17"/>
                      <a:gd name="T2" fmla="*/ 0 w 40"/>
                      <a:gd name="T3" fmla="*/ 16 h 17"/>
                      <a:gd name="T4" fmla="*/ 39 w 40"/>
                      <a:gd name="T5" fmla="*/ 16 h 17"/>
                      <a:gd name="T6" fmla="*/ 39 w 40"/>
                      <a:gd name="T7" fmla="*/ 0 h 17"/>
                      <a:gd name="T8" fmla="*/ 0 w 40"/>
                      <a:gd name="T9" fmla="*/ 0 h 17"/>
                      <a:gd name="T10" fmla="*/ 0 w 40"/>
                      <a:gd name="T11" fmla="*/ 16 h 17"/>
                      <a:gd name="T12" fmla="*/ 2 w 40"/>
                      <a:gd name="T13" fmla="*/ 16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2" y="16"/>
                        </a:moveTo>
                        <a:lnTo>
                          <a:pt x="0" y="16"/>
                        </a:lnTo>
                        <a:lnTo>
                          <a:pt x="39" y="16"/>
                        </a:lnTo>
                        <a:lnTo>
                          <a:pt x="39" y="0"/>
                        </a:lnTo>
                        <a:lnTo>
                          <a:pt x="0" y="0"/>
                        </a:lnTo>
                        <a:lnTo>
                          <a:pt x="0" y="16"/>
                        </a:lnTo>
                        <a:lnTo>
                          <a:pt x="2" y="1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5" name="Freeform 70"/>
                  <p:cNvSpPr>
                    <a:spLocks/>
                  </p:cNvSpPr>
                  <p:nvPr/>
                </p:nvSpPr>
                <p:spPr bwMode="auto">
                  <a:xfrm>
                    <a:off x="5250" y="1829"/>
                    <a:ext cx="17" cy="136"/>
                  </a:xfrm>
                  <a:custGeom>
                    <a:avLst/>
                    <a:gdLst>
                      <a:gd name="T0" fmla="*/ 0 w 17"/>
                      <a:gd name="T1" fmla="*/ 133 h 136"/>
                      <a:gd name="T2" fmla="*/ 16 w 17"/>
                      <a:gd name="T3" fmla="*/ 134 h 136"/>
                      <a:gd name="T4" fmla="*/ 16 w 17"/>
                      <a:gd name="T5" fmla="*/ 0 h 136"/>
                      <a:gd name="T6" fmla="*/ 0 w 17"/>
                      <a:gd name="T7" fmla="*/ 0 h 136"/>
                      <a:gd name="T8" fmla="*/ 0 w 17"/>
                      <a:gd name="T9" fmla="*/ 134 h 136"/>
                      <a:gd name="T10" fmla="*/ 0 w 17"/>
                      <a:gd name="T11" fmla="*/ 135 h 136"/>
                      <a:gd name="T12" fmla="*/ 0 w 17"/>
                      <a:gd name="T13" fmla="*/ 133 h 136"/>
                      <a:gd name="T14" fmla="*/ 0 60000 65536"/>
                      <a:gd name="T15" fmla="*/ 0 60000 65536"/>
                      <a:gd name="T16" fmla="*/ 0 60000 65536"/>
                      <a:gd name="T17" fmla="*/ 0 60000 65536"/>
                      <a:gd name="T18" fmla="*/ 0 60000 65536"/>
                      <a:gd name="T19" fmla="*/ 0 60000 65536"/>
                      <a:gd name="T20" fmla="*/ 0 60000 65536"/>
                      <a:gd name="T21" fmla="*/ 0 w 17"/>
                      <a:gd name="T22" fmla="*/ 0 h 136"/>
                      <a:gd name="T23" fmla="*/ 17 w 17"/>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6">
                        <a:moveTo>
                          <a:pt x="0" y="133"/>
                        </a:moveTo>
                        <a:lnTo>
                          <a:pt x="16" y="134"/>
                        </a:lnTo>
                        <a:lnTo>
                          <a:pt x="16" y="0"/>
                        </a:lnTo>
                        <a:lnTo>
                          <a:pt x="0" y="0"/>
                        </a:lnTo>
                        <a:lnTo>
                          <a:pt x="0" y="134"/>
                        </a:lnTo>
                        <a:lnTo>
                          <a:pt x="0" y="135"/>
                        </a:lnTo>
                        <a:lnTo>
                          <a:pt x="0" y="13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6" name="Freeform 71"/>
                  <p:cNvSpPr>
                    <a:spLocks/>
                  </p:cNvSpPr>
                  <p:nvPr/>
                </p:nvSpPr>
                <p:spPr bwMode="auto">
                  <a:xfrm>
                    <a:off x="5251" y="1963"/>
                    <a:ext cx="40" cy="17"/>
                  </a:xfrm>
                  <a:custGeom>
                    <a:avLst/>
                    <a:gdLst>
                      <a:gd name="T0" fmla="*/ 37 w 40"/>
                      <a:gd name="T1" fmla="*/ 16 h 17"/>
                      <a:gd name="T2" fmla="*/ 38 w 40"/>
                      <a:gd name="T3" fmla="*/ 0 h 17"/>
                      <a:gd name="T4" fmla="*/ 0 w 40"/>
                      <a:gd name="T5" fmla="*/ 0 h 17"/>
                      <a:gd name="T6" fmla="*/ 0 w 40"/>
                      <a:gd name="T7" fmla="*/ 16 h 17"/>
                      <a:gd name="T8" fmla="*/ 38 w 40"/>
                      <a:gd name="T9" fmla="*/ 16 h 17"/>
                      <a:gd name="T10" fmla="*/ 39 w 40"/>
                      <a:gd name="T11" fmla="*/ 16 h 17"/>
                      <a:gd name="T12" fmla="*/ 37 w 40"/>
                      <a:gd name="T13" fmla="*/ 16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37" y="16"/>
                        </a:moveTo>
                        <a:lnTo>
                          <a:pt x="38" y="0"/>
                        </a:lnTo>
                        <a:lnTo>
                          <a:pt x="0" y="0"/>
                        </a:lnTo>
                        <a:lnTo>
                          <a:pt x="0" y="16"/>
                        </a:lnTo>
                        <a:lnTo>
                          <a:pt x="38" y="16"/>
                        </a:lnTo>
                        <a:lnTo>
                          <a:pt x="39" y="16"/>
                        </a:lnTo>
                        <a:lnTo>
                          <a:pt x="37" y="1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7" name="Freeform 72"/>
                  <p:cNvSpPr>
                    <a:spLocks/>
                  </p:cNvSpPr>
                  <p:nvPr/>
                </p:nvSpPr>
                <p:spPr bwMode="auto">
                  <a:xfrm>
                    <a:off x="5319" y="1829"/>
                    <a:ext cx="40" cy="135"/>
                  </a:xfrm>
                  <a:custGeom>
                    <a:avLst/>
                    <a:gdLst>
                      <a:gd name="T0" fmla="*/ 39 w 40"/>
                      <a:gd name="T1" fmla="*/ 134 h 135"/>
                      <a:gd name="T2" fmla="*/ 39 w 40"/>
                      <a:gd name="T3" fmla="*/ 0 h 135"/>
                      <a:gd name="T4" fmla="*/ 0 w 40"/>
                      <a:gd name="T5" fmla="*/ 0 h 135"/>
                      <a:gd name="T6" fmla="*/ 0 w 40"/>
                      <a:gd name="T7" fmla="*/ 134 h 135"/>
                      <a:gd name="T8" fmla="*/ 39 w 40"/>
                      <a:gd name="T9" fmla="*/ 134 h 135"/>
                      <a:gd name="T10" fmla="*/ 0 60000 65536"/>
                      <a:gd name="T11" fmla="*/ 0 60000 65536"/>
                      <a:gd name="T12" fmla="*/ 0 60000 65536"/>
                      <a:gd name="T13" fmla="*/ 0 60000 65536"/>
                      <a:gd name="T14" fmla="*/ 0 60000 65536"/>
                      <a:gd name="T15" fmla="*/ 0 w 40"/>
                      <a:gd name="T16" fmla="*/ 0 h 135"/>
                      <a:gd name="T17" fmla="*/ 40 w 40"/>
                      <a:gd name="T18" fmla="*/ 135 h 135"/>
                    </a:gdLst>
                    <a:ahLst/>
                    <a:cxnLst>
                      <a:cxn ang="T10">
                        <a:pos x="T0" y="T1"/>
                      </a:cxn>
                      <a:cxn ang="T11">
                        <a:pos x="T2" y="T3"/>
                      </a:cxn>
                      <a:cxn ang="T12">
                        <a:pos x="T4" y="T5"/>
                      </a:cxn>
                      <a:cxn ang="T13">
                        <a:pos x="T6" y="T7"/>
                      </a:cxn>
                      <a:cxn ang="T14">
                        <a:pos x="T8" y="T9"/>
                      </a:cxn>
                    </a:cxnLst>
                    <a:rect l="T15" t="T16" r="T17" b="T18"/>
                    <a:pathLst>
                      <a:path w="40" h="135">
                        <a:moveTo>
                          <a:pt x="39" y="134"/>
                        </a:moveTo>
                        <a:lnTo>
                          <a:pt x="39" y="0"/>
                        </a:lnTo>
                        <a:lnTo>
                          <a:pt x="0" y="0"/>
                        </a:lnTo>
                        <a:lnTo>
                          <a:pt x="0" y="134"/>
                        </a:lnTo>
                        <a:lnTo>
                          <a:pt x="39" y="134"/>
                        </a:lnTo>
                      </a:path>
                    </a:pathLst>
                  </a:custGeom>
                  <a:solidFill>
                    <a:srgbClr val="A8A8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8" name="Freeform 73"/>
                  <p:cNvSpPr>
                    <a:spLocks/>
                  </p:cNvSpPr>
                  <p:nvPr/>
                </p:nvSpPr>
                <p:spPr bwMode="auto">
                  <a:xfrm>
                    <a:off x="5358" y="1828"/>
                    <a:ext cx="1" cy="136"/>
                  </a:xfrm>
                  <a:custGeom>
                    <a:avLst/>
                    <a:gdLst>
                      <a:gd name="T0" fmla="*/ 0 w 1"/>
                      <a:gd name="T1" fmla="*/ 2 h 136"/>
                      <a:gd name="T2" fmla="*/ 0 w 1"/>
                      <a:gd name="T3" fmla="*/ 1 h 136"/>
                      <a:gd name="T4" fmla="*/ 0 w 1"/>
                      <a:gd name="T5" fmla="*/ 135 h 136"/>
                      <a:gd name="T6" fmla="*/ 0 w 1"/>
                      <a:gd name="T7" fmla="*/ 1 h 136"/>
                      <a:gd name="T8" fmla="*/ 0 w 1"/>
                      <a:gd name="T9" fmla="*/ 0 h 136"/>
                      <a:gd name="T10" fmla="*/ 0 w 1"/>
                      <a:gd name="T11" fmla="*/ 2 h 136"/>
                      <a:gd name="T12" fmla="*/ 0 60000 65536"/>
                      <a:gd name="T13" fmla="*/ 0 60000 65536"/>
                      <a:gd name="T14" fmla="*/ 0 60000 65536"/>
                      <a:gd name="T15" fmla="*/ 0 60000 65536"/>
                      <a:gd name="T16" fmla="*/ 0 60000 65536"/>
                      <a:gd name="T17" fmla="*/ 0 60000 65536"/>
                      <a:gd name="T18" fmla="*/ 0 w 1"/>
                      <a:gd name="T19" fmla="*/ 0 h 136"/>
                      <a:gd name="T20" fmla="*/ 1 w 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 h="136">
                        <a:moveTo>
                          <a:pt x="0" y="2"/>
                        </a:moveTo>
                        <a:lnTo>
                          <a:pt x="0" y="1"/>
                        </a:lnTo>
                        <a:lnTo>
                          <a:pt x="0" y="135"/>
                        </a:lnTo>
                        <a:lnTo>
                          <a:pt x="0" y="1"/>
                        </a:lnTo>
                        <a:lnTo>
                          <a:pt x="0" y="0"/>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29" name="Freeform 74"/>
                  <p:cNvSpPr>
                    <a:spLocks/>
                  </p:cNvSpPr>
                  <p:nvPr/>
                </p:nvSpPr>
                <p:spPr bwMode="auto">
                  <a:xfrm>
                    <a:off x="5318" y="1828"/>
                    <a:ext cx="41" cy="17"/>
                  </a:xfrm>
                  <a:custGeom>
                    <a:avLst/>
                    <a:gdLst>
                      <a:gd name="T0" fmla="*/ 2 w 41"/>
                      <a:gd name="T1" fmla="*/ 16 h 17"/>
                      <a:gd name="T2" fmla="*/ 0 w 41"/>
                      <a:gd name="T3" fmla="*/ 16 h 17"/>
                      <a:gd name="T4" fmla="*/ 40 w 41"/>
                      <a:gd name="T5" fmla="*/ 16 h 17"/>
                      <a:gd name="T6" fmla="*/ 40 w 41"/>
                      <a:gd name="T7" fmla="*/ 0 h 17"/>
                      <a:gd name="T8" fmla="*/ 0 w 41"/>
                      <a:gd name="T9" fmla="*/ 0 h 17"/>
                      <a:gd name="T10" fmla="*/ 0 w 41"/>
                      <a:gd name="T11" fmla="*/ 16 h 17"/>
                      <a:gd name="T12" fmla="*/ 2 w 41"/>
                      <a:gd name="T13" fmla="*/ 16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2" y="16"/>
                        </a:moveTo>
                        <a:lnTo>
                          <a:pt x="0" y="16"/>
                        </a:lnTo>
                        <a:lnTo>
                          <a:pt x="40" y="16"/>
                        </a:lnTo>
                        <a:lnTo>
                          <a:pt x="40" y="0"/>
                        </a:lnTo>
                        <a:lnTo>
                          <a:pt x="0" y="0"/>
                        </a:lnTo>
                        <a:lnTo>
                          <a:pt x="0" y="16"/>
                        </a:lnTo>
                        <a:lnTo>
                          <a:pt x="2" y="1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0" name="Freeform 75"/>
                  <p:cNvSpPr>
                    <a:spLocks/>
                  </p:cNvSpPr>
                  <p:nvPr/>
                </p:nvSpPr>
                <p:spPr bwMode="auto">
                  <a:xfrm>
                    <a:off x="5318" y="1829"/>
                    <a:ext cx="17" cy="136"/>
                  </a:xfrm>
                  <a:custGeom>
                    <a:avLst/>
                    <a:gdLst>
                      <a:gd name="T0" fmla="*/ 16 w 17"/>
                      <a:gd name="T1" fmla="*/ 133 h 136"/>
                      <a:gd name="T2" fmla="*/ 16 w 17"/>
                      <a:gd name="T3" fmla="*/ 134 h 136"/>
                      <a:gd name="T4" fmla="*/ 16 w 17"/>
                      <a:gd name="T5" fmla="*/ 0 h 136"/>
                      <a:gd name="T6" fmla="*/ 0 w 17"/>
                      <a:gd name="T7" fmla="*/ 0 h 136"/>
                      <a:gd name="T8" fmla="*/ 0 w 17"/>
                      <a:gd name="T9" fmla="*/ 134 h 136"/>
                      <a:gd name="T10" fmla="*/ 16 w 17"/>
                      <a:gd name="T11" fmla="*/ 135 h 136"/>
                      <a:gd name="T12" fmla="*/ 16 w 17"/>
                      <a:gd name="T13" fmla="*/ 133 h 136"/>
                      <a:gd name="T14" fmla="*/ 0 60000 65536"/>
                      <a:gd name="T15" fmla="*/ 0 60000 65536"/>
                      <a:gd name="T16" fmla="*/ 0 60000 65536"/>
                      <a:gd name="T17" fmla="*/ 0 60000 65536"/>
                      <a:gd name="T18" fmla="*/ 0 60000 65536"/>
                      <a:gd name="T19" fmla="*/ 0 60000 65536"/>
                      <a:gd name="T20" fmla="*/ 0 60000 65536"/>
                      <a:gd name="T21" fmla="*/ 0 w 17"/>
                      <a:gd name="T22" fmla="*/ 0 h 136"/>
                      <a:gd name="T23" fmla="*/ 17 w 17"/>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6">
                        <a:moveTo>
                          <a:pt x="16" y="133"/>
                        </a:moveTo>
                        <a:lnTo>
                          <a:pt x="16" y="134"/>
                        </a:lnTo>
                        <a:lnTo>
                          <a:pt x="16" y="0"/>
                        </a:lnTo>
                        <a:lnTo>
                          <a:pt x="0" y="0"/>
                        </a:lnTo>
                        <a:lnTo>
                          <a:pt x="0" y="134"/>
                        </a:lnTo>
                        <a:lnTo>
                          <a:pt x="16" y="135"/>
                        </a:lnTo>
                        <a:lnTo>
                          <a:pt x="16" y="13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1" name="Freeform 76"/>
                  <p:cNvSpPr>
                    <a:spLocks/>
                  </p:cNvSpPr>
                  <p:nvPr/>
                </p:nvSpPr>
                <p:spPr bwMode="auto">
                  <a:xfrm>
                    <a:off x="5319" y="1963"/>
                    <a:ext cx="40" cy="17"/>
                  </a:xfrm>
                  <a:custGeom>
                    <a:avLst/>
                    <a:gdLst>
                      <a:gd name="T0" fmla="*/ 37 w 40"/>
                      <a:gd name="T1" fmla="*/ 16 h 17"/>
                      <a:gd name="T2" fmla="*/ 38 w 40"/>
                      <a:gd name="T3" fmla="*/ 0 h 17"/>
                      <a:gd name="T4" fmla="*/ 0 w 40"/>
                      <a:gd name="T5" fmla="*/ 0 h 17"/>
                      <a:gd name="T6" fmla="*/ 0 w 40"/>
                      <a:gd name="T7" fmla="*/ 16 h 17"/>
                      <a:gd name="T8" fmla="*/ 38 w 40"/>
                      <a:gd name="T9" fmla="*/ 16 h 17"/>
                      <a:gd name="T10" fmla="*/ 39 w 40"/>
                      <a:gd name="T11" fmla="*/ 16 h 17"/>
                      <a:gd name="T12" fmla="*/ 37 w 40"/>
                      <a:gd name="T13" fmla="*/ 16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37" y="16"/>
                        </a:moveTo>
                        <a:lnTo>
                          <a:pt x="38" y="0"/>
                        </a:lnTo>
                        <a:lnTo>
                          <a:pt x="0" y="0"/>
                        </a:lnTo>
                        <a:lnTo>
                          <a:pt x="0" y="16"/>
                        </a:lnTo>
                        <a:lnTo>
                          <a:pt x="38" y="16"/>
                        </a:lnTo>
                        <a:lnTo>
                          <a:pt x="39" y="16"/>
                        </a:lnTo>
                        <a:lnTo>
                          <a:pt x="37" y="1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2" name="Freeform 77"/>
                  <p:cNvSpPr>
                    <a:spLocks/>
                  </p:cNvSpPr>
                  <p:nvPr/>
                </p:nvSpPr>
                <p:spPr bwMode="auto">
                  <a:xfrm>
                    <a:off x="5262" y="1840"/>
                    <a:ext cx="17" cy="113"/>
                  </a:xfrm>
                  <a:custGeom>
                    <a:avLst/>
                    <a:gdLst>
                      <a:gd name="T0" fmla="*/ 16 w 17"/>
                      <a:gd name="T1" fmla="*/ 112 h 113"/>
                      <a:gd name="T2" fmla="*/ 16 w 17"/>
                      <a:gd name="T3" fmla="*/ 0 h 113"/>
                      <a:gd name="T4" fmla="*/ 0 w 17"/>
                      <a:gd name="T5" fmla="*/ 0 h 113"/>
                      <a:gd name="T6" fmla="*/ 0 w 17"/>
                      <a:gd name="T7" fmla="*/ 112 h 113"/>
                      <a:gd name="T8" fmla="*/ 16 w 17"/>
                      <a:gd name="T9" fmla="*/ 112 h 113"/>
                      <a:gd name="T10" fmla="*/ 0 60000 65536"/>
                      <a:gd name="T11" fmla="*/ 0 60000 65536"/>
                      <a:gd name="T12" fmla="*/ 0 60000 65536"/>
                      <a:gd name="T13" fmla="*/ 0 60000 65536"/>
                      <a:gd name="T14" fmla="*/ 0 60000 65536"/>
                      <a:gd name="T15" fmla="*/ 0 w 17"/>
                      <a:gd name="T16" fmla="*/ 0 h 113"/>
                      <a:gd name="T17" fmla="*/ 17 w 17"/>
                      <a:gd name="T18" fmla="*/ 113 h 113"/>
                    </a:gdLst>
                    <a:ahLst/>
                    <a:cxnLst>
                      <a:cxn ang="T10">
                        <a:pos x="T0" y="T1"/>
                      </a:cxn>
                      <a:cxn ang="T11">
                        <a:pos x="T2" y="T3"/>
                      </a:cxn>
                      <a:cxn ang="T12">
                        <a:pos x="T4" y="T5"/>
                      </a:cxn>
                      <a:cxn ang="T13">
                        <a:pos x="T6" y="T7"/>
                      </a:cxn>
                      <a:cxn ang="T14">
                        <a:pos x="T8" y="T9"/>
                      </a:cxn>
                    </a:cxnLst>
                    <a:rect l="T15" t="T16" r="T17" b="T18"/>
                    <a:pathLst>
                      <a:path w="17" h="113">
                        <a:moveTo>
                          <a:pt x="16" y="112"/>
                        </a:moveTo>
                        <a:lnTo>
                          <a:pt x="16" y="0"/>
                        </a:lnTo>
                        <a:lnTo>
                          <a:pt x="0" y="0"/>
                        </a:lnTo>
                        <a:lnTo>
                          <a:pt x="0" y="112"/>
                        </a:lnTo>
                        <a:lnTo>
                          <a:pt x="16" y="11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3" name="Freeform 78"/>
                  <p:cNvSpPr>
                    <a:spLocks/>
                  </p:cNvSpPr>
                  <p:nvPr/>
                </p:nvSpPr>
                <p:spPr bwMode="auto">
                  <a:xfrm>
                    <a:off x="5331" y="1840"/>
                    <a:ext cx="17" cy="113"/>
                  </a:xfrm>
                  <a:custGeom>
                    <a:avLst/>
                    <a:gdLst>
                      <a:gd name="T0" fmla="*/ 16 w 17"/>
                      <a:gd name="T1" fmla="*/ 112 h 113"/>
                      <a:gd name="T2" fmla="*/ 16 w 17"/>
                      <a:gd name="T3" fmla="*/ 0 h 113"/>
                      <a:gd name="T4" fmla="*/ 0 w 17"/>
                      <a:gd name="T5" fmla="*/ 0 h 113"/>
                      <a:gd name="T6" fmla="*/ 0 w 17"/>
                      <a:gd name="T7" fmla="*/ 112 h 113"/>
                      <a:gd name="T8" fmla="*/ 16 w 17"/>
                      <a:gd name="T9" fmla="*/ 112 h 113"/>
                      <a:gd name="T10" fmla="*/ 0 60000 65536"/>
                      <a:gd name="T11" fmla="*/ 0 60000 65536"/>
                      <a:gd name="T12" fmla="*/ 0 60000 65536"/>
                      <a:gd name="T13" fmla="*/ 0 60000 65536"/>
                      <a:gd name="T14" fmla="*/ 0 60000 65536"/>
                      <a:gd name="T15" fmla="*/ 0 w 17"/>
                      <a:gd name="T16" fmla="*/ 0 h 113"/>
                      <a:gd name="T17" fmla="*/ 17 w 17"/>
                      <a:gd name="T18" fmla="*/ 113 h 113"/>
                    </a:gdLst>
                    <a:ahLst/>
                    <a:cxnLst>
                      <a:cxn ang="T10">
                        <a:pos x="T0" y="T1"/>
                      </a:cxn>
                      <a:cxn ang="T11">
                        <a:pos x="T2" y="T3"/>
                      </a:cxn>
                      <a:cxn ang="T12">
                        <a:pos x="T4" y="T5"/>
                      </a:cxn>
                      <a:cxn ang="T13">
                        <a:pos x="T6" y="T7"/>
                      </a:cxn>
                      <a:cxn ang="T14">
                        <a:pos x="T8" y="T9"/>
                      </a:cxn>
                    </a:cxnLst>
                    <a:rect l="T15" t="T16" r="T17" b="T18"/>
                    <a:pathLst>
                      <a:path w="17" h="113">
                        <a:moveTo>
                          <a:pt x="16" y="112"/>
                        </a:moveTo>
                        <a:lnTo>
                          <a:pt x="16" y="0"/>
                        </a:lnTo>
                        <a:lnTo>
                          <a:pt x="0" y="0"/>
                        </a:lnTo>
                        <a:lnTo>
                          <a:pt x="0" y="112"/>
                        </a:lnTo>
                        <a:lnTo>
                          <a:pt x="16" y="11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4" name="Freeform 79"/>
                  <p:cNvSpPr>
                    <a:spLocks/>
                  </p:cNvSpPr>
                  <p:nvPr/>
                </p:nvSpPr>
                <p:spPr bwMode="auto">
                  <a:xfrm>
                    <a:off x="5251" y="1829"/>
                    <a:ext cx="39" cy="17"/>
                  </a:xfrm>
                  <a:custGeom>
                    <a:avLst/>
                    <a:gdLst>
                      <a:gd name="T0" fmla="*/ 0 w 39"/>
                      <a:gd name="T1" fmla="*/ 0 h 17"/>
                      <a:gd name="T2" fmla="*/ 11 w 39"/>
                      <a:gd name="T3" fmla="*/ 16 h 17"/>
                      <a:gd name="T4" fmla="*/ 26 w 39"/>
                      <a:gd name="T5" fmla="*/ 16 h 17"/>
                      <a:gd name="T6" fmla="*/ 38 w 39"/>
                      <a:gd name="T7" fmla="*/ 0 h 17"/>
                      <a:gd name="T8" fmla="*/ 0 w 39"/>
                      <a:gd name="T9" fmla="*/ 0 h 17"/>
                      <a:gd name="T10" fmla="*/ 0 60000 65536"/>
                      <a:gd name="T11" fmla="*/ 0 60000 65536"/>
                      <a:gd name="T12" fmla="*/ 0 60000 65536"/>
                      <a:gd name="T13" fmla="*/ 0 60000 65536"/>
                      <a:gd name="T14" fmla="*/ 0 60000 65536"/>
                      <a:gd name="T15" fmla="*/ 0 w 39"/>
                      <a:gd name="T16" fmla="*/ 0 h 17"/>
                      <a:gd name="T17" fmla="*/ 39 w 39"/>
                      <a:gd name="T18" fmla="*/ 17 h 17"/>
                    </a:gdLst>
                    <a:ahLst/>
                    <a:cxnLst>
                      <a:cxn ang="T10">
                        <a:pos x="T0" y="T1"/>
                      </a:cxn>
                      <a:cxn ang="T11">
                        <a:pos x="T2" y="T3"/>
                      </a:cxn>
                      <a:cxn ang="T12">
                        <a:pos x="T4" y="T5"/>
                      </a:cxn>
                      <a:cxn ang="T13">
                        <a:pos x="T6" y="T7"/>
                      </a:cxn>
                      <a:cxn ang="T14">
                        <a:pos x="T8" y="T9"/>
                      </a:cxn>
                    </a:cxnLst>
                    <a:rect l="T15" t="T16" r="T17" b="T18"/>
                    <a:pathLst>
                      <a:path w="39" h="17">
                        <a:moveTo>
                          <a:pt x="0" y="0"/>
                        </a:moveTo>
                        <a:lnTo>
                          <a:pt x="11" y="16"/>
                        </a:lnTo>
                        <a:lnTo>
                          <a:pt x="26" y="16"/>
                        </a:lnTo>
                        <a:lnTo>
                          <a:pt x="38" y="0"/>
                        </a:lnTo>
                        <a:lnTo>
                          <a:pt x="0" y="0"/>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5" name="Freeform 80"/>
                  <p:cNvSpPr>
                    <a:spLocks/>
                  </p:cNvSpPr>
                  <p:nvPr/>
                </p:nvSpPr>
                <p:spPr bwMode="auto">
                  <a:xfrm>
                    <a:off x="5250" y="1829"/>
                    <a:ext cx="17" cy="17"/>
                  </a:xfrm>
                  <a:custGeom>
                    <a:avLst/>
                    <a:gdLst>
                      <a:gd name="T0" fmla="*/ 14 w 17"/>
                      <a:gd name="T1" fmla="*/ 13 h 17"/>
                      <a:gd name="T2" fmla="*/ 16 w 17"/>
                      <a:gd name="T3" fmla="*/ 13 h 17"/>
                      <a:gd name="T4" fmla="*/ 1 w 17"/>
                      <a:gd name="T5" fmla="*/ 0 h 17"/>
                      <a:gd name="T6" fmla="*/ 0 w 17"/>
                      <a:gd name="T7" fmla="*/ 1 h 17"/>
                      <a:gd name="T8" fmla="*/ 13 w 17"/>
                      <a:gd name="T9" fmla="*/ 14 h 17"/>
                      <a:gd name="T10" fmla="*/ 14 w 17"/>
                      <a:gd name="T11" fmla="*/ 16 h 17"/>
                      <a:gd name="T12" fmla="*/ 14 w 17"/>
                      <a:gd name="T13" fmla="*/ 13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4" y="13"/>
                        </a:moveTo>
                        <a:lnTo>
                          <a:pt x="16" y="13"/>
                        </a:lnTo>
                        <a:lnTo>
                          <a:pt x="1" y="0"/>
                        </a:lnTo>
                        <a:lnTo>
                          <a:pt x="0" y="1"/>
                        </a:lnTo>
                        <a:lnTo>
                          <a:pt x="13" y="14"/>
                        </a:lnTo>
                        <a:lnTo>
                          <a:pt x="14" y="16"/>
                        </a:lnTo>
                        <a:lnTo>
                          <a:pt x="14" y="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6" name="Freeform 81"/>
                  <p:cNvSpPr>
                    <a:spLocks/>
                  </p:cNvSpPr>
                  <p:nvPr/>
                </p:nvSpPr>
                <p:spPr bwMode="auto">
                  <a:xfrm>
                    <a:off x="5262" y="1839"/>
                    <a:ext cx="17" cy="17"/>
                  </a:xfrm>
                  <a:custGeom>
                    <a:avLst/>
                    <a:gdLst>
                      <a:gd name="T0" fmla="*/ 14 w 17"/>
                      <a:gd name="T1" fmla="*/ 0 h 17"/>
                      <a:gd name="T2" fmla="*/ 15 w 17"/>
                      <a:gd name="T3" fmla="*/ 0 h 17"/>
                      <a:gd name="T4" fmla="*/ 0 w 17"/>
                      <a:gd name="T5" fmla="*/ 0 h 17"/>
                      <a:gd name="T6" fmla="*/ 0 w 17"/>
                      <a:gd name="T7" fmla="*/ 16 h 17"/>
                      <a:gd name="T8" fmla="*/ 15 w 17"/>
                      <a:gd name="T9" fmla="*/ 16 h 17"/>
                      <a:gd name="T10" fmla="*/ 16 w 17"/>
                      <a:gd name="T11" fmla="*/ 16 h 17"/>
                      <a:gd name="T12" fmla="*/ 14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4" y="0"/>
                        </a:moveTo>
                        <a:lnTo>
                          <a:pt x="15" y="0"/>
                        </a:lnTo>
                        <a:lnTo>
                          <a:pt x="0" y="0"/>
                        </a:lnTo>
                        <a:lnTo>
                          <a:pt x="0" y="16"/>
                        </a:lnTo>
                        <a:lnTo>
                          <a:pt x="15" y="16"/>
                        </a:lnTo>
                        <a:lnTo>
                          <a:pt x="16" y="16"/>
                        </a:lnTo>
                        <a:lnTo>
                          <a:pt x="14"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7" name="Freeform 82"/>
                  <p:cNvSpPr>
                    <a:spLocks/>
                  </p:cNvSpPr>
                  <p:nvPr/>
                </p:nvSpPr>
                <p:spPr bwMode="auto">
                  <a:xfrm>
                    <a:off x="5278" y="1828"/>
                    <a:ext cx="17" cy="17"/>
                  </a:xfrm>
                  <a:custGeom>
                    <a:avLst/>
                    <a:gdLst>
                      <a:gd name="T0" fmla="*/ 14 w 17"/>
                      <a:gd name="T1" fmla="*/ 2 h 17"/>
                      <a:gd name="T2" fmla="*/ 14 w 17"/>
                      <a:gd name="T3" fmla="*/ 1 h 17"/>
                      <a:gd name="T4" fmla="*/ 0 w 17"/>
                      <a:gd name="T5" fmla="*/ 14 h 17"/>
                      <a:gd name="T6" fmla="*/ 2 w 17"/>
                      <a:gd name="T7" fmla="*/ 16 h 17"/>
                      <a:gd name="T8" fmla="*/ 16 w 17"/>
                      <a:gd name="T9" fmla="*/ 2 h 17"/>
                      <a:gd name="T10" fmla="*/ 14 w 17"/>
                      <a:gd name="T11" fmla="*/ 0 h 17"/>
                      <a:gd name="T12" fmla="*/ 14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4" y="2"/>
                        </a:moveTo>
                        <a:lnTo>
                          <a:pt x="14" y="1"/>
                        </a:lnTo>
                        <a:lnTo>
                          <a:pt x="0" y="14"/>
                        </a:lnTo>
                        <a:lnTo>
                          <a:pt x="2" y="16"/>
                        </a:lnTo>
                        <a:lnTo>
                          <a:pt x="16" y="2"/>
                        </a:lnTo>
                        <a:lnTo>
                          <a:pt x="14" y="0"/>
                        </a:lnTo>
                        <a:lnTo>
                          <a:pt x="14"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8" name="Freeform 83"/>
                  <p:cNvSpPr>
                    <a:spLocks/>
                  </p:cNvSpPr>
                  <p:nvPr/>
                </p:nvSpPr>
                <p:spPr bwMode="auto">
                  <a:xfrm>
                    <a:off x="5250" y="1828"/>
                    <a:ext cx="40" cy="17"/>
                  </a:xfrm>
                  <a:custGeom>
                    <a:avLst/>
                    <a:gdLst>
                      <a:gd name="T0" fmla="*/ 0 w 40"/>
                      <a:gd name="T1" fmla="*/ 0 h 17"/>
                      <a:gd name="T2" fmla="*/ 0 w 40"/>
                      <a:gd name="T3" fmla="*/ 16 h 17"/>
                      <a:gd name="T4" fmla="*/ 39 w 40"/>
                      <a:gd name="T5" fmla="*/ 16 h 17"/>
                      <a:gd name="T6" fmla="*/ 39 w 40"/>
                      <a:gd name="T7" fmla="*/ 0 h 17"/>
                      <a:gd name="T8" fmla="*/ 0 w 40"/>
                      <a:gd name="T9" fmla="*/ 0 h 17"/>
                      <a:gd name="T10" fmla="*/ 0 w 40"/>
                      <a:gd name="T11" fmla="*/ 16 h 17"/>
                      <a:gd name="T12" fmla="*/ 0 w 40"/>
                      <a:gd name="T13" fmla="*/ 0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0" y="0"/>
                        </a:moveTo>
                        <a:lnTo>
                          <a:pt x="0" y="16"/>
                        </a:lnTo>
                        <a:lnTo>
                          <a:pt x="39" y="16"/>
                        </a:lnTo>
                        <a:lnTo>
                          <a:pt x="39" y="0"/>
                        </a:lnTo>
                        <a:lnTo>
                          <a:pt x="0" y="0"/>
                        </a:lnTo>
                        <a:lnTo>
                          <a:pt x="0" y="16"/>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39" name="Freeform 84"/>
                  <p:cNvSpPr>
                    <a:spLocks/>
                  </p:cNvSpPr>
                  <p:nvPr/>
                </p:nvSpPr>
                <p:spPr bwMode="auto">
                  <a:xfrm>
                    <a:off x="5319" y="1829"/>
                    <a:ext cx="40" cy="17"/>
                  </a:xfrm>
                  <a:custGeom>
                    <a:avLst/>
                    <a:gdLst>
                      <a:gd name="T0" fmla="*/ 0 w 40"/>
                      <a:gd name="T1" fmla="*/ 0 h 17"/>
                      <a:gd name="T2" fmla="*/ 12 w 40"/>
                      <a:gd name="T3" fmla="*/ 16 h 17"/>
                      <a:gd name="T4" fmla="*/ 26 w 40"/>
                      <a:gd name="T5" fmla="*/ 16 h 17"/>
                      <a:gd name="T6" fmla="*/ 39 w 40"/>
                      <a:gd name="T7" fmla="*/ 0 h 17"/>
                      <a:gd name="T8" fmla="*/ 0 w 40"/>
                      <a:gd name="T9" fmla="*/ 0 h 17"/>
                      <a:gd name="T10" fmla="*/ 0 60000 65536"/>
                      <a:gd name="T11" fmla="*/ 0 60000 65536"/>
                      <a:gd name="T12" fmla="*/ 0 60000 65536"/>
                      <a:gd name="T13" fmla="*/ 0 60000 65536"/>
                      <a:gd name="T14" fmla="*/ 0 60000 65536"/>
                      <a:gd name="T15" fmla="*/ 0 w 40"/>
                      <a:gd name="T16" fmla="*/ 0 h 17"/>
                      <a:gd name="T17" fmla="*/ 40 w 40"/>
                      <a:gd name="T18" fmla="*/ 17 h 17"/>
                    </a:gdLst>
                    <a:ahLst/>
                    <a:cxnLst>
                      <a:cxn ang="T10">
                        <a:pos x="T0" y="T1"/>
                      </a:cxn>
                      <a:cxn ang="T11">
                        <a:pos x="T2" y="T3"/>
                      </a:cxn>
                      <a:cxn ang="T12">
                        <a:pos x="T4" y="T5"/>
                      </a:cxn>
                      <a:cxn ang="T13">
                        <a:pos x="T6" y="T7"/>
                      </a:cxn>
                      <a:cxn ang="T14">
                        <a:pos x="T8" y="T9"/>
                      </a:cxn>
                    </a:cxnLst>
                    <a:rect l="T15" t="T16" r="T17" b="T18"/>
                    <a:pathLst>
                      <a:path w="40" h="17">
                        <a:moveTo>
                          <a:pt x="0" y="0"/>
                        </a:moveTo>
                        <a:lnTo>
                          <a:pt x="12" y="16"/>
                        </a:lnTo>
                        <a:lnTo>
                          <a:pt x="26" y="16"/>
                        </a:lnTo>
                        <a:lnTo>
                          <a:pt x="39" y="0"/>
                        </a:lnTo>
                        <a:lnTo>
                          <a:pt x="0" y="0"/>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0" name="Freeform 85"/>
                  <p:cNvSpPr>
                    <a:spLocks/>
                  </p:cNvSpPr>
                  <p:nvPr/>
                </p:nvSpPr>
                <p:spPr bwMode="auto">
                  <a:xfrm>
                    <a:off x="5319" y="1829"/>
                    <a:ext cx="17" cy="17"/>
                  </a:xfrm>
                  <a:custGeom>
                    <a:avLst/>
                    <a:gdLst>
                      <a:gd name="T0" fmla="*/ 14 w 17"/>
                      <a:gd name="T1" fmla="*/ 13 h 17"/>
                      <a:gd name="T2" fmla="*/ 16 w 17"/>
                      <a:gd name="T3" fmla="*/ 13 h 17"/>
                      <a:gd name="T4" fmla="*/ 1 w 17"/>
                      <a:gd name="T5" fmla="*/ 0 h 17"/>
                      <a:gd name="T6" fmla="*/ 0 w 17"/>
                      <a:gd name="T7" fmla="*/ 1 h 17"/>
                      <a:gd name="T8" fmla="*/ 13 w 17"/>
                      <a:gd name="T9" fmla="*/ 14 h 17"/>
                      <a:gd name="T10" fmla="*/ 14 w 17"/>
                      <a:gd name="T11" fmla="*/ 16 h 17"/>
                      <a:gd name="T12" fmla="*/ 14 w 17"/>
                      <a:gd name="T13" fmla="*/ 13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4" y="13"/>
                        </a:moveTo>
                        <a:lnTo>
                          <a:pt x="16" y="13"/>
                        </a:lnTo>
                        <a:lnTo>
                          <a:pt x="1" y="0"/>
                        </a:lnTo>
                        <a:lnTo>
                          <a:pt x="0" y="1"/>
                        </a:lnTo>
                        <a:lnTo>
                          <a:pt x="13" y="14"/>
                        </a:lnTo>
                        <a:lnTo>
                          <a:pt x="14" y="16"/>
                        </a:lnTo>
                        <a:lnTo>
                          <a:pt x="14" y="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1" name="Freeform 86"/>
                  <p:cNvSpPr>
                    <a:spLocks/>
                  </p:cNvSpPr>
                  <p:nvPr/>
                </p:nvSpPr>
                <p:spPr bwMode="auto">
                  <a:xfrm>
                    <a:off x="5331" y="1839"/>
                    <a:ext cx="17" cy="17"/>
                  </a:xfrm>
                  <a:custGeom>
                    <a:avLst/>
                    <a:gdLst>
                      <a:gd name="T0" fmla="*/ 15 w 17"/>
                      <a:gd name="T1" fmla="*/ 0 h 17"/>
                      <a:gd name="T2" fmla="*/ 0 w 17"/>
                      <a:gd name="T3" fmla="*/ 0 h 17"/>
                      <a:gd name="T4" fmla="*/ 0 w 17"/>
                      <a:gd name="T5" fmla="*/ 16 h 17"/>
                      <a:gd name="T6" fmla="*/ 15 w 17"/>
                      <a:gd name="T7" fmla="*/ 16 h 17"/>
                      <a:gd name="T8" fmla="*/ 16 w 17"/>
                      <a:gd name="T9" fmla="*/ 16 h 17"/>
                      <a:gd name="T10" fmla="*/ 15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5" y="0"/>
                        </a:moveTo>
                        <a:lnTo>
                          <a:pt x="0" y="0"/>
                        </a:lnTo>
                        <a:lnTo>
                          <a:pt x="0" y="16"/>
                        </a:lnTo>
                        <a:lnTo>
                          <a:pt x="15" y="16"/>
                        </a:lnTo>
                        <a:lnTo>
                          <a:pt x="16" y="16"/>
                        </a:lnTo>
                        <a:lnTo>
                          <a:pt x="1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2" name="Freeform 87"/>
                  <p:cNvSpPr>
                    <a:spLocks/>
                  </p:cNvSpPr>
                  <p:nvPr/>
                </p:nvSpPr>
                <p:spPr bwMode="auto">
                  <a:xfrm>
                    <a:off x="5346" y="1828"/>
                    <a:ext cx="17" cy="17"/>
                  </a:xfrm>
                  <a:custGeom>
                    <a:avLst/>
                    <a:gdLst>
                      <a:gd name="T0" fmla="*/ 14 w 17"/>
                      <a:gd name="T1" fmla="*/ 2 h 17"/>
                      <a:gd name="T2" fmla="*/ 14 w 17"/>
                      <a:gd name="T3" fmla="*/ 1 h 17"/>
                      <a:gd name="T4" fmla="*/ 0 w 17"/>
                      <a:gd name="T5" fmla="*/ 14 h 17"/>
                      <a:gd name="T6" fmla="*/ 1 w 17"/>
                      <a:gd name="T7" fmla="*/ 16 h 17"/>
                      <a:gd name="T8" fmla="*/ 16 w 17"/>
                      <a:gd name="T9" fmla="*/ 2 h 17"/>
                      <a:gd name="T10" fmla="*/ 14 w 17"/>
                      <a:gd name="T11" fmla="*/ 0 h 17"/>
                      <a:gd name="T12" fmla="*/ 14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4" y="2"/>
                        </a:moveTo>
                        <a:lnTo>
                          <a:pt x="14" y="1"/>
                        </a:lnTo>
                        <a:lnTo>
                          <a:pt x="0" y="14"/>
                        </a:lnTo>
                        <a:lnTo>
                          <a:pt x="1" y="16"/>
                        </a:lnTo>
                        <a:lnTo>
                          <a:pt x="16" y="2"/>
                        </a:lnTo>
                        <a:lnTo>
                          <a:pt x="14" y="0"/>
                        </a:lnTo>
                        <a:lnTo>
                          <a:pt x="14"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3" name="Freeform 88"/>
                  <p:cNvSpPr>
                    <a:spLocks/>
                  </p:cNvSpPr>
                  <p:nvPr/>
                </p:nvSpPr>
                <p:spPr bwMode="auto">
                  <a:xfrm>
                    <a:off x="5319" y="1828"/>
                    <a:ext cx="40" cy="17"/>
                  </a:xfrm>
                  <a:custGeom>
                    <a:avLst/>
                    <a:gdLst>
                      <a:gd name="T0" fmla="*/ 0 w 40"/>
                      <a:gd name="T1" fmla="*/ 0 h 17"/>
                      <a:gd name="T2" fmla="*/ 0 w 40"/>
                      <a:gd name="T3" fmla="*/ 16 h 17"/>
                      <a:gd name="T4" fmla="*/ 39 w 40"/>
                      <a:gd name="T5" fmla="*/ 16 h 17"/>
                      <a:gd name="T6" fmla="*/ 39 w 40"/>
                      <a:gd name="T7" fmla="*/ 0 h 17"/>
                      <a:gd name="T8" fmla="*/ 0 w 40"/>
                      <a:gd name="T9" fmla="*/ 0 h 17"/>
                      <a:gd name="T10" fmla="*/ 0 w 40"/>
                      <a:gd name="T11" fmla="*/ 16 h 17"/>
                      <a:gd name="T12" fmla="*/ 0 w 40"/>
                      <a:gd name="T13" fmla="*/ 0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0" y="0"/>
                        </a:moveTo>
                        <a:lnTo>
                          <a:pt x="0" y="16"/>
                        </a:lnTo>
                        <a:lnTo>
                          <a:pt x="39" y="16"/>
                        </a:lnTo>
                        <a:lnTo>
                          <a:pt x="39" y="0"/>
                        </a:lnTo>
                        <a:lnTo>
                          <a:pt x="0" y="0"/>
                        </a:lnTo>
                        <a:lnTo>
                          <a:pt x="0" y="16"/>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4" name="Freeform 89"/>
                  <p:cNvSpPr>
                    <a:spLocks/>
                  </p:cNvSpPr>
                  <p:nvPr/>
                </p:nvSpPr>
                <p:spPr bwMode="auto">
                  <a:xfrm>
                    <a:off x="5250" y="1953"/>
                    <a:ext cx="17" cy="17"/>
                  </a:xfrm>
                  <a:custGeom>
                    <a:avLst/>
                    <a:gdLst>
                      <a:gd name="T0" fmla="*/ 14 w 17"/>
                      <a:gd name="T1" fmla="*/ 1 h 17"/>
                      <a:gd name="T2" fmla="*/ 14 w 17"/>
                      <a:gd name="T3" fmla="*/ 0 h 17"/>
                      <a:gd name="T4" fmla="*/ 0 w 17"/>
                      <a:gd name="T5" fmla="*/ 14 h 17"/>
                      <a:gd name="T6" fmla="*/ 1 w 17"/>
                      <a:gd name="T7" fmla="*/ 16 h 17"/>
                      <a:gd name="T8" fmla="*/ 16 w 17"/>
                      <a:gd name="T9" fmla="*/ 1 h 17"/>
                      <a:gd name="T10" fmla="*/ 14 w 17"/>
                      <a:gd name="T11" fmla="*/ 1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4" y="1"/>
                        </a:moveTo>
                        <a:lnTo>
                          <a:pt x="14" y="0"/>
                        </a:lnTo>
                        <a:lnTo>
                          <a:pt x="0" y="14"/>
                        </a:lnTo>
                        <a:lnTo>
                          <a:pt x="1" y="16"/>
                        </a:lnTo>
                        <a:lnTo>
                          <a:pt x="16" y="1"/>
                        </a:lnTo>
                        <a:lnTo>
                          <a:pt x="14"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5" name="Freeform 90"/>
                  <p:cNvSpPr>
                    <a:spLocks/>
                  </p:cNvSpPr>
                  <p:nvPr/>
                </p:nvSpPr>
                <p:spPr bwMode="auto">
                  <a:xfrm>
                    <a:off x="5319" y="1953"/>
                    <a:ext cx="17" cy="17"/>
                  </a:xfrm>
                  <a:custGeom>
                    <a:avLst/>
                    <a:gdLst>
                      <a:gd name="T0" fmla="*/ 16 w 17"/>
                      <a:gd name="T1" fmla="*/ 1 h 17"/>
                      <a:gd name="T2" fmla="*/ 14 w 17"/>
                      <a:gd name="T3" fmla="*/ 0 h 17"/>
                      <a:gd name="T4" fmla="*/ 0 w 17"/>
                      <a:gd name="T5" fmla="*/ 14 h 17"/>
                      <a:gd name="T6" fmla="*/ 1 w 17"/>
                      <a:gd name="T7" fmla="*/ 16 h 17"/>
                      <a:gd name="T8" fmla="*/ 16 w 17"/>
                      <a:gd name="T9" fmla="*/ 1 h 17"/>
                      <a:gd name="T10" fmla="*/ 16 w 17"/>
                      <a:gd name="T11" fmla="*/ 1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
                        </a:moveTo>
                        <a:lnTo>
                          <a:pt x="14" y="0"/>
                        </a:lnTo>
                        <a:lnTo>
                          <a:pt x="0" y="14"/>
                        </a:lnTo>
                        <a:lnTo>
                          <a:pt x="1" y="16"/>
                        </a:lnTo>
                        <a:lnTo>
                          <a:pt x="16"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6" name="Freeform 91"/>
                  <p:cNvSpPr>
                    <a:spLocks/>
                  </p:cNvSpPr>
                  <p:nvPr/>
                </p:nvSpPr>
                <p:spPr bwMode="auto">
                  <a:xfrm>
                    <a:off x="5278" y="1829"/>
                    <a:ext cx="17" cy="135"/>
                  </a:xfrm>
                  <a:custGeom>
                    <a:avLst/>
                    <a:gdLst>
                      <a:gd name="T0" fmla="*/ 16 w 17"/>
                      <a:gd name="T1" fmla="*/ 0 h 135"/>
                      <a:gd name="T2" fmla="*/ 16 w 17"/>
                      <a:gd name="T3" fmla="*/ 134 h 135"/>
                      <a:gd name="T4" fmla="*/ 0 w 17"/>
                      <a:gd name="T5" fmla="*/ 123 h 135"/>
                      <a:gd name="T6" fmla="*/ 0 w 17"/>
                      <a:gd name="T7" fmla="*/ 11 h 135"/>
                      <a:gd name="T8" fmla="*/ 16 w 17"/>
                      <a:gd name="T9" fmla="*/ 0 h 135"/>
                      <a:gd name="T10" fmla="*/ 0 60000 65536"/>
                      <a:gd name="T11" fmla="*/ 0 60000 65536"/>
                      <a:gd name="T12" fmla="*/ 0 60000 65536"/>
                      <a:gd name="T13" fmla="*/ 0 60000 65536"/>
                      <a:gd name="T14" fmla="*/ 0 60000 65536"/>
                      <a:gd name="T15" fmla="*/ 0 w 17"/>
                      <a:gd name="T16" fmla="*/ 0 h 135"/>
                      <a:gd name="T17" fmla="*/ 17 w 17"/>
                      <a:gd name="T18" fmla="*/ 135 h 135"/>
                    </a:gdLst>
                    <a:ahLst/>
                    <a:cxnLst>
                      <a:cxn ang="T10">
                        <a:pos x="T0" y="T1"/>
                      </a:cxn>
                      <a:cxn ang="T11">
                        <a:pos x="T2" y="T3"/>
                      </a:cxn>
                      <a:cxn ang="T12">
                        <a:pos x="T4" y="T5"/>
                      </a:cxn>
                      <a:cxn ang="T13">
                        <a:pos x="T6" y="T7"/>
                      </a:cxn>
                      <a:cxn ang="T14">
                        <a:pos x="T8" y="T9"/>
                      </a:cxn>
                    </a:cxnLst>
                    <a:rect l="T15" t="T16" r="T17" b="T18"/>
                    <a:pathLst>
                      <a:path w="17" h="135">
                        <a:moveTo>
                          <a:pt x="16" y="0"/>
                        </a:moveTo>
                        <a:lnTo>
                          <a:pt x="16" y="134"/>
                        </a:lnTo>
                        <a:lnTo>
                          <a:pt x="0" y="123"/>
                        </a:lnTo>
                        <a:lnTo>
                          <a:pt x="0" y="11"/>
                        </a:lnTo>
                        <a:lnTo>
                          <a:pt x="16" y="0"/>
                        </a:lnTo>
                      </a:path>
                    </a:pathLst>
                  </a:custGeom>
                  <a:solidFill>
                    <a:srgbClr val="82828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7" name="Freeform 92"/>
                  <p:cNvSpPr>
                    <a:spLocks/>
                  </p:cNvSpPr>
                  <p:nvPr/>
                </p:nvSpPr>
                <p:spPr bwMode="auto">
                  <a:xfrm>
                    <a:off x="5290" y="1829"/>
                    <a:ext cx="1" cy="135"/>
                  </a:xfrm>
                  <a:custGeom>
                    <a:avLst/>
                    <a:gdLst>
                      <a:gd name="T0" fmla="*/ 0 w 1"/>
                      <a:gd name="T1" fmla="*/ 134 h 135"/>
                      <a:gd name="T2" fmla="*/ 0 w 1"/>
                      <a:gd name="T3" fmla="*/ 133 h 135"/>
                      <a:gd name="T4" fmla="*/ 0 w 1"/>
                      <a:gd name="T5" fmla="*/ 0 h 135"/>
                      <a:gd name="T6" fmla="*/ 0 w 1"/>
                      <a:gd name="T7" fmla="*/ 133 h 135"/>
                      <a:gd name="T8" fmla="*/ 0 w 1"/>
                      <a:gd name="T9" fmla="*/ 134 h 135"/>
                      <a:gd name="T10" fmla="*/ 0 60000 65536"/>
                      <a:gd name="T11" fmla="*/ 0 60000 65536"/>
                      <a:gd name="T12" fmla="*/ 0 60000 65536"/>
                      <a:gd name="T13" fmla="*/ 0 60000 65536"/>
                      <a:gd name="T14" fmla="*/ 0 60000 65536"/>
                      <a:gd name="T15" fmla="*/ 0 w 1"/>
                      <a:gd name="T16" fmla="*/ 0 h 135"/>
                      <a:gd name="T17" fmla="*/ 1 w 1"/>
                      <a:gd name="T18" fmla="*/ 135 h 135"/>
                    </a:gdLst>
                    <a:ahLst/>
                    <a:cxnLst>
                      <a:cxn ang="T10">
                        <a:pos x="T0" y="T1"/>
                      </a:cxn>
                      <a:cxn ang="T11">
                        <a:pos x="T2" y="T3"/>
                      </a:cxn>
                      <a:cxn ang="T12">
                        <a:pos x="T4" y="T5"/>
                      </a:cxn>
                      <a:cxn ang="T13">
                        <a:pos x="T6" y="T7"/>
                      </a:cxn>
                      <a:cxn ang="T14">
                        <a:pos x="T8" y="T9"/>
                      </a:cxn>
                    </a:cxnLst>
                    <a:rect l="T15" t="T16" r="T17" b="T18"/>
                    <a:pathLst>
                      <a:path w="1" h="135">
                        <a:moveTo>
                          <a:pt x="0" y="134"/>
                        </a:moveTo>
                        <a:lnTo>
                          <a:pt x="0" y="133"/>
                        </a:lnTo>
                        <a:lnTo>
                          <a:pt x="0" y="0"/>
                        </a:lnTo>
                        <a:lnTo>
                          <a:pt x="0" y="133"/>
                        </a:lnTo>
                        <a:lnTo>
                          <a:pt x="0" y="13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8" name="Freeform 93"/>
                  <p:cNvSpPr>
                    <a:spLocks/>
                  </p:cNvSpPr>
                  <p:nvPr/>
                </p:nvSpPr>
                <p:spPr bwMode="auto">
                  <a:xfrm>
                    <a:off x="5277" y="1953"/>
                    <a:ext cx="17" cy="17"/>
                  </a:xfrm>
                  <a:custGeom>
                    <a:avLst/>
                    <a:gdLst>
                      <a:gd name="T0" fmla="*/ 0 w 17"/>
                      <a:gd name="T1" fmla="*/ 1 h 17"/>
                      <a:gd name="T2" fmla="*/ 1 w 17"/>
                      <a:gd name="T3" fmla="*/ 1 h 17"/>
                      <a:gd name="T4" fmla="*/ 14 w 17"/>
                      <a:gd name="T5" fmla="*/ 16 h 17"/>
                      <a:gd name="T6" fmla="*/ 16 w 17"/>
                      <a:gd name="T7" fmla="*/ 14 h 17"/>
                      <a:gd name="T8" fmla="*/ 2 w 17"/>
                      <a:gd name="T9" fmla="*/ 0 h 17"/>
                      <a:gd name="T10" fmla="*/ 2 w 17"/>
                      <a:gd name="T11" fmla="*/ 1 h 17"/>
                      <a:gd name="T12" fmla="*/ 0 w 17"/>
                      <a:gd name="T13" fmla="*/ 1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
                        </a:moveTo>
                        <a:lnTo>
                          <a:pt x="1" y="1"/>
                        </a:lnTo>
                        <a:lnTo>
                          <a:pt x="14" y="16"/>
                        </a:lnTo>
                        <a:lnTo>
                          <a:pt x="16" y="14"/>
                        </a:lnTo>
                        <a:lnTo>
                          <a:pt x="2" y="0"/>
                        </a:lnTo>
                        <a:lnTo>
                          <a:pt x="2" y="1"/>
                        </a:lnTo>
                        <a:lnTo>
                          <a:pt x="0"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49" name="Freeform 94"/>
                  <p:cNvSpPr>
                    <a:spLocks/>
                  </p:cNvSpPr>
                  <p:nvPr/>
                </p:nvSpPr>
                <p:spPr bwMode="auto">
                  <a:xfrm>
                    <a:off x="5277" y="1839"/>
                    <a:ext cx="17" cy="114"/>
                  </a:xfrm>
                  <a:custGeom>
                    <a:avLst/>
                    <a:gdLst>
                      <a:gd name="T0" fmla="*/ 0 w 17"/>
                      <a:gd name="T1" fmla="*/ 0 h 114"/>
                      <a:gd name="T2" fmla="*/ 0 w 17"/>
                      <a:gd name="T3" fmla="*/ 1 h 114"/>
                      <a:gd name="T4" fmla="*/ 0 w 17"/>
                      <a:gd name="T5" fmla="*/ 113 h 114"/>
                      <a:gd name="T6" fmla="*/ 16 w 17"/>
                      <a:gd name="T7" fmla="*/ 113 h 114"/>
                      <a:gd name="T8" fmla="*/ 16 w 17"/>
                      <a:gd name="T9" fmla="*/ 1 h 114"/>
                      <a:gd name="T10" fmla="*/ 0 w 17"/>
                      <a:gd name="T11" fmla="*/ 0 h 114"/>
                      <a:gd name="T12" fmla="*/ 0 60000 65536"/>
                      <a:gd name="T13" fmla="*/ 0 60000 65536"/>
                      <a:gd name="T14" fmla="*/ 0 60000 65536"/>
                      <a:gd name="T15" fmla="*/ 0 60000 65536"/>
                      <a:gd name="T16" fmla="*/ 0 60000 65536"/>
                      <a:gd name="T17" fmla="*/ 0 60000 65536"/>
                      <a:gd name="T18" fmla="*/ 0 w 17"/>
                      <a:gd name="T19" fmla="*/ 0 h 114"/>
                      <a:gd name="T20" fmla="*/ 17 w 1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7" h="114">
                        <a:moveTo>
                          <a:pt x="0" y="0"/>
                        </a:moveTo>
                        <a:lnTo>
                          <a:pt x="0" y="1"/>
                        </a:lnTo>
                        <a:lnTo>
                          <a:pt x="0" y="113"/>
                        </a:lnTo>
                        <a:lnTo>
                          <a:pt x="16" y="113"/>
                        </a:lnTo>
                        <a:lnTo>
                          <a:pt x="16" y="1"/>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0" name="Freeform 95"/>
                  <p:cNvSpPr>
                    <a:spLocks/>
                  </p:cNvSpPr>
                  <p:nvPr/>
                </p:nvSpPr>
                <p:spPr bwMode="auto">
                  <a:xfrm>
                    <a:off x="5278" y="1829"/>
                    <a:ext cx="17" cy="17"/>
                  </a:xfrm>
                  <a:custGeom>
                    <a:avLst/>
                    <a:gdLst>
                      <a:gd name="T0" fmla="*/ 16 w 17"/>
                      <a:gd name="T1" fmla="*/ 0 h 17"/>
                      <a:gd name="T2" fmla="*/ 13 w 17"/>
                      <a:gd name="T3" fmla="*/ 0 h 17"/>
                      <a:gd name="T4" fmla="*/ 0 w 17"/>
                      <a:gd name="T5" fmla="*/ 14 h 17"/>
                      <a:gd name="T6" fmla="*/ 2 w 17"/>
                      <a:gd name="T7" fmla="*/ 16 h 17"/>
                      <a:gd name="T8" fmla="*/ 14 w 17"/>
                      <a:gd name="T9" fmla="*/ 1 h 17"/>
                      <a:gd name="T10" fmla="*/ 13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3" y="0"/>
                        </a:lnTo>
                        <a:lnTo>
                          <a:pt x="0" y="14"/>
                        </a:lnTo>
                        <a:lnTo>
                          <a:pt x="2" y="16"/>
                        </a:lnTo>
                        <a:lnTo>
                          <a:pt x="14" y="1"/>
                        </a:lnTo>
                        <a:lnTo>
                          <a:pt x="13" y="0"/>
                        </a:lnTo>
                        <a:lnTo>
                          <a:pt x="1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1" name="Freeform 96"/>
                  <p:cNvSpPr>
                    <a:spLocks/>
                  </p:cNvSpPr>
                  <p:nvPr/>
                </p:nvSpPr>
                <p:spPr bwMode="auto">
                  <a:xfrm>
                    <a:off x="5347" y="1829"/>
                    <a:ext cx="17" cy="135"/>
                  </a:xfrm>
                  <a:custGeom>
                    <a:avLst/>
                    <a:gdLst>
                      <a:gd name="T0" fmla="*/ 16 w 17"/>
                      <a:gd name="T1" fmla="*/ 0 h 135"/>
                      <a:gd name="T2" fmla="*/ 16 w 17"/>
                      <a:gd name="T3" fmla="*/ 134 h 135"/>
                      <a:gd name="T4" fmla="*/ 0 w 17"/>
                      <a:gd name="T5" fmla="*/ 123 h 135"/>
                      <a:gd name="T6" fmla="*/ 0 w 17"/>
                      <a:gd name="T7" fmla="*/ 11 h 135"/>
                      <a:gd name="T8" fmla="*/ 16 w 17"/>
                      <a:gd name="T9" fmla="*/ 0 h 135"/>
                      <a:gd name="T10" fmla="*/ 0 60000 65536"/>
                      <a:gd name="T11" fmla="*/ 0 60000 65536"/>
                      <a:gd name="T12" fmla="*/ 0 60000 65536"/>
                      <a:gd name="T13" fmla="*/ 0 60000 65536"/>
                      <a:gd name="T14" fmla="*/ 0 60000 65536"/>
                      <a:gd name="T15" fmla="*/ 0 w 17"/>
                      <a:gd name="T16" fmla="*/ 0 h 135"/>
                      <a:gd name="T17" fmla="*/ 17 w 17"/>
                      <a:gd name="T18" fmla="*/ 135 h 135"/>
                    </a:gdLst>
                    <a:ahLst/>
                    <a:cxnLst>
                      <a:cxn ang="T10">
                        <a:pos x="T0" y="T1"/>
                      </a:cxn>
                      <a:cxn ang="T11">
                        <a:pos x="T2" y="T3"/>
                      </a:cxn>
                      <a:cxn ang="T12">
                        <a:pos x="T4" y="T5"/>
                      </a:cxn>
                      <a:cxn ang="T13">
                        <a:pos x="T6" y="T7"/>
                      </a:cxn>
                      <a:cxn ang="T14">
                        <a:pos x="T8" y="T9"/>
                      </a:cxn>
                    </a:cxnLst>
                    <a:rect l="T15" t="T16" r="T17" b="T18"/>
                    <a:pathLst>
                      <a:path w="17" h="135">
                        <a:moveTo>
                          <a:pt x="16" y="0"/>
                        </a:moveTo>
                        <a:lnTo>
                          <a:pt x="16" y="134"/>
                        </a:lnTo>
                        <a:lnTo>
                          <a:pt x="0" y="123"/>
                        </a:lnTo>
                        <a:lnTo>
                          <a:pt x="0" y="11"/>
                        </a:lnTo>
                        <a:lnTo>
                          <a:pt x="16" y="0"/>
                        </a:lnTo>
                      </a:path>
                    </a:pathLst>
                  </a:custGeom>
                  <a:solidFill>
                    <a:srgbClr val="82828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2" name="Freeform 97"/>
                  <p:cNvSpPr>
                    <a:spLocks/>
                  </p:cNvSpPr>
                  <p:nvPr/>
                </p:nvSpPr>
                <p:spPr bwMode="auto">
                  <a:xfrm>
                    <a:off x="5358" y="1829"/>
                    <a:ext cx="1" cy="135"/>
                  </a:xfrm>
                  <a:custGeom>
                    <a:avLst/>
                    <a:gdLst>
                      <a:gd name="T0" fmla="*/ 0 w 1"/>
                      <a:gd name="T1" fmla="*/ 134 h 135"/>
                      <a:gd name="T2" fmla="*/ 0 w 1"/>
                      <a:gd name="T3" fmla="*/ 133 h 135"/>
                      <a:gd name="T4" fmla="*/ 0 w 1"/>
                      <a:gd name="T5" fmla="*/ 0 h 135"/>
                      <a:gd name="T6" fmla="*/ 0 w 1"/>
                      <a:gd name="T7" fmla="*/ 133 h 135"/>
                      <a:gd name="T8" fmla="*/ 0 w 1"/>
                      <a:gd name="T9" fmla="*/ 134 h 135"/>
                      <a:gd name="T10" fmla="*/ 0 60000 65536"/>
                      <a:gd name="T11" fmla="*/ 0 60000 65536"/>
                      <a:gd name="T12" fmla="*/ 0 60000 65536"/>
                      <a:gd name="T13" fmla="*/ 0 60000 65536"/>
                      <a:gd name="T14" fmla="*/ 0 60000 65536"/>
                      <a:gd name="T15" fmla="*/ 0 w 1"/>
                      <a:gd name="T16" fmla="*/ 0 h 135"/>
                      <a:gd name="T17" fmla="*/ 1 w 1"/>
                      <a:gd name="T18" fmla="*/ 135 h 135"/>
                    </a:gdLst>
                    <a:ahLst/>
                    <a:cxnLst>
                      <a:cxn ang="T10">
                        <a:pos x="T0" y="T1"/>
                      </a:cxn>
                      <a:cxn ang="T11">
                        <a:pos x="T2" y="T3"/>
                      </a:cxn>
                      <a:cxn ang="T12">
                        <a:pos x="T4" y="T5"/>
                      </a:cxn>
                      <a:cxn ang="T13">
                        <a:pos x="T6" y="T7"/>
                      </a:cxn>
                      <a:cxn ang="T14">
                        <a:pos x="T8" y="T9"/>
                      </a:cxn>
                    </a:cxnLst>
                    <a:rect l="T15" t="T16" r="T17" b="T18"/>
                    <a:pathLst>
                      <a:path w="1" h="135">
                        <a:moveTo>
                          <a:pt x="0" y="134"/>
                        </a:moveTo>
                        <a:lnTo>
                          <a:pt x="0" y="133"/>
                        </a:lnTo>
                        <a:lnTo>
                          <a:pt x="0" y="0"/>
                        </a:lnTo>
                        <a:lnTo>
                          <a:pt x="0" y="133"/>
                        </a:lnTo>
                        <a:lnTo>
                          <a:pt x="0" y="13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3" name="Freeform 98"/>
                  <p:cNvSpPr>
                    <a:spLocks/>
                  </p:cNvSpPr>
                  <p:nvPr/>
                </p:nvSpPr>
                <p:spPr bwMode="auto">
                  <a:xfrm>
                    <a:off x="5345" y="1953"/>
                    <a:ext cx="17" cy="17"/>
                  </a:xfrm>
                  <a:custGeom>
                    <a:avLst/>
                    <a:gdLst>
                      <a:gd name="T0" fmla="*/ 0 w 17"/>
                      <a:gd name="T1" fmla="*/ 1 h 17"/>
                      <a:gd name="T2" fmla="*/ 1 w 17"/>
                      <a:gd name="T3" fmla="*/ 1 h 17"/>
                      <a:gd name="T4" fmla="*/ 14 w 17"/>
                      <a:gd name="T5" fmla="*/ 16 h 17"/>
                      <a:gd name="T6" fmla="*/ 16 w 17"/>
                      <a:gd name="T7" fmla="*/ 14 h 17"/>
                      <a:gd name="T8" fmla="*/ 2 w 17"/>
                      <a:gd name="T9" fmla="*/ 0 h 17"/>
                      <a:gd name="T10" fmla="*/ 2 w 17"/>
                      <a:gd name="T11" fmla="*/ 1 h 17"/>
                      <a:gd name="T12" fmla="*/ 0 w 17"/>
                      <a:gd name="T13" fmla="*/ 1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
                        </a:moveTo>
                        <a:lnTo>
                          <a:pt x="1" y="1"/>
                        </a:lnTo>
                        <a:lnTo>
                          <a:pt x="14" y="16"/>
                        </a:lnTo>
                        <a:lnTo>
                          <a:pt x="16" y="14"/>
                        </a:lnTo>
                        <a:lnTo>
                          <a:pt x="2" y="0"/>
                        </a:lnTo>
                        <a:lnTo>
                          <a:pt x="2" y="1"/>
                        </a:lnTo>
                        <a:lnTo>
                          <a:pt x="0"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4" name="Freeform 99"/>
                  <p:cNvSpPr>
                    <a:spLocks/>
                  </p:cNvSpPr>
                  <p:nvPr/>
                </p:nvSpPr>
                <p:spPr bwMode="auto">
                  <a:xfrm>
                    <a:off x="5345" y="1839"/>
                    <a:ext cx="17" cy="114"/>
                  </a:xfrm>
                  <a:custGeom>
                    <a:avLst/>
                    <a:gdLst>
                      <a:gd name="T0" fmla="*/ 0 w 17"/>
                      <a:gd name="T1" fmla="*/ 0 h 114"/>
                      <a:gd name="T2" fmla="*/ 0 w 17"/>
                      <a:gd name="T3" fmla="*/ 1 h 114"/>
                      <a:gd name="T4" fmla="*/ 0 w 17"/>
                      <a:gd name="T5" fmla="*/ 113 h 114"/>
                      <a:gd name="T6" fmla="*/ 16 w 17"/>
                      <a:gd name="T7" fmla="*/ 113 h 114"/>
                      <a:gd name="T8" fmla="*/ 16 w 17"/>
                      <a:gd name="T9" fmla="*/ 1 h 114"/>
                      <a:gd name="T10" fmla="*/ 0 w 17"/>
                      <a:gd name="T11" fmla="*/ 0 h 114"/>
                      <a:gd name="T12" fmla="*/ 0 60000 65536"/>
                      <a:gd name="T13" fmla="*/ 0 60000 65536"/>
                      <a:gd name="T14" fmla="*/ 0 60000 65536"/>
                      <a:gd name="T15" fmla="*/ 0 60000 65536"/>
                      <a:gd name="T16" fmla="*/ 0 60000 65536"/>
                      <a:gd name="T17" fmla="*/ 0 60000 65536"/>
                      <a:gd name="T18" fmla="*/ 0 w 17"/>
                      <a:gd name="T19" fmla="*/ 0 h 114"/>
                      <a:gd name="T20" fmla="*/ 17 w 1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7" h="114">
                        <a:moveTo>
                          <a:pt x="0" y="0"/>
                        </a:moveTo>
                        <a:lnTo>
                          <a:pt x="0" y="1"/>
                        </a:lnTo>
                        <a:lnTo>
                          <a:pt x="0" y="113"/>
                        </a:lnTo>
                        <a:lnTo>
                          <a:pt x="16" y="113"/>
                        </a:lnTo>
                        <a:lnTo>
                          <a:pt x="16" y="1"/>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5" name="Freeform 100"/>
                  <p:cNvSpPr>
                    <a:spLocks/>
                  </p:cNvSpPr>
                  <p:nvPr/>
                </p:nvSpPr>
                <p:spPr bwMode="auto">
                  <a:xfrm>
                    <a:off x="5346" y="1829"/>
                    <a:ext cx="17" cy="17"/>
                  </a:xfrm>
                  <a:custGeom>
                    <a:avLst/>
                    <a:gdLst>
                      <a:gd name="T0" fmla="*/ 16 w 17"/>
                      <a:gd name="T1" fmla="*/ 0 h 17"/>
                      <a:gd name="T2" fmla="*/ 13 w 17"/>
                      <a:gd name="T3" fmla="*/ 0 h 17"/>
                      <a:gd name="T4" fmla="*/ 0 w 17"/>
                      <a:gd name="T5" fmla="*/ 14 h 17"/>
                      <a:gd name="T6" fmla="*/ 1 w 17"/>
                      <a:gd name="T7" fmla="*/ 16 h 17"/>
                      <a:gd name="T8" fmla="*/ 14 w 17"/>
                      <a:gd name="T9" fmla="*/ 1 h 17"/>
                      <a:gd name="T10" fmla="*/ 13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3" y="0"/>
                        </a:lnTo>
                        <a:lnTo>
                          <a:pt x="0" y="14"/>
                        </a:lnTo>
                        <a:lnTo>
                          <a:pt x="1" y="16"/>
                        </a:lnTo>
                        <a:lnTo>
                          <a:pt x="14" y="1"/>
                        </a:lnTo>
                        <a:lnTo>
                          <a:pt x="13" y="0"/>
                        </a:lnTo>
                        <a:lnTo>
                          <a:pt x="1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6" name="Freeform 101"/>
                  <p:cNvSpPr>
                    <a:spLocks/>
                  </p:cNvSpPr>
                  <p:nvPr/>
                </p:nvSpPr>
                <p:spPr bwMode="auto">
                  <a:xfrm>
                    <a:off x="5216" y="1444"/>
                    <a:ext cx="179" cy="168"/>
                  </a:xfrm>
                  <a:custGeom>
                    <a:avLst/>
                    <a:gdLst>
                      <a:gd name="T0" fmla="*/ 154 w 179"/>
                      <a:gd name="T1" fmla="*/ 163 h 168"/>
                      <a:gd name="T2" fmla="*/ 159 w 179"/>
                      <a:gd name="T3" fmla="*/ 154 h 168"/>
                      <a:gd name="T4" fmla="*/ 164 w 179"/>
                      <a:gd name="T5" fmla="*/ 144 h 168"/>
                      <a:gd name="T6" fmla="*/ 168 w 179"/>
                      <a:gd name="T7" fmla="*/ 135 h 168"/>
                      <a:gd name="T8" fmla="*/ 172 w 179"/>
                      <a:gd name="T9" fmla="*/ 125 h 168"/>
                      <a:gd name="T10" fmla="*/ 174 w 179"/>
                      <a:gd name="T11" fmla="*/ 114 h 168"/>
                      <a:gd name="T12" fmla="*/ 177 w 179"/>
                      <a:gd name="T13" fmla="*/ 103 h 168"/>
                      <a:gd name="T14" fmla="*/ 178 w 179"/>
                      <a:gd name="T15" fmla="*/ 92 h 168"/>
                      <a:gd name="T16" fmla="*/ 178 w 179"/>
                      <a:gd name="T17" fmla="*/ 80 h 168"/>
                      <a:gd name="T18" fmla="*/ 177 w 179"/>
                      <a:gd name="T19" fmla="*/ 68 h 168"/>
                      <a:gd name="T20" fmla="*/ 174 w 179"/>
                      <a:gd name="T21" fmla="*/ 56 h 168"/>
                      <a:gd name="T22" fmla="*/ 171 w 179"/>
                      <a:gd name="T23" fmla="*/ 45 h 168"/>
                      <a:gd name="T24" fmla="*/ 166 w 179"/>
                      <a:gd name="T25" fmla="*/ 34 h 168"/>
                      <a:gd name="T26" fmla="*/ 161 w 179"/>
                      <a:gd name="T27" fmla="*/ 23 h 168"/>
                      <a:gd name="T28" fmla="*/ 155 w 179"/>
                      <a:gd name="T29" fmla="*/ 14 h 168"/>
                      <a:gd name="T30" fmla="*/ 149 w 179"/>
                      <a:gd name="T31" fmla="*/ 4 h 168"/>
                      <a:gd name="T32" fmla="*/ 143 w 179"/>
                      <a:gd name="T33" fmla="*/ 0 h 168"/>
                      <a:gd name="T34" fmla="*/ 137 w 179"/>
                      <a:gd name="T35" fmla="*/ 0 h 168"/>
                      <a:gd name="T36" fmla="*/ 126 w 179"/>
                      <a:gd name="T37" fmla="*/ 0 h 168"/>
                      <a:gd name="T38" fmla="*/ 114 w 179"/>
                      <a:gd name="T39" fmla="*/ 0 h 168"/>
                      <a:gd name="T40" fmla="*/ 101 w 179"/>
                      <a:gd name="T41" fmla="*/ 0 h 168"/>
                      <a:gd name="T42" fmla="*/ 90 w 179"/>
                      <a:gd name="T43" fmla="*/ 0 h 168"/>
                      <a:gd name="T44" fmla="*/ 80 w 179"/>
                      <a:gd name="T45" fmla="*/ 0 h 168"/>
                      <a:gd name="T46" fmla="*/ 75 w 179"/>
                      <a:gd name="T47" fmla="*/ 0 h 168"/>
                      <a:gd name="T48" fmla="*/ 73 w 179"/>
                      <a:gd name="T49" fmla="*/ 0 h 168"/>
                      <a:gd name="T50" fmla="*/ 68 w 179"/>
                      <a:gd name="T51" fmla="*/ 0 h 168"/>
                      <a:gd name="T52" fmla="*/ 63 w 179"/>
                      <a:gd name="T53" fmla="*/ 0 h 168"/>
                      <a:gd name="T54" fmla="*/ 55 w 179"/>
                      <a:gd name="T55" fmla="*/ 0 h 168"/>
                      <a:gd name="T56" fmla="*/ 47 w 179"/>
                      <a:gd name="T57" fmla="*/ 0 h 168"/>
                      <a:gd name="T58" fmla="*/ 40 w 179"/>
                      <a:gd name="T59" fmla="*/ 0 h 168"/>
                      <a:gd name="T60" fmla="*/ 33 w 179"/>
                      <a:gd name="T61" fmla="*/ 0 h 168"/>
                      <a:gd name="T62" fmla="*/ 29 w 179"/>
                      <a:gd name="T63" fmla="*/ 0 h 168"/>
                      <a:gd name="T64" fmla="*/ 25 w 179"/>
                      <a:gd name="T65" fmla="*/ 4 h 168"/>
                      <a:gd name="T66" fmla="*/ 19 w 179"/>
                      <a:gd name="T67" fmla="*/ 14 h 168"/>
                      <a:gd name="T68" fmla="*/ 14 w 179"/>
                      <a:gd name="T69" fmla="*/ 23 h 168"/>
                      <a:gd name="T70" fmla="*/ 9 w 179"/>
                      <a:gd name="T71" fmla="*/ 34 h 168"/>
                      <a:gd name="T72" fmla="*/ 5 w 179"/>
                      <a:gd name="T73" fmla="*/ 44 h 168"/>
                      <a:gd name="T74" fmla="*/ 3 w 179"/>
                      <a:gd name="T75" fmla="*/ 55 h 168"/>
                      <a:gd name="T76" fmla="*/ 0 w 179"/>
                      <a:gd name="T77" fmla="*/ 66 h 168"/>
                      <a:gd name="T78" fmla="*/ 0 w 179"/>
                      <a:gd name="T79" fmla="*/ 78 h 168"/>
                      <a:gd name="T80" fmla="*/ 0 w 179"/>
                      <a:gd name="T81" fmla="*/ 90 h 168"/>
                      <a:gd name="T82" fmla="*/ 0 w 179"/>
                      <a:gd name="T83" fmla="*/ 102 h 168"/>
                      <a:gd name="T84" fmla="*/ 3 w 179"/>
                      <a:gd name="T85" fmla="*/ 113 h 168"/>
                      <a:gd name="T86" fmla="*/ 5 w 179"/>
                      <a:gd name="T87" fmla="*/ 124 h 168"/>
                      <a:gd name="T88" fmla="*/ 9 w 179"/>
                      <a:gd name="T89" fmla="*/ 134 h 168"/>
                      <a:gd name="T90" fmla="*/ 13 w 179"/>
                      <a:gd name="T91" fmla="*/ 144 h 168"/>
                      <a:gd name="T92" fmla="*/ 18 w 179"/>
                      <a:gd name="T93" fmla="*/ 154 h 168"/>
                      <a:gd name="T94" fmla="*/ 24 w 179"/>
                      <a:gd name="T95" fmla="*/ 163 h 168"/>
                      <a:gd name="T96" fmla="*/ 30 w 179"/>
                      <a:gd name="T97" fmla="*/ 167 h 168"/>
                      <a:gd name="T98" fmla="*/ 150 w 179"/>
                      <a:gd name="T99" fmla="*/ 167 h 1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68"/>
                      <a:gd name="T152" fmla="*/ 179 w 179"/>
                      <a:gd name="T153" fmla="*/ 168 h 1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68">
                        <a:moveTo>
                          <a:pt x="150" y="167"/>
                        </a:moveTo>
                        <a:lnTo>
                          <a:pt x="154" y="163"/>
                        </a:lnTo>
                        <a:lnTo>
                          <a:pt x="156" y="158"/>
                        </a:lnTo>
                        <a:lnTo>
                          <a:pt x="159" y="154"/>
                        </a:lnTo>
                        <a:lnTo>
                          <a:pt x="161" y="149"/>
                        </a:lnTo>
                        <a:lnTo>
                          <a:pt x="164" y="144"/>
                        </a:lnTo>
                        <a:lnTo>
                          <a:pt x="166" y="140"/>
                        </a:lnTo>
                        <a:lnTo>
                          <a:pt x="168" y="135"/>
                        </a:lnTo>
                        <a:lnTo>
                          <a:pt x="170" y="130"/>
                        </a:lnTo>
                        <a:lnTo>
                          <a:pt x="172" y="125"/>
                        </a:lnTo>
                        <a:lnTo>
                          <a:pt x="173" y="120"/>
                        </a:lnTo>
                        <a:lnTo>
                          <a:pt x="174" y="114"/>
                        </a:lnTo>
                        <a:lnTo>
                          <a:pt x="176" y="109"/>
                        </a:lnTo>
                        <a:lnTo>
                          <a:pt x="177" y="103"/>
                        </a:lnTo>
                        <a:lnTo>
                          <a:pt x="177" y="98"/>
                        </a:lnTo>
                        <a:lnTo>
                          <a:pt x="178" y="92"/>
                        </a:lnTo>
                        <a:lnTo>
                          <a:pt x="178" y="86"/>
                        </a:lnTo>
                        <a:lnTo>
                          <a:pt x="178" y="80"/>
                        </a:lnTo>
                        <a:lnTo>
                          <a:pt x="177" y="74"/>
                        </a:lnTo>
                        <a:lnTo>
                          <a:pt x="177" y="68"/>
                        </a:lnTo>
                        <a:lnTo>
                          <a:pt x="175" y="62"/>
                        </a:lnTo>
                        <a:lnTo>
                          <a:pt x="174" y="56"/>
                        </a:lnTo>
                        <a:lnTo>
                          <a:pt x="172" y="50"/>
                        </a:lnTo>
                        <a:lnTo>
                          <a:pt x="171" y="45"/>
                        </a:lnTo>
                        <a:lnTo>
                          <a:pt x="169" y="39"/>
                        </a:lnTo>
                        <a:lnTo>
                          <a:pt x="166" y="34"/>
                        </a:lnTo>
                        <a:lnTo>
                          <a:pt x="164" y="29"/>
                        </a:lnTo>
                        <a:lnTo>
                          <a:pt x="161" y="23"/>
                        </a:lnTo>
                        <a:lnTo>
                          <a:pt x="159" y="19"/>
                        </a:lnTo>
                        <a:lnTo>
                          <a:pt x="155" y="14"/>
                        </a:lnTo>
                        <a:lnTo>
                          <a:pt x="153" y="9"/>
                        </a:lnTo>
                        <a:lnTo>
                          <a:pt x="149" y="4"/>
                        </a:lnTo>
                        <a:lnTo>
                          <a:pt x="146" y="0"/>
                        </a:lnTo>
                        <a:lnTo>
                          <a:pt x="143" y="0"/>
                        </a:lnTo>
                        <a:lnTo>
                          <a:pt x="140" y="0"/>
                        </a:lnTo>
                        <a:lnTo>
                          <a:pt x="137" y="0"/>
                        </a:lnTo>
                        <a:lnTo>
                          <a:pt x="132" y="0"/>
                        </a:lnTo>
                        <a:lnTo>
                          <a:pt x="126" y="0"/>
                        </a:lnTo>
                        <a:lnTo>
                          <a:pt x="120" y="0"/>
                        </a:lnTo>
                        <a:lnTo>
                          <a:pt x="114" y="0"/>
                        </a:lnTo>
                        <a:lnTo>
                          <a:pt x="107" y="0"/>
                        </a:lnTo>
                        <a:lnTo>
                          <a:pt x="101" y="0"/>
                        </a:lnTo>
                        <a:lnTo>
                          <a:pt x="95" y="0"/>
                        </a:lnTo>
                        <a:lnTo>
                          <a:pt x="90" y="0"/>
                        </a:lnTo>
                        <a:lnTo>
                          <a:pt x="85" y="0"/>
                        </a:lnTo>
                        <a:lnTo>
                          <a:pt x="80" y="0"/>
                        </a:lnTo>
                        <a:lnTo>
                          <a:pt x="77" y="0"/>
                        </a:lnTo>
                        <a:lnTo>
                          <a:pt x="75" y="0"/>
                        </a:lnTo>
                        <a:lnTo>
                          <a:pt x="74" y="0"/>
                        </a:lnTo>
                        <a:lnTo>
                          <a:pt x="73" y="0"/>
                        </a:lnTo>
                        <a:lnTo>
                          <a:pt x="71" y="0"/>
                        </a:lnTo>
                        <a:lnTo>
                          <a:pt x="68" y="0"/>
                        </a:lnTo>
                        <a:lnTo>
                          <a:pt x="65" y="0"/>
                        </a:lnTo>
                        <a:lnTo>
                          <a:pt x="63" y="0"/>
                        </a:lnTo>
                        <a:lnTo>
                          <a:pt x="58" y="0"/>
                        </a:lnTo>
                        <a:lnTo>
                          <a:pt x="55" y="0"/>
                        </a:lnTo>
                        <a:lnTo>
                          <a:pt x="51" y="0"/>
                        </a:lnTo>
                        <a:lnTo>
                          <a:pt x="47" y="0"/>
                        </a:lnTo>
                        <a:lnTo>
                          <a:pt x="43" y="0"/>
                        </a:lnTo>
                        <a:lnTo>
                          <a:pt x="40" y="0"/>
                        </a:lnTo>
                        <a:lnTo>
                          <a:pt x="36" y="0"/>
                        </a:lnTo>
                        <a:lnTo>
                          <a:pt x="33" y="0"/>
                        </a:lnTo>
                        <a:lnTo>
                          <a:pt x="31" y="0"/>
                        </a:lnTo>
                        <a:lnTo>
                          <a:pt x="29" y="0"/>
                        </a:lnTo>
                        <a:lnTo>
                          <a:pt x="28" y="0"/>
                        </a:lnTo>
                        <a:lnTo>
                          <a:pt x="25" y="4"/>
                        </a:lnTo>
                        <a:lnTo>
                          <a:pt x="22" y="9"/>
                        </a:lnTo>
                        <a:lnTo>
                          <a:pt x="19" y="14"/>
                        </a:lnTo>
                        <a:lnTo>
                          <a:pt x="17" y="18"/>
                        </a:lnTo>
                        <a:lnTo>
                          <a:pt x="14" y="23"/>
                        </a:lnTo>
                        <a:lnTo>
                          <a:pt x="11" y="28"/>
                        </a:lnTo>
                        <a:lnTo>
                          <a:pt x="9" y="34"/>
                        </a:lnTo>
                        <a:lnTo>
                          <a:pt x="7" y="39"/>
                        </a:lnTo>
                        <a:lnTo>
                          <a:pt x="5" y="44"/>
                        </a:lnTo>
                        <a:lnTo>
                          <a:pt x="4" y="50"/>
                        </a:lnTo>
                        <a:lnTo>
                          <a:pt x="3" y="55"/>
                        </a:lnTo>
                        <a:lnTo>
                          <a:pt x="1" y="61"/>
                        </a:lnTo>
                        <a:lnTo>
                          <a:pt x="0" y="66"/>
                        </a:lnTo>
                        <a:lnTo>
                          <a:pt x="0" y="72"/>
                        </a:lnTo>
                        <a:lnTo>
                          <a:pt x="0" y="78"/>
                        </a:lnTo>
                        <a:lnTo>
                          <a:pt x="0" y="85"/>
                        </a:lnTo>
                        <a:lnTo>
                          <a:pt x="0" y="90"/>
                        </a:lnTo>
                        <a:lnTo>
                          <a:pt x="0" y="96"/>
                        </a:lnTo>
                        <a:lnTo>
                          <a:pt x="0" y="102"/>
                        </a:lnTo>
                        <a:lnTo>
                          <a:pt x="1" y="107"/>
                        </a:lnTo>
                        <a:lnTo>
                          <a:pt x="3" y="113"/>
                        </a:lnTo>
                        <a:lnTo>
                          <a:pt x="4" y="118"/>
                        </a:lnTo>
                        <a:lnTo>
                          <a:pt x="5" y="124"/>
                        </a:lnTo>
                        <a:lnTo>
                          <a:pt x="7" y="129"/>
                        </a:lnTo>
                        <a:lnTo>
                          <a:pt x="9" y="134"/>
                        </a:lnTo>
                        <a:lnTo>
                          <a:pt x="11" y="139"/>
                        </a:lnTo>
                        <a:lnTo>
                          <a:pt x="13" y="144"/>
                        </a:lnTo>
                        <a:lnTo>
                          <a:pt x="16" y="149"/>
                        </a:lnTo>
                        <a:lnTo>
                          <a:pt x="18" y="154"/>
                        </a:lnTo>
                        <a:lnTo>
                          <a:pt x="21" y="158"/>
                        </a:lnTo>
                        <a:lnTo>
                          <a:pt x="24" y="163"/>
                        </a:lnTo>
                        <a:lnTo>
                          <a:pt x="28" y="167"/>
                        </a:lnTo>
                        <a:lnTo>
                          <a:pt x="30" y="167"/>
                        </a:lnTo>
                        <a:lnTo>
                          <a:pt x="92" y="167"/>
                        </a:lnTo>
                        <a:lnTo>
                          <a:pt x="150" y="167"/>
                        </a:lnTo>
                      </a:path>
                    </a:pathLst>
                  </a:custGeom>
                  <a:solidFill>
                    <a:srgbClr val="A8A8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7" name="Freeform 102"/>
                  <p:cNvSpPr>
                    <a:spLocks/>
                  </p:cNvSpPr>
                  <p:nvPr/>
                </p:nvSpPr>
                <p:spPr bwMode="auto">
                  <a:xfrm>
                    <a:off x="5367" y="1531"/>
                    <a:ext cx="29" cy="81"/>
                  </a:xfrm>
                  <a:custGeom>
                    <a:avLst/>
                    <a:gdLst>
                      <a:gd name="T0" fmla="*/ 26 w 29"/>
                      <a:gd name="T1" fmla="*/ 0 h 81"/>
                      <a:gd name="T2" fmla="*/ 25 w 29"/>
                      <a:gd name="T3" fmla="*/ 6 h 81"/>
                      <a:gd name="T4" fmla="*/ 25 w 29"/>
                      <a:gd name="T5" fmla="*/ 11 h 81"/>
                      <a:gd name="T6" fmla="*/ 25 w 29"/>
                      <a:gd name="T7" fmla="*/ 17 h 81"/>
                      <a:gd name="T8" fmla="*/ 24 w 29"/>
                      <a:gd name="T9" fmla="*/ 22 h 81"/>
                      <a:gd name="T10" fmla="*/ 22 w 29"/>
                      <a:gd name="T11" fmla="*/ 27 h 81"/>
                      <a:gd name="T12" fmla="*/ 21 w 29"/>
                      <a:gd name="T13" fmla="*/ 32 h 81"/>
                      <a:gd name="T14" fmla="*/ 20 w 29"/>
                      <a:gd name="T15" fmla="*/ 38 h 81"/>
                      <a:gd name="T16" fmla="*/ 19 w 29"/>
                      <a:gd name="T17" fmla="*/ 43 h 81"/>
                      <a:gd name="T18" fmla="*/ 17 w 29"/>
                      <a:gd name="T19" fmla="*/ 47 h 81"/>
                      <a:gd name="T20" fmla="*/ 15 w 29"/>
                      <a:gd name="T21" fmla="*/ 52 h 81"/>
                      <a:gd name="T22" fmla="*/ 13 w 29"/>
                      <a:gd name="T23" fmla="*/ 57 h 81"/>
                      <a:gd name="T24" fmla="*/ 11 w 29"/>
                      <a:gd name="T25" fmla="*/ 62 h 81"/>
                      <a:gd name="T26" fmla="*/ 7 w 29"/>
                      <a:gd name="T27" fmla="*/ 66 h 81"/>
                      <a:gd name="T28" fmla="*/ 5 w 29"/>
                      <a:gd name="T29" fmla="*/ 70 h 81"/>
                      <a:gd name="T30" fmla="*/ 2 w 29"/>
                      <a:gd name="T31" fmla="*/ 75 h 81"/>
                      <a:gd name="T32" fmla="*/ 0 w 29"/>
                      <a:gd name="T33" fmla="*/ 79 h 81"/>
                      <a:gd name="T34" fmla="*/ 1 w 29"/>
                      <a:gd name="T35" fmla="*/ 80 h 81"/>
                      <a:gd name="T36" fmla="*/ 4 w 29"/>
                      <a:gd name="T37" fmla="*/ 76 h 81"/>
                      <a:gd name="T38" fmla="*/ 7 w 29"/>
                      <a:gd name="T39" fmla="*/ 72 h 81"/>
                      <a:gd name="T40" fmla="*/ 9 w 29"/>
                      <a:gd name="T41" fmla="*/ 67 h 81"/>
                      <a:gd name="T42" fmla="*/ 12 w 29"/>
                      <a:gd name="T43" fmla="*/ 63 h 81"/>
                      <a:gd name="T44" fmla="*/ 14 w 29"/>
                      <a:gd name="T45" fmla="*/ 58 h 81"/>
                      <a:gd name="T46" fmla="*/ 16 w 29"/>
                      <a:gd name="T47" fmla="*/ 53 h 81"/>
                      <a:gd name="T48" fmla="*/ 19 w 29"/>
                      <a:gd name="T49" fmla="*/ 48 h 81"/>
                      <a:gd name="T50" fmla="*/ 21 w 29"/>
                      <a:gd name="T51" fmla="*/ 43 h 81"/>
                      <a:gd name="T52" fmla="*/ 22 w 29"/>
                      <a:gd name="T53" fmla="*/ 38 h 81"/>
                      <a:gd name="T54" fmla="*/ 23 w 29"/>
                      <a:gd name="T55" fmla="*/ 33 h 81"/>
                      <a:gd name="T56" fmla="*/ 25 w 29"/>
                      <a:gd name="T57" fmla="*/ 28 h 81"/>
                      <a:gd name="T58" fmla="*/ 26 w 29"/>
                      <a:gd name="T59" fmla="*/ 22 h 81"/>
                      <a:gd name="T60" fmla="*/ 27 w 29"/>
                      <a:gd name="T61" fmla="*/ 17 h 81"/>
                      <a:gd name="T62" fmla="*/ 27 w 29"/>
                      <a:gd name="T63" fmla="*/ 12 h 81"/>
                      <a:gd name="T64" fmla="*/ 28 w 29"/>
                      <a:gd name="T65" fmla="*/ 6 h 81"/>
                      <a:gd name="T66" fmla="*/ 28 w 29"/>
                      <a:gd name="T67" fmla="*/ 0 h 81"/>
                      <a:gd name="T68" fmla="*/ 26 w 29"/>
                      <a:gd name="T69" fmla="*/ 0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1"/>
                      <a:gd name="T107" fmla="*/ 29 w 29"/>
                      <a:gd name="T108" fmla="*/ 81 h 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1">
                        <a:moveTo>
                          <a:pt x="26" y="0"/>
                        </a:moveTo>
                        <a:lnTo>
                          <a:pt x="25" y="6"/>
                        </a:lnTo>
                        <a:lnTo>
                          <a:pt x="25" y="11"/>
                        </a:lnTo>
                        <a:lnTo>
                          <a:pt x="25" y="17"/>
                        </a:lnTo>
                        <a:lnTo>
                          <a:pt x="24" y="22"/>
                        </a:lnTo>
                        <a:lnTo>
                          <a:pt x="22" y="27"/>
                        </a:lnTo>
                        <a:lnTo>
                          <a:pt x="21" y="32"/>
                        </a:lnTo>
                        <a:lnTo>
                          <a:pt x="20" y="38"/>
                        </a:lnTo>
                        <a:lnTo>
                          <a:pt x="19" y="43"/>
                        </a:lnTo>
                        <a:lnTo>
                          <a:pt x="17" y="47"/>
                        </a:lnTo>
                        <a:lnTo>
                          <a:pt x="15" y="52"/>
                        </a:lnTo>
                        <a:lnTo>
                          <a:pt x="13" y="57"/>
                        </a:lnTo>
                        <a:lnTo>
                          <a:pt x="11" y="62"/>
                        </a:lnTo>
                        <a:lnTo>
                          <a:pt x="7" y="66"/>
                        </a:lnTo>
                        <a:lnTo>
                          <a:pt x="5" y="70"/>
                        </a:lnTo>
                        <a:lnTo>
                          <a:pt x="2" y="75"/>
                        </a:lnTo>
                        <a:lnTo>
                          <a:pt x="0" y="79"/>
                        </a:lnTo>
                        <a:lnTo>
                          <a:pt x="1" y="80"/>
                        </a:lnTo>
                        <a:lnTo>
                          <a:pt x="4" y="76"/>
                        </a:lnTo>
                        <a:lnTo>
                          <a:pt x="7" y="72"/>
                        </a:lnTo>
                        <a:lnTo>
                          <a:pt x="9" y="67"/>
                        </a:lnTo>
                        <a:lnTo>
                          <a:pt x="12" y="63"/>
                        </a:lnTo>
                        <a:lnTo>
                          <a:pt x="14" y="58"/>
                        </a:lnTo>
                        <a:lnTo>
                          <a:pt x="16" y="53"/>
                        </a:lnTo>
                        <a:lnTo>
                          <a:pt x="19" y="48"/>
                        </a:lnTo>
                        <a:lnTo>
                          <a:pt x="21" y="43"/>
                        </a:lnTo>
                        <a:lnTo>
                          <a:pt x="22" y="38"/>
                        </a:lnTo>
                        <a:lnTo>
                          <a:pt x="23" y="33"/>
                        </a:lnTo>
                        <a:lnTo>
                          <a:pt x="25" y="28"/>
                        </a:lnTo>
                        <a:lnTo>
                          <a:pt x="26" y="22"/>
                        </a:lnTo>
                        <a:lnTo>
                          <a:pt x="27" y="17"/>
                        </a:lnTo>
                        <a:lnTo>
                          <a:pt x="27" y="12"/>
                        </a:lnTo>
                        <a:lnTo>
                          <a:pt x="28" y="6"/>
                        </a:lnTo>
                        <a:lnTo>
                          <a:pt x="28" y="0"/>
                        </a:lnTo>
                        <a:lnTo>
                          <a:pt x="2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8" name="Freeform 103"/>
                  <p:cNvSpPr>
                    <a:spLocks/>
                  </p:cNvSpPr>
                  <p:nvPr/>
                </p:nvSpPr>
                <p:spPr bwMode="auto">
                  <a:xfrm>
                    <a:off x="5362" y="1443"/>
                    <a:ext cx="34" cy="87"/>
                  </a:xfrm>
                  <a:custGeom>
                    <a:avLst/>
                    <a:gdLst>
                      <a:gd name="T0" fmla="*/ 0 w 34"/>
                      <a:gd name="T1" fmla="*/ 2 h 87"/>
                      <a:gd name="T2" fmla="*/ 3 w 34"/>
                      <a:gd name="T3" fmla="*/ 6 h 87"/>
                      <a:gd name="T4" fmla="*/ 6 w 34"/>
                      <a:gd name="T5" fmla="*/ 11 h 87"/>
                      <a:gd name="T6" fmla="*/ 9 w 34"/>
                      <a:gd name="T7" fmla="*/ 15 h 87"/>
                      <a:gd name="T8" fmla="*/ 13 w 34"/>
                      <a:gd name="T9" fmla="*/ 20 h 87"/>
                      <a:gd name="T10" fmla="*/ 15 w 34"/>
                      <a:gd name="T11" fmla="*/ 25 h 87"/>
                      <a:gd name="T12" fmla="*/ 18 w 34"/>
                      <a:gd name="T13" fmla="*/ 30 h 87"/>
                      <a:gd name="T14" fmla="*/ 19 w 34"/>
                      <a:gd name="T15" fmla="*/ 35 h 87"/>
                      <a:gd name="T16" fmla="*/ 22 w 34"/>
                      <a:gd name="T17" fmla="*/ 40 h 87"/>
                      <a:gd name="T18" fmla="*/ 24 w 34"/>
                      <a:gd name="T19" fmla="*/ 45 h 87"/>
                      <a:gd name="T20" fmla="*/ 26 w 34"/>
                      <a:gd name="T21" fmla="*/ 51 h 87"/>
                      <a:gd name="T22" fmla="*/ 27 w 34"/>
                      <a:gd name="T23" fmla="*/ 57 h 87"/>
                      <a:gd name="T24" fmla="*/ 28 w 34"/>
                      <a:gd name="T25" fmla="*/ 62 h 87"/>
                      <a:gd name="T26" fmla="*/ 29 w 34"/>
                      <a:gd name="T27" fmla="*/ 68 h 87"/>
                      <a:gd name="T28" fmla="*/ 30 w 34"/>
                      <a:gd name="T29" fmla="*/ 74 h 87"/>
                      <a:gd name="T30" fmla="*/ 30 w 34"/>
                      <a:gd name="T31" fmla="*/ 80 h 87"/>
                      <a:gd name="T32" fmla="*/ 31 w 34"/>
                      <a:gd name="T33" fmla="*/ 86 h 87"/>
                      <a:gd name="T34" fmla="*/ 33 w 34"/>
                      <a:gd name="T35" fmla="*/ 86 h 87"/>
                      <a:gd name="T36" fmla="*/ 33 w 34"/>
                      <a:gd name="T37" fmla="*/ 80 h 87"/>
                      <a:gd name="T38" fmla="*/ 32 w 34"/>
                      <a:gd name="T39" fmla="*/ 74 h 87"/>
                      <a:gd name="T40" fmla="*/ 32 w 34"/>
                      <a:gd name="T41" fmla="*/ 68 h 87"/>
                      <a:gd name="T42" fmla="*/ 30 w 34"/>
                      <a:gd name="T43" fmla="*/ 62 h 87"/>
                      <a:gd name="T44" fmla="*/ 29 w 34"/>
                      <a:gd name="T45" fmla="*/ 56 h 87"/>
                      <a:gd name="T46" fmla="*/ 27 w 34"/>
                      <a:gd name="T47" fmla="*/ 50 h 87"/>
                      <a:gd name="T48" fmla="*/ 26 w 34"/>
                      <a:gd name="T49" fmla="*/ 45 h 87"/>
                      <a:gd name="T50" fmla="*/ 24 w 34"/>
                      <a:gd name="T51" fmla="*/ 39 h 87"/>
                      <a:gd name="T52" fmla="*/ 21 w 34"/>
                      <a:gd name="T53" fmla="*/ 34 h 87"/>
                      <a:gd name="T54" fmla="*/ 19 w 34"/>
                      <a:gd name="T55" fmla="*/ 29 h 87"/>
                      <a:gd name="T56" fmla="*/ 17 w 34"/>
                      <a:gd name="T57" fmla="*/ 24 h 87"/>
                      <a:gd name="T58" fmla="*/ 14 w 34"/>
                      <a:gd name="T59" fmla="*/ 19 h 87"/>
                      <a:gd name="T60" fmla="*/ 11 w 34"/>
                      <a:gd name="T61" fmla="*/ 14 h 87"/>
                      <a:gd name="T62" fmla="*/ 7 w 34"/>
                      <a:gd name="T63" fmla="*/ 9 h 87"/>
                      <a:gd name="T64" fmla="*/ 5 w 34"/>
                      <a:gd name="T65" fmla="*/ 5 h 87"/>
                      <a:gd name="T66" fmla="*/ 1 w 34"/>
                      <a:gd name="T67" fmla="*/ 0 h 87"/>
                      <a:gd name="T68" fmla="*/ 0 w 34"/>
                      <a:gd name="T69" fmla="*/ 0 h 87"/>
                      <a:gd name="T70" fmla="*/ 0 w 34"/>
                      <a:gd name="T71" fmla="*/ 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87"/>
                      <a:gd name="T110" fmla="*/ 34 w 3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87">
                        <a:moveTo>
                          <a:pt x="0" y="2"/>
                        </a:moveTo>
                        <a:lnTo>
                          <a:pt x="3" y="6"/>
                        </a:lnTo>
                        <a:lnTo>
                          <a:pt x="6" y="11"/>
                        </a:lnTo>
                        <a:lnTo>
                          <a:pt x="9" y="15"/>
                        </a:lnTo>
                        <a:lnTo>
                          <a:pt x="13" y="20"/>
                        </a:lnTo>
                        <a:lnTo>
                          <a:pt x="15" y="25"/>
                        </a:lnTo>
                        <a:lnTo>
                          <a:pt x="18" y="30"/>
                        </a:lnTo>
                        <a:lnTo>
                          <a:pt x="19" y="35"/>
                        </a:lnTo>
                        <a:lnTo>
                          <a:pt x="22" y="40"/>
                        </a:lnTo>
                        <a:lnTo>
                          <a:pt x="24" y="45"/>
                        </a:lnTo>
                        <a:lnTo>
                          <a:pt x="26" y="51"/>
                        </a:lnTo>
                        <a:lnTo>
                          <a:pt x="27" y="57"/>
                        </a:lnTo>
                        <a:lnTo>
                          <a:pt x="28" y="62"/>
                        </a:lnTo>
                        <a:lnTo>
                          <a:pt x="29" y="68"/>
                        </a:lnTo>
                        <a:lnTo>
                          <a:pt x="30" y="74"/>
                        </a:lnTo>
                        <a:lnTo>
                          <a:pt x="30" y="80"/>
                        </a:lnTo>
                        <a:lnTo>
                          <a:pt x="31" y="86"/>
                        </a:lnTo>
                        <a:lnTo>
                          <a:pt x="33" y="86"/>
                        </a:lnTo>
                        <a:lnTo>
                          <a:pt x="33" y="80"/>
                        </a:lnTo>
                        <a:lnTo>
                          <a:pt x="32" y="74"/>
                        </a:lnTo>
                        <a:lnTo>
                          <a:pt x="32" y="68"/>
                        </a:lnTo>
                        <a:lnTo>
                          <a:pt x="30" y="62"/>
                        </a:lnTo>
                        <a:lnTo>
                          <a:pt x="29" y="56"/>
                        </a:lnTo>
                        <a:lnTo>
                          <a:pt x="27" y="50"/>
                        </a:lnTo>
                        <a:lnTo>
                          <a:pt x="26" y="45"/>
                        </a:lnTo>
                        <a:lnTo>
                          <a:pt x="24" y="39"/>
                        </a:lnTo>
                        <a:lnTo>
                          <a:pt x="21" y="34"/>
                        </a:lnTo>
                        <a:lnTo>
                          <a:pt x="19" y="29"/>
                        </a:lnTo>
                        <a:lnTo>
                          <a:pt x="17" y="24"/>
                        </a:lnTo>
                        <a:lnTo>
                          <a:pt x="14" y="19"/>
                        </a:lnTo>
                        <a:lnTo>
                          <a:pt x="11" y="14"/>
                        </a:lnTo>
                        <a:lnTo>
                          <a:pt x="7" y="9"/>
                        </a:lnTo>
                        <a:lnTo>
                          <a:pt x="5" y="5"/>
                        </a:lnTo>
                        <a:lnTo>
                          <a:pt x="1" y="0"/>
                        </a:lnTo>
                        <a:lnTo>
                          <a:pt x="0" y="0"/>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59" name="Freeform 104"/>
                  <p:cNvSpPr>
                    <a:spLocks/>
                  </p:cNvSpPr>
                  <p:nvPr/>
                </p:nvSpPr>
                <p:spPr bwMode="auto">
                  <a:xfrm>
                    <a:off x="5292" y="1443"/>
                    <a:ext cx="71" cy="1"/>
                  </a:xfrm>
                  <a:custGeom>
                    <a:avLst/>
                    <a:gdLst>
                      <a:gd name="T0" fmla="*/ 0 w 71"/>
                      <a:gd name="T1" fmla="*/ 0 h 1"/>
                      <a:gd name="T2" fmla="*/ 2 w 71"/>
                      <a:gd name="T3" fmla="*/ 0 h 1"/>
                      <a:gd name="T4" fmla="*/ 5 w 71"/>
                      <a:gd name="T5" fmla="*/ 0 h 1"/>
                      <a:gd name="T6" fmla="*/ 10 w 71"/>
                      <a:gd name="T7" fmla="*/ 0 h 1"/>
                      <a:gd name="T8" fmla="*/ 14 w 71"/>
                      <a:gd name="T9" fmla="*/ 0 h 1"/>
                      <a:gd name="T10" fmla="*/ 20 w 71"/>
                      <a:gd name="T11" fmla="*/ 0 h 1"/>
                      <a:gd name="T12" fmla="*/ 26 w 71"/>
                      <a:gd name="T13" fmla="*/ 0 h 1"/>
                      <a:gd name="T14" fmla="*/ 32 w 71"/>
                      <a:gd name="T15" fmla="*/ 0 h 1"/>
                      <a:gd name="T16" fmla="*/ 37 w 71"/>
                      <a:gd name="T17" fmla="*/ 0 h 1"/>
                      <a:gd name="T18" fmla="*/ 44 w 71"/>
                      <a:gd name="T19" fmla="*/ 0 h 1"/>
                      <a:gd name="T20" fmla="*/ 50 w 71"/>
                      <a:gd name="T21" fmla="*/ 0 h 1"/>
                      <a:gd name="T22" fmla="*/ 55 w 71"/>
                      <a:gd name="T23" fmla="*/ 0 h 1"/>
                      <a:gd name="T24" fmla="*/ 60 w 71"/>
                      <a:gd name="T25" fmla="*/ 0 h 1"/>
                      <a:gd name="T26" fmla="*/ 64 w 71"/>
                      <a:gd name="T27" fmla="*/ 0 h 1"/>
                      <a:gd name="T28" fmla="*/ 68 w 71"/>
                      <a:gd name="T29" fmla="*/ 0 h 1"/>
                      <a:gd name="T30" fmla="*/ 70 w 71"/>
                      <a:gd name="T31" fmla="*/ 0 h 1"/>
                      <a:gd name="T32" fmla="*/ 68 w 71"/>
                      <a:gd name="T33" fmla="*/ 0 h 1"/>
                      <a:gd name="T34" fmla="*/ 64 w 71"/>
                      <a:gd name="T35" fmla="*/ 0 h 1"/>
                      <a:gd name="T36" fmla="*/ 60 w 71"/>
                      <a:gd name="T37" fmla="*/ 0 h 1"/>
                      <a:gd name="T38" fmla="*/ 55 w 71"/>
                      <a:gd name="T39" fmla="*/ 0 h 1"/>
                      <a:gd name="T40" fmla="*/ 50 w 71"/>
                      <a:gd name="T41" fmla="*/ 0 h 1"/>
                      <a:gd name="T42" fmla="*/ 44 w 71"/>
                      <a:gd name="T43" fmla="*/ 0 h 1"/>
                      <a:gd name="T44" fmla="*/ 37 w 71"/>
                      <a:gd name="T45" fmla="*/ 0 h 1"/>
                      <a:gd name="T46" fmla="*/ 32 w 71"/>
                      <a:gd name="T47" fmla="*/ 0 h 1"/>
                      <a:gd name="T48" fmla="*/ 26 w 71"/>
                      <a:gd name="T49" fmla="*/ 0 h 1"/>
                      <a:gd name="T50" fmla="*/ 20 w 71"/>
                      <a:gd name="T51" fmla="*/ 0 h 1"/>
                      <a:gd name="T52" fmla="*/ 14 w 71"/>
                      <a:gd name="T53" fmla="*/ 0 h 1"/>
                      <a:gd name="T54" fmla="*/ 10 w 71"/>
                      <a:gd name="T55" fmla="*/ 0 h 1"/>
                      <a:gd name="T56" fmla="*/ 5 w 71"/>
                      <a:gd name="T57" fmla="*/ 0 h 1"/>
                      <a:gd name="T58" fmla="*/ 2 w 71"/>
                      <a:gd name="T59" fmla="*/ 0 h 1"/>
                      <a:gd name="T60" fmla="*/ 0 w 71"/>
                      <a:gd name="T61" fmla="*/ 0 h 1"/>
                      <a:gd name="T62" fmla="*/ 0 w 7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
                      <a:gd name="T98" fmla="*/ 71 w 71"/>
                      <a:gd name="T99" fmla="*/ 1 h 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
                        <a:moveTo>
                          <a:pt x="0" y="0"/>
                        </a:moveTo>
                        <a:lnTo>
                          <a:pt x="2" y="0"/>
                        </a:lnTo>
                        <a:lnTo>
                          <a:pt x="5" y="0"/>
                        </a:lnTo>
                        <a:lnTo>
                          <a:pt x="10" y="0"/>
                        </a:lnTo>
                        <a:lnTo>
                          <a:pt x="14" y="0"/>
                        </a:lnTo>
                        <a:lnTo>
                          <a:pt x="20" y="0"/>
                        </a:lnTo>
                        <a:lnTo>
                          <a:pt x="26" y="0"/>
                        </a:lnTo>
                        <a:lnTo>
                          <a:pt x="32" y="0"/>
                        </a:lnTo>
                        <a:lnTo>
                          <a:pt x="37" y="0"/>
                        </a:lnTo>
                        <a:lnTo>
                          <a:pt x="44" y="0"/>
                        </a:lnTo>
                        <a:lnTo>
                          <a:pt x="50" y="0"/>
                        </a:lnTo>
                        <a:lnTo>
                          <a:pt x="55" y="0"/>
                        </a:lnTo>
                        <a:lnTo>
                          <a:pt x="60" y="0"/>
                        </a:lnTo>
                        <a:lnTo>
                          <a:pt x="64" y="0"/>
                        </a:lnTo>
                        <a:lnTo>
                          <a:pt x="68" y="0"/>
                        </a:lnTo>
                        <a:lnTo>
                          <a:pt x="70" y="0"/>
                        </a:lnTo>
                        <a:lnTo>
                          <a:pt x="68" y="0"/>
                        </a:lnTo>
                        <a:lnTo>
                          <a:pt x="64" y="0"/>
                        </a:lnTo>
                        <a:lnTo>
                          <a:pt x="60" y="0"/>
                        </a:lnTo>
                        <a:lnTo>
                          <a:pt x="55" y="0"/>
                        </a:lnTo>
                        <a:lnTo>
                          <a:pt x="50" y="0"/>
                        </a:lnTo>
                        <a:lnTo>
                          <a:pt x="44" y="0"/>
                        </a:lnTo>
                        <a:lnTo>
                          <a:pt x="37" y="0"/>
                        </a:lnTo>
                        <a:lnTo>
                          <a:pt x="32" y="0"/>
                        </a:lnTo>
                        <a:lnTo>
                          <a:pt x="26" y="0"/>
                        </a:lnTo>
                        <a:lnTo>
                          <a:pt x="20" y="0"/>
                        </a:lnTo>
                        <a:lnTo>
                          <a:pt x="14" y="0"/>
                        </a:lnTo>
                        <a:lnTo>
                          <a:pt x="10" y="0"/>
                        </a:lnTo>
                        <a:lnTo>
                          <a:pt x="5" y="0"/>
                        </a:lnTo>
                        <a:lnTo>
                          <a:pt x="2"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0" name="Freeform 105"/>
                  <p:cNvSpPr>
                    <a:spLocks/>
                  </p:cNvSpPr>
                  <p:nvPr/>
                </p:nvSpPr>
                <p:spPr bwMode="auto">
                  <a:xfrm>
                    <a:off x="5245" y="1443"/>
                    <a:ext cx="46" cy="1"/>
                  </a:xfrm>
                  <a:custGeom>
                    <a:avLst/>
                    <a:gdLst>
                      <a:gd name="T0" fmla="*/ 0 w 46"/>
                      <a:gd name="T1" fmla="*/ 0 h 1"/>
                      <a:gd name="T2" fmla="*/ 1 w 46"/>
                      <a:gd name="T3" fmla="*/ 0 h 1"/>
                      <a:gd name="T4" fmla="*/ 4 w 46"/>
                      <a:gd name="T5" fmla="*/ 0 h 1"/>
                      <a:gd name="T6" fmla="*/ 6 w 46"/>
                      <a:gd name="T7" fmla="*/ 0 h 1"/>
                      <a:gd name="T8" fmla="*/ 10 w 46"/>
                      <a:gd name="T9" fmla="*/ 0 h 1"/>
                      <a:gd name="T10" fmla="*/ 13 w 46"/>
                      <a:gd name="T11" fmla="*/ 0 h 1"/>
                      <a:gd name="T12" fmla="*/ 17 w 46"/>
                      <a:gd name="T13" fmla="*/ 0 h 1"/>
                      <a:gd name="T14" fmla="*/ 21 w 46"/>
                      <a:gd name="T15" fmla="*/ 0 h 1"/>
                      <a:gd name="T16" fmla="*/ 25 w 46"/>
                      <a:gd name="T17" fmla="*/ 0 h 1"/>
                      <a:gd name="T18" fmla="*/ 29 w 46"/>
                      <a:gd name="T19" fmla="*/ 0 h 1"/>
                      <a:gd name="T20" fmla="*/ 32 w 46"/>
                      <a:gd name="T21" fmla="*/ 0 h 1"/>
                      <a:gd name="T22" fmla="*/ 36 w 46"/>
                      <a:gd name="T23" fmla="*/ 0 h 1"/>
                      <a:gd name="T24" fmla="*/ 38 w 46"/>
                      <a:gd name="T25" fmla="*/ 0 h 1"/>
                      <a:gd name="T26" fmla="*/ 41 w 46"/>
                      <a:gd name="T27" fmla="*/ 0 h 1"/>
                      <a:gd name="T28" fmla="*/ 43 w 46"/>
                      <a:gd name="T29" fmla="*/ 0 h 1"/>
                      <a:gd name="T30" fmla="*/ 44 w 46"/>
                      <a:gd name="T31" fmla="*/ 0 h 1"/>
                      <a:gd name="T32" fmla="*/ 45 w 46"/>
                      <a:gd name="T33" fmla="*/ 0 h 1"/>
                      <a:gd name="T34" fmla="*/ 44 w 46"/>
                      <a:gd name="T35" fmla="*/ 0 h 1"/>
                      <a:gd name="T36" fmla="*/ 43 w 46"/>
                      <a:gd name="T37" fmla="*/ 0 h 1"/>
                      <a:gd name="T38" fmla="*/ 41 w 46"/>
                      <a:gd name="T39" fmla="*/ 0 h 1"/>
                      <a:gd name="T40" fmla="*/ 38 w 46"/>
                      <a:gd name="T41" fmla="*/ 0 h 1"/>
                      <a:gd name="T42" fmla="*/ 36 w 46"/>
                      <a:gd name="T43" fmla="*/ 0 h 1"/>
                      <a:gd name="T44" fmla="*/ 32 w 46"/>
                      <a:gd name="T45" fmla="*/ 0 h 1"/>
                      <a:gd name="T46" fmla="*/ 29 w 46"/>
                      <a:gd name="T47" fmla="*/ 0 h 1"/>
                      <a:gd name="T48" fmla="*/ 25 w 46"/>
                      <a:gd name="T49" fmla="*/ 0 h 1"/>
                      <a:gd name="T50" fmla="*/ 21 w 46"/>
                      <a:gd name="T51" fmla="*/ 0 h 1"/>
                      <a:gd name="T52" fmla="*/ 17 w 46"/>
                      <a:gd name="T53" fmla="*/ 0 h 1"/>
                      <a:gd name="T54" fmla="*/ 13 w 46"/>
                      <a:gd name="T55" fmla="*/ 0 h 1"/>
                      <a:gd name="T56" fmla="*/ 10 w 46"/>
                      <a:gd name="T57" fmla="*/ 0 h 1"/>
                      <a:gd name="T58" fmla="*/ 6 w 46"/>
                      <a:gd name="T59" fmla="*/ 0 h 1"/>
                      <a:gd name="T60" fmla="*/ 4 w 46"/>
                      <a:gd name="T61" fmla="*/ 0 h 1"/>
                      <a:gd name="T62" fmla="*/ 1 w 46"/>
                      <a:gd name="T63" fmla="*/ 0 h 1"/>
                      <a:gd name="T64" fmla="*/ 0 w 46"/>
                      <a:gd name="T65" fmla="*/ 0 h 1"/>
                      <a:gd name="T66" fmla="*/ 0 w 46"/>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1"/>
                      <a:gd name="T104" fmla="*/ 46 w 46"/>
                      <a:gd name="T105" fmla="*/ 1 h 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1">
                        <a:moveTo>
                          <a:pt x="0" y="0"/>
                        </a:moveTo>
                        <a:lnTo>
                          <a:pt x="1" y="0"/>
                        </a:lnTo>
                        <a:lnTo>
                          <a:pt x="4" y="0"/>
                        </a:lnTo>
                        <a:lnTo>
                          <a:pt x="6" y="0"/>
                        </a:lnTo>
                        <a:lnTo>
                          <a:pt x="10" y="0"/>
                        </a:lnTo>
                        <a:lnTo>
                          <a:pt x="13" y="0"/>
                        </a:lnTo>
                        <a:lnTo>
                          <a:pt x="17" y="0"/>
                        </a:lnTo>
                        <a:lnTo>
                          <a:pt x="21" y="0"/>
                        </a:lnTo>
                        <a:lnTo>
                          <a:pt x="25" y="0"/>
                        </a:lnTo>
                        <a:lnTo>
                          <a:pt x="29" y="0"/>
                        </a:lnTo>
                        <a:lnTo>
                          <a:pt x="32" y="0"/>
                        </a:lnTo>
                        <a:lnTo>
                          <a:pt x="36" y="0"/>
                        </a:lnTo>
                        <a:lnTo>
                          <a:pt x="38" y="0"/>
                        </a:lnTo>
                        <a:lnTo>
                          <a:pt x="41" y="0"/>
                        </a:lnTo>
                        <a:lnTo>
                          <a:pt x="43" y="0"/>
                        </a:lnTo>
                        <a:lnTo>
                          <a:pt x="44" y="0"/>
                        </a:lnTo>
                        <a:lnTo>
                          <a:pt x="45" y="0"/>
                        </a:lnTo>
                        <a:lnTo>
                          <a:pt x="44" y="0"/>
                        </a:lnTo>
                        <a:lnTo>
                          <a:pt x="43" y="0"/>
                        </a:lnTo>
                        <a:lnTo>
                          <a:pt x="41" y="0"/>
                        </a:lnTo>
                        <a:lnTo>
                          <a:pt x="38" y="0"/>
                        </a:lnTo>
                        <a:lnTo>
                          <a:pt x="36" y="0"/>
                        </a:lnTo>
                        <a:lnTo>
                          <a:pt x="32" y="0"/>
                        </a:lnTo>
                        <a:lnTo>
                          <a:pt x="29" y="0"/>
                        </a:lnTo>
                        <a:lnTo>
                          <a:pt x="25" y="0"/>
                        </a:lnTo>
                        <a:lnTo>
                          <a:pt x="21" y="0"/>
                        </a:lnTo>
                        <a:lnTo>
                          <a:pt x="17" y="0"/>
                        </a:lnTo>
                        <a:lnTo>
                          <a:pt x="13" y="0"/>
                        </a:lnTo>
                        <a:lnTo>
                          <a:pt x="10" y="0"/>
                        </a:lnTo>
                        <a:lnTo>
                          <a:pt x="6" y="0"/>
                        </a:lnTo>
                        <a:lnTo>
                          <a:pt x="4" y="0"/>
                        </a:lnTo>
                        <a:lnTo>
                          <a:pt x="1"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1" name="Freeform 106"/>
                  <p:cNvSpPr>
                    <a:spLocks/>
                  </p:cNvSpPr>
                  <p:nvPr/>
                </p:nvSpPr>
                <p:spPr bwMode="auto">
                  <a:xfrm>
                    <a:off x="5243" y="1443"/>
                    <a:ext cx="17" cy="1"/>
                  </a:xfrm>
                  <a:custGeom>
                    <a:avLst/>
                    <a:gdLst>
                      <a:gd name="T0" fmla="*/ 0 w 17"/>
                      <a:gd name="T1" fmla="*/ 0 h 1"/>
                      <a:gd name="T2" fmla="*/ 16 w 17"/>
                      <a:gd name="T3" fmla="*/ 0 h 1"/>
                      <a:gd name="T4" fmla="*/ 0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6"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2" name="Freeform 107"/>
                  <p:cNvSpPr>
                    <a:spLocks/>
                  </p:cNvSpPr>
                  <p:nvPr/>
                </p:nvSpPr>
                <p:spPr bwMode="auto">
                  <a:xfrm>
                    <a:off x="5215" y="1443"/>
                    <a:ext cx="29" cy="85"/>
                  </a:xfrm>
                  <a:custGeom>
                    <a:avLst/>
                    <a:gdLst>
                      <a:gd name="T0" fmla="*/ 1 w 29"/>
                      <a:gd name="T1" fmla="*/ 84 h 85"/>
                      <a:gd name="T2" fmla="*/ 2 w 29"/>
                      <a:gd name="T3" fmla="*/ 78 h 85"/>
                      <a:gd name="T4" fmla="*/ 2 w 29"/>
                      <a:gd name="T5" fmla="*/ 72 h 85"/>
                      <a:gd name="T6" fmla="*/ 3 w 29"/>
                      <a:gd name="T7" fmla="*/ 66 h 85"/>
                      <a:gd name="T8" fmla="*/ 3 w 29"/>
                      <a:gd name="T9" fmla="*/ 61 h 85"/>
                      <a:gd name="T10" fmla="*/ 4 w 29"/>
                      <a:gd name="T11" fmla="*/ 55 h 85"/>
                      <a:gd name="T12" fmla="*/ 5 w 29"/>
                      <a:gd name="T13" fmla="*/ 50 h 85"/>
                      <a:gd name="T14" fmla="*/ 7 w 29"/>
                      <a:gd name="T15" fmla="*/ 44 h 85"/>
                      <a:gd name="T16" fmla="*/ 9 w 29"/>
                      <a:gd name="T17" fmla="*/ 39 h 85"/>
                      <a:gd name="T18" fmla="*/ 10 w 29"/>
                      <a:gd name="T19" fmla="*/ 34 h 85"/>
                      <a:gd name="T20" fmla="*/ 12 w 29"/>
                      <a:gd name="T21" fmla="*/ 29 h 85"/>
                      <a:gd name="T22" fmla="*/ 14 w 29"/>
                      <a:gd name="T23" fmla="*/ 24 h 85"/>
                      <a:gd name="T24" fmla="*/ 17 w 29"/>
                      <a:gd name="T25" fmla="*/ 19 h 85"/>
                      <a:gd name="T26" fmla="*/ 19 w 29"/>
                      <a:gd name="T27" fmla="*/ 15 h 85"/>
                      <a:gd name="T28" fmla="*/ 22 w 29"/>
                      <a:gd name="T29" fmla="*/ 10 h 85"/>
                      <a:gd name="T30" fmla="*/ 24 w 29"/>
                      <a:gd name="T31" fmla="*/ 6 h 85"/>
                      <a:gd name="T32" fmla="*/ 28 w 29"/>
                      <a:gd name="T33" fmla="*/ 1 h 85"/>
                      <a:gd name="T34" fmla="*/ 27 w 29"/>
                      <a:gd name="T35" fmla="*/ 0 h 85"/>
                      <a:gd name="T36" fmla="*/ 23 w 29"/>
                      <a:gd name="T37" fmla="*/ 4 h 85"/>
                      <a:gd name="T38" fmla="*/ 20 w 29"/>
                      <a:gd name="T39" fmla="*/ 9 h 85"/>
                      <a:gd name="T40" fmla="*/ 18 w 29"/>
                      <a:gd name="T41" fmla="*/ 13 h 85"/>
                      <a:gd name="T42" fmla="*/ 15 w 29"/>
                      <a:gd name="T43" fmla="*/ 18 h 85"/>
                      <a:gd name="T44" fmla="*/ 13 w 29"/>
                      <a:gd name="T45" fmla="*/ 23 h 85"/>
                      <a:gd name="T46" fmla="*/ 10 w 29"/>
                      <a:gd name="T47" fmla="*/ 28 h 85"/>
                      <a:gd name="T48" fmla="*/ 9 w 29"/>
                      <a:gd name="T49" fmla="*/ 33 h 85"/>
                      <a:gd name="T50" fmla="*/ 6 w 29"/>
                      <a:gd name="T51" fmla="*/ 38 h 85"/>
                      <a:gd name="T52" fmla="*/ 4 w 29"/>
                      <a:gd name="T53" fmla="*/ 44 h 85"/>
                      <a:gd name="T54" fmla="*/ 4 w 29"/>
                      <a:gd name="T55" fmla="*/ 49 h 85"/>
                      <a:gd name="T56" fmla="*/ 2 w 29"/>
                      <a:gd name="T57" fmla="*/ 55 h 85"/>
                      <a:gd name="T58" fmla="*/ 1 w 29"/>
                      <a:gd name="T59" fmla="*/ 60 h 85"/>
                      <a:gd name="T60" fmla="*/ 0 w 29"/>
                      <a:gd name="T61" fmla="*/ 66 h 85"/>
                      <a:gd name="T62" fmla="*/ 0 w 29"/>
                      <a:gd name="T63" fmla="*/ 72 h 85"/>
                      <a:gd name="T64" fmla="*/ 0 w 29"/>
                      <a:gd name="T65" fmla="*/ 78 h 85"/>
                      <a:gd name="T66" fmla="*/ 0 w 29"/>
                      <a:gd name="T67" fmla="*/ 84 h 85"/>
                      <a:gd name="T68" fmla="*/ 1 w 29"/>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5"/>
                      <a:gd name="T107" fmla="*/ 29 w 29"/>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5">
                        <a:moveTo>
                          <a:pt x="1" y="84"/>
                        </a:moveTo>
                        <a:lnTo>
                          <a:pt x="2" y="78"/>
                        </a:lnTo>
                        <a:lnTo>
                          <a:pt x="2" y="72"/>
                        </a:lnTo>
                        <a:lnTo>
                          <a:pt x="3" y="66"/>
                        </a:lnTo>
                        <a:lnTo>
                          <a:pt x="3" y="61"/>
                        </a:lnTo>
                        <a:lnTo>
                          <a:pt x="4" y="55"/>
                        </a:lnTo>
                        <a:lnTo>
                          <a:pt x="5" y="50"/>
                        </a:lnTo>
                        <a:lnTo>
                          <a:pt x="7" y="44"/>
                        </a:lnTo>
                        <a:lnTo>
                          <a:pt x="9" y="39"/>
                        </a:lnTo>
                        <a:lnTo>
                          <a:pt x="10" y="34"/>
                        </a:lnTo>
                        <a:lnTo>
                          <a:pt x="12" y="29"/>
                        </a:lnTo>
                        <a:lnTo>
                          <a:pt x="14" y="24"/>
                        </a:lnTo>
                        <a:lnTo>
                          <a:pt x="17" y="19"/>
                        </a:lnTo>
                        <a:lnTo>
                          <a:pt x="19" y="15"/>
                        </a:lnTo>
                        <a:lnTo>
                          <a:pt x="22" y="10"/>
                        </a:lnTo>
                        <a:lnTo>
                          <a:pt x="24" y="6"/>
                        </a:lnTo>
                        <a:lnTo>
                          <a:pt x="28" y="1"/>
                        </a:lnTo>
                        <a:lnTo>
                          <a:pt x="27" y="0"/>
                        </a:lnTo>
                        <a:lnTo>
                          <a:pt x="23" y="4"/>
                        </a:lnTo>
                        <a:lnTo>
                          <a:pt x="20" y="9"/>
                        </a:lnTo>
                        <a:lnTo>
                          <a:pt x="18" y="13"/>
                        </a:lnTo>
                        <a:lnTo>
                          <a:pt x="15" y="18"/>
                        </a:lnTo>
                        <a:lnTo>
                          <a:pt x="13" y="23"/>
                        </a:lnTo>
                        <a:lnTo>
                          <a:pt x="10" y="28"/>
                        </a:lnTo>
                        <a:lnTo>
                          <a:pt x="9" y="33"/>
                        </a:lnTo>
                        <a:lnTo>
                          <a:pt x="6" y="38"/>
                        </a:lnTo>
                        <a:lnTo>
                          <a:pt x="4" y="44"/>
                        </a:lnTo>
                        <a:lnTo>
                          <a:pt x="4" y="49"/>
                        </a:lnTo>
                        <a:lnTo>
                          <a:pt x="2" y="55"/>
                        </a:lnTo>
                        <a:lnTo>
                          <a:pt x="1" y="60"/>
                        </a:lnTo>
                        <a:lnTo>
                          <a:pt x="0" y="66"/>
                        </a:lnTo>
                        <a:lnTo>
                          <a:pt x="0" y="72"/>
                        </a:lnTo>
                        <a:lnTo>
                          <a:pt x="0" y="78"/>
                        </a:lnTo>
                        <a:lnTo>
                          <a:pt x="0" y="84"/>
                        </a:lnTo>
                        <a:lnTo>
                          <a:pt x="1" y="8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3" name="Freeform 108"/>
                  <p:cNvSpPr>
                    <a:spLocks/>
                  </p:cNvSpPr>
                  <p:nvPr/>
                </p:nvSpPr>
                <p:spPr bwMode="auto">
                  <a:xfrm>
                    <a:off x="5215" y="1529"/>
                    <a:ext cx="29" cy="84"/>
                  </a:xfrm>
                  <a:custGeom>
                    <a:avLst/>
                    <a:gdLst>
                      <a:gd name="T0" fmla="*/ 27 w 29"/>
                      <a:gd name="T1" fmla="*/ 81 h 84"/>
                      <a:gd name="T2" fmla="*/ 28 w 29"/>
                      <a:gd name="T3" fmla="*/ 81 h 84"/>
                      <a:gd name="T4" fmla="*/ 25 w 29"/>
                      <a:gd name="T5" fmla="*/ 77 h 84"/>
                      <a:gd name="T6" fmla="*/ 22 w 29"/>
                      <a:gd name="T7" fmla="*/ 73 h 84"/>
                      <a:gd name="T8" fmla="*/ 19 w 29"/>
                      <a:gd name="T9" fmla="*/ 68 h 84"/>
                      <a:gd name="T10" fmla="*/ 16 w 29"/>
                      <a:gd name="T11" fmla="*/ 64 h 84"/>
                      <a:gd name="T12" fmla="*/ 14 w 29"/>
                      <a:gd name="T13" fmla="*/ 59 h 84"/>
                      <a:gd name="T14" fmla="*/ 12 w 29"/>
                      <a:gd name="T15" fmla="*/ 54 h 84"/>
                      <a:gd name="T16" fmla="*/ 10 w 29"/>
                      <a:gd name="T17" fmla="*/ 49 h 84"/>
                      <a:gd name="T18" fmla="*/ 9 w 29"/>
                      <a:gd name="T19" fmla="*/ 44 h 84"/>
                      <a:gd name="T20" fmla="*/ 7 w 29"/>
                      <a:gd name="T21" fmla="*/ 39 h 84"/>
                      <a:gd name="T22" fmla="*/ 5 w 29"/>
                      <a:gd name="T23" fmla="*/ 33 h 84"/>
                      <a:gd name="T24" fmla="*/ 5 w 29"/>
                      <a:gd name="T25" fmla="*/ 28 h 84"/>
                      <a:gd name="T26" fmla="*/ 4 w 29"/>
                      <a:gd name="T27" fmla="*/ 23 h 84"/>
                      <a:gd name="T28" fmla="*/ 2 w 29"/>
                      <a:gd name="T29" fmla="*/ 17 h 84"/>
                      <a:gd name="T30" fmla="*/ 2 w 29"/>
                      <a:gd name="T31" fmla="*/ 11 h 84"/>
                      <a:gd name="T32" fmla="*/ 2 w 29"/>
                      <a:gd name="T33" fmla="*/ 6 h 84"/>
                      <a:gd name="T34" fmla="*/ 1 w 29"/>
                      <a:gd name="T35" fmla="*/ 0 h 84"/>
                      <a:gd name="T36" fmla="*/ 0 w 29"/>
                      <a:gd name="T37" fmla="*/ 0 h 84"/>
                      <a:gd name="T38" fmla="*/ 0 w 29"/>
                      <a:gd name="T39" fmla="*/ 6 h 84"/>
                      <a:gd name="T40" fmla="*/ 0 w 29"/>
                      <a:gd name="T41" fmla="*/ 11 h 84"/>
                      <a:gd name="T42" fmla="*/ 0 w 29"/>
                      <a:gd name="T43" fmla="*/ 17 h 84"/>
                      <a:gd name="T44" fmla="*/ 1 w 29"/>
                      <a:gd name="T45" fmla="*/ 23 h 84"/>
                      <a:gd name="T46" fmla="*/ 2 w 29"/>
                      <a:gd name="T47" fmla="*/ 29 h 84"/>
                      <a:gd name="T48" fmla="*/ 4 w 29"/>
                      <a:gd name="T49" fmla="*/ 34 h 84"/>
                      <a:gd name="T50" fmla="*/ 5 w 29"/>
                      <a:gd name="T51" fmla="*/ 39 h 84"/>
                      <a:gd name="T52" fmla="*/ 6 w 29"/>
                      <a:gd name="T53" fmla="*/ 44 h 84"/>
                      <a:gd name="T54" fmla="*/ 8 w 29"/>
                      <a:gd name="T55" fmla="*/ 50 h 84"/>
                      <a:gd name="T56" fmla="*/ 11 w 29"/>
                      <a:gd name="T57" fmla="*/ 55 h 84"/>
                      <a:gd name="T58" fmla="*/ 13 w 29"/>
                      <a:gd name="T59" fmla="*/ 59 h 84"/>
                      <a:gd name="T60" fmla="*/ 15 w 29"/>
                      <a:gd name="T61" fmla="*/ 64 h 84"/>
                      <a:gd name="T62" fmla="*/ 17 w 29"/>
                      <a:gd name="T63" fmla="*/ 69 h 84"/>
                      <a:gd name="T64" fmla="*/ 20 w 29"/>
                      <a:gd name="T65" fmla="*/ 74 h 84"/>
                      <a:gd name="T66" fmla="*/ 23 w 29"/>
                      <a:gd name="T67" fmla="*/ 78 h 84"/>
                      <a:gd name="T68" fmla="*/ 26 w 29"/>
                      <a:gd name="T69" fmla="*/ 82 h 84"/>
                      <a:gd name="T70" fmla="*/ 27 w 29"/>
                      <a:gd name="T71" fmla="*/ 83 h 84"/>
                      <a:gd name="T72" fmla="*/ 27 w 29"/>
                      <a:gd name="T73" fmla="*/ 81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84"/>
                      <a:gd name="T113" fmla="*/ 29 w 29"/>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84">
                        <a:moveTo>
                          <a:pt x="27" y="81"/>
                        </a:moveTo>
                        <a:lnTo>
                          <a:pt x="28" y="81"/>
                        </a:lnTo>
                        <a:lnTo>
                          <a:pt x="25" y="77"/>
                        </a:lnTo>
                        <a:lnTo>
                          <a:pt x="22" y="73"/>
                        </a:lnTo>
                        <a:lnTo>
                          <a:pt x="19" y="68"/>
                        </a:lnTo>
                        <a:lnTo>
                          <a:pt x="16" y="64"/>
                        </a:lnTo>
                        <a:lnTo>
                          <a:pt x="14" y="59"/>
                        </a:lnTo>
                        <a:lnTo>
                          <a:pt x="12" y="54"/>
                        </a:lnTo>
                        <a:lnTo>
                          <a:pt x="10" y="49"/>
                        </a:lnTo>
                        <a:lnTo>
                          <a:pt x="9" y="44"/>
                        </a:lnTo>
                        <a:lnTo>
                          <a:pt x="7" y="39"/>
                        </a:lnTo>
                        <a:lnTo>
                          <a:pt x="5" y="33"/>
                        </a:lnTo>
                        <a:lnTo>
                          <a:pt x="5" y="28"/>
                        </a:lnTo>
                        <a:lnTo>
                          <a:pt x="4" y="23"/>
                        </a:lnTo>
                        <a:lnTo>
                          <a:pt x="2" y="17"/>
                        </a:lnTo>
                        <a:lnTo>
                          <a:pt x="2" y="11"/>
                        </a:lnTo>
                        <a:lnTo>
                          <a:pt x="2" y="6"/>
                        </a:lnTo>
                        <a:lnTo>
                          <a:pt x="1" y="0"/>
                        </a:lnTo>
                        <a:lnTo>
                          <a:pt x="0" y="0"/>
                        </a:lnTo>
                        <a:lnTo>
                          <a:pt x="0" y="6"/>
                        </a:lnTo>
                        <a:lnTo>
                          <a:pt x="0" y="11"/>
                        </a:lnTo>
                        <a:lnTo>
                          <a:pt x="0" y="17"/>
                        </a:lnTo>
                        <a:lnTo>
                          <a:pt x="1" y="23"/>
                        </a:lnTo>
                        <a:lnTo>
                          <a:pt x="2" y="29"/>
                        </a:lnTo>
                        <a:lnTo>
                          <a:pt x="4" y="34"/>
                        </a:lnTo>
                        <a:lnTo>
                          <a:pt x="5" y="39"/>
                        </a:lnTo>
                        <a:lnTo>
                          <a:pt x="6" y="44"/>
                        </a:lnTo>
                        <a:lnTo>
                          <a:pt x="8" y="50"/>
                        </a:lnTo>
                        <a:lnTo>
                          <a:pt x="11" y="55"/>
                        </a:lnTo>
                        <a:lnTo>
                          <a:pt x="13" y="59"/>
                        </a:lnTo>
                        <a:lnTo>
                          <a:pt x="15" y="64"/>
                        </a:lnTo>
                        <a:lnTo>
                          <a:pt x="17" y="69"/>
                        </a:lnTo>
                        <a:lnTo>
                          <a:pt x="20" y="74"/>
                        </a:lnTo>
                        <a:lnTo>
                          <a:pt x="23" y="78"/>
                        </a:lnTo>
                        <a:lnTo>
                          <a:pt x="26" y="82"/>
                        </a:lnTo>
                        <a:lnTo>
                          <a:pt x="27" y="83"/>
                        </a:lnTo>
                        <a:lnTo>
                          <a:pt x="27" y="8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4" name="Freeform 109"/>
                  <p:cNvSpPr>
                    <a:spLocks/>
                  </p:cNvSpPr>
                  <p:nvPr/>
                </p:nvSpPr>
                <p:spPr bwMode="auto">
                  <a:xfrm>
                    <a:off x="5243" y="161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5" name="Freeform 110"/>
                  <p:cNvSpPr>
                    <a:spLocks/>
                  </p:cNvSpPr>
                  <p:nvPr/>
                </p:nvSpPr>
                <p:spPr bwMode="auto">
                  <a:xfrm>
                    <a:off x="5246" y="1611"/>
                    <a:ext cx="64" cy="17"/>
                  </a:xfrm>
                  <a:custGeom>
                    <a:avLst/>
                    <a:gdLst>
                      <a:gd name="T0" fmla="*/ 63 w 64"/>
                      <a:gd name="T1" fmla="*/ 0 h 17"/>
                      <a:gd name="T2" fmla="*/ 0 w 64"/>
                      <a:gd name="T3" fmla="*/ 0 h 17"/>
                      <a:gd name="T4" fmla="*/ 0 w 64"/>
                      <a:gd name="T5" fmla="*/ 16 h 17"/>
                      <a:gd name="T6" fmla="*/ 63 w 64"/>
                      <a:gd name="T7" fmla="*/ 16 h 17"/>
                      <a:gd name="T8" fmla="*/ 63 w 64"/>
                      <a:gd name="T9" fmla="*/ 0 h 17"/>
                      <a:gd name="T10" fmla="*/ 0 60000 65536"/>
                      <a:gd name="T11" fmla="*/ 0 60000 65536"/>
                      <a:gd name="T12" fmla="*/ 0 60000 65536"/>
                      <a:gd name="T13" fmla="*/ 0 60000 65536"/>
                      <a:gd name="T14" fmla="*/ 0 60000 65536"/>
                      <a:gd name="T15" fmla="*/ 0 w 64"/>
                      <a:gd name="T16" fmla="*/ 0 h 17"/>
                      <a:gd name="T17" fmla="*/ 64 w 64"/>
                      <a:gd name="T18" fmla="*/ 17 h 17"/>
                    </a:gdLst>
                    <a:ahLst/>
                    <a:cxnLst>
                      <a:cxn ang="T10">
                        <a:pos x="T0" y="T1"/>
                      </a:cxn>
                      <a:cxn ang="T11">
                        <a:pos x="T2" y="T3"/>
                      </a:cxn>
                      <a:cxn ang="T12">
                        <a:pos x="T4" y="T5"/>
                      </a:cxn>
                      <a:cxn ang="T13">
                        <a:pos x="T6" y="T7"/>
                      </a:cxn>
                      <a:cxn ang="T14">
                        <a:pos x="T8" y="T9"/>
                      </a:cxn>
                    </a:cxnLst>
                    <a:rect l="T15" t="T16" r="T17" b="T18"/>
                    <a:pathLst>
                      <a:path w="64" h="17">
                        <a:moveTo>
                          <a:pt x="63" y="0"/>
                        </a:moveTo>
                        <a:lnTo>
                          <a:pt x="0" y="0"/>
                        </a:lnTo>
                        <a:lnTo>
                          <a:pt x="0" y="16"/>
                        </a:lnTo>
                        <a:lnTo>
                          <a:pt x="63" y="16"/>
                        </a:lnTo>
                        <a:lnTo>
                          <a:pt x="63"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6" name="Freeform 111"/>
                  <p:cNvSpPr>
                    <a:spLocks/>
                  </p:cNvSpPr>
                  <p:nvPr/>
                </p:nvSpPr>
                <p:spPr bwMode="auto">
                  <a:xfrm>
                    <a:off x="5309" y="1611"/>
                    <a:ext cx="59" cy="17"/>
                  </a:xfrm>
                  <a:custGeom>
                    <a:avLst/>
                    <a:gdLst>
                      <a:gd name="T0" fmla="*/ 56 w 59"/>
                      <a:gd name="T1" fmla="*/ 0 h 17"/>
                      <a:gd name="T2" fmla="*/ 57 w 59"/>
                      <a:gd name="T3" fmla="*/ 0 h 17"/>
                      <a:gd name="T4" fmla="*/ 0 w 59"/>
                      <a:gd name="T5" fmla="*/ 0 h 17"/>
                      <a:gd name="T6" fmla="*/ 0 w 59"/>
                      <a:gd name="T7" fmla="*/ 16 h 17"/>
                      <a:gd name="T8" fmla="*/ 57 w 59"/>
                      <a:gd name="T9" fmla="*/ 16 h 17"/>
                      <a:gd name="T10" fmla="*/ 58 w 59"/>
                      <a:gd name="T11" fmla="*/ 16 h 17"/>
                      <a:gd name="T12" fmla="*/ 56 w 59"/>
                      <a:gd name="T13" fmla="*/ 0 h 17"/>
                      <a:gd name="T14" fmla="*/ 0 60000 65536"/>
                      <a:gd name="T15" fmla="*/ 0 60000 65536"/>
                      <a:gd name="T16" fmla="*/ 0 60000 65536"/>
                      <a:gd name="T17" fmla="*/ 0 60000 65536"/>
                      <a:gd name="T18" fmla="*/ 0 60000 65536"/>
                      <a:gd name="T19" fmla="*/ 0 60000 65536"/>
                      <a:gd name="T20" fmla="*/ 0 60000 65536"/>
                      <a:gd name="T21" fmla="*/ 0 w 59"/>
                      <a:gd name="T22" fmla="*/ 0 h 17"/>
                      <a:gd name="T23" fmla="*/ 59 w 5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7">
                        <a:moveTo>
                          <a:pt x="56" y="0"/>
                        </a:moveTo>
                        <a:lnTo>
                          <a:pt x="57" y="0"/>
                        </a:lnTo>
                        <a:lnTo>
                          <a:pt x="0" y="0"/>
                        </a:lnTo>
                        <a:lnTo>
                          <a:pt x="0" y="16"/>
                        </a:lnTo>
                        <a:lnTo>
                          <a:pt x="57" y="16"/>
                        </a:lnTo>
                        <a:lnTo>
                          <a:pt x="58" y="16"/>
                        </a:lnTo>
                        <a:lnTo>
                          <a:pt x="56"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7" name="Freeform 112"/>
                  <p:cNvSpPr>
                    <a:spLocks/>
                  </p:cNvSpPr>
                  <p:nvPr/>
                </p:nvSpPr>
                <p:spPr bwMode="auto">
                  <a:xfrm>
                    <a:off x="5251" y="1460"/>
                    <a:ext cx="39" cy="135"/>
                  </a:xfrm>
                  <a:custGeom>
                    <a:avLst/>
                    <a:gdLst>
                      <a:gd name="T0" fmla="*/ 38 w 39"/>
                      <a:gd name="T1" fmla="*/ 134 h 135"/>
                      <a:gd name="T2" fmla="*/ 38 w 39"/>
                      <a:gd name="T3" fmla="*/ 0 h 135"/>
                      <a:gd name="T4" fmla="*/ 0 w 39"/>
                      <a:gd name="T5" fmla="*/ 0 h 135"/>
                      <a:gd name="T6" fmla="*/ 0 w 39"/>
                      <a:gd name="T7" fmla="*/ 134 h 135"/>
                      <a:gd name="T8" fmla="*/ 38 w 39"/>
                      <a:gd name="T9" fmla="*/ 134 h 135"/>
                      <a:gd name="T10" fmla="*/ 0 60000 65536"/>
                      <a:gd name="T11" fmla="*/ 0 60000 65536"/>
                      <a:gd name="T12" fmla="*/ 0 60000 65536"/>
                      <a:gd name="T13" fmla="*/ 0 60000 65536"/>
                      <a:gd name="T14" fmla="*/ 0 60000 65536"/>
                      <a:gd name="T15" fmla="*/ 0 w 39"/>
                      <a:gd name="T16" fmla="*/ 0 h 135"/>
                      <a:gd name="T17" fmla="*/ 39 w 39"/>
                      <a:gd name="T18" fmla="*/ 135 h 135"/>
                    </a:gdLst>
                    <a:ahLst/>
                    <a:cxnLst>
                      <a:cxn ang="T10">
                        <a:pos x="T0" y="T1"/>
                      </a:cxn>
                      <a:cxn ang="T11">
                        <a:pos x="T2" y="T3"/>
                      </a:cxn>
                      <a:cxn ang="T12">
                        <a:pos x="T4" y="T5"/>
                      </a:cxn>
                      <a:cxn ang="T13">
                        <a:pos x="T6" y="T7"/>
                      </a:cxn>
                      <a:cxn ang="T14">
                        <a:pos x="T8" y="T9"/>
                      </a:cxn>
                    </a:cxnLst>
                    <a:rect l="T15" t="T16" r="T17" b="T18"/>
                    <a:pathLst>
                      <a:path w="39" h="135">
                        <a:moveTo>
                          <a:pt x="38" y="134"/>
                        </a:moveTo>
                        <a:lnTo>
                          <a:pt x="38" y="0"/>
                        </a:lnTo>
                        <a:lnTo>
                          <a:pt x="0" y="0"/>
                        </a:lnTo>
                        <a:lnTo>
                          <a:pt x="0" y="134"/>
                        </a:lnTo>
                        <a:lnTo>
                          <a:pt x="38" y="134"/>
                        </a:lnTo>
                      </a:path>
                    </a:pathLst>
                  </a:custGeom>
                  <a:solidFill>
                    <a:srgbClr val="A8A8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8" name="Freeform 113"/>
                  <p:cNvSpPr>
                    <a:spLocks/>
                  </p:cNvSpPr>
                  <p:nvPr/>
                </p:nvSpPr>
                <p:spPr bwMode="auto">
                  <a:xfrm>
                    <a:off x="5290" y="1459"/>
                    <a:ext cx="1" cy="136"/>
                  </a:xfrm>
                  <a:custGeom>
                    <a:avLst/>
                    <a:gdLst>
                      <a:gd name="T0" fmla="*/ 0 w 1"/>
                      <a:gd name="T1" fmla="*/ 2 h 136"/>
                      <a:gd name="T2" fmla="*/ 0 w 1"/>
                      <a:gd name="T3" fmla="*/ 1 h 136"/>
                      <a:gd name="T4" fmla="*/ 0 w 1"/>
                      <a:gd name="T5" fmla="*/ 135 h 136"/>
                      <a:gd name="T6" fmla="*/ 0 w 1"/>
                      <a:gd name="T7" fmla="*/ 1 h 136"/>
                      <a:gd name="T8" fmla="*/ 0 w 1"/>
                      <a:gd name="T9" fmla="*/ 0 h 136"/>
                      <a:gd name="T10" fmla="*/ 0 w 1"/>
                      <a:gd name="T11" fmla="*/ 2 h 136"/>
                      <a:gd name="T12" fmla="*/ 0 60000 65536"/>
                      <a:gd name="T13" fmla="*/ 0 60000 65536"/>
                      <a:gd name="T14" fmla="*/ 0 60000 65536"/>
                      <a:gd name="T15" fmla="*/ 0 60000 65536"/>
                      <a:gd name="T16" fmla="*/ 0 60000 65536"/>
                      <a:gd name="T17" fmla="*/ 0 60000 65536"/>
                      <a:gd name="T18" fmla="*/ 0 w 1"/>
                      <a:gd name="T19" fmla="*/ 0 h 136"/>
                      <a:gd name="T20" fmla="*/ 1 w 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 h="136">
                        <a:moveTo>
                          <a:pt x="0" y="2"/>
                        </a:moveTo>
                        <a:lnTo>
                          <a:pt x="0" y="1"/>
                        </a:lnTo>
                        <a:lnTo>
                          <a:pt x="0" y="135"/>
                        </a:lnTo>
                        <a:lnTo>
                          <a:pt x="0" y="1"/>
                        </a:lnTo>
                        <a:lnTo>
                          <a:pt x="0" y="0"/>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69" name="Freeform 114"/>
                  <p:cNvSpPr>
                    <a:spLocks/>
                  </p:cNvSpPr>
                  <p:nvPr/>
                </p:nvSpPr>
                <p:spPr bwMode="auto">
                  <a:xfrm>
                    <a:off x="5250" y="1459"/>
                    <a:ext cx="40" cy="1"/>
                  </a:xfrm>
                  <a:custGeom>
                    <a:avLst/>
                    <a:gdLst>
                      <a:gd name="T0" fmla="*/ 2 w 40"/>
                      <a:gd name="T1" fmla="*/ 0 h 1"/>
                      <a:gd name="T2" fmla="*/ 0 w 40"/>
                      <a:gd name="T3" fmla="*/ 0 h 1"/>
                      <a:gd name="T4" fmla="*/ 39 w 40"/>
                      <a:gd name="T5" fmla="*/ 0 h 1"/>
                      <a:gd name="T6" fmla="*/ 0 w 40"/>
                      <a:gd name="T7" fmla="*/ 0 h 1"/>
                      <a:gd name="T8" fmla="*/ 2 w 40"/>
                      <a:gd name="T9" fmla="*/ 0 h 1"/>
                      <a:gd name="T10" fmla="*/ 0 60000 65536"/>
                      <a:gd name="T11" fmla="*/ 0 60000 65536"/>
                      <a:gd name="T12" fmla="*/ 0 60000 65536"/>
                      <a:gd name="T13" fmla="*/ 0 60000 65536"/>
                      <a:gd name="T14" fmla="*/ 0 60000 65536"/>
                      <a:gd name="T15" fmla="*/ 0 w 40"/>
                      <a:gd name="T16" fmla="*/ 0 h 1"/>
                      <a:gd name="T17" fmla="*/ 40 w 40"/>
                      <a:gd name="T18" fmla="*/ 1 h 1"/>
                    </a:gdLst>
                    <a:ahLst/>
                    <a:cxnLst>
                      <a:cxn ang="T10">
                        <a:pos x="T0" y="T1"/>
                      </a:cxn>
                      <a:cxn ang="T11">
                        <a:pos x="T2" y="T3"/>
                      </a:cxn>
                      <a:cxn ang="T12">
                        <a:pos x="T4" y="T5"/>
                      </a:cxn>
                      <a:cxn ang="T13">
                        <a:pos x="T6" y="T7"/>
                      </a:cxn>
                      <a:cxn ang="T14">
                        <a:pos x="T8" y="T9"/>
                      </a:cxn>
                    </a:cxnLst>
                    <a:rect l="T15" t="T16" r="T17" b="T18"/>
                    <a:pathLst>
                      <a:path w="40" h="1">
                        <a:moveTo>
                          <a:pt x="2" y="0"/>
                        </a:moveTo>
                        <a:lnTo>
                          <a:pt x="0" y="0"/>
                        </a:lnTo>
                        <a:lnTo>
                          <a:pt x="39" y="0"/>
                        </a:lnTo>
                        <a:lnTo>
                          <a:pt x="0" y="0"/>
                        </a:lnTo>
                        <a:lnTo>
                          <a:pt x="2"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0" name="Freeform 115"/>
                  <p:cNvSpPr>
                    <a:spLocks/>
                  </p:cNvSpPr>
                  <p:nvPr/>
                </p:nvSpPr>
                <p:spPr bwMode="auto">
                  <a:xfrm>
                    <a:off x="5250" y="1460"/>
                    <a:ext cx="17" cy="136"/>
                  </a:xfrm>
                  <a:custGeom>
                    <a:avLst/>
                    <a:gdLst>
                      <a:gd name="T0" fmla="*/ 0 w 17"/>
                      <a:gd name="T1" fmla="*/ 133 h 136"/>
                      <a:gd name="T2" fmla="*/ 16 w 17"/>
                      <a:gd name="T3" fmla="*/ 134 h 136"/>
                      <a:gd name="T4" fmla="*/ 16 w 17"/>
                      <a:gd name="T5" fmla="*/ 0 h 136"/>
                      <a:gd name="T6" fmla="*/ 0 w 17"/>
                      <a:gd name="T7" fmla="*/ 0 h 136"/>
                      <a:gd name="T8" fmla="*/ 0 w 17"/>
                      <a:gd name="T9" fmla="*/ 134 h 136"/>
                      <a:gd name="T10" fmla="*/ 0 w 17"/>
                      <a:gd name="T11" fmla="*/ 135 h 136"/>
                      <a:gd name="T12" fmla="*/ 0 w 17"/>
                      <a:gd name="T13" fmla="*/ 133 h 136"/>
                      <a:gd name="T14" fmla="*/ 0 60000 65536"/>
                      <a:gd name="T15" fmla="*/ 0 60000 65536"/>
                      <a:gd name="T16" fmla="*/ 0 60000 65536"/>
                      <a:gd name="T17" fmla="*/ 0 60000 65536"/>
                      <a:gd name="T18" fmla="*/ 0 60000 65536"/>
                      <a:gd name="T19" fmla="*/ 0 60000 65536"/>
                      <a:gd name="T20" fmla="*/ 0 60000 65536"/>
                      <a:gd name="T21" fmla="*/ 0 w 17"/>
                      <a:gd name="T22" fmla="*/ 0 h 136"/>
                      <a:gd name="T23" fmla="*/ 17 w 17"/>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6">
                        <a:moveTo>
                          <a:pt x="0" y="133"/>
                        </a:moveTo>
                        <a:lnTo>
                          <a:pt x="16" y="134"/>
                        </a:lnTo>
                        <a:lnTo>
                          <a:pt x="16" y="0"/>
                        </a:lnTo>
                        <a:lnTo>
                          <a:pt x="0" y="0"/>
                        </a:lnTo>
                        <a:lnTo>
                          <a:pt x="0" y="134"/>
                        </a:lnTo>
                        <a:lnTo>
                          <a:pt x="0" y="135"/>
                        </a:lnTo>
                        <a:lnTo>
                          <a:pt x="0" y="13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1" name="Freeform 116"/>
                  <p:cNvSpPr>
                    <a:spLocks/>
                  </p:cNvSpPr>
                  <p:nvPr/>
                </p:nvSpPr>
                <p:spPr bwMode="auto">
                  <a:xfrm>
                    <a:off x="5251" y="1594"/>
                    <a:ext cx="40" cy="17"/>
                  </a:xfrm>
                  <a:custGeom>
                    <a:avLst/>
                    <a:gdLst>
                      <a:gd name="T0" fmla="*/ 37 w 40"/>
                      <a:gd name="T1" fmla="*/ 16 h 17"/>
                      <a:gd name="T2" fmla="*/ 38 w 40"/>
                      <a:gd name="T3" fmla="*/ 0 h 17"/>
                      <a:gd name="T4" fmla="*/ 0 w 40"/>
                      <a:gd name="T5" fmla="*/ 0 h 17"/>
                      <a:gd name="T6" fmla="*/ 0 w 40"/>
                      <a:gd name="T7" fmla="*/ 16 h 17"/>
                      <a:gd name="T8" fmla="*/ 38 w 40"/>
                      <a:gd name="T9" fmla="*/ 16 h 17"/>
                      <a:gd name="T10" fmla="*/ 39 w 40"/>
                      <a:gd name="T11" fmla="*/ 16 h 17"/>
                      <a:gd name="T12" fmla="*/ 37 w 40"/>
                      <a:gd name="T13" fmla="*/ 16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37" y="16"/>
                        </a:moveTo>
                        <a:lnTo>
                          <a:pt x="38" y="0"/>
                        </a:lnTo>
                        <a:lnTo>
                          <a:pt x="0" y="0"/>
                        </a:lnTo>
                        <a:lnTo>
                          <a:pt x="0" y="16"/>
                        </a:lnTo>
                        <a:lnTo>
                          <a:pt x="38" y="16"/>
                        </a:lnTo>
                        <a:lnTo>
                          <a:pt x="39" y="16"/>
                        </a:lnTo>
                        <a:lnTo>
                          <a:pt x="37" y="1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2" name="Freeform 117"/>
                  <p:cNvSpPr>
                    <a:spLocks/>
                  </p:cNvSpPr>
                  <p:nvPr/>
                </p:nvSpPr>
                <p:spPr bwMode="auto">
                  <a:xfrm>
                    <a:off x="5319" y="1460"/>
                    <a:ext cx="40" cy="135"/>
                  </a:xfrm>
                  <a:custGeom>
                    <a:avLst/>
                    <a:gdLst>
                      <a:gd name="T0" fmla="*/ 39 w 40"/>
                      <a:gd name="T1" fmla="*/ 134 h 135"/>
                      <a:gd name="T2" fmla="*/ 39 w 40"/>
                      <a:gd name="T3" fmla="*/ 0 h 135"/>
                      <a:gd name="T4" fmla="*/ 0 w 40"/>
                      <a:gd name="T5" fmla="*/ 0 h 135"/>
                      <a:gd name="T6" fmla="*/ 0 w 40"/>
                      <a:gd name="T7" fmla="*/ 134 h 135"/>
                      <a:gd name="T8" fmla="*/ 39 w 40"/>
                      <a:gd name="T9" fmla="*/ 134 h 135"/>
                      <a:gd name="T10" fmla="*/ 0 60000 65536"/>
                      <a:gd name="T11" fmla="*/ 0 60000 65536"/>
                      <a:gd name="T12" fmla="*/ 0 60000 65536"/>
                      <a:gd name="T13" fmla="*/ 0 60000 65536"/>
                      <a:gd name="T14" fmla="*/ 0 60000 65536"/>
                      <a:gd name="T15" fmla="*/ 0 w 40"/>
                      <a:gd name="T16" fmla="*/ 0 h 135"/>
                      <a:gd name="T17" fmla="*/ 40 w 40"/>
                      <a:gd name="T18" fmla="*/ 135 h 135"/>
                    </a:gdLst>
                    <a:ahLst/>
                    <a:cxnLst>
                      <a:cxn ang="T10">
                        <a:pos x="T0" y="T1"/>
                      </a:cxn>
                      <a:cxn ang="T11">
                        <a:pos x="T2" y="T3"/>
                      </a:cxn>
                      <a:cxn ang="T12">
                        <a:pos x="T4" y="T5"/>
                      </a:cxn>
                      <a:cxn ang="T13">
                        <a:pos x="T6" y="T7"/>
                      </a:cxn>
                      <a:cxn ang="T14">
                        <a:pos x="T8" y="T9"/>
                      </a:cxn>
                    </a:cxnLst>
                    <a:rect l="T15" t="T16" r="T17" b="T18"/>
                    <a:pathLst>
                      <a:path w="40" h="135">
                        <a:moveTo>
                          <a:pt x="39" y="134"/>
                        </a:moveTo>
                        <a:lnTo>
                          <a:pt x="39" y="0"/>
                        </a:lnTo>
                        <a:lnTo>
                          <a:pt x="0" y="0"/>
                        </a:lnTo>
                        <a:lnTo>
                          <a:pt x="0" y="134"/>
                        </a:lnTo>
                        <a:lnTo>
                          <a:pt x="39" y="134"/>
                        </a:lnTo>
                      </a:path>
                    </a:pathLst>
                  </a:custGeom>
                  <a:solidFill>
                    <a:srgbClr val="A8A8A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3" name="Freeform 118"/>
                  <p:cNvSpPr>
                    <a:spLocks/>
                  </p:cNvSpPr>
                  <p:nvPr/>
                </p:nvSpPr>
                <p:spPr bwMode="auto">
                  <a:xfrm>
                    <a:off x="5358" y="1459"/>
                    <a:ext cx="1" cy="136"/>
                  </a:xfrm>
                  <a:custGeom>
                    <a:avLst/>
                    <a:gdLst>
                      <a:gd name="T0" fmla="*/ 0 w 1"/>
                      <a:gd name="T1" fmla="*/ 2 h 136"/>
                      <a:gd name="T2" fmla="*/ 0 w 1"/>
                      <a:gd name="T3" fmla="*/ 1 h 136"/>
                      <a:gd name="T4" fmla="*/ 0 w 1"/>
                      <a:gd name="T5" fmla="*/ 135 h 136"/>
                      <a:gd name="T6" fmla="*/ 0 w 1"/>
                      <a:gd name="T7" fmla="*/ 1 h 136"/>
                      <a:gd name="T8" fmla="*/ 0 w 1"/>
                      <a:gd name="T9" fmla="*/ 0 h 136"/>
                      <a:gd name="T10" fmla="*/ 0 w 1"/>
                      <a:gd name="T11" fmla="*/ 2 h 136"/>
                      <a:gd name="T12" fmla="*/ 0 60000 65536"/>
                      <a:gd name="T13" fmla="*/ 0 60000 65536"/>
                      <a:gd name="T14" fmla="*/ 0 60000 65536"/>
                      <a:gd name="T15" fmla="*/ 0 60000 65536"/>
                      <a:gd name="T16" fmla="*/ 0 60000 65536"/>
                      <a:gd name="T17" fmla="*/ 0 60000 65536"/>
                      <a:gd name="T18" fmla="*/ 0 w 1"/>
                      <a:gd name="T19" fmla="*/ 0 h 136"/>
                      <a:gd name="T20" fmla="*/ 1 w 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 h="136">
                        <a:moveTo>
                          <a:pt x="0" y="2"/>
                        </a:moveTo>
                        <a:lnTo>
                          <a:pt x="0" y="1"/>
                        </a:lnTo>
                        <a:lnTo>
                          <a:pt x="0" y="135"/>
                        </a:lnTo>
                        <a:lnTo>
                          <a:pt x="0" y="1"/>
                        </a:lnTo>
                        <a:lnTo>
                          <a:pt x="0" y="0"/>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4" name="Freeform 119"/>
                  <p:cNvSpPr>
                    <a:spLocks/>
                  </p:cNvSpPr>
                  <p:nvPr/>
                </p:nvSpPr>
                <p:spPr bwMode="auto">
                  <a:xfrm>
                    <a:off x="5318" y="1459"/>
                    <a:ext cx="41" cy="1"/>
                  </a:xfrm>
                  <a:custGeom>
                    <a:avLst/>
                    <a:gdLst>
                      <a:gd name="T0" fmla="*/ 2 w 41"/>
                      <a:gd name="T1" fmla="*/ 0 h 1"/>
                      <a:gd name="T2" fmla="*/ 0 w 41"/>
                      <a:gd name="T3" fmla="*/ 0 h 1"/>
                      <a:gd name="T4" fmla="*/ 40 w 41"/>
                      <a:gd name="T5" fmla="*/ 0 h 1"/>
                      <a:gd name="T6" fmla="*/ 0 w 41"/>
                      <a:gd name="T7" fmla="*/ 0 h 1"/>
                      <a:gd name="T8" fmla="*/ 2 w 41"/>
                      <a:gd name="T9" fmla="*/ 0 h 1"/>
                      <a:gd name="T10" fmla="*/ 0 60000 65536"/>
                      <a:gd name="T11" fmla="*/ 0 60000 65536"/>
                      <a:gd name="T12" fmla="*/ 0 60000 65536"/>
                      <a:gd name="T13" fmla="*/ 0 60000 65536"/>
                      <a:gd name="T14" fmla="*/ 0 60000 65536"/>
                      <a:gd name="T15" fmla="*/ 0 w 41"/>
                      <a:gd name="T16" fmla="*/ 0 h 1"/>
                      <a:gd name="T17" fmla="*/ 41 w 41"/>
                      <a:gd name="T18" fmla="*/ 1 h 1"/>
                    </a:gdLst>
                    <a:ahLst/>
                    <a:cxnLst>
                      <a:cxn ang="T10">
                        <a:pos x="T0" y="T1"/>
                      </a:cxn>
                      <a:cxn ang="T11">
                        <a:pos x="T2" y="T3"/>
                      </a:cxn>
                      <a:cxn ang="T12">
                        <a:pos x="T4" y="T5"/>
                      </a:cxn>
                      <a:cxn ang="T13">
                        <a:pos x="T6" y="T7"/>
                      </a:cxn>
                      <a:cxn ang="T14">
                        <a:pos x="T8" y="T9"/>
                      </a:cxn>
                    </a:cxnLst>
                    <a:rect l="T15" t="T16" r="T17" b="T18"/>
                    <a:pathLst>
                      <a:path w="41" h="1">
                        <a:moveTo>
                          <a:pt x="2" y="0"/>
                        </a:moveTo>
                        <a:lnTo>
                          <a:pt x="0" y="0"/>
                        </a:lnTo>
                        <a:lnTo>
                          <a:pt x="40" y="0"/>
                        </a:lnTo>
                        <a:lnTo>
                          <a:pt x="0" y="0"/>
                        </a:lnTo>
                        <a:lnTo>
                          <a:pt x="2"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5" name="Freeform 120"/>
                  <p:cNvSpPr>
                    <a:spLocks/>
                  </p:cNvSpPr>
                  <p:nvPr/>
                </p:nvSpPr>
                <p:spPr bwMode="auto">
                  <a:xfrm>
                    <a:off x="5318" y="1460"/>
                    <a:ext cx="17" cy="136"/>
                  </a:xfrm>
                  <a:custGeom>
                    <a:avLst/>
                    <a:gdLst>
                      <a:gd name="T0" fmla="*/ 16 w 17"/>
                      <a:gd name="T1" fmla="*/ 133 h 136"/>
                      <a:gd name="T2" fmla="*/ 16 w 17"/>
                      <a:gd name="T3" fmla="*/ 134 h 136"/>
                      <a:gd name="T4" fmla="*/ 16 w 17"/>
                      <a:gd name="T5" fmla="*/ 0 h 136"/>
                      <a:gd name="T6" fmla="*/ 0 w 17"/>
                      <a:gd name="T7" fmla="*/ 0 h 136"/>
                      <a:gd name="T8" fmla="*/ 0 w 17"/>
                      <a:gd name="T9" fmla="*/ 134 h 136"/>
                      <a:gd name="T10" fmla="*/ 16 w 17"/>
                      <a:gd name="T11" fmla="*/ 135 h 136"/>
                      <a:gd name="T12" fmla="*/ 16 w 17"/>
                      <a:gd name="T13" fmla="*/ 133 h 136"/>
                      <a:gd name="T14" fmla="*/ 0 60000 65536"/>
                      <a:gd name="T15" fmla="*/ 0 60000 65536"/>
                      <a:gd name="T16" fmla="*/ 0 60000 65536"/>
                      <a:gd name="T17" fmla="*/ 0 60000 65536"/>
                      <a:gd name="T18" fmla="*/ 0 60000 65536"/>
                      <a:gd name="T19" fmla="*/ 0 60000 65536"/>
                      <a:gd name="T20" fmla="*/ 0 60000 65536"/>
                      <a:gd name="T21" fmla="*/ 0 w 17"/>
                      <a:gd name="T22" fmla="*/ 0 h 136"/>
                      <a:gd name="T23" fmla="*/ 17 w 17"/>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6">
                        <a:moveTo>
                          <a:pt x="16" y="133"/>
                        </a:moveTo>
                        <a:lnTo>
                          <a:pt x="16" y="134"/>
                        </a:lnTo>
                        <a:lnTo>
                          <a:pt x="16" y="0"/>
                        </a:lnTo>
                        <a:lnTo>
                          <a:pt x="0" y="0"/>
                        </a:lnTo>
                        <a:lnTo>
                          <a:pt x="0" y="134"/>
                        </a:lnTo>
                        <a:lnTo>
                          <a:pt x="16" y="135"/>
                        </a:lnTo>
                        <a:lnTo>
                          <a:pt x="16" y="13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6" name="Freeform 121"/>
                  <p:cNvSpPr>
                    <a:spLocks/>
                  </p:cNvSpPr>
                  <p:nvPr/>
                </p:nvSpPr>
                <p:spPr bwMode="auto">
                  <a:xfrm>
                    <a:off x="5319" y="1594"/>
                    <a:ext cx="40" cy="17"/>
                  </a:xfrm>
                  <a:custGeom>
                    <a:avLst/>
                    <a:gdLst>
                      <a:gd name="T0" fmla="*/ 37 w 40"/>
                      <a:gd name="T1" fmla="*/ 16 h 17"/>
                      <a:gd name="T2" fmla="*/ 38 w 40"/>
                      <a:gd name="T3" fmla="*/ 0 h 17"/>
                      <a:gd name="T4" fmla="*/ 0 w 40"/>
                      <a:gd name="T5" fmla="*/ 0 h 17"/>
                      <a:gd name="T6" fmla="*/ 0 w 40"/>
                      <a:gd name="T7" fmla="*/ 16 h 17"/>
                      <a:gd name="T8" fmla="*/ 38 w 40"/>
                      <a:gd name="T9" fmla="*/ 16 h 17"/>
                      <a:gd name="T10" fmla="*/ 39 w 40"/>
                      <a:gd name="T11" fmla="*/ 16 h 17"/>
                      <a:gd name="T12" fmla="*/ 37 w 40"/>
                      <a:gd name="T13" fmla="*/ 16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37" y="16"/>
                        </a:moveTo>
                        <a:lnTo>
                          <a:pt x="38" y="0"/>
                        </a:lnTo>
                        <a:lnTo>
                          <a:pt x="0" y="0"/>
                        </a:lnTo>
                        <a:lnTo>
                          <a:pt x="0" y="16"/>
                        </a:lnTo>
                        <a:lnTo>
                          <a:pt x="38" y="16"/>
                        </a:lnTo>
                        <a:lnTo>
                          <a:pt x="39" y="16"/>
                        </a:lnTo>
                        <a:lnTo>
                          <a:pt x="37" y="1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7" name="Freeform 122"/>
                  <p:cNvSpPr>
                    <a:spLocks/>
                  </p:cNvSpPr>
                  <p:nvPr/>
                </p:nvSpPr>
                <p:spPr bwMode="auto">
                  <a:xfrm>
                    <a:off x="5262" y="1471"/>
                    <a:ext cx="17" cy="113"/>
                  </a:xfrm>
                  <a:custGeom>
                    <a:avLst/>
                    <a:gdLst>
                      <a:gd name="T0" fmla="*/ 16 w 17"/>
                      <a:gd name="T1" fmla="*/ 112 h 113"/>
                      <a:gd name="T2" fmla="*/ 16 w 17"/>
                      <a:gd name="T3" fmla="*/ 0 h 113"/>
                      <a:gd name="T4" fmla="*/ 0 w 17"/>
                      <a:gd name="T5" fmla="*/ 0 h 113"/>
                      <a:gd name="T6" fmla="*/ 0 w 17"/>
                      <a:gd name="T7" fmla="*/ 112 h 113"/>
                      <a:gd name="T8" fmla="*/ 16 w 17"/>
                      <a:gd name="T9" fmla="*/ 112 h 113"/>
                      <a:gd name="T10" fmla="*/ 0 60000 65536"/>
                      <a:gd name="T11" fmla="*/ 0 60000 65536"/>
                      <a:gd name="T12" fmla="*/ 0 60000 65536"/>
                      <a:gd name="T13" fmla="*/ 0 60000 65536"/>
                      <a:gd name="T14" fmla="*/ 0 60000 65536"/>
                      <a:gd name="T15" fmla="*/ 0 w 17"/>
                      <a:gd name="T16" fmla="*/ 0 h 113"/>
                      <a:gd name="T17" fmla="*/ 17 w 17"/>
                      <a:gd name="T18" fmla="*/ 113 h 113"/>
                    </a:gdLst>
                    <a:ahLst/>
                    <a:cxnLst>
                      <a:cxn ang="T10">
                        <a:pos x="T0" y="T1"/>
                      </a:cxn>
                      <a:cxn ang="T11">
                        <a:pos x="T2" y="T3"/>
                      </a:cxn>
                      <a:cxn ang="T12">
                        <a:pos x="T4" y="T5"/>
                      </a:cxn>
                      <a:cxn ang="T13">
                        <a:pos x="T6" y="T7"/>
                      </a:cxn>
                      <a:cxn ang="T14">
                        <a:pos x="T8" y="T9"/>
                      </a:cxn>
                    </a:cxnLst>
                    <a:rect l="T15" t="T16" r="T17" b="T18"/>
                    <a:pathLst>
                      <a:path w="17" h="113">
                        <a:moveTo>
                          <a:pt x="16" y="112"/>
                        </a:moveTo>
                        <a:lnTo>
                          <a:pt x="16" y="0"/>
                        </a:lnTo>
                        <a:lnTo>
                          <a:pt x="0" y="0"/>
                        </a:lnTo>
                        <a:lnTo>
                          <a:pt x="0" y="112"/>
                        </a:lnTo>
                        <a:lnTo>
                          <a:pt x="16" y="11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8" name="Freeform 123"/>
                  <p:cNvSpPr>
                    <a:spLocks/>
                  </p:cNvSpPr>
                  <p:nvPr/>
                </p:nvSpPr>
                <p:spPr bwMode="auto">
                  <a:xfrm>
                    <a:off x="5331" y="1471"/>
                    <a:ext cx="17" cy="113"/>
                  </a:xfrm>
                  <a:custGeom>
                    <a:avLst/>
                    <a:gdLst>
                      <a:gd name="T0" fmla="*/ 16 w 17"/>
                      <a:gd name="T1" fmla="*/ 112 h 113"/>
                      <a:gd name="T2" fmla="*/ 16 w 17"/>
                      <a:gd name="T3" fmla="*/ 0 h 113"/>
                      <a:gd name="T4" fmla="*/ 0 w 17"/>
                      <a:gd name="T5" fmla="*/ 0 h 113"/>
                      <a:gd name="T6" fmla="*/ 0 w 17"/>
                      <a:gd name="T7" fmla="*/ 112 h 113"/>
                      <a:gd name="T8" fmla="*/ 16 w 17"/>
                      <a:gd name="T9" fmla="*/ 112 h 113"/>
                      <a:gd name="T10" fmla="*/ 0 60000 65536"/>
                      <a:gd name="T11" fmla="*/ 0 60000 65536"/>
                      <a:gd name="T12" fmla="*/ 0 60000 65536"/>
                      <a:gd name="T13" fmla="*/ 0 60000 65536"/>
                      <a:gd name="T14" fmla="*/ 0 60000 65536"/>
                      <a:gd name="T15" fmla="*/ 0 w 17"/>
                      <a:gd name="T16" fmla="*/ 0 h 113"/>
                      <a:gd name="T17" fmla="*/ 17 w 17"/>
                      <a:gd name="T18" fmla="*/ 113 h 113"/>
                    </a:gdLst>
                    <a:ahLst/>
                    <a:cxnLst>
                      <a:cxn ang="T10">
                        <a:pos x="T0" y="T1"/>
                      </a:cxn>
                      <a:cxn ang="T11">
                        <a:pos x="T2" y="T3"/>
                      </a:cxn>
                      <a:cxn ang="T12">
                        <a:pos x="T4" y="T5"/>
                      </a:cxn>
                      <a:cxn ang="T13">
                        <a:pos x="T6" y="T7"/>
                      </a:cxn>
                      <a:cxn ang="T14">
                        <a:pos x="T8" y="T9"/>
                      </a:cxn>
                    </a:cxnLst>
                    <a:rect l="T15" t="T16" r="T17" b="T18"/>
                    <a:pathLst>
                      <a:path w="17" h="113">
                        <a:moveTo>
                          <a:pt x="16" y="112"/>
                        </a:moveTo>
                        <a:lnTo>
                          <a:pt x="16" y="0"/>
                        </a:lnTo>
                        <a:lnTo>
                          <a:pt x="0" y="0"/>
                        </a:lnTo>
                        <a:lnTo>
                          <a:pt x="0" y="112"/>
                        </a:lnTo>
                        <a:lnTo>
                          <a:pt x="16" y="11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79" name="Freeform 124"/>
                  <p:cNvSpPr>
                    <a:spLocks/>
                  </p:cNvSpPr>
                  <p:nvPr/>
                </p:nvSpPr>
                <p:spPr bwMode="auto">
                  <a:xfrm>
                    <a:off x="5251" y="1460"/>
                    <a:ext cx="39" cy="17"/>
                  </a:xfrm>
                  <a:custGeom>
                    <a:avLst/>
                    <a:gdLst>
                      <a:gd name="T0" fmla="*/ 0 w 39"/>
                      <a:gd name="T1" fmla="*/ 0 h 17"/>
                      <a:gd name="T2" fmla="*/ 11 w 39"/>
                      <a:gd name="T3" fmla="*/ 16 h 17"/>
                      <a:gd name="T4" fmla="*/ 26 w 39"/>
                      <a:gd name="T5" fmla="*/ 16 h 17"/>
                      <a:gd name="T6" fmla="*/ 38 w 39"/>
                      <a:gd name="T7" fmla="*/ 0 h 17"/>
                      <a:gd name="T8" fmla="*/ 0 w 39"/>
                      <a:gd name="T9" fmla="*/ 0 h 17"/>
                      <a:gd name="T10" fmla="*/ 0 60000 65536"/>
                      <a:gd name="T11" fmla="*/ 0 60000 65536"/>
                      <a:gd name="T12" fmla="*/ 0 60000 65536"/>
                      <a:gd name="T13" fmla="*/ 0 60000 65536"/>
                      <a:gd name="T14" fmla="*/ 0 60000 65536"/>
                      <a:gd name="T15" fmla="*/ 0 w 39"/>
                      <a:gd name="T16" fmla="*/ 0 h 17"/>
                      <a:gd name="T17" fmla="*/ 39 w 39"/>
                      <a:gd name="T18" fmla="*/ 17 h 17"/>
                    </a:gdLst>
                    <a:ahLst/>
                    <a:cxnLst>
                      <a:cxn ang="T10">
                        <a:pos x="T0" y="T1"/>
                      </a:cxn>
                      <a:cxn ang="T11">
                        <a:pos x="T2" y="T3"/>
                      </a:cxn>
                      <a:cxn ang="T12">
                        <a:pos x="T4" y="T5"/>
                      </a:cxn>
                      <a:cxn ang="T13">
                        <a:pos x="T6" y="T7"/>
                      </a:cxn>
                      <a:cxn ang="T14">
                        <a:pos x="T8" y="T9"/>
                      </a:cxn>
                    </a:cxnLst>
                    <a:rect l="T15" t="T16" r="T17" b="T18"/>
                    <a:pathLst>
                      <a:path w="39" h="17">
                        <a:moveTo>
                          <a:pt x="0" y="0"/>
                        </a:moveTo>
                        <a:lnTo>
                          <a:pt x="11" y="16"/>
                        </a:lnTo>
                        <a:lnTo>
                          <a:pt x="26" y="16"/>
                        </a:lnTo>
                        <a:lnTo>
                          <a:pt x="38" y="0"/>
                        </a:lnTo>
                        <a:lnTo>
                          <a:pt x="0" y="0"/>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0" name="Freeform 125"/>
                  <p:cNvSpPr>
                    <a:spLocks/>
                  </p:cNvSpPr>
                  <p:nvPr/>
                </p:nvSpPr>
                <p:spPr bwMode="auto">
                  <a:xfrm>
                    <a:off x="5250" y="1459"/>
                    <a:ext cx="17" cy="17"/>
                  </a:xfrm>
                  <a:custGeom>
                    <a:avLst/>
                    <a:gdLst>
                      <a:gd name="T0" fmla="*/ 14 w 17"/>
                      <a:gd name="T1" fmla="*/ 13 h 17"/>
                      <a:gd name="T2" fmla="*/ 16 w 17"/>
                      <a:gd name="T3" fmla="*/ 13 h 17"/>
                      <a:gd name="T4" fmla="*/ 1 w 17"/>
                      <a:gd name="T5" fmla="*/ 0 h 17"/>
                      <a:gd name="T6" fmla="*/ 0 w 17"/>
                      <a:gd name="T7" fmla="*/ 1 h 17"/>
                      <a:gd name="T8" fmla="*/ 14 w 17"/>
                      <a:gd name="T9" fmla="*/ 16 h 17"/>
                      <a:gd name="T10" fmla="*/ 14 w 17"/>
                      <a:gd name="T11" fmla="*/ 13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4" y="13"/>
                        </a:moveTo>
                        <a:lnTo>
                          <a:pt x="16" y="13"/>
                        </a:lnTo>
                        <a:lnTo>
                          <a:pt x="1" y="0"/>
                        </a:lnTo>
                        <a:lnTo>
                          <a:pt x="0" y="1"/>
                        </a:lnTo>
                        <a:lnTo>
                          <a:pt x="14" y="16"/>
                        </a:lnTo>
                        <a:lnTo>
                          <a:pt x="14" y="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1" name="Freeform 126"/>
                  <p:cNvSpPr>
                    <a:spLocks/>
                  </p:cNvSpPr>
                  <p:nvPr/>
                </p:nvSpPr>
                <p:spPr bwMode="auto">
                  <a:xfrm>
                    <a:off x="5262" y="1470"/>
                    <a:ext cx="17" cy="1"/>
                  </a:xfrm>
                  <a:custGeom>
                    <a:avLst/>
                    <a:gdLst>
                      <a:gd name="T0" fmla="*/ 15 w 17"/>
                      <a:gd name="T1" fmla="*/ 0 h 1"/>
                      <a:gd name="T2" fmla="*/ 0 w 17"/>
                      <a:gd name="T3" fmla="*/ 0 h 1"/>
                      <a:gd name="T4" fmla="*/ 15 w 17"/>
                      <a:gd name="T5" fmla="*/ 0 h 1"/>
                      <a:gd name="T6" fmla="*/ 16 w 17"/>
                      <a:gd name="T7" fmla="*/ 0 h 1"/>
                      <a:gd name="T8" fmla="*/ 15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5" y="0"/>
                        </a:moveTo>
                        <a:lnTo>
                          <a:pt x="0" y="0"/>
                        </a:lnTo>
                        <a:lnTo>
                          <a:pt x="15" y="0"/>
                        </a:lnTo>
                        <a:lnTo>
                          <a:pt x="16" y="0"/>
                        </a:lnTo>
                        <a:lnTo>
                          <a:pt x="1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2" name="Freeform 127"/>
                  <p:cNvSpPr>
                    <a:spLocks/>
                  </p:cNvSpPr>
                  <p:nvPr/>
                </p:nvSpPr>
                <p:spPr bwMode="auto">
                  <a:xfrm>
                    <a:off x="5278" y="1459"/>
                    <a:ext cx="17" cy="17"/>
                  </a:xfrm>
                  <a:custGeom>
                    <a:avLst/>
                    <a:gdLst>
                      <a:gd name="T0" fmla="*/ 14 w 17"/>
                      <a:gd name="T1" fmla="*/ 2 h 17"/>
                      <a:gd name="T2" fmla="*/ 14 w 17"/>
                      <a:gd name="T3" fmla="*/ 0 h 17"/>
                      <a:gd name="T4" fmla="*/ 0 w 17"/>
                      <a:gd name="T5" fmla="*/ 14 h 17"/>
                      <a:gd name="T6" fmla="*/ 1 w 17"/>
                      <a:gd name="T7" fmla="*/ 16 h 17"/>
                      <a:gd name="T8" fmla="*/ 16 w 17"/>
                      <a:gd name="T9" fmla="*/ 2 h 17"/>
                      <a:gd name="T10" fmla="*/ 14 w 17"/>
                      <a:gd name="T11" fmla="*/ 0 h 17"/>
                      <a:gd name="T12" fmla="*/ 14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4" y="2"/>
                        </a:moveTo>
                        <a:lnTo>
                          <a:pt x="14" y="0"/>
                        </a:lnTo>
                        <a:lnTo>
                          <a:pt x="0" y="14"/>
                        </a:lnTo>
                        <a:lnTo>
                          <a:pt x="1" y="16"/>
                        </a:lnTo>
                        <a:lnTo>
                          <a:pt x="16" y="2"/>
                        </a:lnTo>
                        <a:lnTo>
                          <a:pt x="14" y="0"/>
                        </a:lnTo>
                        <a:lnTo>
                          <a:pt x="14"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3" name="Freeform 128"/>
                  <p:cNvSpPr>
                    <a:spLocks/>
                  </p:cNvSpPr>
                  <p:nvPr/>
                </p:nvSpPr>
                <p:spPr bwMode="auto">
                  <a:xfrm>
                    <a:off x="5250" y="1459"/>
                    <a:ext cx="40" cy="1"/>
                  </a:xfrm>
                  <a:custGeom>
                    <a:avLst/>
                    <a:gdLst>
                      <a:gd name="T0" fmla="*/ 0 w 40"/>
                      <a:gd name="T1" fmla="*/ 0 h 1"/>
                      <a:gd name="T2" fmla="*/ 39 w 40"/>
                      <a:gd name="T3" fmla="*/ 0 h 1"/>
                      <a:gd name="T4" fmla="*/ 0 w 40"/>
                      <a:gd name="T5" fmla="*/ 0 h 1"/>
                      <a:gd name="T6" fmla="*/ 0 w 40"/>
                      <a:gd name="T7" fmla="*/ 0 h 1"/>
                      <a:gd name="T8" fmla="*/ 0 60000 65536"/>
                      <a:gd name="T9" fmla="*/ 0 60000 65536"/>
                      <a:gd name="T10" fmla="*/ 0 60000 65536"/>
                      <a:gd name="T11" fmla="*/ 0 60000 65536"/>
                      <a:gd name="T12" fmla="*/ 0 w 40"/>
                      <a:gd name="T13" fmla="*/ 0 h 1"/>
                      <a:gd name="T14" fmla="*/ 40 w 40"/>
                      <a:gd name="T15" fmla="*/ 1 h 1"/>
                    </a:gdLst>
                    <a:ahLst/>
                    <a:cxnLst>
                      <a:cxn ang="T8">
                        <a:pos x="T0" y="T1"/>
                      </a:cxn>
                      <a:cxn ang="T9">
                        <a:pos x="T2" y="T3"/>
                      </a:cxn>
                      <a:cxn ang="T10">
                        <a:pos x="T4" y="T5"/>
                      </a:cxn>
                      <a:cxn ang="T11">
                        <a:pos x="T6" y="T7"/>
                      </a:cxn>
                    </a:cxnLst>
                    <a:rect l="T12" t="T13" r="T14" b="T15"/>
                    <a:pathLst>
                      <a:path w="40" h="1">
                        <a:moveTo>
                          <a:pt x="0" y="0"/>
                        </a:moveTo>
                        <a:lnTo>
                          <a:pt x="39"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4" name="Freeform 129"/>
                  <p:cNvSpPr>
                    <a:spLocks/>
                  </p:cNvSpPr>
                  <p:nvPr/>
                </p:nvSpPr>
                <p:spPr bwMode="auto">
                  <a:xfrm>
                    <a:off x="5319" y="1460"/>
                    <a:ext cx="40" cy="17"/>
                  </a:xfrm>
                  <a:custGeom>
                    <a:avLst/>
                    <a:gdLst>
                      <a:gd name="T0" fmla="*/ 0 w 40"/>
                      <a:gd name="T1" fmla="*/ 0 h 17"/>
                      <a:gd name="T2" fmla="*/ 12 w 40"/>
                      <a:gd name="T3" fmla="*/ 16 h 17"/>
                      <a:gd name="T4" fmla="*/ 26 w 40"/>
                      <a:gd name="T5" fmla="*/ 16 h 17"/>
                      <a:gd name="T6" fmla="*/ 39 w 40"/>
                      <a:gd name="T7" fmla="*/ 0 h 17"/>
                      <a:gd name="T8" fmla="*/ 0 w 40"/>
                      <a:gd name="T9" fmla="*/ 0 h 17"/>
                      <a:gd name="T10" fmla="*/ 0 60000 65536"/>
                      <a:gd name="T11" fmla="*/ 0 60000 65536"/>
                      <a:gd name="T12" fmla="*/ 0 60000 65536"/>
                      <a:gd name="T13" fmla="*/ 0 60000 65536"/>
                      <a:gd name="T14" fmla="*/ 0 60000 65536"/>
                      <a:gd name="T15" fmla="*/ 0 w 40"/>
                      <a:gd name="T16" fmla="*/ 0 h 17"/>
                      <a:gd name="T17" fmla="*/ 40 w 40"/>
                      <a:gd name="T18" fmla="*/ 17 h 17"/>
                    </a:gdLst>
                    <a:ahLst/>
                    <a:cxnLst>
                      <a:cxn ang="T10">
                        <a:pos x="T0" y="T1"/>
                      </a:cxn>
                      <a:cxn ang="T11">
                        <a:pos x="T2" y="T3"/>
                      </a:cxn>
                      <a:cxn ang="T12">
                        <a:pos x="T4" y="T5"/>
                      </a:cxn>
                      <a:cxn ang="T13">
                        <a:pos x="T6" y="T7"/>
                      </a:cxn>
                      <a:cxn ang="T14">
                        <a:pos x="T8" y="T9"/>
                      </a:cxn>
                    </a:cxnLst>
                    <a:rect l="T15" t="T16" r="T17" b="T18"/>
                    <a:pathLst>
                      <a:path w="40" h="17">
                        <a:moveTo>
                          <a:pt x="0" y="0"/>
                        </a:moveTo>
                        <a:lnTo>
                          <a:pt x="12" y="16"/>
                        </a:lnTo>
                        <a:lnTo>
                          <a:pt x="26" y="16"/>
                        </a:lnTo>
                        <a:lnTo>
                          <a:pt x="39" y="0"/>
                        </a:lnTo>
                        <a:lnTo>
                          <a:pt x="0" y="0"/>
                        </a:lnTo>
                      </a:path>
                    </a:pathLst>
                  </a:custGeom>
                  <a:solidFill>
                    <a:srgbClr val="666666"/>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5" name="Freeform 130"/>
                  <p:cNvSpPr>
                    <a:spLocks/>
                  </p:cNvSpPr>
                  <p:nvPr/>
                </p:nvSpPr>
                <p:spPr bwMode="auto">
                  <a:xfrm>
                    <a:off x="5319" y="1459"/>
                    <a:ext cx="17" cy="17"/>
                  </a:xfrm>
                  <a:custGeom>
                    <a:avLst/>
                    <a:gdLst>
                      <a:gd name="T0" fmla="*/ 16 w 17"/>
                      <a:gd name="T1" fmla="*/ 13 h 17"/>
                      <a:gd name="T2" fmla="*/ 1 w 17"/>
                      <a:gd name="T3" fmla="*/ 0 h 17"/>
                      <a:gd name="T4" fmla="*/ 0 w 17"/>
                      <a:gd name="T5" fmla="*/ 1 h 17"/>
                      <a:gd name="T6" fmla="*/ 14 w 17"/>
                      <a:gd name="T7" fmla="*/ 16 h 17"/>
                      <a:gd name="T8" fmla="*/ 16 w 17"/>
                      <a:gd name="T9" fmla="*/ 16 h 17"/>
                      <a:gd name="T10" fmla="*/ 16 w 17"/>
                      <a:gd name="T11" fmla="*/ 13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3"/>
                        </a:moveTo>
                        <a:lnTo>
                          <a:pt x="1" y="0"/>
                        </a:lnTo>
                        <a:lnTo>
                          <a:pt x="0" y="1"/>
                        </a:lnTo>
                        <a:lnTo>
                          <a:pt x="14" y="16"/>
                        </a:lnTo>
                        <a:lnTo>
                          <a:pt x="16" y="16"/>
                        </a:lnTo>
                        <a:lnTo>
                          <a:pt x="16" y="1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6" name="Freeform 131"/>
                  <p:cNvSpPr>
                    <a:spLocks/>
                  </p:cNvSpPr>
                  <p:nvPr/>
                </p:nvSpPr>
                <p:spPr bwMode="auto">
                  <a:xfrm>
                    <a:off x="5331" y="1470"/>
                    <a:ext cx="17" cy="1"/>
                  </a:xfrm>
                  <a:custGeom>
                    <a:avLst/>
                    <a:gdLst>
                      <a:gd name="T0" fmla="*/ 15 w 17"/>
                      <a:gd name="T1" fmla="*/ 0 h 1"/>
                      <a:gd name="T2" fmla="*/ 0 w 17"/>
                      <a:gd name="T3" fmla="*/ 0 h 1"/>
                      <a:gd name="T4" fmla="*/ 15 w 17"/>
                      <a:gd name="T5" fmla="*/ 0 h 1"/>
                      <a:gd name="T6" fmla="*/ 16 w 17"/>
                      <a:gd name="T7" fmla="*/ 0 h 1"/>
                      <a:gd name="T8" fmla="*/ 15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5" y="0"/>
                        </a:moveTo>
                        <a:lnTo>
                          <a:pt x="0" y="0"/>
                        </a:lnTo>
                        <a:lnTo>
                          <a:pt x="15" y="0"/>
                        </a:lnTo>
                        <a:lnTo>
                          <a:pt x="16" y="0"/>
                        </a:lnTo>
                        <a:lnTo>
                          <a:pt x="15"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7" name="Freeform 132"/>
                  <p:cNvSpPr>
                    <a:spLocks/>
                  </p:cNvSpPr>
                  <p:nvPr/>
                </p:nvSpPr>
                <p:spPr bwMode="auto">
                  <a:xfrm>
                    <a:off x="5346" y="1459"/>
                    <a:ext cx="17" cy="17"/>
                  </a:xfrm>
                  <a:custGeom>
                    <a:avLst/>
                    <a:gdLst>
                      <a:gd name="T0" fmla="*/ 14 w 17"/>
                      <a:gd name="T1" fmla="*/ 2 h 17"/>
                      <a:gd name="T2" fmla="*/ 14 w 17"/>
                      <a:gd name="T3" fmla="*/ 0 h 17"/>
                      <a:gd name="T4" fmla="*/ 0 w 17"/>
                      <a:gd name="T5" fmla="*/ 14 h 17"/>
                      <a:gd name="T6" fmla="*/ 1 w 17"/>
                      <a:gd name="T7" fmla="*/ 16 h 17"/>
                      <a:gd name="T8" fmla="*/ 16 w 17"/>
                      <a:gd name="T9" fmla="*/ 2 h 17"/>
                      <a:gd name="T10" fmla="*/ 14 w 17"/>
                      <a:gd name="T11" fmla="*/ 0 h 17"/>
                      <a:gd name="T12" fmla="*/ 14 w 17"/>
                      <a:gd name="T13" fmla="*/ 2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4" y="2"/>
                        </a:moveTo>
                        <a:lnTo>
                          <a:pt x="14" y="0"/>
                        </a:lnTo>
                        <a:lnTo>
                          <a:pt x="0" y="14"/>
                        </a:lnTo>
                        <a:lnTo>
                          <a:pt x="1" y="16"/>
                        </a:lnTo>
                        <a:lnTo>
                          <a:pt x="16" y="2"/>
                        </a:lnTo>
                        <a:lnTo>
                          <a:pt x="14" y="0"/>
                        </a:lnTo>
                        <a:lnTo>
                          <a:pt x="14"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8" name="Freeform 133"/>
                  <p:cNvSpPr>
                    <a:spLocks/>
                  </p:cNvSpPr>
                  <p:nvPr/>
                </p:nvSpPr>
                <p:spPr bwMode="auto">
                  <a:xfrm>
                    <a:off x="5319" y="1459"/>
                    <a:ext cx="40" cy="1"/>
                  </a:xfrm>
                  <a:custGeom>
                    <a:avLst/>
                    <a:gdLst>
                      <a:gd name="T0" fmla="*/ 0 w 40"/>
                      <a:gd name="T1" fmla="*/ 0 h 1"/>
                      <a:gd name="T2" fmla="*/ 39 w 40"/>
                      <a:gd name="T3" fmla="*/ 0 h 1"/>
                      <a:gd name="T4" fmla="*/ 0 w 40"/>
                      <a:gd name="T5" fmla="*/ 0 h 1"/>
                      <a:gd name="T6" fmla="*/ 0 w 40"/>
                      <a:gd name="T7" fmla="*/ 0 h 1"/>
                      <a:gd name="T8" fmla="*/ 0 60000 65536"/>
                      <a:gd name="T9" fmla="*/ 0 60000 65536"/>
                      <a:gd name="T10" fmla="*/ 0 60000 65536"/>
                      <a:gd name="T11" fmla="*/ 0 60000 65536"/>
                      <a:gd name="T12" fmla="*/ 0 w 40"/>
                      <a:gd name="T13" fmla="*/ 0 h 1"/>
                      <a:gd name="T14" fmla="*/ 40 w 40"/>
                      <a:gd name="T15" fmla="*/ 1 h 1"/>
                    </a:gdLst>
                    <a:ahLst/>
                    <a:cxnLst>
                      <a:cxn ang="T8">
                        <a:pos x="T0" y="T1"/>
                      </a:cxn>
                      <a:cxn ang="T9">
                        <a:pos x="T2" y="T3"/>
                      </a:cxn>
                      <a:cxn ang="T10">
                        <a:pos x="T4" y="T5"/>
                      </a:cxn>
                      <a:cxn ang="T11">
                        <a:pos x="T6" y="T7"/>
                      </a:cxn>
                    </a:cxnLst>
                    <a:rect l="T12" t="T13" r="T14" b="T15"/>
                    <a:pathLst>
                      <a:path w="40" h="1">
                        <a:moveTo>
                          <a:pt x="0" y="0"/>
                        </a:moveTo>
                        <a:lnTo>
                          <a:pt x="39" y="0"/>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89" name="Freeform 134"/>
                  <p:cNvSpPr>
                    <a:spLocks/>
                  </p:cNvSpPr>
                  <p:nvPr/>
                </p:nvSpPr>
                <p:spPr bwMode="auto">
                  <a:xfrm>
                    <a:off x="5250" y="1584"/>
                    <a:ext cx="17" cy="17"/>
                  </a:xfrm>
                  <a:custGeom>
                    <a:avLst/>
                    <a:gdLst>
                      <a:gd name="T0" fmla="*/ 14 w 17"/>
                      <a:gd name="T1" fmla="*/ 1 h 17"/>
                      <a:gd name="T2" fmla="*/ 14 w 17"/>
                      <a:gd name="T3" fmla="*/ 0 h 17"/>
                      <a:gd name="T4" fmla="*/ 0 w 17"/>
                      <a:gd name="T5" fmla="*/ 14 h 17"/>
                      <a:gd name="T6" fmla="*/ 1 w 17"/>
                      <a:gd name="T7" fmla="*/ 16 h 17"/>
                      <a:gd name="T8" fmla="*/ 16 w 17"/>
                      <a:gd name="T9" fmla="*/ 1 h 17"/>
                      <a:gd name="T10" fmla="*/ 14 w 17"/>
                      <a:gd name="T11" fmla="*/ 1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4" y="1"/>
                        </a:moveTo>
                        <a:lnTo>
                          <a:pt x="14" y="0"/>
                        </a:lnTo>
                        <a:lnTo>
                          <a:pt x="0" y="14"/>
                        </a:lnTo>
                        <a:lnTo>
                          <a:pt x="1" y="16"/>
                        </a:lnTo>
                        <a:lnTo>
                          <a:pt x="16" y="1"/>
                        </a:lnTo>
                        <a:lnTo>
                          <a:pt x="14"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0" name="Freeform 135"/>
                  <p:cNvSpPr>
                    <a:spLocks/>
                  </p:cNvSpPr>
                  <p:nvPr/>
                </p:nvSpPr>
                <p:spPr bwMode="auto">
                  <a:xfrm>
                    <a:off x="5319" y="1584"/>
                    <a:ext cx="17" cy="17"/>
                  </a:xfrm>
                  <a:custGeom>
                    <a:avLst/>
                    <a:gdLst>
                      <a:gd name="T0" fmla="*/ 16 w 17"/>
                      <a:gd name="T1" fmla="*/ 1 h 17"/>
                      <a:gd name="T2" fmla="*/ 14 w 17"/>
                      <a:gd name="T3" fmla="*/ 0 h 17"/>
                      <a:gd name="T4" fmla="*/ 0 w 17"/>
                      <a:gd name="T5" fmla="*/ 14 h 17"/>
                      <a:gd name="T6" fmla="*/ 1 w 17"/>
                      <a:gd name="T7" fmla="*/ 16 h 17"/>
                      <a:gd name="T8" fmla="*/ 16 w 17"/>
                      <a:gd name="T9" fmla="*/ 1 h 17"/>
                      <a:gd name="T10" fmla="*/ 16 w 17"/>
                      <a:gd name="T11" fmla="*/ 1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
                        </a:moveTo>
                        <a:lnTo>
                          <a:pt x="14" y="0"/>
                        </a:lnTo>
                        <a:lnTo>
                          <a:pt x="0" y="14"/>
                        </a:lnTo>
                        <a:lnTo>
                          <a:pt x="1" y="16"/>
                        </a:lnTo>
                        <a:lnTo>
                          <a:pt x="16"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1" name="Freeform 136"/>
                  <p:cNvSpPr>
                    <a:spLocks/>
                  </p:cNvSpPr>
                  <p:nvPr/>
                </p:nvSpPr>
                <p:spPr bwMode="auto">
                  <a:xfrm>
                    <a:off x="5278" y="1460"/>
                    <a:ext cx="17" cy="135"/>
                  </a:xfrm>
                  <a:custGeom>
                    <a:avLst/>
                    <a:gdLst>
                      <a:gd name="T0" fmla="*/ 16 w 17"/>
                      <a:gd name="T1" fmla="*/ 0 h 135"/>
                      <a:gd name="T2" fmla="*/ 16 w 17"/>
                      <a:gd name="T3" fmla="*/ 134 h 135"/>
                      <a:gd name="T4" fmla="*/ 0 w 17"/>
                      <a:gd name="T5" fmla="*/ 123 h 135"/>
                      <a:gd name="T6" fmla="*/ 0 w 17"/>
                      <a:gd name="T7" fmla="*/ 11 h 135"/>
                      <a:gd name="T8" fmla="*/ 16 w 17"/>
                      <a:gd name="T9" fmla="*/ 0 h 135"/>
                      <a:gd name="T10" fmla="*/ 0 60000 65536"/>
                      <a:gd name="T11" fmla="*/ 0 60000 65536"/>
                      <a:gd name="T12" fmla="*/ 0 60000 65536"/>
                      <a:gd name="T13" fmla="*/ 0 60000 65536"/>
                      <a:gd name="T14" fmla="*/ 0 60000 65536"/>
                      <a:gd name="T15" fmla="*/ 0 w 17"/>
                      <a:gd name="T16" fmla="*/ 0 h 135"/>
                      <a:gd name="T17" fmla="*/ 17 w 17"/>
                      <a:gd name="T18" fmla="*/ 135 h 135"/>
                    </a:gdLst>
                    <a:ahLst/>
                    <a:cxnLst>
                      <a:cxn ang="T10">
                        <a:pos x="T0" y="T1"/>
                      </a:cxn>
                      <a:cxn ang="T11">
                        <a:pos x="T2" y="T3"/>
                      </a:cxn>
                      <a:cxn ang="T12">
                        <a:pos x="T4" y="T5"/>
                      </a:cxn>
                      <a:cxn ang="T13">
                        <a:pos x="T6" y="T7"/>
                      </a:cxn>
                      <a:cxn ang="T14">
                        <a:pos x="T8" y="T9"/>
                      </a:cxn>
                    </a:cxnLst>
                    <a:rect l="T15" t="T16" r="T17" b="T18"/>
                    <a:pathLst>
                      <a:path w="17" h="135">
                        <a:moveTo>
                          <a:pt x="16" y="0"/>
                        </a:moveTo>
                        <a:lnTo>
                          <a:pt x="16" y="134"/>
                        </a:lnTo>
                        <a:lnTo>
                          <a:pt x="0" y="123"/>
                        </a:lnTo>
                        <a:lnTo>
                          <a:pt x="0" y="11"/>
                        </a:lnTo>
                        <a:lnTo>
                          <a:pt x="16" y="0"/>
                        </a:lnTo>
                      </a:path>
                    </a:pathLst>
                  </a:custGeom>
                  <a:solidFill>
                    <a:srgbClr val="82828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2" name="Freeform 137"/>
                  <p:cNvSpPr>
                    <a:spLocks/>
                  </p:cNvSpPr>
                  <p:nvPr/>
                </p:nvSpPr>
                <p:spPr bwMode="auto">
                  <a:xfrm>
                    <a:off x="5290" y="1460"/>
                    <a:ext cx="1" cy="135"/>
                  </a:xfrm>
                  <a:custGeom>
                    <a:avLst/>
                    <a:gdLst>
                      <a:gd name="T0" fmla="*/ 0 w 1"/>
                      <a:gd name="T1" fmla="*/ 134 h 135"/>
                      <a:gd name="T2" fmla="*/ 0 w 1"/>
                      <a:gd name="T3" fmla="*/ 133 h 135"/>
                      <a:gd name="T4" fmla="*/ 0 w 1"/>
                      <a:gd name="T5" fmla="*/ 0 h 135"/>
                      <a:gd name="T6" fmla="*/ 0 w 1"/>
                      <a:gd name="T7" fmla="*/ 133 h 135"/>
                      <a:gd name="T8" fmla="*/ 0 w 1"/>
                      <a:gd name="T9" fmla="*/ 134 h 135"/>
                      <a:gd name="T10" fmla="*/ 0 60000 65536"/>
                      <a:gd name="T11" fmla="*/ 0 60000 65536"/>
                      <a:gd name="T12" fmla="*/ 0 60000 65536"/>
                      <a:gd name="T13" fmla="*/ 0 60000 65536"/>
                      <a:gd name="T14" fmla="*/ 0 60000 65536"/>
                      <a:gd name="T15" fmla="*/ 0 w 1"/>
                      <a:gd name="T16" fmla="*/ 0 h 135"/>
                      <a:gd name="T17" fmla="*/ 1 w 1"/>
                      <a:gd name="T18" fmla="*/ 135 h 135"/>
                    </a:gdLst>
                    <a:ahLst/>
                    <a:cxnLst>
                      <a:cxn ang="T10">
                        <a:pos x="T0" y="T1"/>
                      </a:cxn>
                      <a:cxn ang="T11">
                        <a:pos x="T2" y="T3"/>
                      </a:cxn>
                      <a:cxn ang="T12">
                        <a:pos x="T4" y="T5"/>
                      </a:cxn>
                      <a:cxn ang="T13">
                        <a:pos x="T6" y="T7"/>
                      </a:cxn>
                      <a:cxn ang="T14">
                        <a:pos x="T8" y="T9"/>
                      </a:cxn>
                    </a:cxnLst>
                    <a:rect l="T15" t="T16" r="T17" b="T18"/>
                    <a:pathLst>
                      <a:path w="1" h="135">
                        <a:moveTo>
                          <a:pt x="0" y="134"/>
                        </a:moveTo>
                        <a:lnTo>
                          <a:pt x="0" y="133"/>
                        </a:lnTo>
                        <a:lnTo>
                          <a:pt x="0" y="0"/>
                        </a:lnTo>
                        <a:lnTo>
                          <a:pt x="0" y="133"/>
                        </a:lnTo>
                        <a:lnTo>
                          <a:pt x="0" y="13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3" name="Freeform 138"/>
                  <p:cNvSpPr>
                    <a:spLocks/>
                  </p:cNvSpPr>
                  <p:nvPr/>
                </p:nvSpPr>
                <p:spPr bwMode="auto">
                  <a:xfrm>
                    <a:off x="5277" y="1584"/>
                    <a:ext cx="17" cy="17"/>
                  </a:xfrm>
                  <a:custGeom>
                    <a:avLst/>
                    <a:gdLst>
                      <a:gd name="T0" fmla="*/ 0 w 17"/>
                      <a:gd name="T1" fmla="*/ 1 h 17"/>
                      <a:gd name="T2" fmla="*/ 1 w 17"/>
                      <a:gd name="T3" fmla="*/ 1 h 17"/>
                      <a:gd name="T4" fmla="*/ 14 w 17"/>
                      <a:gd name="T5" fmla="*/ 16 h 17"/>
                      <a:gd name="T6" fmla="*/ 16 w 17"/>
                      <a:gd name="T7" fmla="*/ 14 h 17"/>
                      <a:gd name="T8" fmla="*/ 2 w 17"/>
                      <a:gd name="T9" fmla="*/ 0 h 17"/>
                      <a:gd name="T10" fmla="*/ 2 w 17"/>
                      <a:gd name="T11" fmla="*/ 1 h 17"/>
                      <a:gd name="T12" fmla="*/ 0 w 17"/>
                      <a:gd name="T13" fmla="*/ 1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
                        </a:moveTo>
                        <a:lnTo>
                          <a:pt x="1" y="1"/>
                        </a:lnTo>
                        <a:lnTo>
                          <a:pt x="14" y="16"/>
                        </a:lnTo>
                        <a:lnTo>
                          <a:pt x="16" y="14"/>
                        </a:lnTo>
                        <a:lnTo>
                          <a:pt x="2" y="0"/>
                        </a:lnTo>
                        <a:lnTo>
                          <a:pt x="2" y="1"/>
                        </a:lnTo>
                        <a:lnTo>
                          <a:pt x="0"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4" name="Freeform 139"/>
                  <p:cNvSpPr>
                    <a:spLocks/>
                  </p:cNvSpPr>
                  <p:nvPr/>
                </p:nvSpPr>
                <p:spPr bwMode="auto">
                  <a:xfrm>
                    <a:off x="5277" y="1470"/>
                    <a:ext cx="17" cy="114"/>
                  </a:xfrm>
                  <a:custGeom>
                    <a:avLst/>
                    <a:gdLst>
                      <a:gd name="T0" fmla="*/ 0 w 17"/>
                      <a:gd name="T1" fmla="*/ 0 h 114"/>
                      <a:gd name="T2" fmla="*/ 0 w 17"/>
                      <a:gd name="T3" fmla="*/ 1 h 114"/>
                      <a:gd name="T4" fmla="*/ 0 w 17"/>
                      <a:gd name="T5" fmla="*/ 113 h 114"/>
                      <a:gd name="T6" fmla="*/ 16 w 17"/>
                      <a:gd name="T7" fmla="*/ 113 h 114"/>
                      <a:gd name="T8" fmla="*/ 16 w 17"/>
                      <a:gd name="T9" fmla="*/ 1 h 114"/>
                      <a:gd name="T10" fmla="*/ 0 w 17"/>
                      <a:gd name="T11" fmla="*/ 0 h 114"/>
                      <a:gd name="T12" fmla="*/ 0 60000 65536"/>
                      <a:gd name="T13" fmla="*/ 0 60000 65536"/>
                      <a:gd name="T14" fmla="*/ 0 60000 65536"/>
                      <a:gd name="T15" fmla="*/ 0 60000 65536"/>
                      <a:gd name="T16" fmla="*/ 0 60000 65536"/>
                      <a:gd name="T17" fmla="*/ 0 60000 65536"/>
                      <a:gd name="T18" fmla="*/ 0 w 17"/>
                      <a:gd name="T19" fmla="*/ 0 h 114"/>
                      <a:gd name="T20" fmla="*/ 17 w 1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7" h="114">
                        <a:moveTo>
                          <a:pt x="0" y="0"/>
                        </a:moveTo>
                        <a:lnTo>
                          <a:pt x="0" y="1"/>
                        </a:lnTo>
                        <a:lnTo>
                          <a:pt x="0" y="113"/>
                        </a:lnTo>
                        <a:lnTo>
                          <a:pt x="16" y="113"/>
                        </a:lnTo>
                        <a:lnTo>
                          <a:pt x="16" y="1"/>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5" name="Freeform 140"/>
                  <p:cNvSpPr>
                    <a:spLocks/>
                  </p:cNvSpPr>
                  <p:nvPr/>
                </p:nvSpPr>
                <p:spPr bwMode="auto">
                  <a:xfrm>
                    <a:off x="5278" y="1459"/>
                    <a:ext cx="17" cy="17"/>
                  </a:xfrm>
                  <a:custGeom>
                    <a:avLst/>
                    <a:gdLst>
                      <a:gd name="T0" fmla="*/ 16 w 17"/>
                      <a:gd name="T1" fmla="*/ 1 h 17"/>
                      <a:gd name="T2" fmla="*/ 13 w 17"/>
                      <a:gd name="T3" fmla="*/ 0 h 17"/>
                      <a:gd name="T4" fmla="*/ 0 w 17"/>
                      <a:gd name="T5" fmla="*/ 14 h 17"/>
                      <a:gd name="T6" fmla="*/ 1 w 17"/>
                      <a:gd name="T7" fmla="*/ 16 h 17"/>
                      <a:gd name="T8" fmla="*/ 14 w 17"/>
                      <a:gd name="T9" fmla="*/ 1 h 17"/>
                      <a:gd name="T10" fmla="*/ 13 w 17"/>
                      <a:gd name="T11" fmla="*/ 1 h 17"/>
                      <a:gd name="T12" fmla="*/ 16 w 17"/>
                      <a:gd name="T13" fmla="*/ 1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
                        </a:moveTo>
                        <a:lnTo>
                          <a:pt x="13" y="0"/>
                        </a:lnTo>
                        <a:lnTo>
                          <a:pt x="0" y="14"/>
                        </a:lnTo>
                        <a:lnTo>
                          <a:pt x="1" y="16"/>
                        </a:lnTo>
                        <a:lnTo>
                          <a:pt x="14" y="1"/>
                        </a:lnTo>
                        <a:lnTo>
                          <a:pt x="13" y="1"/>
                        </a:lnTo>
                        <a:lnTo>
                          <a:pt x="16"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6" name="Freeform 141"/>
                  <p:cNvSpPr>
                    <a:spLocks/>
                  </p:cNvSpPr>
                  <p:nvPr/>
                </p:nvSpPr>
                <p:spPr bwMode="auto">
                  <a:xfrm>
                    <a:off x="5347" y="1460"/>
                    <a:ext cx="17" cy="135"/>
                  </a:xfrm>
                  <a:custGeom>
                    <a:avLst/>
                    <a:gdLst>
                      <a:gd name="T0" fmla="*/ 16 w 17"/>
                      <a:gd name="T1" fmla="*/ 0 h 135"/>
                      <a:gd name="T2" fmla="*/ 16 w 17"/>
                      <a:gd name="T3" fmla="*/ 134 h 135"/>
                      <a:gd name="T4" fmla="*/ 0 w 17"/>
                      <a:gd name="T5" fmla="*/ 123 h 135"/>
                      <a:gd name="T6" fmla="*/ 0 w 17"/>
                      <a:gd name="T7" fmla="*/ 11 h 135"/>
                      <a:gd name="T8" fmla="*/ 16 w 17"/>
                      <a:gd name="T9" fmla="*/ 0 h 135"/>
                      <a:gd name="T10" fmla="*/ 0 60000 65536"/>
                      <a:gd name="T11" fmla="*/ 0 60000 65536"/>
                      <a:gd name="T12" fmla="*/ 0 60000 65536"/>
                      <a:gd name="T13" fmla="*/ 0 60000 65536"/>
                      <a:gd name="T14" fmla="*/ 0 60000 65536"/>
                      <a:gd name="T15" fmla="*/ 0 w 17"/>
                      <a:gd name="T16" fmla="*/ 0 h 135"/>
                      <a:gd name="T17" fmla="*/ 17 w 17"/>
                      <a:gd name="T18" fmla="*/ 135 h 135"/>
                    </a:gdLst>
                    <a:ahLst/>
                    <a:cxnLst>
                      <a:cxn ang="T10">
                        <a:pos x="T0" y="T1"/>
                      </a:cxn>
                      <a:cxn ang="T11">
                        <a:pos x="T2" y="T3"/>
                      </a:cxn>
                      <a:cxn ang="T12">
                        <a:pos x="T4" y="T5"/>
                      </a:cxn>
                      <a:cxn ang="T13">
                        <a:pos x="T6" y="T7"/>
                      </a:cxn>
                      <a:cxn ang="T14">
                        <a:pos x="T8" y="T9"/>
                      </a:cxn>
                    </a:cxnLst>
                    <a:rect l="T15" t="T16" r="T17" b="T18"/>
                    <a:pathLst>
                      <a:path w="17" h="135">
                        <a:moveTo>
                          <a:pt x="16" y="0"/>
                        </a:moveTo>
                        <a:lnTo>
                          <a:pt x="16" y="134"/>
                        </a:lnTo>
                        <a:lnTo>
                          <a:pt x="0" y="123"/>
                        </a:lnTo>
                        <a:lnTo>
                          <a:pt x="0" y="11"/>
                        </a:lnTo>
                        <a:lnTo>
                          <a:pt x="16" y="0"/>
                        </a:lnTo>
                      </a:path>
                    </a:pathLst>
                  </a:custGeom>
                  <a:solidFill>
                    <a:srgbClr val="82828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7" name="Freeform 142"/>
                  <p:cNvSpPr>
                    <a:spLocks/>
                  </p:cNvSpPr>
                  <p:nvPr/>
                </p:nvSpPr>
                <p:spPr bwMode="auto">
                  <a:xfrm>
                    <a:off x="5358" y="1460"/>
                    <a:ext cx="1" cy="135"/>
                  </a:xfrm>
                  <a:custGeom>
                    <a:avLst/>
                    <a:gdLst>
                      <a:gd name="T0" fmla="*/ 0 w 1"/>
                      <a:gd name="T1" fmla="*/ 134 h 135"/>
                      <a:gd name="T2" fmla="*/ 0 w 1"/>
                      <a:gd name="T3" fmla="*/ 133 h 135"/>
                      <a:gd name="T4" fmla="*/ 0 w 1"/>
                      <a:gd name="T5" fmla="*/ 0 h 135"/>
                      <a:gd name="T6" fmla="*/ 0 w 1"/>
                      <a:gd name="T7" fmla="*/ 133 h 135"/>
                      <a:gd name="T8" fmla="*/ 0 w 1"/>
                      <a:gd name="T9" fmla="*/ 134 h 135"/>
                      <a:gd name="T10" fmla="*/ 0 60000 65536"/>
                      <a:gd name="T11" fmla="*/ 0 60000 65536"/>
                      <a:gd name="T12" fmla="*/ 0 60000 65536"/>
                      <a:gd name="T13" fmla="*/ 0 60000 65536"/>
                      <a:gd name="T14" fmla="*/ 0 60000 65536"/>
                      <a:gd name="T15" fmla="*/ 0 w 1"/>
                      <a:gd name="T16" fmla="*/ 0 h 135"/>
                      <a:gd name="T17" fmla="*/ 1 w 1"/>
                      <a:gd name="T18" fmla="*/ 135 h 135"/>
                    </a:gdLst>
                    <a:ahLst/>
                    <a:cxnLst>
                      <a:cxn ang="T10">
                        <a:pos x="T0" y="T1"/>
                      </a:cxn>
                      <a:cxn ang="T11">
                        <a:pos x="T2" y="T3"/>
                      </a:cxn>
                      <a:cxn ang="T12">
                        <a:pos x="T4" y="T5"/>
                      </a:cxn>
                      <a:cxn ang="T13">
                        <a:pos x="T6" y="T7"/>
                      </a:cxn>
                      <a:cxn ang="T14">
                        <a:pos x="T8" y="T9"/>
                      </a:cxn>
                    </a:cxnLst>
                    <a:rect l="T15" t="T16" r="T17" b="T18"/>
                    <a:pathLst>
                      <a:path w="1" h="135">
                        <a:moveTo>
                          <a:pt x="0" y="134"/>
                        </a:moveTo>
                        <a:lnTo>
                          <a:pt x="0" y="133"/>
                        </a:lnTo>
                        <a:lnTo>
                          <a:pt x="0" y="0"/>
                        </a:lnTo>
                        <a:lnTo>
                          <a:pt x="0" y="133"/>
                        </a:lnTo>
                        <a:lnTo>
                          <a:pt x="0" y="13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8" name="Freeform 143"/>
                  <p:cNvSpPr>
                    <a:spLocks/>
                  </p:cNvSpPr>
                  <p:nvPr/>
                </p:nvSpPr>
                <p:spPr bwMode="auto">
                  <a:xfrm>
                    <a:off x="5345" y="1584"/>
                    <a:ext cx="17" cy="17"/>
                  </a:xfrm>
                  <a:custGeom>
                    <a:avLst/>
                    <a:gdLst>
                      <a:gd name="T0" fmla="*/ 0 w 17"/>
                      <a:gd name="T1" fmla="*/ 1 h 17"/>
                      <a:gd name="T2" fmla="*/ 1 w 17"/>
                      <a:gd name="T3" fmla="*/ 1 h 17"/>
                      <a:gd name="T4" fmla="*/ 14 w 17"/>
                      <a:gd name="T5" fmla="*/ 16 h 17"/>
                      <a:gd name="T6" fmla="*/ 16 w 17"/>
                      <a:gd name="T7" fmla="*/ 14 h 17"/>
                      <a:gd name="T8" fmla="*/ 2 w 17"/>
                      <a:gd name="T9" fmla="*/ 0 h 17"/>
                      <a:gd name="T10" fmla="*/ 2 w 17"/>
                      <a:gd name="T11" fmla="*/ 1 h 17"/>
                      <a:gd name="T12" fmla="*/ 0 w 17"/>
                      <a:gd name="T13" fmla="*/ 1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
                        </a:moveTo>
                        <a:lnTo>
                          <a:pt x="1" y="1"/>
                        </a:lnTo>
                        <a:lnTo>
                          <a:pt x="14" y="16"/>
                        </a:lnTo>
                        <a:lnTo>
                          <a:pt x="16" y="14"/>
                        </a:lnTo>
                        <a:lnTo>
                          <a:pt x="2" y="0"/>
                        </a:lnTo>
                        <a:lnTo>
                          <a:pt x="2" y="1"/>
                        </a:lnTo>
                        <a:lnTo>
                          <a:pt x="0"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299" name="Freeform 144"/>
                  <p:cNvSpPr>
                    <a:spLocks/>
                  </p:cNvSpPr>
                  <p:nvPr/>
                </p:nvSpPr>
                <p:spPr bwMode="auto">
                  <a:xfrm>
                    <a:off x="5345" y="1470"/>
                    <a:ext cx="17" cy="114"/>
                  </a:xfrm>
                  <a:custGeom>
                    <a:avLst/>
                    <a:gdLst>
                      <a:gd name="T0" fmla="*/ 0 w 17"/>
                      <a:gd name="T1" fmla="*/ 0 h 114"/>
                      <a:gd name="T2" fmla="*/ 0 w 17"/>
                      <a:gd name="T3" fmla="*/ 1 h 114"/>
                      <a:gd name="T4" fmla="*/ 0 w 17"/>
                      <a:gd name="T5" fmla="*/ 113 h 114"/>
                      <a:gd name="T6" fmla="*/ 16 w 17"/>
                      <a:gd name="T7" fmla="*/ 113 h 114"/>
                      <a:gd name="T8" fmla="*/ 16 w 17"/>
                      <a:gd name="T9" fmla="*/ 1 h 114"/>
                      <a:gd name="T10" fmla="*/ 0 w 17"/>
                      <a:gd name="T11" fmla="*/ 0 h 114"/>
                      <a:gd name="T12" fmla="*/ 0 60000 65536"/>
                      <a:gd name="T13" fmla="*/ 0 60000 65536"/>
                      <a:gd name="T14" fmla="*/ 0 60000 65536"/>
                      <a:gd name="T15" fmla="*/ 0 60000 65536"/>
                      <a:gd name="T16" fmla="*/ 0 60000 65536"/>
                      <a:gd name="T17" fmla="*/ 0 60000 65536"/>
                      <a:gd name="T18" fmla="*/ 0 w 17"/>
                      <a:gd name="T19" fmla="*/ 0 h 114"/>
                      <a:gd name="T20" fmla="*/ 17 w 1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7" h="114">
                        <a:moveTo>
                          <a:pt x="0" y="0"/>
                        </a:moveTo>
                        <a:lnTo>
                          <a:pt x="0" y="1"/>
                        </a:lnTo>
                        <a:lnTo>
                          <a:pt x="0" y="113"/>
                        </a:lnTo>
                        <a:lnTo>
                          <a:pt x="16" y="113"/>
                        </a:lnTo>
                        <a:lnTo>
                          <a:pt x="16" y="1"/>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0" name="Freeform 145"/>
                  <p:cNvSpPr>
                    <a:spLocks/>
                  </p:cNvSpPr>
                  <p:nvPr/>
                </p:nvSpPr>
                <p:spPr bwMode="auto">
                  <a:xfrm>
                    <a:off x="5346" y="1459"/>
                    <a:ext cx="17" cy="17"/>
                  </a:xfrm>
                  <a:custGeom>
                    <a:avLst/>
                    <a:gdLst>
                      <a:gd name="T0" fmla="*/ 16 w 17"/>
                      <a:gd name="T1" fmla="*/ 1 h 17"/>
                      <a:gd name="T2" fmla="*/ 13 w 17"/>
                      <a:gd name="T3" fmla="*/ 0 h 17"/>
                      <a:gd name="T4" fmla="*/ 0 w 17"/>
                      <a:gd name="T5" fmla="*/ 14 h 17"/>
                      <a:gd name="T6" fmla="*/ 1 w 17"/>
                      <a:gd name="T7" fmla="*/ 16 h 17"/>
                      <a:gd name="T8" fmla="*/ 14 w 17"/>
                      <a:gd name="T9" fmla="*/ 1 h 17"/>
                      <a:gd name="T10" fmla="*/ 13 w 17"/>
                      <a:gd name="T11" fmla="*/ 1 h 17"/>
                      <a:gd name="T12" fmla="*/ 16 w 17"/>
                      <a:gd name="T13" fmla="*/ 1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
                        </a:moveTo>
                        <a:lnTo>
                          <a:pt x="13" y="0"/>
                        </a:lnTo>
                        <a:lnTo>
                          <a:pt x="0" y="14"/>
                        </a:lnTo>
                        <a:lnTo>
                          <a:pt x="1" y="16"/>
                        </a:lnTo>
                        <a:lnTo>
                          <a:pt x="14" y="1"/>
                        </a:lnTo>
                        <a:lnTo>
                          <a:pt x="13" y="1"/>
                        </a:lnTo>
                        <a:lnTo>
                          <a:pt x="16"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1" name="Freeform 146"/>
                  <p:cNvSpPr>
                    <a:spLocks/>
                  </p:cNvSpPr>
                  <p:nvPr/>
                </p:nvSpPr>
                <p:spPr bwMode="auto">
                  <a:xfrm>
                    <a:off x="5270" y="1683"/>
                    <a:ext cx="62" cy="67"/>
                  </a:xfrm>
                  <a:custGeom>
                    <a:avLst/>
                    <a:gdLst>
                      <a:gd name="T0" fmla="*/ 33 w 62"/>
                      <a:gd name="T1" fmla="*/ 66 h 67"/>
                      <a:gd name="T2" fmla="*/ 38 w 62"/>
                      <a:gd name="T3" fmla="*/ 65 h 67"/>
                      <a:gd name="T4" fmla="*/ 44 w 62"/>
                      <a:gd name="T5" fmla="*/ 62 h 67"/>
                      <a:gd name="T6" fmla="*/ 49 w 62"/>
                      <a:gd name="T7" fmla="*/ 59 h 67"/>
                      <a:gd name="T8" fmla="*/ 54 w 62"/>
                      <a:gd name="T9" fmla="*/ 54 h 67"/>
                      <a:gd name="T10" fmla="*/ 57 w 62"/>
                      <a:gd name="T11" fmla="*/ 49 h 67"/>
                      <a:gd name="T12" fmla="*/ 59 w 62"/>
                      <a:gd name="T13" fmla="*/ 43 h 67"/>
                      <a:gd name="T14" fmla="*/ 61 w 62"/>
                      <a:gd name="T15" fmla="*/ 37 h 67"/>
                      <a:gd name="T16" fmla="*/ 61 w 62"/>
                      <a:gd name="T17" fmla="*/ 30 h 67"/>
                      <a:gd name="T18" fmla="*/ 59 w 62"/>
                      <a:gd name="T19" fmla="*/ 23 h 67"/>
                      <a:gd name="T20" fmla="*/ 57 w 62"/>
                      <a:gd name="T21" fmla="*/ 17 h 67"/>
                      <a:gd name="T22" fmla="*/ 54 w 62"/>
                      <a:gd name="T23" fmla="*/ 12 h 67"/>
                      <a:gd name="T24" fmla="*/ 49 w 62"/>
                      <a:gd name="T25" fmla="*/ 8 h 67"/>
                      <a:gd name="T26" fmla="*/ 44 w 62"/>
                      <a:gd name="T27" fmla="*/ 4 h 67"/>
                      <a:gd name="T28" fmla="*/ 38 w 62"/>
                      <a:gd name="T29" fmla="*/ 1 h 67"/>
                      <a:gd name="T30" fmla="*/ 33 w 62"/>
                      <a:gd name="T31" fmla="*/ 0 h 67"/>
                      <a:gd name="T32" fmla="*/ 27 w 62"/>
                      <a:gd name="T33" fmla="*/ 0 h 67"/>
                      <a:gd name="T34" fmla="*/ 21 w 62"/>
                      <a:gd name="T35" fmla="*/ 1 h 67"/>
                      <a:gd name="T36" fmla="*/ 16 w 62"/>
                      <a:gd name="T37" fmla="*/ 4 h 67"/>
                      <a:gd name="T38" fmla="*/ 11 w 62"/>
                      <a:gd name="T39" fmla="*/ 8 h 67"/>
                      <a:gd name="T40" fmla="*/ 6 w 62"/>
                      <a:gd name="T41" fmla="*/ 12 h 67"/>
                      <a:gd name="T42" fmla="*/ 3 w 62"/>
                      <a:gd name="T43" fmla="*/ 17 h 67"/>
                      <a:gd name="T44" fmla="*/ 0 w 62"/>
                      <a:gd name="T45" fmla="*/ 23 h 67"/>
                      <a:gd name="T46" fmla="*/ 0 w 62"/>
                      <a:gd name="T47" fmla="*/ 30 h 67"/>
                      <a:gd name="T48" fmla="*/ 0 w 62"/>
                      <a:gd name="T49" fmla="*/ 37 h 67"/>
                      <a:gd name="T50" fmla="*/ 0 w 62"/>
                      <a:gd name="T51" fmla="*/ 43 h 67"/>
                      <a:gd name="T52" fmla="*/ 3 w 62"/>
                      <a:gd name="T53" fmla="*/ 49 h 67"/>
                      <a:gd name="T54" fmla="*/ 6 w 62"/>
                      <a:gd name="T55" fmla="*/ 54 h 67"/>
                      <a:gd name="T56" fmla="*/ 11 w 62"/>
                      <a:gd name="T57" fmla="*/ 59 h 67"/>
                      <a:gd name="T58" fmla="*/ 16 w 62"/>
                      <a:gd name="T59" fmla="*/ 62 h 67"/>
                      <a:gd name="T60" fmla="*/ 21 w 62"/>
                      <a:gd name="T61" fmla="*/ 65 h 67"/>
                      <a:gd name="T62" fmla="*/ 27 w 62"/>
                      <a:gd name="T63" fmla="*/ 66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67"/>
                      <a:gd name="T98" fmla="*/ 62 w 62"/>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67">
                        <a:moveTo>
                          <a:pt x="30" y="66"/>
                        </a:moveTo>
                        <a:lnTo>
                          <a:pt x="33" y="66"/>
                        </a:lnTo>
                        <a:lnTo>
                          <a:pt x="36" y="65"/>
                        </a:lnTo>
                        <a:lnTo>
                          <a:pt x="38" y="65"/>
                        </a:lnTo>
                        <a:lnTo>
                          <a:pt x="42" y="64"/>
                        </a:lnTo>
                        <a:lnTo>
                          <a:pt x="44" y="62"/>
                        </a:lnTo>
                        <a:lnTo>
                          <a:pt x="47" y="60"/>
                        </a:lnTo>
                        <a:lnTo>
                          <a:pt x="49" y="59"/>
                        </a:lnTo>
                        <a:lnTo>
                          <a:pt x="52" y="56"/>
                        </a:lnTo>
                        <a:lnTo>
                          <a:pt x="54" y="54"/>
                        </a:lnTo>
                        <a:lnTo>
                          <a:pt x="55" y="52"/>
                        </a:lnTo>
                        <a:lnTo>
                          <a:pt x="57" y="49"/>
                        </a:lnTo>
                        <a:lnTo>
                          <a:pt x="58" y="46"/>
                        </a:lnTo>
                        <a:lnTo>
                          <a:pt x="59" y="43"/>
                        </a:lnTo>
                        <a:lnTo>
                          <a:pt x="60" y="40"/>
                        </a:lnTo>
                        <a:lnTo>
                          <a:pt x="61" y="37"/>
                        </a:lnTo>
                        <a:lnTo>
                          <a:pt x="61" y="33"/>
                        </a:lnTo>
                        <a:lnTo>
                          <a:pt x="61" y="30"/>
                        </a:lnTo>
                        <a:lnTo>
                          <a:pt x="60" y="27"/>
                        </a:lnTo>
                        <a:lnTo>
                          <a:pt x="59" y="23"/>
                        </a:lnTo>
                        <a:lnTo>
                          <a:pt x="58" y="20"/>
                        </a:lnTo>
                        <a:lnTo>
                          <a:pt x="57" y="17"/>
                        </a:lnTo>
                        <a:lnTo>
                          <a:pt x="55" y="15"/>
                        </a:lnTo>
                        <a:lnTo>
                          <a:pt x="54" y="12"/>
                        </a:lnTo>
                        <a:lnTo>
                          <a:pt x="52" y="10"/>
                        </a:lnTo>
                        <a:lnTo>
                          <a:pt x="49" y="8"/>
                        </a:lnTo>
                        <a:lnTo>
                          <a:pt x="47" y="6"/>
                        </a:lnTo>
                        <a:lnTo>
                          <a:pt x="44" y="4"/>
                        </a:lnTo>
                        <a:lnTo>
                          <a:pt x="42" y="3"/>
                        </a:lnTo>
                        <a:lnTo>
                          <a:pt x="38" y="1"/>
                        </a:lnTo>
                        <a:lnTo>
                          <a:pt x="36" y="1"/>
                        </a:lnTo>
                        <a:lnTo>
                          <a:pt x="33" y="0"/>
                        </a:lnTo>
                        <a:lnTo>
                          <a:pt x="30" y="0"/>
                        </a:lnTo>
                        <a:lnTo>
                          <a:pt x="27" y="0"/>
                        </a:lnTo>
                        <a:lnTo>
                          <a:pt x="23" y="1"/>
                        </a:lnTo>
                        <a:lnTo>
                          <a:pt x="21" y="1"/>
                        </a:lnTo>
                        <a:lnTo>
                          <a:pt x="18" y="3"/>
                        </a:lnTo>
                        <a:lnTo>
                          <a:pt x="16" y="4"/>
                        </a:lnTo>
                        <a:lnTo>
                          <a:pt x="13" y="6"/>
                        </a:lnTo>
                        <a:lnTo>
                          <a:pt x="11" y="8"/>
                        </a:lnTo>
                        <a:lnTo>
                          <a:pt x="8" y="10"/>
                        </a:lnTo>
                        <a:lnTo>
                          <a:pt x="6" y="12"/>
                        </a:lnTo>
                        <a:lnTo>
                          <a:pt x="5" y="15"/>
                        </a:lnTo>
                        <a:lnTo>
                          <a:pt x="3" y="17"/>
                        </a:lnTo>
                        <a:lnTo>
                          <a:pt x="2" y="20"/>
                        </a:lnTo>
                        <a:lnTo>
                          <a:pt x="0" y="23"/>
                        </a:lnTo>
                        <a:lnTo>
                          <a:pt x="0" y="27"/>
                        </a:lnTo>
                        <a:lnTo>
                          <a:pt x="0" y="30"/>
                        </a:lnTo>
                        <a:lnTo>
                          <a:pt x="0" y="33"/>
                        </a:lnTo>
                        <a:lnTo>
                          <a:pt x="0" y="37"/>
                        </a:lnTo>
                        <a:lnTo>
                          <a:pt x="0" y="40"/>
                        </a:lnTo>
                        <a:lnTo>
                          <a:pt x="0" y="43"/>
                        </a:lnTo>
                        <a:lnTo>
                          <a:pt x="2" y="46"/>
                        </a:lnTo>
                        <a:lnTo>
                          <a:pt x="3" y="49"/>
                        </a:lnTo>
                        <a:lnTo>
                          <a:pt x="5" y="52"/>
                        </a:lnTo>
                        <a:lnTo>
                          <a:pt x="6" y="54"/>
                        </a:lnTo>
                        <a:lnTo>
                          <a:pt x="8" y="56"/>
                        </a:lnTo>
                        <a:lnTo>
                          <a:pt x="11" y="59"/>
                        </a:lnTo>
                        <a:lnTo>
                          <a:pt x="13" y="60"/>
                        </a:lnTo>
                        <a:lnTo>
                          <a:pt x="16" y="62"/>
                        </a:lnTo>
                        <a:lnTo>
                          <a:pt x="18" y="64"/>
                        </a:lnTo>
                        <a:lnTo>
                          <a:pt x="21" y="65"/>
                        </a:lnTo>
                        <a:lnTo>
                          <a:pt x="23" y="65"/>
                        </a:lnTo>
                        <a:lnTo>
                          <a:pt x="27" y="66"/>
                        </a:lnTo>
                        <a:lnTo>
                          <a:pt x="30" y="66"/>
                        </a:lnTo>
                      </a:path>
                    </a:pathLst>
                  </a:custGeom>
                  <a:solidFill>
                    <a:srgbClr val="99999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2" name="Freeform 147"/>
                  <p:cNvSpPr>
                    <a:spLocks/>
                  </p:cNvSpPr>
                  <p:nvPr/>
                </p:nvSpPr>
                <p:spPr bwMode="auto">
                  <a:xfrm>
                    <a:off x="5302" y="1717"/>
                    <a:ext cx="32" cy="34"/>
                  </a:xfrm>
                  <a:custGeom>
                    <a:avLst/>
                    <a:gdLst>
                      <a:gd name="T0" fmla="*/ 29 w 32"/>
                      <a:gd name="T1" fmla="*/ 0 h 34"/>
                      <a:gd name="T2" fmla="*/ 28 w 32"/>
                      <a:gd name="T3" fmla="*/ 3 h 34"/>
                      <a:gd name="T4" fmla="*/ 28 w 32"/>
                      <a:gd name="T5" fmla="*/ 6 h 34"/>
                      <a:gd name="T6" fmla="*/ 27 w 32"/>
                      <a:gd name="T7" fmla="*/ 9 h 34"/>
                      <a:gd name="T8" fmla="*/ 26 w 32"/>
                      <a:gd name="T9" fmla="*/ 12 h 34"/>
                      <a:gd name="T10" fmla="*/ 25 w 32"/>
                      <a:gd name="T11" fmla="*/ 15 h 34"/>
                      <a:gd name="T12" fmla="*/ 24 w 32"/>
                      <a:gd name="T13" fmla="*/ 17 h 34"/>
                      <a:gd name="T14" fmla="*/ 22 w 32"/>
                      <a:gd name="T15" fmla="*/ 20 h 34"/>
                      <a:gd name="T16" fmla="*/ 20 w 32"/>
                      <a:gd name="T17" fmla="*/ 22 h 34"/>
                      <a:gd name="T18" fmla="*/ 18 w 32"/>
                      <a:gd name="T19" fmla="*/ 24 h 34"/>
                      <a:gd name="T20" fmla="*/ 15 w 32"/>
                      <a:gd name="T21" fmla="*/ 26 h 34"/>
                      <a:gd name="T22" fmla="*/ 13 w 32"/>
                      <a:gd name="T23" fmla="*/ 27 h 34"/>
                      <a:gd name="T24" fmla="*/ 10 w 32"/>
                      <a:gd name="T25" fmla="*/ 28 h 34"/>
                      <a:gd name="T26" fmla="*/ 8 w 32"/>
                      <a:gd name="T27" fmla="*/ 30 h 34"/>
                      <a:gd name="T28" fmla="*/ 5 w 32"/>
                      <a:gd name="T29" fmla="*/ 30 h 34"/>
                      <a:gd name="T30" fmla="*/ 2 w 32"/>
                      <a:gd name="T31" fmla="*/ 31 h 34"/>
                      <a:gd name="T32" fmla="*/ 0 w 32"/>
                      <a:gd name="T33" fmla="*/ 31 h 34"/>
                      <a:gd name="T34" fmla="*/ 0 w 32"/>
                      <a:gd name="T35" fmla="*/ 33 h 34"/>
                      <a:gd name="T36" fmla="*/ 3 w 32"/>
                      <a:gd name="T37" fmla="*/ 33 h 34"/>
                      <a:gd name="T38" fmla="*/ 5 w 32"/>
                      <a:gd name="T39" fmla="*/ 32 h 34"/>
                      <a:gd name="T40" fmla="*/ 9 w 32"/>
                      <a:gd name="T41" fmla="*/ 32 h 34"/>
                      <a:gd name="T42" fmla="*/ 11 w 32"/>
                      <a:gd name="T43" fmla="*/ 30 h 34"/>
                      <a:gd name="T44" fmla="*/ 15 w 32"/>
                      <a:gd name="T45" fmla="*/ 29 h 34"/>
                      <a:gd name="T46" fmla="*/ 17 w 32"/>
                      <a:gd name="T47" fmla="*/ 27 h 34"/>
                      <a:gd name="T48" fmla="*/ 19 w 32"/>
                      <a:gd name="T49" fmla="*/ 25 h 34"/>
                      <a:gd name="T50" fmla="*/ 21 w 32"/>
                      <a:gd name="T51" fmla="*/ 23 h 34"/>
                      <a:gd name="T52" fmla="*/ 24 w 32"/>
                      <a:gd name="T53" fmla="*/ 21 h 34"/>
                      <a:gd name="T54" fmla="*/ 25 w 32"/>
                      <a:gd name="T55" fmla="*/ 19 h 34"/>
                      <a:gd name="T56" fmla="*/ 26 w 32"/>
                      <a:gd name="T57" fmla="*/ 16 h 34"/>
                      <a:gd name="T58" fmla="*/ 28 w 32"/>
                      <a:gd name="T59" fmla="*/ 13 h 34"/>
                      <a:gd name="T60" fmla="*/ 29 w 32"/>
                      <a:gd name="T61" fmla="*/ 10 h 34"/>
                      <a:gd name="T62" fmla="*/ 30 w 32"/>
                      <a:gd name="T63" fmla="*/ 6 h 34"/>
                      <a:gd name="T64" fmla="*/ 31 w 32"/>
                      <a:gd name="T65" fmla="*/ 3 h 34"/>
                      <a:gd name="T66" fmla="*/ 31 w 32"/>
                      <a:gd name="T67" fmla="*/ 0 h 34"/>
                      <a:gd name="T68" fmla="*/ 29 w 32"/>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34"/>
                      <a:gd name="T107" fmla="*/ 32 w 32"/>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34">
                        <a:moveTo>
                          <a:pt x="29" y="0"/>
                        </a:moveTo>
                        <a:lnTo>
                          <a:pt x="28" y="3"/>
                        </a:lnTo>
                        <a:lnTo>
                          <a:pt x="28" y="6"/>
                        </a:lnTo>
                        <a:lnTo>
                          <a:pt x="27" y="9"/>
                        </a:lnTo>
                        <a:lnTo>
                          <a:pt x="26" y="12"/>
                        </a:lnTo>
                        <a:lnTo>
                          <a:pt x="25" y="15"/>
                        </a:lnTo>
                        <a:lnTo>
                          <a:pt x="24" y="17"/>
                        </a:lnTo>
                        <a:lnTo>
                          <a:pt x="22" y="20"/>
                        </a:lnTo>
                        <a:lnTo>
                          <a:pt x="20" y="22"/>
                        </a:lnTo>
                        <a:lnTo>
                          <a:pt x="18" y="24"/>
                        </a:lnTo>
                        <a:lnTo>
                          <a:pt x="15" y="26"/>
                        </a:lnTo>
                        <a:lnTo>
                          <a:pt x="13" y="27"/>
                        </a:lnTo>
                        <a:lnTo>
                          <a:pt x="10" y="28"/>
                        </a:lnTo>
                        <a:lnTo>
                          <a:pt x="8" y="30"/>
                        </a:lnTo>
                        <a:lnTo>
                          <a:pt x="5" y="30"/>
                        </a:lnTo>
                        <a:lnTo>
                          <a:pt x="2" y="31"/>
                        </a:lnTo>
                        <a:lnTo>
                          <a:pt x="0" y="31"/>
                        </a:lnTo>
                        <a:lnTo>
                          <a:pt x="0" y="33"/>
                        </a:lnTo>
                        <a:lnTo>
                          <a:pt x="3" y="33"/>
                        </a:lnTo>
                        <a:lnTo>
                          <a:pt x="5" y="32"/>
                        </a:lnTo>
                        <a:lnTo>
                          <a:pt x="9" y="32"/>
                        </a:lnTo>
                        <a:lnTo>
                          <a:pt x="11" y="30"/>
                        </a:lnTo>
                        <a:lnTo>
                          <a:pt x="15" y="29"/>
                        </a:lnTo>
                        <a:lnTo>
                          <a:pt x="17" y="27"/>
                        </a:lnTo>
                        <a:lnTo>
                          <a:pt x="19" y="25"/>
                        </a:lnTo>
                        <a:lnTo>
                          <a:pt x="21" y="23"/>
                        </a:lnTo>
                        <a:lnTo>
                          <a:pt x="24" y="21"/>
                        </a:lnTo>
                        <a:lnTo>
                          <a:pt x="25" y="19"/>
                        </a:lnTo>
                        <a:lnTo>
                          <a:pt x="26" y="16"/>
                        </a:lnTo>
                        <a:lnTo>
                          <a:pt x="28" y="13"/>
                        </a:lnTo>
                        <a:lnTo>
                          <a:pt x="29" y="10"/>
                        </a:lnTo>
                        <a:lnTo>
                          <a:pt x="30" y="6"/>
                        </a:lnTo>
                        <a:lnTo>
                          <a:pt x="31" y="3"/>
                        </a:lnTo>
                        <a:lnTo>
                          <a:pt x="31" y="0"/>
                        </a:lnTo>
                        <a:lnTo>
                          <a:pt x="29"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3" name="Freeform 148"/>
                  <p:cNvSpPr>
                    <a:spLocks/>
                  </p:cNvSpPr>
                  <p:nvPr/>
                </p:nvSpPr>
                <p:spPr bwMode="auto">
                  <a:xfrm>
                    <a:off x="5302" y="1682"/>
                    <a:ext cx="32" cy="34"/>
                  </a:xfrm>
                  <a:custGeom>
                    <a:avLst/>
                    <a:gdLst>
                      <a:gd name="T0" fmla="*/ 0 w 32"/>
                      <a:gd name="T1" fmla="*/ 2 h 34"/>
                      <a:gd name="T2" fmla="*/ 2 w 32"/>
                      <a:gd name="T3" fmla="*/ 2 h 34"/>
                      <a:gd name="T4" fmla="*/ 5 w 32"/>
                      <a:gd name="T5" fmla="*/ 3 h 34"/>
                      <a:gd name="T6" fmla="*/ 8 w 32"/>
                      <a:gd name="T7" fmla="*/ 4 h 34"/>
                      <a:gd name="T8" fmla="*/ 10 w 32"/>
                      <a:gd name="T9" fmla="*/ 5 h 34"/>
                      <a:gd name="T10" fmla="*/ 13 w 32"/>
                      <a:gd name="T11" fmla="*/ 6 h 34"/>
                      <a:gd name="T12" fmla="*/ 15 w 32"/>
                      <a:gd name="T13" fmla="*/ 7 h 34"/>
                      <a:gd name="T14" fmla="*/ 18 w 32"/>
                      <a:gd name="T15" fmla="*/ 9 h 34"/>
                      <a:gd name="T16" fmla="*/ 20 w 32"/>
                      <a:gd name="T17" fmla="*/ 11 h 34"/>
                      <a:gd name="T18" fmla="*/ 22 w 32"/>
                      <a:gd name="T19" fmla="*/ 13 h 34"/>
                      <a:gd name="T20" fmla="*/ 24 w 32"/>
                      <a:gd name="T21" fmla="*/ 16 h 34"/>
                      <a:gd name="T22" fmla="*/ 25 w 32"/>
                      <a:gd name="T23" fmla="*/ 18 h 34"/>
                      <a:gd name="T24" fmla="*/ 26 w 32"/>
                      <a:gd name="T25" fmla="*/ 21 h 34"/>
                      <a:gd name="T26" fmla="*/ 27 w 32"/>
                      <a:gd name="T27" fmla="*/ 24 h 34"/>
                      <a:gd name="T28" fmla="*/ 28 w 32"/>
                      <a:gd name="T29" fmla="*/ 27 h 34"/>
                      <a:gd name="T30" fmla="*/ 28 w 32"/>
                      <a:gd name="T31" fmla="*/ 30 h 34"/>
                      <a:gd name="T32" fmla="*/ 29 w 32"/>
                      <a:gd name="T33" fmla="*/ 33 h 34"/>
                      <a:gd name="T34" fmla="*/ 31 w 32"/>
                      <a:gd name="T35" fmla="*/ 33 h 34"/>
                      <a:gd name="T36" fmla="*/ 31 w 32"/>
                      <a:gd name="T37" fmla="*/ 30 h 34"/>
                      <a:gd name="T38" fmla="*/ 30 w 32"/>
                      <a:gd name="T39" fmla="*/ 27 h 34"/>
                      <a:gd name="T40" fmla="*/ 29 w 32"/>
                      <a:gd name="T41" fmla="*/ 23 h 34"/>
                      <a:gd name="T42" fmla="*/ 28 w 32"/>
                      <a:gd name="T43" fmla="*/ 20 h 34"/>
                      <a:gd name="T44" fmla="*/ 26 w 32"/>
                      <a:gd name="T45" fmla="*/ 17 h 34"/>
                      <a:gd name="T46" fmla="*/ 25 w 32"/>
                      <a:gd name="T47" fmla="*/ 15 h 34"/>
                      <a:gd name="T48" fmla="*/ 24 w 32"/>
                      <a:gd name="T49" fmla="*/ 12 h 34"/>
                      <a:gd name="T50" fmla="*/ 21 w 32"/>
                      <a:gd name="T51" fmla="*/ 10 h 34"/>
                      <a:gd name="T52" fmla="*/ 19 w 32"/>
                      <a:gd name="T53" fmla="*/ 8 h 34"/>
                      <a:gd name="T54" fmla="*/ 17 w 32"/>
                      <a:gd name="T55" fmla="*/ 6 h 34"/>
                      <a:gd name="T56" fmla="*/ 15 w 32"/>
                      <a:gd name="T57" fmla="*/ 4 h 34"/>
                      <a:gd name="T58" fmla="*/ 11 w 32"/>
                      <a:gd name="T59" fmla="*/ 3 h 34"/>
                      <a:gd name="T60" fmla="*/ 9 w 32"/>
                      <a:gd name="T61" fmla="*/ 1 h 34"/>
                      <a:gd name="T62" fmla="*/ 5 w 32"/>
                      <a:gd name="T63" fmla="*/ 1 h 34"/>
                      <a:gd name="T64" fmla="*/ 3 w 32"/>
                      <a:gd name="T65" fmla="*/ 0 h 34"/>
                      <a:gd name="T66" fmla="*/ 0 w 32"/>
                      <a:gd name="T67" fmla="*/ 0 h 34"/>
                      <a:gd name="T68" fmla="*/ 0 w 32"/>
                      <a:gd name="T69" fmla="*/ 2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34"/>
                      <a:gd name="T107" fmla="*/ 32 w 32"/>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34">
                        <a:moveTo>
                          <a:pt x="0" y="2"/>
                        </a:moveTo>
                        <a:lnTo>
                          <a:pt x="2" y="2"/>
                        </a:lnTo>
                        <a:lnTo>
                          <a:pt x="5" y="3"/>
                        </a:lnTo>
                        <a:lnTo>
                          <a:pt x="8" y="4"/>
                        </a:lnTo>
                        <a:lnTo>
                          <a:pt x="10" y="5"/>
                        </a:lnTo>
                        <a:lnTo>
                          <a:pt x="13" y="6"/>
                        </a:lnTo>
                        <a:lnTo>
                          <a:pt x="15" y="7"/>
                        </a:lnTo>
                        <a:lnTo>
                          <a:pt x="18" y="9"/>
                        </a:lnTo>
                        <a:lnTo>
                          <a:pt x="20" y="11"/>
                        </a:lnTo>
                        <a:lnTo>
                          <a:pt x="22" y="13"/>
                        </a:lnTo>
                        <a:lnTo>
                          <a:pt x="24" y="16"/>
                        </a:lnTo>
                        <a:lnTo>
                          <a:pt x="25" y="18"/>
                        </a:lnTo>
                        <a:lnTo>
                          <a:pt x="26" y="21"/>
                        </a:lnTo>
                        <a:lnTo>
                          <a:pt x="27" y="24"/>
                        </a:lnTo>
                        <a:lnTo>
                          <a:pt x="28" y="27"/>
                        </a:lnTo>
                        <a:lnTo>
                          <a:pt x="28" y="30"/>
                        </a:lnTo>
                        <a:lnTo>
                          <a:pt x="29" y="33"/>
                        </a:lnTo>
                        <a:lnTo>
                          <a:pt x="31" y="33"/>
                        </a:lnTo>
                        <a:lnTo>
                          <a:pt x="31" y="30"/>
                        </a:lnTo>
                        <a:lnTo>
                          <a:pt x="30" y="27"/>
                        </a:lnTo>
                        <a:lnTo>
                          <a:pt x="29" y="23"/>
                        </a:lnTo>
                        <a:lnTo>
                          <a:pt x="28" y="20"/>
                        </a:lnTo>
                        <a:lnTo>
                          <a:pt x="26" y="17"/>
                        </a:lnTo>
                        <a:lnTo>
                          <a:pt x="25" y="15"/>
                        </a:lnTo>
                        <a:lnTo>
                          <a:pt x="24" y="12"/>
                        </a:lnTo>
                        <a:lnTo>
                          <a:pt x="21" y="10"/>
                        </a:lnTo>
                        <a:lnTo>
                          <a:pt x="19" y="8"/>
                        </a:lnTo>
                        <a:lnTo>
                          <a:pt x="17" y="6"/>
                        </a:lnTo>
                        <a:lnTo>
                          <a:pt x="15" y="4"/>
                        </a:lnTo>
                        <a:lnTo>
                          <a:pt x="11" y="3"/>
                        </a:lnTo>
                        <a:lnTo>
                          <a:pt x="9" y="1"/>
                        </a:lnTo>
                        <a:lnTo>
                          <a:pt x="5" y="1"/>
                        </a:lnTo>
                        <a:lnTo>
                          <a:pt x="3" y="0"/>
                        </a:lnTo>
                        <a:lnTo>
                          <a:pt x="0" y="0"/>
                        </a:lnTo>
                        <a:lnTo>
                          <a:pt x="0" y="2"/>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4" name="Freeform 149"/>
                  <p:cNvSpPr>
                    <a:spLocks/>
                  </p:cNvSpPr>
                  <p:nvPr/>
                </p:nvSpPr>
                <p:spPr bwMode="auto">
                  <a:xfrm>
                    <a:off x="5270" y="1682"/>
                    <a:ext cx="31" cy="34"/>
                  </a:xfrm>
                  <a:custGeom>
                    <a:avLst/>
                    <a:gdLst>
                      <a:gd name="T0" fmla="*/ 1 w 31"/>
                      <a:gd name="T1" fmla="*/ 33 h 34"/>
                      <a:gd name="T2" fmla="*/ 1 w 31"/>
                      <a:gd name="T3" fmla="*/ 30 h 34"/>
                      <a:gd name="T4" fmla="*/ 2 w 31"/>
                      <a:gd name="T5" fmla="*/ 27 h 34"/>
                      <a:gd name="T6" fmla="*/ 3 w 31"/>
                      <a:gd name="T7" fmla="*/ 24 h 34"/>
                      <a:gd name="T8" fmla="*/ 4 w 31"/>
                      <a:gd name="T9" fmla="*/ 21 h 34"/>
                      <a:gd name="T10" fmla="*/ 5 w 31"/>
                      <a:gd name="T11" fmla="*/ 18 h 34"/>
                      <a:gd name="T12" fmla="*/ 6 w 31"/>
                      <a:gd name="T13" fmla="*/ 16 h 34"/>
                      <a:gd name="T14" fmla="*/ 8 w 31"/>
                      <a:gd name="T15" fmla="*/ 13 h 34"/>
                      <a:gd name="T16" fmla="*/ 10 w 31"/>
                      <a:gd name="T17" fmla="*/ 11 h 34"/>
                      <a:gd name="T18" fmla="*/ 11 w 31"/>
                      <a:gd name="T19" fmla="*/ 9 h 34"/>
                      <a:gd name="T20" fmla="*/ 14 w 31"/>
                      <a:gd name="T21" fmla="*/ 7 h 34"/>
                      <a:gd name="T22" fmla="*/ 16 w 31"/>
                      <a:gd name="T23" fmla="*/ 6 h 34"/>
                      <a:gd name="T24" fmla="*/ 19 w 31"/>
                      <a:gd name="T25" fmla="*/ 5 h 34"/>
                      <a:gd name="T26" fmla="*/ 21 w 31"/>
                      <a:gd name="T27" fmla="*/ 4 h 34"/>
                      <a:gd name="T28" fmla="*/ 24 w 31"/>
                      <a:gd name="T29" fmla="*/ 3 h 34"/>
                      <a:gd name="T30" fmla="*/ 27 w 31"/>
                      <a:gd name="T31" fmla="*/ 2 h 34"/>
                      <a:gd name="T32" fmla="*/ 30 w 31"/>
                      <a:gd name="T33" fmla="*/ 2 h 34"/>
                      <a:gd name="T34" fmla="*/ 30 w 31"/>
                      <a:gd name="T35" fmla="*/ 0 h 34"/>
                      <a:gd name="T36" fmla="*/ 26 w 31"/>
                      <a:gd name="T37" fmla="*/ 0 h 34"/>
                      <a:gd name="T38" fmla="*/ 24 w 31"/>
                      <a:gd name="T39" fmla="*/ 1 h 34"/>
                      <a:gd name="T40" fmla="*/ 20 w 31"/>
                      <a:gd name="T41" fmla="*/ 1 h 34"/>
                      <a:gd name="T42" fmla="*/ 18 w 31"/>
                      <a:gd name="T43" fmla="*/ 3 h 34"/>
                      <a:gd name="T44" fmla="*/ 15 w 31"/>
                      <a:gd name="T45" fmla="*/ 4 h 34"/>
                      <a:gd name="T46" fmla="*/ 13 w 31"/>
                      <a:gd name="T47" fmla="*/ 6 h 34"/>
                      <a:gd name="T48" fmla="*/ 10 w 31"/>
                      <a:gd name="T49" fmla="*/ 8 h 34"/>
                      <a:gd name="T50" fmla="*/ 8 w 31"/>
                      <a:gd name="T51" fmla="*/ 10 h 34"/>
                      <a:gd name="T52" fmla="*/ 6 w 31"/>
                      <a:gd name="T53" fmla="*/ 12 h 34"/>
                      <a:gd name="T54" fmla="*/ 5 w 31"/>
                      <a:gd name="T55" fmla="*/ 15 h 34"/>
                      <a:gd name="T56" fmla="*/ 3 w 31"/>
                      <a:gd name="T57" fmla="*/ 17 h 34"/>
                      <a:gd name="T58" fmla="*/ 2 w 31"/>
                      <a:gd name="T59" fmla="*/ 20 h 34"/>
                      <a:gd name="T60" fmla="*/ 0 w 31"/>
                      <a:gd name="T61" fmla="*/ 23 h 34"/>
                      <a:gd name="T62" fmla="*/ 0 w 31"/>
                      <a:gd name="T63" fmla="*/ 27 h 34"/>
                      <a:gd name="T64" fmla="*/ 0 w 31"/>
                      <a:gd name="T65" fmla="*/ 30 h 34"/>
                      <a:gd name="T66" fmla="*/ 0 w 31"/>
                      <a:gd name="T67" fmla="*/ 33 h 34"/>
                      <a:gd name="T68" fmla="*/ 1 w 31"/>
                      <a:gd name="T69" fmla="*/ 33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34"/>
                      <a:gd name="T107" fmla="*/ 31 w 31"/>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34">
                        <a:moveTo>
                          <a:pt x="1" y="33"/>
                        </a:moveTo>
                        <a:lnTo>
                          <a:pt x="1" y="30"/>
                        </a:lnTo>
                        <a:lnTo>
                          <a:pt x="2" y="27"/>
                        </a:lnTo>
                        <a:lnTo>
                          <a:pt x="3" y="24"/>
                        </a:lnTo>
                        <a:lnTo>
                          <a:pt x="4" y="21"/>
                        </a:lnTo>
                        <a:lnTo>
                          <a:pt x="5" y="18"/>
                        </a:lnTo>
                        <a:lnTo>
                          <a:pt x="6" y="16"/>
                        </a:lnTo>
                        <a:lnTo>
                          <a:pt x="8" y="13"/>
                        </a:lnTo>
                        <a:lnTo>
                          <a:pt x="10" y="11"/>
                        </a:lnTo>
                        <a:lnTo>
                          <a:pt x="11" y="9"/>
                        </a:lnTo>
                        <a:lnTo>
                          <a:pt x="14" y="7"/>
                        </a:lnTo>
                        <a:lnTo>
                          <a:pt x="16" y="6"/>
                        </a:lnTo>
                        <a:lnTo>
                          <a:pt x="19" y="5"/>
                        </a:lnTo>
                        <a:lnTo>
                          <a:pt x="21" y="4"/>
                        </a:lnTo>
                        <a:lnTo>
                          <a:pt x="24" y="3"/>
                        </a:lnTo>
                        <a:lnTo>
                          <a:pt x="27" y="2"/>
                        </a:lnTo>
                        <a:lnTo>
                          <a:pt x="30" y="2"/>
                        </a:lnTo>
                        <a:lnTo>
                          <a:pt x="30" y="0"/>
                        </a:lnTo>
                        <a:lnTo>
                          <a:pt x="26" y="0"/>
                        </a:lnTo>
                        <a:lnTo>
                          <a:pt x="24" y="1"/>
                        </a:lnTo>
                        <a:lnTo>
                          <a:pt x="20" y="1"/>
                        </a:lnTo>
                        <a:lnTo>
                          <a:pt x="18" y="3"/>
                        </a:lnTo>
                        <a:lnTo>
                          <a:pt x="15" y="4"/>
                        </a:lnTo>
                        <a:lnTo>
                          <a:pt x="13" y="6"/>
                        </a:lnTo>
                        <a:lnTo>
                          <a:pt x="10" y="8"/>
                        </a:lnTo>
                        <a:lnTo>
                          <a:pt x="8" y="10"/>
                        </a:lnTo>
                        <a:lnTo>
                          <a:pt x="6" y="12"/>
                        </a:lnTo>
                        <a:lnTo>
                          <a:pt x="5" y="15"/>
                        </a:lnTo>
                        <a:lnTo>
                          <a:pt x="3" y="17"/>
                        </a:lnTo>
                        <a:lnTo>
                          <a:pt x="2" y="20"/>
                        </a:lnTo>
                        <a:lnTo>
                          <a:pt x="0" y="23"/>
                        </a:lnTo>
                        <a:lnTo>
                          <a:pt x="0" y="27"/>
                        </a:lnTo>
                        <a:lnTo>
                          <a:pt x="0" y="30"/>
                        </a:lnTo>
                        <a:lnTo>
                          <a:pt x="0" y="33"/>
                        </a:lnTo>
                        <a:lnTo>
                          <a:pt x="1" y="33"/>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5" name="Freeform 150"/>
                  <p:cNvSpPr>
                    <a:spLocks/>
                  </p:cNvSpPr>
                  <p:nvPr/>
                </p:nvSpPr>
                <p:spPr bwMode="auto">
                  <a:xfrm>
                    <a:off x="5270" y="1717"/>
                    <a:ext cx="31" cy="34"/>
                  </a:xfrm>
                  <a:custGeom>
                    <a:avLst/>
                    <a:gdLst>
                      <a:gd name="T0" fmla="*/ 30 w 31"/>
                      <a:gd name="T1" fmla="*/ 31 h 34"/>
                      <a:gd name="T2" fmla="*/ 27 w 31"/>
                      <a:gd name="T3" fmla="*/ 31 h 34"/>
                      <a:gd name="T4" fmla="*/ 24 w 31"/>
                      <a:gd name="T5" fmla="*/ 30 h 34"/>
                      <a:gd name="T6" fmla="*/ 21 w 31"/>
                      <a:gd name="T7" fmla="*/ 30 h 34"/>
                      <a:gd name="T8" fmla="*/ 19 w 31"/>
                      <a:gd name="T9" fmla="*/ 28 h 34"/>
                      <a:gd name="T10" fmla="*/ 16 w 31"/>
                      <a:gd name="T11" fmla="*/ 27 h 34"/>
                      <a:gd name="T12" fmla="*/ 14 w 31"/>
                      <a:gd name="T13" fmla="*/ 26 h 34"/>
                      <a:gd name="T14" fmla="*/ 11 w 31"/>
                      <a:gd name="T15" fmla="*/ 24 h 34"/>
                      <a:gd name="T16" fmla="*/ 10 w 31"/>
                      <a:gd name="T17" fmla="*/ 22 h 34"/>
                      <a:gd name="T18" fmla="*/ 8 w 31"/>
                      <a:gd name="T19" fmla="*/ 20 h 34"/>
                      <a:gd name="T20" fmla="*/ 6 w 31"/>
                      <a:gd name="T21" fmla="*/ 17 h 34"/>
                      <a:gd name="T22" fmla="*/ 5 w 31"/>
                      <a:gd name="T23" fmla="*/ 15 h 34"/>
                      <a:gd name="T24" fmla="*/ 4 w 31"/>
                      <a:gd name="T25" fmla="*/ 12 h 34"/>
                      <a:gd name="T26" fmla="*/ 3 w 31"/>
                      <a:gd name="T27" fmla="*/ 9 h 34"/>
                      <a:gd name="T28" fmla="*/ 2 w 31"/>
                      <a:gd name="T29" fmla="*/ 6 h 34"/>
                      <a:gd name="T30" fmla="*/ 1 w 31"/>
                      <a:gd name="T31" fmla="*/ 3 h 34"/>
                      <a:gd name="T32" fmla="*/ 1 w 31"/>
                      <a:gd name="T33" fmla="*/ 0 h 34"/>
                      <a:gd name="T34" fmla="*/ 0 w 31"/>
                      <a:gd name="T35" fmla="*/ 0 h 34"/>
                      <a:gd name="T36" fmla="*/ 0 w 31"/>
                      <a:gd name="T37" fmla="*/ 3 h 34"/>
                      <a:gd name="T38" fmla="*/ 0 w 31"/>
                      <a:gd name="T39" fmla="*/ 6 h 34"/>
                      <a:gd name="T40" fmla="*/ 0 w 31"/>
                      <a:gd name="T41" fmla="*/ 10 h 34"/>
                      <a:gd name="T42" fmla="*/ 2 w 31"/>
                      <a:gd name="T43" fmla="*/ 13 h 34"/>
                      <a:gd name="T44" fmla="*/ 3 w 31"/>
                      <a:gd name="T45" fmla="*/ 16 h 34"/>
                      <a:gd name="T46" fmla="*/ 5 w 31"/>
                      <a:gd name="T47" fmla="*/ 19 h 34"/>
                      <a:gd name="T48" fmla="*/ 6 w 31"/>
                      <a:gd name="T49" fmla="*/ 21 h 34"/>
                      <a:gd name="T50" fmla="*/ 8 w 31"/>
                      <a:gd name="T51" fmla="*/ 23 h 34"/>
                      <a:gd name="T52" fmla="*/ 10 w 31"/>
                      <a:gd name="T53" fmla="*/ 25 h 34"/>
                      <a:gd name="T54" fmla="*/ 13 w 31"/>
                      <a:gd name="T55" fmla="*/ 27 h 34"/>
                      <a:gd name="T56" fmla="*/ 15 w 31"/>
                      <a:gd name="T57" fmla="*/ 29 h 34"/>
                      <a:gd name="T58" fmla="*/ 18 w 31"/>
                      <a:gd name="T59" fmla="*/ 30 h 34"/>
                      <a:gd name="T60" fmla="*/ 20 w 31"/>
                      <a:gd name="T61" fmla="*/ 32 h 34"/>
                      <a:gd name="T62" fmla="*/ 24 w 31"/>
                      <a:gd name="T63" fmla="*/ 32 h 34"/>
                      <a:gd name="T64" fmla="*/ 26 w 31"/>
                      <a:gd name="T65" fmla="*/ 33 h 34"/>
                      <a:gd name="T66" fmla="*/ 30 w 31"/>
                      <a:gd name="T67" fmla="*/ 33 h 34"/>
                      <a:gd name="T68" fmla="*/ 30 w 31"/>
                      <a:gd name="T69" fmla="*/ 31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34"/>
                      <a:gd name="T107" fmla="*/ 31 w 31"/>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34">
                        <a:moveTo>
                          <a:pt x="30" y="31"/>
                        </a:moveTo>
                        <a:lnTo>
                          <a:pt x="27" y="31"/>
                        </a:lnTo>
                        <a:lnTo>
                          <a:pt x="24" y="30"/>
                        </a:lnTo>
                        <a:lnTo>
                          <a:pt x="21" y="30"/>
                        </a:lnTo>
                        <a:lnTo>
                          <a:pt x="19" y="28"/>
                        </a:lnTo>
                        <a:lnTo>
                          <a:pt x="16" y="27"/>
                        </a:lnTo>
                        <a:lnTo>
                          <a:pt x="14" y="26"/>
                        </a:lnTo>
                        <a:lnTo>
                          <a:pt x="11" y="24"/>
                        </a:lnTo>
                        <a:lnTo>
                          <a:pt x="10" y="22"/>
                        </a:lnTo>
                        <a:lnTo>
                          <a:pt x="8" y="20"/>
                        </a:lnTo>
                        <a:lnTo>
                          <a:pt x="6" y="17"/>
                        </a:lnTo>
                        <a:lnTo>
                          <a:pt x="5" y="15"/>
                        </a:lnTo>
                        <a:lnTo>
                          <a:pt x="4" y="12"/>
                        </a:lnTo>
                        <a:lnTo>
                          <a:pt x="3" y="9"/>
                        </a:lnTo>
                        <a:lnTo>
                          <a:pt x="2" y="6"/>
                        </a:lnTo>
                        <a:lnTo>
                          <a:pt x="1" y="3"/>
                        </a:lnTo>
                        <a:lnTo>
                          <a:pt x="1" y="0"/>
                        </a:lnTo>
                        <a:lnTo>
                          <a:pt x="0" y="0"/>
                        </a:lnTo>
                        <a:lnTo>
                          <a:pt x="0" y="3"/>
                        </a:lnTo>
                        <a:lnTo>
                          <a:pt x="0" y="6"/>
                        </a:lnTo>
                        <a:lnTo>
                          <a:pt x="0" y="10"/>
                        </a:lnTo>
                        <a:lnTo>
                          <a:pt x="2" y="13"/>
                        </a:lnTo>
                        <a:lnTo>
                          <a:pt x="3" y="16"/>
                        </a:lnTo>
                        <a:lnTo>
                          <a:pt x="5" y="19"/>
                        </a:lnTo>
                        <a:lnTo>
                          <a:pt x="6" y="21"/>
                        </a:lnTo>
                        <a:lnTo>
                          <a:pt x="8" y="23"/>
                        </a:lnTo>
                        <a:lnTo>
                          <a:pt x="10" y="25"/>
                        </a:lnTo>
                        <a:lnTo>
                          <a:pt x="13" y="27"/>
                        </a:lnTo>
                        <a:lnTo>
                          <a:pt x="15" y="29"/>
                        </a:lnTo>
                        <a:lnTo>
                          <a:pt x="18" y="30"/>
                        </a:lnTo>
                        <a:lnTo>
                          <a:pt x="20" y="32"/>
                        </a:lnTo>
                        <a:lnTo>
                          <a:pt x="24" y="32"/>
                        </a:lnTo>
                        <a:lnTo>
                          <a:pt x="26" y="33"/>
                        </a:lnTo>
                        <a:lnTo>
                          <a:pt x="30" y="33"/>
                        </a:lnTo>
                        <a:lnTo>
                          <a:pt x="30" y="3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6" name="Freeform 151"/>
                  <p:cNvSpPr>
                    <a:spLocks/>
                  </p:cNvSpPr>
                  <p:nvPr/>
                </p:nvSpPr>
                <p:spPr bwMode="auto">
                  <a:xfrm>
                    <a:off x="5275" y="1703"/>
                    <a:ext cx="27" cy="42"/>
                  </a:xfrm>
                  <a:custGeom>
                    <a:avLst/>
                    <a:gdLst>
                      <a:gd name="T0" fmla="*/ 3 w 27"/>
                      <a:gd name="T1" fmla="*/ 0 h 42"/>
                      <a:gd name="T2" fmla="*/ 1 w 27"/>
                      <a:gd name="T3" fmla="*/ 2 h 42"/>
                      <a:gd name="T4" fmla="*/ 0 w 27"/>
                      <a:gd name="T5" fmla="*/ 5 h 42"/>
                      <a:gd name="T6" fmla="*/ 0 w 27"/>
                      <a:gd name="T7" fmla="*/ 8 h 42"/>
                      <a:gd name="T8" fmla="*/ 0 w 27"/>
                      <a:gd name="T9" fmla="*/ 11 h 42"/>
                      <a:gd name="T10" fmla="*/ 0 w 27"/>
                      <a:gd name="T11" fmla="*/ 14 h 42"/>
                      <a:gd name="T12" fmla="*/ 0 w 27"/>
                      <a:gd name="T13" fmla="*/ 17 h 42"/>
                      <a:gd name="T14" fmla="*/ 0 w 27"/>
                      <a:gd name="T15" fmla="*/ 21 h 42"/>
                      <a:gd name="T16" fmla="*/ 1 w 27"/>
                      <a:gd name="T17" fmla="*/ 24 h 42"/>
                      <a:gd name="T18" fmla="*/ 3 w 27"/>
                      <a:gd name="T19" fmla="*/ 28 h 42"/>
                      <a:gd name="T20" fmla="*/ 5 w 27"/>
                      <a:gd name="T21" fmla="*/ 30 h 42"/>
                      <a:gd name="T22" fmla="*/ 7 w 27"/>
                      <a:gd name="T23" fmla="*/ 33 h 42"/>
                      <a:gd name="T24" fmla="*/ 10 w 27"/>
                      <a:gd name="T25" fmla="*/ 36 h 42"/>
                      <a:gd name="T26" fmla="*/ 13 w 27"/>
                      <a:gd name="T27" fmla="*/ 38 h 42"/>
                      <a:gd name="T28" fmla="*/ 17 w 27"/>
                      <a:gd name="T29" fmla="*/ 39 h 42"/>
                      <a:gd name="T30" fmla="*/ 21 w 27"/>
                      <a:gd name="T31" fmla="*/ 40 h 42"/>
                      <a:gd name="T32" fmla="*/ 26 w 27"/>
                      <a:gd name="T33" fmla="*/ 41 h 42"/>
                      <a:gd name="T34" fmla="*/ 24 w 27"/>
                      <a:gd name="T35" fmla="*/ 39 h 42"/>
                      <a:gd name="T36" fmla="*/ 22 w 27"/>
                      <a:gd name="T37" fmla="*/ 37 h 42"/>
                      <a:gd name="T38" fmla="*/ 20 w 27"/>
                      <a:gd name="T39" fmla="*/ 35 h 42"/>
                      <a:gd name="T40" fmla="*/ 18 w 27"/>
                      <a:gd name="T41" fmla="*/ 33 h 42"/>
                      <a:gd name="T42" fmla="*/ 16 w 27"/>
                      <a:gd name="T43" fmla="*/ 31 h 42"/>
                      <a:gd name="T44" fmla="*/ 14 w 27"/>
                      <a:gd name="T45" fmla="*/ 28 h 42"/>
                      <a:gd name="T46" fmla="*/ 12 w 27"/>
                      <a:gd name="T47" fmla="*/ 26 h 42"/>
                      <a:gd name="T48" fmla="*/ 11 w 27"/>
                      <a:gd name="T49" fmla="*/ 24 h 42"/>
                      <a:gd name="T50" fmla="*/ 8 w 27"/>
                      <a:gd name="T51" fmla="*/ 21 h 42"/>
                      <a:gd name="T52" fmla="*/ 7 w 27"/>
                      <a:gd name="T53" fmla="*/ 18 h 42"/>
                      <a:gd name="T54" fmla="*/ 6 w 27"/>
                      <a:gd name="T55" fmla="*/ 15 h 42"/>
                      <a:gd name="T56" fmla="*/ 5 w 27"/>
                      <a:gd name="T57" fmla="*/ 13 h 42"/>
                      <a:gd name="T58" fmla="*/ 4 w 27"/>
                      <a:gd name="T59" fmla="*/ 9 h 42"/>
                      <a:gd name="T60" fmla="*/ 3 w 27"/>
                      <a:gd name="T61" fmla="*/ 6 h 42"/>
                      <a:gd name="T62" fmla="*/ 3 w 27"/>
                      <a:gd name="T63" fmla="*/ 3 h 42"/>
                      <a:gd name="T64" fmla="*/ 3 w 27"/>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42"/>
                      <a:gd name="T101" fmla="*/ 27 w 27"/>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42">
                        <a:moveTo>
                          <a:pt x="3" y="0"/>
                        </a:moveTo>
                        <a:lnTo>
                          <a:pt x="1" y="2"/>
                        </a:lnTo>
                        <a:lnTo>
                          <a:pt x="0" y="5"/>
                        </a:lnTo>
                        <a:lnTo>
                          <a:pt x="0" y="8"/>
                        </a:lnTo>
                        <a:lnTo>
                          <a:pt x="0" y="11"/>
                        </a:lnTo>
                        <a:lnTo>
                          <a:pt x="0" y="14"/>
                        </a:lnTo>
                        <a:lnTo>
                          <a:pt x="0" y="17"/>
                        </a:lnTo>
                        <a:lnTo>
                          <a:pt x="0" y="21"/>
                        </a:lnTo>
                        <a:lnTo>
                          <a:pt x="1" y="24"/>
                        </a:lnTo>
                        <a:lnTo>
                          <a:pt x="3" y="28"/>
                        </a:lnTo>
                        <a:lnTo>
                          <a:pt x="5" y="30"/>
                        </a:lnTo>
                        <a:lnTo>
                          <a:pt x="7" y="33"/>
                        </a:lnTo>
                        <a:lnTo>
                          <a:pt x="10" y="36"/>
                        </a:lnTo>
                        <a:lnTo>
                          <a:pt x="13" y="38"/>
                        </a:lnTo>
                        <a:lnTo>
                          <a:pt x="17" y="39"/>
                        </a:lnTo>
                        <a:lnTo>
                          <a:pt x="21" y="40"/>
                        </a:lnTo>
                        <a:lnTo>
                          <a:pt x="26" y="41"/>
                        </a:lnTo>
                        <a:lnTo>
                          <a:pt x="24" y="39"/>
                        </a:lnTo>
                        <a:lnTo>
                          <a:pt x="22" y="37"/>
                        </a:lnTo>
                        <a:lnTo>
                          <a:pt x="20" y="35"/>
                        </a:lnTo>
                        <a:lnTo>
                          <a:pt x="18" y="33"/>
                        </a:lnTo>
                        <a:lnTo>
                          <a:pt x="16" y="31"/>
                        </a:lnTo>
                        <a:lnTo>
                          <a:pt x="14" y="28"/>
                        </a:lnTo>
                        <a:lnTo>
                          <a:pt x="12" y="26"/>
                        </a:lnTo>
                        <a:lnTo>
                          <a:pt x="11" y="24"/>
                        </a:lnTo>
                        <a:lnTo>
                          <a:pt x="8" y="21"/>
                        </a:lnTo>
                        <a:lnTo>
                          <a:pt x="7" y="18"/>
                        </a:lnTo>
                        <a:lnTo>
                          <a:pt x="6" y="15"/>
                        </a:lnTo>
                        <a:lnTo>
                          <a:pt x="5" y="13"/>
                        </a:lnTo>
                        <a:lnTo>
                          <a:pt x="4" y="9"/>
                        </a:lnTo>
                        <a:lnTo>
                          <a:pt x="3" y="6"/>
                        </a:lnTo>
                        <a:lnTo>
                          <a:pt x="3" y="3"/>
                        </a:lnTo>
                        <a:lnTo>
                          <a:pt x="3" y="0"/>
                        </a:lnTo>
                      </a:path>
                    </a:pathLst>
                  </a:custGeom>
                  <a:solidFill>
                    <a:srgbClr val="F4F4F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7" name="Freeform 152"/>
                  <p:cNvSpPr>
                    <a:spLocks/>
                  </p:cNvSpPr>
                  <p:nvPr/>
                </p:nvSpPr>
                <p:spPr bwMode="auto">
                  <a:xfrm>
                    <a:off x="5272" y="1695"/>
                    <a:ext cx="58" cy="41"/>
                  </a:xfrm>
                  <a:custGeom>
                    <a:avLst/>
                    <a:gdLst>
                      <a:gd name="T0" fmla="*/ 0 w 58"/>
                      <a:gd name="T1" fmla="*/ 33 h 41"/>
                      <a:gd name="T2" fmla="*/ 52 w 58"/>
                      <a:gd name="T3" fmla="*/ 0 h 41"/>
                      <a:gd name="T4" fmla="*/ 53 w 58"/>
                      <a:gd name="T5" fmla="*/ 2 h 41"/>
                      <a:gd name="T6" fmla="*/ 54 w 58"/>
                      <a:gd name="T7" fmla="*/ 3 h 41"/>
                      <a:gd name="T8" fmla="*/ 55 w 58"/>
                      <a:gd name="T9" fmla="*/ 5 h 41"/>
                      <a:gd name="T10" fmla="*/ 56 w 58"/>
                      <a:gd name="T11" fmla="*/ 6 h 41"/>
                      <a:gd name="T12" fmla="*/ 56 w 58"/>
                      <a:gd name="T13" fmla="*/ 7 h 41"/>
                      <a:gd name="T14" fmla="*/ 57 w 58"/>
                      <a:gd name="T15" fmla="*/ 7 h 41"/>
                      <a:gd name="T16" fmla="*/ 57 w 58"/>
                      <a:gd name="T17" fmla="*/ 8 h 41"/>
                      <a:gd name="T18" fmla="*/ 4 w 58"/>
                      <a:gd name="T19" fmla="*/ 40 h 41"/>
                      <a:gd name="T20" fmla="*/ 3 w 58"/>
                      <a:gd name="T21" fmla="*/ 39 h 41"/>
                      <a:gd name="T22" fmla="*/ 2 w 58"/>
                      <a:gd name="T23" fmla="*/ 38 h 41"/>
                      <a:gd name="T24" fmla="*/ 2 w 58"/>
                      <a:gd name="T25" fmla="*/ 37 h 41"/>
                      <a:gd name="T26" fmla="*/ 1 w 58"/>
                      <a:gd name="T27" fmla="*/ 36 h 41"/>
                      <a:gd name="T28" fmla="*/ 0 w 58"/>
                      <a:gd name="T29" fmla="*/ 35 h 41"/>
                      <a:gd name="T30" fmla="*/ 0 w 58"/>
                      <a:gd name="T31" fmla="*/ 34 h 41"/>
                      <a:gd name="T32" fmla="*/ 0 w 58"/>
                      <a:gd name="T33" fmla="*/ 33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1"/>
                      <a:gd name="T53" fmla="*/ 58 w 58"/>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1">
                        <a:moveTo>
                          <a:pt x="0" y="33"/>
                        </a:moveTo>
                        <a:lnTo>
                          <a:pt x="52" y="0"/>
                        </a:lnTo>
                        <a:lnTo>
                          <a:pt x="53" y="2"/>
                        </a:lnTo>
                        <a:lnTo>
                          <a:pt x="54" y="3"/>
                        </a:lnTo>
                        <a:lnTo>
                          <a:pt x="55" y="5"/>
                        </a:lnTo>
                        <a:lnTo>
                          <a:pt x="56" y="6"/>
                        </a:lnTo>
                        <a:lnTo>
                          <a:pt x="56" y="7"/>
                        </a:lnTo>
                        <a:lnTo>
                          <a:pt x="57" y="7"/>
                        </a:lnTo>
                        <a:lnTo>
                          <a:pt x="57" y="8"/>
                        </a:lnTo>
                        <a:lnTo>
                          <a:pt x="4" y="40"/>
                        </a:lnTo>
                        <a:lnTo>
                          <a:pt x="3" y="39"/>
                        </a:lnTo>
                        <a:lnTo>
                          <a:pt x="2" y="38"/>
                        </a:lnTo>
                        <a:lnTo>
                          <a:pt x="2" y="37"/>
                        </a:lnTo>
                        <a:lnTo>
                          <a:pt x="1" y="36"/>
                        </a:lnTo>
                        <a:lnTo>
                          <a:pt x="0" y="35"/>
                        </a:lnTo>
                        <a:lnTo>
                          <a:pt x="0" y="34"/>
                        </a:lnTo>
                        <a:lnTo>
                          <a:pt x="0" y="33"/>
                        </a:lnTo>
                      </a:path>
                    </a:pathLst>
                  </a:custGeom>
                  <a:solidFill>
                    <a:srgbClr val="5B5B5B"/>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8" name="Freeform 153"/>
                  <p:cNvSpPr>
                    <a:spLocks/>
                  </p:cNvSpPr>
                  <p:nvPr/>
                </p:nvSpPr>
                <p:spPr bwMode="auto">
                  <a:xfrm>
                    <a:off x="5271" y="1694"/>
                    <a:ext cx="56" cy="35"/>
                  </a:xfrm>
                  <a:custGeom>
                    <a:avLst/>
                    <a:gdLst>
                      <a:gd name="T0" fmla="*/ 55 w 56"/>
                      <a:gd name="T1" fmla="*/ 1 h 35"/>
                      <a:gd name="T2" fmla="*/ 53 w 56"/>
                      <a:gd name="T3" fmla="*/ 0 h 35"/>
                      <a:gd name="T4" fmla="*/ 0 w 56"/>
                      <a:gd name="T5" fmla="*/ 32 h 35"/>
                      <a:gd name="T6" fmla="*/ 0 w 56"/>
                      <a:gd name="T7" fmla="*/ 34 h 35"/>
                      <a:gd name="T8" fmla="*/ 54 w 56"/>
                      <a:gd name="T9" fmla="*/ 2 h 35"/>
                      <a:gd name="T10" fmla="*/ 53 w 56"/>
                      <a:gd name="T11" fmla="*/ 1 h 35"/>
                      <a:gd name="T12" fmla="*/ 55 w 56"/>
                      <a:gd name="T13" fmla="*/ 1 h 35"/>
                      <a:gd name="T14" fmla="*/ 0 60000 65536"/>
                      <a:gd name="T15" fmla="*/ 0 60000 65536"/>
                      <a:gd name="T16" fmla="*/ 0 60000 65536"/>
                      <a:gd name="T17" fmla="*/ 0 60000 65536"/>
                      <a:gd name="T18" fmla="*/ 0 60000 65536"/>
                      <a:gd name="T19" fmla="*/ 0 60000 65536"/>
                      <a:gd name="T20" fmla="*/ 0 60000 65536"/>
                      <a:gd name="T21" fmla="*/ 0 w 56"/>
                      <a:gd name="T22" fmla="*/ 0 h 35"/>
                      <a:gd name="T23" fmla="*/ 56 w 5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5">
                        <a:moveTo>
                          <a:pt x="55" y="1"/>
                        </a:moveTo>
                        <a:lnTo>
                          <a:pt x="53" y="0"/>
                        </a:lnTo>
                        <a:lnTo>
                          <a:pt x="0" y="32"/>
                        </a:lnTo>
                        <a:lnTo>
                          <a:pt x="0" y="34"/>
                        </a:lnTo>
                        <a:lnTo>
                          <a:pt x="54" y="2"/>
                        </a:lnTo>
                        <a:lnTo>
                          <a:pt x="53" y="1"/>
                        </a:lnTo>
                        <a:lnTo>
                          <a:pt x="55" y="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09" name="Freeform 154"/>
                  <p:cNvSpPr>
                    <a:spLocks/>
                  </p:cNvSpPr>
                  <p:nvPr/>
                </p:nvSpPr>
                <p:spPr bwMode="auto">
                  <a:xfrm>
                    <a:off x="5326" y="1694"/>
                    <a:ext cx="17" cy="17"/>
                  </a:xfrm>
                  <a:custGeom>
                    <a:avLst/>
                    <a:gdLst>
                      <a:gd name="T0" fmla="*/ 16 w 17"/>
                      <a:gd name="T1" fmla="*/ 16 h 17"/>
                      <a:gd name="T2" fmla="*/ 16 w 17"/>
                      <a:gd name="T3" fmla="*/ 14 h 17"/>
                      <a:gd name="T4" fmla="*/ 16 w 17"/>
                      <a:gd name="T5" fmla="*/ 12 h 17"/>
                      <a:gd name="T6" fmla="*/ 12 w 17"/>
                      <a:gd name="T7" fmla="*/ 12 h 17"/>
                      <a:gd name="T8" fmla="*/ 12 w 17"/>
                      <a:gd name="T9" fmla="*/ 10 h 17"/>
                      <a:gd name="T10" fmla="*/ 9 w 17"/>
                      <a:gd name="T11" fmla="*/ 8 h 17"/>
                      <a:gd name="T12" fmla="*/ 9 w 17"/>
                      <a:gd name="T13" fmla="*/ 6 h 17"/>
                      <a:gd name="T14" fmla="*/ 6 w 17"/>
                      <a:gd name="T15" fmla="*/ 2 h 17"/>
                      <a:gd name="T16" fmla="*/ 3 w 17"/>
                      <a:gd name="T17" fmla="*/ 0 h 17"/>
                      <a:gd name="T18" fmla="*/ 0 w 17"/>
                      <a:gd name="T19" fmla="*/ 2 h 17"/>
                      <a:gd name="T20" fmla="*/ 3 w 17"/>
                      <a:gd name="T21" fmla="*/ 4 h 17"/>
                      <a:gd name="T22" fmla="*/ 3 w 17"/>
                      <a:gd name="T23" fmla="*/ 8 h 17"/>
                      <a:gd name="T24" fmla="*/ 6 w 17"/>
                      <a:gd name="T25" fmla="*/ 10 h 17"/>
                      <a:gd name="T26" fmla="*/ 9 w 17"/>
                      <a:gd name="T27" fmla="*/ 12 h 17"/>
                      <a:gd name="T28" fmla="*/ 9 w 17"/>
                      <a:gd name="T29" fmla="*/ 14 h 17"/>
                      <a:gd name="T30" fmla="*/ 9 w 17"/>
                      <a:gd name="T31" fmla="*/ 16 h 17"/>
                      <a:gd name="T32" fmla="*/ 12 w 17"/>
                      <a:gd name="T33" fmla="*/ 16 h 17"/>
                      <a:gd name="T34" fmla="*/ 12 w 17"/>
                      <a:gd name="T35" fmla="*/ 12 h 17"/>
                      <a:gd name="T36" fmla="*/ 16 w 1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16"/>
                        </a:moveTo>
                        <a:lnTo>
                          <a:pt x="16" y="14"/>
                        </a:lnTo>
                        <a:lnTo>
                          <a:pt x="16" y="12"/>
                        </a:lnTo>
                        <a:lnTo>
                          <a:pt x="12" y="12"/>
                        </a:lnTo>
                        <a:lnTo>
                          <a:pt x="12" y="10"/>
                        </a:lnTo>
                        <a:lnTo>
                          <a:pt x="9" y="8"/>
                        </a:lnTo>
                        <a:lnTo>
                          <a:pt x="9" y="6"/>
                        </a:lnTo>
                        <a:lnTo>
                          <a:pt x="6" y="2"/>
                        </a:lnTo>
                        <a:lnTo>
                          <a:pt x="3" y="0"/>
                        </a:lnTo>
                        <a:lnTo>
                          <a:pt x="0" y="2"/>
                        </a:lnTo>
                        <a:lnTo>
                          <a:pt x="3" y="4"/>
                        </a:lnTo>
                        <a:lnTo>
                          <a:pt x="3" y="8"/>
                        </a:lnTo>
                        <a:lnTo>
                          <a:pt x="6" y="10"/>
                        </a:lnTo>
                        <a:lnTo>
                          <a:pt x="9" y="12"/>
                        </a:lnTo>
                        <a:lnTo>
                          <a:pt x="9" y="14"/>
                        </a:lnTo>
                        <a:lnTo>
                          <a:pt x="9" y="16"/>
                        </a:lnTo>
                        <a:lnTo>
                          <a:pt x="12" y="16"/>
                        </a:lnTo>
                        <a:lnTo>
                          <a:pt x="12" y="12"/>
                        </a:lnTo>
                        <a:lnTo>
                          <a:pt x="16" y="16"/>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10" name="Freeform 155"/>
                  <p:cNvSpPr>
                    <a:spLocks/>
                  </p:cNvSpPr>
                  <p:nvPr/>
                </p:nvSpPr>
                <p:spPr bwMode="auto">
                  <a:xfrm>
                    <a:off x="5275" y="1702"/>
                    <a:ext cx="56" cy="35"/>
                  </a:xfrm>
                  <a:custGeom>
                    <a:avLst/>
                    <a:gdLst>
                      <a:gd name="T0" fmla="*/ 0 w 56"/>
                      <a:gd name="T1" fmla="*/ 34 h 35"/>
                      <a:gd name="T2" fmla="*/ 1 w 56"/>
                      <a:gd name="T3" fmla="*/ 34 h 35"/>
                      <a:gd name="T4" fmla="*/ 55 w 56"/>
                      <a:gd name="T5" fmla="*/ 2 h 35"/>
                      <a:gd name="T6" fmla="*/ 54 w 56"/>
                      <a:gd name="T7" fmla="*/ 0 h 35"/>
                      <a:gd name="T8" fmla="*/ 0 w 56"/>
                      <a:gd name="T9" fmla="*/ 32 h 35"/>
                      <a:gd name="T10" fmla="*/ 1 w 56"/>
                      <a:gd name="T11" fmla="*/ 33 h 35"/>
                      <a:gd name="T12" fmla="*/ 0 w 56"/>
                      <a:gd name="T13" fmla="*/ 34 h 35"/>
                      <a:gd name="T14" fmla="*/ 0 60000 65536"/>
                      <a:gd name="T15" fmla="*/ 0 60000 65536"/>
                      <a:gd name="T16" fmla="*/ 0 60000 65536"/>
                      <a:gd name="T17" fmla="*/ 0 60000 65536"/>
                      <a:gd name="T18" fmla="*/ 0 60000 65536"/>
                      <a:gd name="T19" fmla="*/ 0 60000 65536"/>
                      <a:gd name="T20" fmla="*/ 0 60000 65536"/>
                      <a:gd name="T21" fmla="*/ 0 w 56"/>
                      <a:gd name="T22" fmla="*/ 0 h 35"/>
                      <a:gd name="T23" fmla="*/ 56 w 5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5">
                        <a:moveTo>
                          <a:pt x="0" y="34"/>
                        </a:moveTo>
                        <a:lnTo>
                          <a:pt x="1" y="34"/>
                        </a:lnTo>
                        <a:lnTo>
                          <a:pt x="55" y="2"/>
                        </a:lnTo>
                        <a:lnTo>
                          <a:pt x="54" y="0"/>
                        </a:lnTo>
                        <a:lnTo>
                          <a:pt x="0" y="32"/>
                        </a:lnTo>
                        <a:lnTo>
                          <a:pt x="1" y="33"/>
                        </a:lnTo>
                        <a:lnTo>
                          <a:pt x="0" y="34"/>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49311" name="Freeform 156"/>
                  <p:cNvSpPr>
                    <a:spLocks/>
                  </p:cNvSpPr>
                  <p:nvPr/>
                </p:nvSpPr>
                <p:spPr bwMode="auto">
                  <a:xfrm>
                    <a:off x="5271" y="1728"/>
                    <a:ext cx="17" cy="17"/>
                  </a:xfrm>
                  <a:custGeom>
                    <a:avLst/>
                    <a:gdLst>
                      <a:gd name="T0" fmla="*/ 0 w 17"/>
                      <a:gd name="T1" fmla="*/ 0 h 17"/>
                      <a:gd name="T2" fmla="*/ 0 w 17"/>
                      <a:gd name="T3" fmla="*/ 2 h 17"/>
                      <a:gd name="T4" fmla="*/ 3 w 17"/>
                      <a:gd name="T5" fmla="*/ 4 h 17"/>
                      <a:gd name="T6" fmla="*/ 3 w 17"/>
                      <a:gd name="T7" fmla="*/ 6 h 17"/>
                      <a:gd name="T8" fmla="*/ 6 w 17"/>
                      <a:gd name="T9" fmla="*/ 8 h 17"/>
                      <a:gd name="T10" fmla="*/ 6 w 17"/>
                      <a:gd name="T11" fmla="*/ 10 h 17"/>
                      <a:gd name="T12" fmla="*/ 6 w 17"/>
                      <a:gd name="T13" fmla="*/ 12 h 17"/>
                      <a:gd name="T14" fmla="*/ 9 w 17"/>
                      <a:gd name="T15" fmla="*/ 14 h 17"/>
                      <a:gd name="T16" fmla="*/ 9 w 17"/>
                      <a:gd name="T17" fmla="*/ 16 h 17"/>
                      <a:gd name="T18" fmla="*/ 16 w 17"/>
                      <a:gd name="T19" fmla="*/ 14 h 17"/>
                      <a:gd name="T20" fmla="*/ 16 w 17"/>
                      <a:gd name="T21" fmla="*/ 12 h 17"/>
                      <a:gd name="T22" fmla="*/ 12 w 17"/>
                      <a:gd name="T23" fmla="*/ 12 h 17"/>
                      <a:gd name="T24" fmla="*/ 12 w 17"/>
                      <a:gd name="T25" fmla="*/ 10 h 17"/>
                      <a:gd name="T26" fmla="*/ 9 w 17"/>
                      <a:gd name="T27" fmla="*/ 8 h 17"/>
                      <a:gd name="T28" fmla="*/ 9 w 17"/>
                      <a:gd name="T29" fmla="*/ 6 h 17"/>
                      <a:gd name="T30" fmla="*/ 6 w 17"/>
                      <a:gd name="T31" fmla="*/ 4 h 17"/>
                      <a:gd name="T32" fmla="*/ 6 w 17"/>
                      <a:gd name="T33" fmla="*/ 2 h 17"/>
                      <a:gd name="T34" fmla="*/ 3 w 17"/>
                      <a:gd name="T35" fmla="*/ 4 h 17"/>
                      <a:gd name="T36" fmla="*/ 0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0" y="0"/>
                        </a:moveTo>
                        <a:lnTo>
                          <a:pt x="0" y="2"/>
                        </a:lnTo>
                        <a:lnTo>
                          <a:pt x="3" y="4"/>
                        </a:lnTo>
                        <a:lnTo>
                          <a:pt x="3" y="6"/>
                        </a:lnTo>
                        <a:lnTo>
                          <a:pt x="6" y="8"/>
                        </a:lnTo>
                        <a:lnTo>
                          <a:pt x="6" y="10"/>
                        </a:lnTo>
                        <a:lnTo>
                          <a:pt x="6" y="12"/>
                        </a:lnTo>
                        <a:lnTo>
                          <a:pt x="9" y="14"/>
                        </a:lnTo>
                        <a:lnTo>
                          <a:pt x="9" y="16"/>
                        </a:lnTo>
                        <a:lnTo>
                          <a:pt x="16" y="14"/>
                        </a:lnTo>
                        <a:lnTo>
                          <a:pt x="16" y="12"/>
                        </a:lnTo>
                        <a:lnTo>
                          <a:pt x="12" y="12"/>
                        </a:lnTo>
                        <a:lnTo>
                          <a:pt x="12" y="10"/>
                        </a:lnTo>
                        <a:lnTo>
                          <a:pt x="9" y="8"/>
                        </a:lnTo>
                        <a:lnTo>
                          <a:pt x="9" y="6"/>
                        </a:lnTo>
                        <a:lnTo>
                          <a:pt x="6" y="4"/>
                        </a:lnTo>
                        <a:lnTo>
                          <a:pt x="6" y="2"/>
                        </a:lnTo>
                        <a:lnTo>
                          <a:pt x="3" y="4"/>
                        </a:lnTo>
                        <a:lnTo>
                          <a:pt x="0" y="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49162" name="Freeform 157"/>
                <p:cNvSpPr>
                  <a:spLocks/>
                </p:cNvSpPr>
                <p:nvPr/>
              </p:nvSpPr>
              <p:spPr bwMode="auto">
                <a:xfrm>
                  <a:off x="1578" y="2004"/>
                  <a:ext cx="3766" cy="2029"/>
                </a:xfrm>
                <a:custGeom>
                  <a:avLst/>
                  <a:gdLst>
                    <a:gd name="T0" fmla="*/ 0 w 3766"/>
                    <a:gd name="T1" fmla="*/ 1908 h 2029"/>
                    <a:gd name="T2" fmla="*/ 81 w 3766"/>
                    <a:gd name="T3" fmla="*/ 2004 h 2029"/>
                    <a:gd name="T4" fmla="*/ 173 w 3766"/>
                    <a:gd name="T5" fmla="*/ 2028 h 2029"/>
                    <a:gd name="T6" fmla="*/ 266 w 3766"/>
                    <a:gd name="T7" fmla="*/ 2028 h 2029"/>
                    <a:gd name="T8" fmla="*/ 368 w 3766"/>
                    <a:gd name="T9" fmla="*/ 1980 h 2029"/>
                    <a:gd name="T10" fmla="*/ 460 w 3766"/>
                    <a:gd name="T11" fmla="*/ 1944 h 2029"/>
                    <a:gd name="T12" fmla="*/ 572 w 3766"/>
                    <a:gd name="T13" fmla="*/ 1908 h 2029"/>
                    <a:gd name="T14" fmla="*/ 675 w 3766"/>
                    <a:gd name="T15" fmla="*/ 1860 h 2029"/>
                    <a:gd name="T16" fmla="*/ 787 w 3766"/>
                    <a:gd name="T17" fmla="*/ 1788 h 2029"/>
                    <a:gd name="T18" fmla="*/ 900 w 3766"/>
                    <a:gd name="T19" fmla="*/ 1740 h 2029"/>
                    <a:gd name="T20" fmla="*/ 1012 w 3766"/>
                    <a:gd name="T21" fmla="*/ 1692 h 2029"/>
                    <a:gd name="T22" fmla="*/ 1135 w 3766"/>
                    <a:gd name="T23" fmla="*/ 1644 h 2029"/>
                    <a:gd name="T24" fmla="*/ 1258 w 3766"/>
                    <a:gd name="T25" fmla="*/ 1608 h 2029"/>
                    <a:gd name="T26" fmla="*/ 1360 w 3766"/>
                    <a:gd name="T27" fmla="*/ 1572 h 2029"/>
                    <a:gd name="T28" fmla="*/ 1493 w 3766"/>
                    <a:gd name="T29" fmla="*/ 1548 h 2029"/>
                    <a:gd name="T30" fmla="*/ 1616 w 3766"/>
                    <a:gd name="T31" fmla="*/ 1536 h 2029"/>
                    <a:gd name="T32" fmla="*/ 1718 w 3766"/>
                    <a:gd name="T33" fmla="*/ 1536 h 2029"/>
                    <a:gd name="T34" fmla="*/ 1821 w 3766"/>
                    <a:gd name="T35" fmla="*/ 1536 h 2029"/>
                    <a:gd name="T36" fmla="*/ 1943 w 3766"/>
                    <a:gd name="T37" fmla="*/ 1548 h 2029"/>
                    <a:gd name="T38" fmla="*/ 2076 w 3766"/>
                    <a:gd name="T39" fmla="*/ 1572 h 2029"/>
                    <a:gd name="T40" fmla="*/ 2199 w 3766"/>
                    <a:gd name="T41" fmla="*/ 1608 h 2029"/>
                    <a:gd name="T42" fmla="*/ 2291 w 3766"/>
                    <a:gd name="T43" fmla="*/ 1620 h 2029"/>
                    <a:gd name="T44" fmla="*/ 2424 w 3766"/>
                    <a:gd name="T45" fmla="*/ 1656 h 2029"/>
                    <a:gd name="T46" fmla="*/ 2516 w 3766"/>
                    <a:gd name="T47" fmla="*/ 1680 h 2029"/>
                    <a:gd name="T48" fmla="*/ 2629 w 3766"/>
                    <a:gd name="T49" fmla="*/ 1716 h 2029"/>
                    <a:gd name="T50" fmla="*/ 2741 w 3766"/>
                    <a:gd name="T51" fmla="*/ 1728 h 2029"/>
                    <a:gd name="T52" fmla="*/ 2864 w 3766"/>
                    <a:gd name="T53" fmla="*/ 1728 h 2029"/>
                    <a:gd name="T54" fmla="*/ 2977 w 3766"/>
                    <a:gd name="T55" fmla="*/ 1728 h 2029"/>
                    <a:gd name="T56" fmla="*/ 3079 w 3766"/>
                    <a:gd name="T57" fmla="*/ 1728 h 2029"/>
                    <a:gd name="T58" fmla="*/ 3202 w 3766"/>
                    <a:gd name="T59" fmla="*/ 1716 h 2029"/>
                    <a:gd name="T60" fmla="*/ 3314 w 3766"/>
                    <a:gd name="T61" fmla="*/ 1692 h 2029"/>
                    <a:gd name="T62" fmla="*/ 3437 w 3766"/>
                    <a:gd name="T63" fmla="*/ 1644 h 2029"/>
                    <a:gd name="T64" fmla="*/ 3550 w 3766"/>
                    <a:gd name="T65" fmla="*/ 1536 h 2029"/>
                    <a:gd name="T66" fmla="*/ 3621 w 3766"/>
                    <a:gd name="T67" fmla="*/ 1428 h 2029"/>
                    <a:gd name="T68" fmla="*/ 3683 w 3766"/>
                    <a:gd name="T69" fmla="*/ 1296 h 2029"/>
                    <a:gd name="T70" fmla="*/ 3703 w 3766"/>
                    <a:gd name="T71" fmla="*/ 1176 h 2029"/>
                    <a:gd name="T72" fmla="*/ 3734 w 3766"/>
                    <a:gd name="T73" fmla="*/ 1032 h 2029"/>
                    <a:gd name="T74" fmla="*/ 3754 w 3766"/>
                    <a:gd name="T75" fmla="*/ 900 h 2029"/>
                    <a:gd name="T76" fmla="*/ 3765 w 3766"/>
                    <a:gd name="T77" fmla="*/ 780 h 2029"/>
                    <a:gd name="T78" fmla="*/ 3765 w 3766"/>
                    <a:gd name="T79" fmla="*/ 648 h 2029"/>
                    <a:gd name="T80" fmla="*/ 3765 w 3766"/>
                    <a:gd name="T81" fmla="*/ 540 h 2029"/>
                    <a:gd name="T82" fmla="*/ 3765 w 3766"/>
                    <a:gd name="T83" fmla="*/ 396 h 2029"/>
                    <a:gd name="T84" fmla="*/ 3765 w 3766"/>
                    <a:gd name="T85" fmla="*/ 288 h 2029"/>
                    <a:gd name="T86" fmla="*/ 3765 w 3766"/>
                    <a:gd name="T87" fmla="*/ 180 h 2029"/>
                    <a:gd name="T88" fmla="*/ 3744 w 3766"/>
                    <a:gd name="T89" fmla="*/ 72 h 20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66"/>
                    <a:gd name="T136" fmla="*/ 0 h 2029"/>
                    <a:gd name="T137" fmla="*/ 3766 w 3766"/>
                    <a:gd name="T138" fmla="*/ 2029 h 20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66" h="2029">
                      <a:moveTo>
                        <a:pt x="0" y="1836"/>
                      </a:moveTo>
                      <a:lnTo>
                        <a:pt x="0" y="1872"/>
                      </a:lnTo>
                      <a:lnTo>
                        <a:pt x="0" y="1908"/>
                      </a:lnTo>
                      <a:lnTo>
                        <a:pt x="30" y="1944"/>
                      </a:lnTo>
                      <a:lnTo>
                        <a:pt x="61" y="1968"/>
                      </a:lnTo>
                      <a:lnTo>
                        <a:pt x="81" y="2004"/>
                      </a:lnTo>
                      <a:lnTo>
                        <a:pt x="112" y="2016"/>
                      </a:lnTo>
                      <a:lnTo>
                        <a:pt x="143" y="2016"/>
                      </a:lnTo>
                      <a:lnTo>
                        <a:pt x="173" y="2028"/>
                      </a:lnTo>
                      <a:lnTo>
                        <a:pt x="204" y="2028"/>
                      </a:lnTo>
                      <a:lnTo>
                        <a:pt x="235" y="2028"/>
                      </a:lnTo>
                      <a:lnTo>
                        <a:pt x="266" y="2028"/>
                      </a:lnTo>
                      <a:lnTo>
                        <a:pt x="296" y="2016"/>
                      </a:lnTo>
                      <a:lnTo>
                        <a:pt x="337" y="1992"/>
                      </a:lnTo>
                      <a:lnTo>
                        <a:pt x="368" y="1980"/>
                      </a:lnTo>
                      <a:lnTo>
                        <a:pt x="399" y="1980"/>
                      </a:lnTo>
                      <a:lnTo>
                        <a:pt x="429" y="1956"/>
                      </a:lnTo>
                      <a:lnTo>
                        <a:pt x="460" y="1944"/>
                      </a:lnTo>
                      <a:lnTo>
                        <a:pt x="511" y="1932"/>
                      </a:lnTo>
                      <a:lnTo>
                        <a:pt x="542" y="1920"/>
                      </a:lnTo>
                      <a:lnTo>
                        <a:pt x="572" y="1908"/>
                      </a:lnTo>
                      <a:lnTo>
                        <a:pt x="603" y="1896"/>
                      </a:lnTo>
                      <a:lnTo>
                        <a:pt x="634" y="1884"/>
                      </a:lnTo>
                      <a:lnTo>
                        <a:pt x="675" y="1860"/>
                      </a:lnTo>
                      <a:lnTo>
                        <a:pt x="716" y="1836"/>
                      </a:lnTo>
                      <a:lnTo>
                        <a:pt x="757" y="1812"/>
                      </a:lnTo>
                      <a:lnTo>
                        <a:pt x="787" y="1788"/>
                      </a:lnTo>
                      <a:lnTo>
                        <a:pt x="838" y="1776"/>
                      </a:lnTo>
                      <a:lnTo>
                        <a:pt x="869" y="1752"/>
                      </a:lnTo>
                      <a:lnTo>
                        <a:pt x="900" y="1740"/>
                      </a:lnTo>
                      <a:lnTo>
                        <a:pt x="941" y="1716"/>
                      </a:lnTo>
                      <a:lnTo>
                        <a:pt x="971" y="1716"/>
                      </a:lnTo>
                      <a:lnTo>
                        <a:pt x="1012" y="1692"/>
                      </a:lnTo>
                      <a:lnTo>
                        <a:pt x="1064" y="1680"/>
                      </a:lnTo>
                      <a:lnTo>
                        <a:pt x="1094" y="1668"/>
                      </a:lnTo>
                      <a:lnTo>
                        <a:pt x="1135" y="1644"/>
                      </a:lnTo>
                      <a:lnTo>
                        <a:pt x="1166" y="1644"/>
                      </a:lnTo>
                      <a:lnTo>
                        <a:pt x="1217" y="1620"/>
                      </a:lnTo>
                      <a:lnTo>
                        <a:pt x="1258" y="1608"/>
                      </a:lnTo>
                      <a:lnTo>
                        <a:pt x="1289" y="1596"/>
                      </a:lnTo>
                      <a:lnTo>
                        <a:pt x="1319" y="1584"/>
                      </a:lnTo>
                      <a:lnTo>
                        <a:pt x="1360" y="1572"/>
                      </a:lnTo>
                      <a:lnTo>
                        <a:pt x="1401" y="1560"/>
                      </a:lnTo>
                      <a:lnTo>
                        <a:pt x="1452" y="1548"/>
                      </a:lnTo>
                      <a:lnTo>
                        <a:pt x="1493" y="1548"/>
                      </a:lnTo>
                      <a:lnTo>
                        <a:pt x="1534" y="1548"/>
                      </a:lnTo>
                      <a:lnTo>
                        <a:pt x="1565" y="1548"/>
                      </a:lnTo>
                      <a:lnTo>
                        <a:pt x="1616" y="1536"/>
                      </a:lnTo>
                      <a:lnTo>
                        <a:pt x="1657" y="1536"/>
                      </a:lnTo>
                      <a:lnTo>
                        <a:pt x="1688" y="1536"/>
                      </a:lnTo>
                      <a:lnTo>
                        <a:pt x="1718" y="1536"/>
                      </a:lnTo>
                      <a:lnTo>
                        <a:pt x="1759" y="1536"/>
                      </a:lnTo>
                      <a:lnTo>
                        <a:pt x="1790" y="1536"/>
                      </a:lnTo>
                      <a:lnTo>
                        <a:pt x="1821" y="1536"/>
                      </a:lnTo>
                      <a:lnTo>
                        <a:pt x="1851" y="1548"/>
                      </a:lnTo>
                      <a:lnTo>
                        <a:pt x="1902" y="1548"/>
                      </a:lnTo>
                      <a:lnTo>
                        <a:pt x="1943" y="1548"/>
                      </a:lnTo>
                      <a:lnTo>
                        <a:pt x="1984" y="1560"/>
                      </a:lnTo>
                      <a:lnTo>
                        <a:pt x="2025" y="1572"/>
                      </a:lnTo>
                      <a:lnTo>
                        <a:pt x="2076" y="1572"/>
                      </a:lnTo>
                      <a:lnTo>
                        <a:pt x="2117" y="1584"/>
                      </a:lnTo>
                      <a:lnTo>
                        <a:pt x="2148" y="1596"/>
                      </a:lnTo>
                      <a:lnTo>
                        <a:pt x="2199" y="1608"/>
                      </a:lnTo>
                      <a:lnTo>
                        <a:pt x="2230" y="1608"/>
                      </a:lnTo>
                      <a:lnTo>
                        <a:pt x="2261" y="1620"/>
                      </a:lnTo>
                      <a:lnTo>
                        <a:pt x="2291" y="1620"/>
                      </a:lnTo>
                      <a:lnTo>
                        <a:pt x="2342" y="1644"/>
                      </a:lnTo>
                      <a:lnTo>
                        <a:pt x="2394" y="1644"/>
                      </a:lnTo>
                      <a:lnTo>
                        <a:pt x="2424" y="1656"/>
                      </a:lnTo>
                      <a:lnTo>
                        <a:pt x="2455" y="1668"/>
                      </a:lnTo>
                      <a:lnTo>
                        <a:pt x="2486" y="1668"/>
                      </a:lnTo>
                      <a:lnTo>
                        <a:pt x="2516" y="1680"/>
                      </a:lnTo>
                      <a:lnTo>
                        <a:pt x="2557" y="1692"/>
                      </a:lnTo>
                      <a:lnTo>
                        <a:pt x="2598" y="1704"/>
                      </a:lnTo>
                      <a:lnTo>
                        <a:pt x="2629" y="1716"/>
                      </a:lnTo>
                      <a:lnTo>
                        <a:pt x="2660" y="1716"/>
                      </a:lnTo>
                      <a:lnTo>
                        <a:pt x="2711" y="1728"/>
                      </a:lnTo>
                      <a:lnTo>
                        <a:pt x="2741" y="1728"/>
                      </a:lnTo>
                      <a:lnTo>
                        <a:pt x="2782" y="1728"/>
                      </a:lnTo>
                      <a:lnTo>
                        <a:pt x="2823" y="1728"/>
                      </a:lnTo>
                      <a:lnTo>
                        <a:pt x="2864" y="1728"/>
                      </a:lnTo>
                      <a:lnTo>
                        <a:pt x="2895" y="1728"/>
                      </a:lnTo>
                      <a:lnTo>
                        <a:pt x="2936" y="1728"/>
                      </a:lnTo>
                      <a:lnTo>
                        <a:pt x="2977" y="1728"/>
                      </a:lnTo>
                      <a:lnTo>
                        <a:pt x="3007" y="1728"/>
                      </a:lnTo>
                      <a:lnTo>
                        <a:pt x="3038" y="1728"/>
                      </a:lnTo>
                      <a:lnTo>
                        <a:pt x="3079" y="1728"/>
                      </a:lnTo>
                      <a:lnTo>
                        <a:pt x="3110" y="1728"/>
                      </a:lnTo>
                      <a:lnTo>
                        <a:pt x="3151" y="1716"/>
                      </a:lnTo>
                      <a:lnTo>
                        <a:pt x="3202" y="1716"/>
                      </a:lnTo>
                      <a:lnTo>
                        <a:pt x="3243" y="1704"/>
                      </a:lnTo>
                      <a:lnTo>
                        <a:pt x="3273" y="1704"/>
                      </a:lnTo>
                      <a:lnTo>
                        <a:pt x="3314" y="1692"/>
                      </a:lnTo>
                      <a:lnTo>
                        <a:pt x="3345" y="1680"/>
                      </a:lnTo>
                      <a:lnTo>
                        <a:pt x="3396" y="1656"/>
                      </a:lnTo>
                      <a:lnTo>
                        <a:pt x="3437" y="1644"/>
                      </a:lnTo>
                      <a:lnTo>
                        <a:pt x="3478" y="1608"/>
                      </a:lnTo>
                      <a:lnTo>
                        <a:pt x="3519" y="1560"/>
                      </a:lnTo>
                      <a:lnTo>
                        <a:pt x="3550" y="1536"/>
                      </a:lnTo>
                      <a:lnTo>
                        <a:pt x="3580" y="1500"/>
                      </a:lnTo>
                      <a:lnTo>
                        <a:pt x="3611" y="1464"/>
                      </a:lnTo>
                      <a:lnTo>
                        <a:pt x="3621" y="1428"/>
                      </a:lnTo>
                      <a:lnTo>
                        <a:pt x="3652" y="1380"/>
                      </a:lnTo>
                      <a:lnTo>
                        <a:pt x="3662" y="1332"/>
                      </a:lnTo>
                      <a:lnTo>
                        <a:pt x="3683" y="1296"/>
                      </a:lnTo>
                      <a:lnTo>
                        <a:pt x="3693" y="1248"/>
                      </a:lnTo>
                      <a:lnTo>
                        <a:pt x="3693" y="1212"/>
                      </a:lnTo>
                      <a:lnTo>
                        <a:pt x="3703" y="1176"/>
                      </a:lnTo>
                      <a:lnTo>
                        <a:pt x="3713" y="1116"/>
                      </a:lnTo>
                      <a:lnTo>
                        <a:pt x="3724" y="1068"/>
                      </a:lnTo>
                      <a:lnTo>
                        <a:pt x="3734" y="1032"/>
                      </a:lnTo>
                      <a:lnTo>
                        <a:pt x="3744" y="984"/>
                      </a:lnTo>
                      <a:lnTo>
                        <a:pt x="3754" y="936"/>
                      </a:lnTo>
                      <a:lnTo>
                        <a:pt x="3754" y="900"/>
                      </a:lnTo>
                      <a:lnTo>
                        <a:pt x="3765" y="864"/>
                      </a:lnTo>
                      <a:lnTo>
                        <a:pt x="3765" y="828"/>
                      </a:lnTo>
                      <a:lnTo>
                        <a:pt x="3765" y="780"/>
                      </a:lnTo>
                      <a:lnTo>
                        <a:pt x="3765" y="732"/>
                      </a:lnTo>
                      <a:lnTo>
                        <a:pt x="3765" y="696"/>
                      </a:lnTo>
                      <a:lnTo>
                        <a:pt x="3765" y="648"/>
                      </a:lnTo>
                      <a:lnTo>
                        <a:pt x="3765" y="612"/>
                      </a:lnTo>
                      <a:lnTo>
                        <a:pt x="3765" y="576"/>
                      </a:lnTo>
                      <a:lnTo>
                        <a:pt x="3765" y="540"/>
                      </a:lnTo>
                      <a:lnTo>
                        <a:pt x="3765" y="504"/>
                      </a:lnTo>
                      <a:lnTo>
                        <a:pt x="3765" y="444"/>
                      </a:lnTo>
                      <a:lnTo>
                        <a:pt x="3765" y="396"/>
                      </a:lnTo>
                      <a:lnTo>
                        <a:pt x="3765" y="360"/>
                      </a:lnTo>
                      <a:lnTo>
                        <a:pt x="3765" y="324"/>
                      </a:lnTo>
                      <a:lnTo>
                        <a:pt x="3765" y="288"/>
                      </a:lnTo>
                      <a:lnTo>
                        <a:pt x="3765" y="252"/>
                      </a:lnTo>
                      <a:lnTo>
                        <a:pt x="3765" y="216"/>
                      </a:lnTo>
                      <a:lnTo>
                        <a:pt x="3765" y="180"/>
                      </a:lnTo>
                      <a:lnTo>
                        <a:pt x="3754" y="144"/>
                      </a:lnTo>
                      <a:lnTo>
                        <a:pt x="3754" y="108"/>
                      </a:lnTo>
                      <a:lnTo>
                        <a:pt x="3744" y="72"/>
                      </a:lnTo>
                      <a:lnTo>
                        <a:pt x="3744" y="36"/>
                      </a:lnTo>
                      <a:lnTo>
                        <a:pt x="3734" y="0"/>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3" name="AutoShape 158"/>
                <p:cNvSpPr>
                  <a:spLocks noChangeArrowheads="1"/>
                </p:cNvSpPr>
                <p:nvPr/>
              </p:nvSpPr>
              <p:spPr bwMode="auto">
                <a:xfrm rot="10800000" flipH="1" flipV="1">
                  <a:off x="5225" y="1753"/>
                  <a:ext cx="169" cy="2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466 h 21600"/>
                    <a:gd name="T14" fmla="*/ 17127 w 21600"/>
                    <a:gd name="T15" fmla="*/ 1713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919191"/>
                </a:solidFill>
                <a:ln w="50800">
                  <a:solidFill>
                    <a:schemeClr val="tx1"/>
                  </a:solidFill>
                  <a:miter lim="800000"/>
                  <a:headEnd/>
                  <a:tailEnd/>
                </a:ln>
              </p:spPr>
              <p:txBody>
                <a:bodyPr wrap="none" anchor="ctr"/>
                <a:lstStyle/>
                <a:p>
                  <a:endParaRPr lang="en-US"/>
                </a:p>
              </p:txBody>
            </p:sp>
          </p:grpSp>
          <p:graphicFrame>
            <p:nvGraphicFramePr>
              <p:cNvPr id="49160" name="Object 159">
                <a:hlinkClick r:id="" action="ppaction://ole?verb=0"/>
              </p:cNvPr>
              <p:cNvGraphicFramePr>
                <a:graphicFrameLocks/>
              </p:cNvGraphicFramePr>
              <p:nvPr/>
            </p:nvGraphicFramePr>
            <p:xfrm>
              <a:off x="593" y="3192"/>
              <a:ext cx="1057" cy="723"/>
            </p:xfrm>
            <a:graphic>
              <a:graphicData uri="http://schemas.openxmlformats.org/presentationml/2006/ole">
                <mc:AlternateContent xmlns:mc="http://schemas.openxmlformats.org/markup-compatibility/2006">
                  <mc:Choice xmlns:v="urn:schemas-microsoft-com:vml" Requires="v">
                    <p:oleObj spid="_x0000_s1056" name="GALLERY Clipart" r:id="rId3" imgW="6748838" imgH="3944435" progId="">
                      <p:embed/>
                    </p:oleObj>
                  </mc:Choice>
                  <mc:Fallback>
                    <p:oleObj name="GALLERY Clipart" r:id="rId3" imgW="6748838" imgH="3944435"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 y="3192"/>
                            <a:ext cx="1057" cy="72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9158" name="Line 160"/>
            <p:cNvSpPr>
              <a:spLocks noChangeShapeType="1"/>
            </p:cNvSpPr>
            <p:nvPr/>
          </p:nvSpPr>
          <p:spPr bwMode="auto">
            <a:xfrm>
              <a:off x="414" y="3320"/>
              <a:ext cx="17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599571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sz="half" idx="2"/>
          </p:nvPr>
        </p:nvSpPr>
        <p:spPr bwMode="auto">
          <a:xfrm>
            <a:off x="141732" y="783772"/>
            <a:ext cx="8860536" cy="5595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000" dirty="0" smtClean="0"/>
              <a:t>Check hoses and couplings before each use.  Only use hoses that are designed to handle compressed air.</a:t>
            </a:r>
          </a:p>
          <a:p>
            <a:pPr>
              <a:buFontTx/>
              <a:buChar char="•"/>
            </a:pPr>
            <a:endParaRPr lang="en-US" altLang="en-US" sz="2000" dirty="0" smtClean="0"/>
          </a:p>
          <a:p>
            <a:r>
              <a:rPr lang="en-US" altLang="en-US" sz="2000" dirty="0" smtClean="0"/>
              <a:t>All hose couplings must have a positive locking device.</a:t>
            </a:r>
          </a:p>
          <a:p>
            <a:pPr>
              <a:buFontTx/>
              <a:buChar char="•"/>
            </a:pPr>
            <a:endParaRPr lang="en-US" altLang="en-US" sz="2000" dirty="0" smtClean="0"/>
          </a:p>
          <a:p>
            <a:r>
              <a:rPr lang="en-US" altLang="en-US" sz="2000" dirty="0" smtClean="0"/>
              <a:t>Compressed air, used for cleaning purposes, is to be reduced to less than 30 psi when the nozzle end is obstructed or dead-ended.  Safety glasses with side shields must be worn during this type of operation.</a:t>
            </a:r>
          </a:p>
          <a:p>
            <a:pPr>
              <a:buFontTx/>
              <a:buChar char="•"/>
            </a:pPr>
            <a:endParaRPr lang="en-US" altLang="en-US" sz="2000" dirty="0" smtClean="0"/>
          </a:p>
          <a:p>
            <a:r>
              <a:rPr lang="en-US" altLang="en-US" sz="2000" b="1" dirty="0" smtClean="0"/>
              <a:t>The use of compressed air to clean you or co-workers is strictly prohibited.</a:t>
            </a:r>
          </a:p>
          <a:p>
            <a:endParaRPr lang="en-US" altLang="en-US" dirty="0" smtClean="0"/>
          </a:p>
        </p:txBody>
      </p:sp>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smtClean="0"/>
              <a:t>Mill Policy – Compressed Air</a:t>
            </a:r>
          </a:p>
        </p:txBody>
      </p:sp>
    </p:spTree>
    <p:extLst>
      <p:ext uri="{BB962C8B-B14F-4D97-AF65-F5344CB8AC3E}">
        <p14:creationId xmlns:p14="http://schemas.microsoft.com/office/powerpoint/2010/main" val="632262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1731" y="923109"/>
            <a:ext cx="4865697" cy="5538650"/>
          </a:xfrm>
        </p:spPr>
        <p:txBody>
          <a:bodyPr>
            <a:noAutofit/>
          </a:bodyPr>
          <a:lstStyle/>
          <a:p>
            <a:pPr marL="166688" indent="-166688">
              <a:defRPr/>
            </a:pPr>
            <a:r>
              <a:rPr lang="en-US" sz="1500" dirty="0" smtClean="0"/>
              <a:t>There </a:t>
            </a:r>
            <a:r>
              <a:rPr lang="en-US" sz="1500" dirty="0"/>
              <a:t>are many hazards associated with overhead cranes and strict safety practices must be observed by both crane operators and anyone in the vicinity. </a:t>
            </a:r>
            <a:endParaRPr lang="en-US" sz="1500" dirty="0" smtClean="0"/>
          </a:p>
          <a:p>
            <a:pPr marL="166688" indent="-166688">
              <a:defRPr/>
            </a:pPr>
            <a:r>
              <a:rPr lang="en-US" sz="1500" dirty="0" smtClean="0"/>
              <a:t>The </a:t>
            </a:r>
            <a:r>
              <a:rPr lang="en-US" sz="1500" dirty="0"/>
              <a:t>primary rule of crane operation is </a:t>
            </a:r>
            <a:r>
              <a:rPr lang="en-US" sz="1500" dirty="0" smtClean="0"/>
              <a:t>never go under or allow anyone under a suspended </a:t>
            </a:r>
            <a:r>
              <a:rPr lang="en-US" sz="1500" dirty="0"/>
              <a:t>load </a:t>
            </a:r>
            <a:r>
              <a:rPr lang="en-US" sz="1500" dirty="0" smtClean="0"/>
              <a:t>for any reason. </a:t>
            </a:r>
            <a:endParaRPr lang="en-US" sz="1500" dirty="0"/>
          </a:p>
          <a:p>
            <a:pPr marL="166688" indent="-166688">
              <a:defRPr/>
            </a:pPr>
            <a:r>
              <a:rPr lang="en-US" sz="1500" dirty="0"/>
              <a:t>All equipment used for rigging including the crane should be inspected for defects before use. Defective equipment must be removed from service immediately. </a:t>
            </a:r>
            <a:endParaRPr lang="en-US" sz="1500" dirty="0" smtClean="0"/>
          </a:p>
          <a:p>
            <a:pPr marL="566738" lvl="1" indent="-166688">
              <a:defRPr/>
            </a:pPr>
            <a:r>
              <a:rPr lang="en-US" sz="1300" dirty="0" smtClean="0"/>
              <a:t>Never </a:t>
            </a:r>
            <a:r>
              <a:rPr lang="en-US" sz="1300" dirty="0"/>
              <a:t>rationalize that you can use damaged rigging equipment because the "load isn't that great" or "you only have one more lift" to complete the job. </a:t>
            </a:r>
            <a:endParaRPr lang="en-US" sz="1300" dirty="0" smtClean="0"/>
          </a:p>
          <a:p>
            <a:pPr marL="566738" lvl="1" indent="-166688">
              <a:defRPr/>
            </a:pPr>
            <a:r>
              <a:rPr lang="en-US" sz="1300" dirty="0" smtClean="0"/>
              <a:t>Operators </a:t>
            </a:r>
            <a:r>
              <a:rPr lang="en-US" sz="1300" dirty="0"/>
              <a:t>must always make sure that material being lifted is safely and properly rigged and the path and destination for the load is clear of obstructions and personnel.</a:t>
            </a:r>
          </a:p>
          <a:p>
            <a:pPr marL="166688" indent="-166688">
              <a:defRPr/>
            </a:pPr>
            <a:r>
              <a:rPr lang="en-US" sz="1500" dirty="0"/>
              <a:t>Make sure you have a clear path of travel and watch where you are going if you need to walk along with the load. </a:t>
            </a:r>
            <a:r>
              <a:rPr lang="en-US" sz="1500" dirty="0" smtClean="0"/>
              <a:t>  You must be able to see the load, hooks, etc.  A “Spotter” must be utilized whenever the operator has limited sight due to the load or obstructions in the area.</a:t>
            </a:r>
          </a:p>
          <a:p>
            <a:pPr marL="166688" indent="-166688">
              <a:defRPr/>
            </a:pPr>
            <a:r>
              <a:rPr lang="en-US" sz="1500" dirty="0" smtClean="0"/>
              <a:t>Only </a:t>
            </a:r>
            <a:r>
              <a:rPr lang="en-US" sz="1500" dirty="0"/>
              <a:t>personnel trained in how to properly operate an overhead crane are allowed to use the crane</a:t>
            </a:r>
            <a:r>
              <a:rPr lang="en-US" sz="1500" dirty="0" smtClean="0"/>
              <a:t>.</a:t>
            </a:r>
            <a:endParaRPr lang="en-US" sz="1500" dirty="0"/>
          </a:p>
        </p:txBody>
      </p:sp>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Overhead Cranes</a:t>
            </a:r>
          </a:p>
        </p:txBody>
      </p:sp>
      <p:pic>
        <p:nvPicPr>
          <p:cNvPr id="5222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55475" y="1357392"/>
            <a:ext cx="3664562" cy="41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046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Grp="1" noChangeArrowheads="1"/>
          </p:cNvSpPr>
          <p:nvPr>
            <p:ph sz="half" idx="2"/>
          </p:nvPr>
        </p:nvSpPr>
        <p:spPr bwMode="auto">
          <a:xfrm>
            <a:off x="141732" y="725505"/>
            <a:ext cx="8860536" cy="52752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marL="0" lvl="0" indent="0">
              <a:buNone/>
            </a:pPr>
            <a:r>
              <a:rPr lang="en-US" sz="2000" b="1" dirty="0"/>
              <a:t>Barrier </a:t>
            </a:r>
            <a:r>
              <a:rPr lang="en-US" sz="2000" b="1" dirty="0" smtClean="0"/>
              <a:t>Tape</a:t>
            </a:r>
          </a:p>
          <a:p>
            <a:pPr lvl="0"/>
            <a:r>
              <a:rPr lang="en-US" sz="2000" dirty="0" smtClean="0"/>
              <a:t>Red </a:t>
            </a:r>
            <a:r>
              <a:rPr lang="en-US" sz="2000" dirty="0"/>
              <a:t>Barrier Tape (Example: “DANGER DO NOT ENTER”) is intended for use when there is an imminent danger that no untrained, unequipped, unauthorized person is to be exposed to.</a:t>
            </a:r>
          </a:p>
          <a:p>
            <a:pPr lvl="0"/>
            <a:r>
              <a:rPr lang="en-US" sz="2000" dirty="0"/>
              <a:t>Yellow Barrier Tape (Example: “CAUTION” or “CAUTION-WORKERS ABOVE”) is intended to control access and warn people of a potential danger they need to be aware of before they proceed beyond the tape, or request permission to proceed</a:t>
            </a:r>
            <a:r>
              <a:rPr lang="en-US" sz="2000" dirty="0" smtClean="0"/>
              <a:t>.</a:t>
            </a:r>
          </a:p>
          <a:p>
            <a:pPr lvl="0"/>
            <a:r>
              <a:rPr lang="en-US" sz="2000" dirty="0" smtClean="0"/>
              <a:t>Barrier tape must be cloth only – no plastic.</a:t>
            </a:r>
            <a:endParaRPr lang="en-US" sz="2000" dirty="0"/>
          </a:p>
          <a:p>
            <a:pPr marL="0" lvl="0" indent="0">
              <a:buNone/>
            </a:pPr>
            <a:r>
              <a:rPr lang="en-US" sz="2000" b="1" dirty="0"/>
              <a:t>Barrier </a:t>
            </a:r>
            <a:r>
              <a:rPr lang="en-US" sz="2000" b="1" dirty="0" smtClean="0"/>
              <a:t>Sign</a:t>
            </a:r>
          </a:p>
          <a:p>
            <a:pPr lvl="0"/>
            <a:r>
              <a:rPr lang="en-US" sz="2000" dirty="0" smtClean="0"/>
              <a:t>A </a:t>
            </a:r>
            <a:r>
              <a:rPr lang="en-US" sz="2000" dirty="0"/>
              <a:t>barrier sign/tag is a communication device that informs anyone confronted with the barrier tape:</a:t>
            </a:r>
          </a:p>
          <a:p>
            <a:pPr lvl="1"/>
            <a:r>
              <a:rPr lang="en-US" dirty="0"/>
              <a:t>Who installed it</a:t>
            </a:r>
          </a:p>
          <a:p>
            <a:pPr lvl="1"/>
            <a:r>
              <a:rPr lang="en-US" dirty="0"/>
              <a:t>Why is was installed</a:t>
            </a:r>
          </a:p>
          <a:p>
            <a:pPr lvl="1"/>
            <a:r>
              <a:rPr lang="en-US" dirty="0"/>
              <a:t>When it was installed</a:t>
            </a:r>
          </a:p>
          <a:p>
            <a:pPr lvl="1"/>
            <a:r>
              <a:rPr lang="en-US" dirty="0"/>
              <a:t>Estimated </a:t>
            </a:r>
            <a:r>
              <a:rPr lang="en-US" dirty="0" smtClean="0"/>
              <a:t>duration</a:t>
            </a:r>
            <a:endParaRPr lang="en-US" dirty="0"/>
          </a:p>
        </p:txBody>
      </p:sp>
      <p:sp>
        <p:nvSpPr>
          <p:cNvPr id="9" name="Title 1"/>
          <p:cNvSpPr txBox="1">
            <a:spLocks/>
          </p:cNvSpPr>
          <p:nvPr/>
        </p:nvSpPr>
        <p:spPr bwMode="auto">
          <a:xfrm>
            <a:off x="141732" y="152697"/>
            <a:ext cx="8860536"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latinLnBrk="0" hangingPunct="1">
              <a:spcBef>
                <a:spcPct val="0"/>
              </a:spcBef>
              <a:buNone/>
              <a:defRPr sz="2400" b="1" kern="1200">
                <a:solidFill>
                  <a:srgbClr val="000000"/>
                </a:solidFill>
                <a:latin typeface="+mj-lt"/>
                <a:ea typeface="+mj-ea"/>
                <a:cs typeface="+mj-cs"/>
              </a:defRPr>
            </a:lvl1pPr>
          </a:lstStyle>
          <a:p>
            <a:r>
              <a:rPr lang="en-US" altLang="en-US" dirty="0" smtClean="0"/>
              <a:t>Mill Policy – Flagging &amp; Barricading</a:t>
            </a:r>
          </a:p>
        </p:txBody>
      </p:sp>
      <p:pic>
        <p:nvPicPr>
          <p:cNvPr id="2" name="Picture 1"/>
          <p:cNvPicPr>
            <a:picLocks noChangeAspect="1"/>
          </p:cNvPicPr>
          <p:nvPr/>
        </p:nvPicPr>
        <p:blipFill>
          <a:blip r:embed="rId2"/>
          <a:stretch>
            <a:fillRect/>
          </a:stretch>
        </p:blipFill>
        <p:spPr>
          <a:xfrm>
            <a:off x="4033263" y="4526928"/>
            <a:ext cx="3447400" cy="1924483"/>
          </a:xfrm>
          <a:prstGeom prst="rect">
            <a:avLst/>
          </a:prstGeom>
        </p:spPr>
      </p:pic>
    </p:spTree>
    <p:extLst>
      <p:ext uri="{BB962C8B-B14F-4D97-AF65-F5344CB8AC3E}">
        <p14:creationId xmlns:p14="http://schemas.microsoft.com/office/powerpoint/2010/main" val="24110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Personal Protective Equipment</a:t>
            </a:r>
          </a:p>
        </p:txBody>
      </p:sp>
      <p:pic>
        <p:nvPicPr>
          <p:cNvPr id="55299" name="Picture 2"/>
          <p:cNvPicPr>
            <a:picLocks noChangeArrowheads="1"/>
          </p:cNvPicPr>
          <p:nvPr/>
        </p:nvPicPr>
        <p:blipFill>
          <a:blip r:embed="rId3">
            <a:extLst>
              <a:ext uri="{28A0092B-C50C-407E-A947-70E740481C1C}">
                <a14:useLocalDpi xmlns:a14="http://schemas.microsoft.com/office/drawing/2010/main" val="0"/>
              </a:ext>
            </a:extLst>
          </a:blip>
          <a:srcRect b="4762"/>
          <a:stretch>
            <a:fillRect/>
          </a:stretch>
        </p:blipFill>
        <p:spPr bwMode="auto">
          <a:xfrm>
            <a:off x="723900" y="1066800"/>
            <a:ext cx="4114800" cy="4800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 Placeholder 1"/>
          <p:cNvSpPr txBox="1">
            <a:spLocks/>
          </p:cNvSpPr>
          <p:nvPr/>
        </p:nvSpPr>
        <p:spPr>
          <a:xfrm>
            <a:off x="4937893" y="1066800"/>
            <a:ext cx="4064375" cy="5368834"/>
          </a:xfrm>
          <a:prstGeom prst="rect">
            <a:avLst/>
          </a:prstGeom>
        </p:spPr>
        <p:txBody>
          <a:bodyPr/>
          <a:lstStyle/>
          <a:p>
            <a:pPr marL="342900" indent="-342900">
              <a:spcBef>
                <a:spcPct val="20000"/>
              </a:spcBef>
              <a:defRPr/>
            </a:pPr>
            <a:r>
              <a:rPr lang="en-US" b="1" dirty="0" smtClean="0">
                <a:ea typeface="Verdana" pitchFamily="34" charset="0"/>
                <a:cs typeface="Verdana" pitchFamily="34" charset="0"/>
              </a:rPr>
              <a:t>Hard </a:t>
            </a:r>
            <a:r>
              <a:rPr lang="en-US" b="1" dirty="0">
                <a:ea typeface="Verdana" pitchFamily="34" charset="0"/>
                <a:cs typeface="Verdana" pitchFamily="34" charset="0"/>
              </a:rPr>
              <a:t>Hats</a:t>
            </a:r>
            <a:endParaRPr lang="en-US" dirty="0">
              <a:ea typeface="Verdana" pitchFamily="34" charset="0"/>
              <a:cs typeface="Verdana" pitchFamily="34" charset="0"/>
            </a:endParaRPr>
          </a:p>
          <a:p>
            <a:pPr indent="-342900">
              <a:spcBef>
                <a:spcPct val="20000"/>
              </a:spcBef>
              <a:defRPr/>
            </a:pPr>
            <a:r>
              <a:rPr lang="en-US" sz="1600" dirty="0">
                <a:ea typeface="Verdana" pitchFamily="34" charset="0"/>
                <a:cs typeface="Verdana" pitchFamily="34" charset="0"/>
              </a:rPr>
              <a:t>An </a:t>
            </a:r>
            <a:r>
              <a:rPr lang="en-US" sz="1600" i="1" dirty="0">
                <a:ea typeface="Verdana" pitchFamily="34" charset="0"/>
                <a:cs typeface="Verdana" pitchFamily="34" charset="0"/>
              </a:rPr>
              <a:t>American National Standards Institute (ANSI)</a:t>
            </a:r>
            <a:r>
              <a:rPr lang="en-US" sz="1600" dirty="0">
                <a:ea typeface="Verdana" pitchFamily="34" charset="0"/>
                <a:cs typeface="Verdana" pitchFamily="34" charset="0"/>
              </a:rPr>
              <a:t> Z89 approved hard hat is required to be worn in all operating areas </a:t>
            </a:r>
            <a:r>
              <a:rPr lang="en-US" sz="1600" dirty="0" smtClean="0">
                <a:ea typeface="Verdana" pitchFamily="34" charset="0"/>
                <a:cs typeface="Verdana" pitchFamily="34" charset="0"/>
              </a:rPr>
              <a:t>(inside and outdoors) </a:t>
            </a:r>
            <a:r>
              <a:rPr lang="en-US" sz="1600" dirty="0">
                <a:ea typeface="Verdana" pitchFamily="34" charset="0"/>
                <a:cs typeface="Verdana" pitchFamily="34" charset="0"/>
              </a:rPr>
              <a:t>other than an office, a control room, or rest room.  </a:t>
            </a:r>
          </a:p>
          <a:p>
            <a:pPr indent="-342900">
              <a:spcBef>
                <a:spcPct val="20000"/>
              </a:spcBef>
              <a:defRPr/>
            </a:pPr>
            <a:endParaRPr lang="en-US" sz="1000" dirty="0">
              <a:ea typeface="Verdana" pitchFamily="34" charset="0"/>
              <a:cs typeface="Verdana" pitchFamily="34" charset="0"/>
            </a:endParaRPr>
          </a:p>
          <a:p>
            <a:pPr indent="-342900">
              <a:spcBef>
                <a:spcPct val="20000"/>
              </a:spcBef>
              <a:defRPr/>
            </a:pPr>
            <a:r>
              <a:rPr lang="en-US" sz="1600" dirty="0">
                <a:ea typeface="Verdana" pitchFamily="34" charset="0"/>
                <a:cs typeface="Verdana" pitchFamily="34" charset="0"/>
              </a:rPr>
              <a:t>A hard hat will be issued to visitors upon registering </a:t>
            </a:r>
            <a:r>
              <a:rPr lang="en-US" sz="1600" dirty="0" smtClean="0">
                <a:ea typeface="Verdana" pitchFamily="34" charset="0"/>
                <a:cs typeface="Verdana" pitchFamily="34" charset="0"/>
              </a:rPr>
              <a:t>with Loss Prevention. </a:t>
            </a:r>
            <a:endParaRPr lang="en-US" sz="1600" dirty="0">
              <a:ea typeface="Verdana" pitchFamily="34" charset="0"/>
              <a:cs typeface="Verdana" pitchFamily="34" charset="0"/>
            </a:endParaRPr>
          </a:p>
          <a:p>
            <a:pPr indent="-342900">
              <a:spcBef>
                <a:spcPct val="20000"/>
              </a:spcBef>
              <a:defRPr/>
            </a:pPr>
            <a:endParaRPr lang="en-US" sz="1000" dirty="0">
              <a:ea typeface="Verdana" pitchFamily="34" charset="0"/>
              <a:cs typeface="Verdana" pitchFamily="34" charset="0"/>
            </a:endParaRPr>
          </a:p>
          <a:p>
            <a:pPr indent="-342900">
              <a:spcBef>
                <a:spcPct val="20000"/>
              </a:spcBef>
              <a:defRPr/>
            </a:pPr>
            <a:r>
              <a:rPr lang="en-US" sz="1600" b="1" dirty="0">
                <a:ea typeface="Verdana" pitchFamily="34" charset="0"/>
                <a:cs typeface="Verdana" pitchFamily="34" charset="0"/>
              </a:rPr>
              <a:t>The brim of the hard hat must be worn facing forward. </a:t>
            </a:r>
            <a:r>
              <a:rPr lang="en-US" sz="1600" dirty="0">
                <a:ea typeface="Verdana" pitchFamily="34" charset="0"/>
                <a:cs typeface="Verdana" pitchFamily="34" charset="0"/>
              </a:rPr>
              <a:t>This offers additional eye and face protection in case of overhead spills or falling objects.</a:t>
            </a:r>
          </a:p>
          <a:p>
            <a:pPr indent="-342900">
              <a:spcBef>
                <a:spcPct val="20000"/>
              </a:spcBef>
              <a:defRPr/>
            </a:pPr>
            <a:endParaRPr lang="en-US" sz="1000" dirty="0">
              <a:ea typeface="Verdana" pitchFamily="34" charset="0"/>
              <a:cs typeface="Verdana" pitchFamily="34" charset="0"/>
            </a:endParaRPr>
          </a:p>
          <a:p>
            <a:pPr indent="-342900">
              <a:spcBef>
                <a:spcPct val="20000"/>
              </a:spcBef>
              <a:defRPr/>
            </a:pPr>
            <a:r>
              <a:rPr lang="en-US" sz="1600" dirty="0">
                <a:ea typeface="Verdana" pitchFamily="34" charset="0"/>
                <a:cs typeface="Verdana" pitchFamily="34" charset="0"/>
              </a:rPr>
              <a:t>The only exception to </a:t>
            </a:r>
            <a:r>
              <a:rPr lang="en-US" sz="1600" dirty="0" smtClean="0">
                <a:ea typeface="Verdana" pitchFamily="34" charset="0"/>
                <a:cs typeface="Verdana" pitchFamily="34" charset="0"/>
              </a:rPr>
              <a:t>wearing a hard hat is when </a:t>
            </a:r>
            <a:r>
              <a:rPr lang="en-US" sz="1600" dirty="0">
                <a:ea typeface="Verdana" pitchFamily="34" charset="0"/>
                <a:cs typeface="Verdana" pitchFamily="34" charset="0"/>
              </a:rPr>
              <a:t>the hard hat itself creates a </a:t>
            </a:r>
            <a:r>
              <a:rPr lang="en-US" sz="1600" dirty="0" smtClean="0">
                <a:ea typeface="Verdana" pitchFamily="34" charset="0"/>
                <a:cs typeface="Verdana" pitchFamily="34" charset="0"/>
              </a:rPr>
              <a:t>hazard, such as the risk of it falling into a paper machine (while running).</a:t>
            </a: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1169882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sz="half" idx="2"/>
          </p:nvPr>
        </p:nvSpPr>
        <p:spPr bwMode="auto">
          <a:xfrm>
            <a:off x="457199" y="803868"/>
            <a:ext cx="8545103" cy="528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000" dirty="0" smtClean="0"/>
              <a:t>Verso EHS Policy</a:t>
            </a:r>
          </a:p>
          <a:p>
            <a:r>
              <a:rPr lang="en-US" altLang="en-US" sz="2000" dirty="0" smtClean="0"/>
              <a:t>Safety Training Requirements</a:t>
            </a:r>
          </a:p>
          <a:p>
            <a:r>
              <a:rPr lang="en-US" altLang="en-US" sz="2000" dirty="0" smtClean="0"/>
              <a:t>Workplace Conduct Expectations</a:t>
            </a:r>
          </a:p>
          <a:p>
            <a:r>
              <a:rPr lang="en-US" altLang="en-US" sz="2000" dirty="0" smtClean="0"/>
              <a:t>Mill Policies</a:t>
            </a:r>
          </a:p>
          <a:p>
            <a:r>
              <a:rPr lang="en-US" altLang="en-US" sz="2000" dirty="0" smtClean="0"/>
              <a:t>Test</a:t>
            </a:r>
          </a:p>
          <a:p>
            <a:endParaRPr lang="en-US" altLang="en-US" dirty="0" smtClean="0"/>
          </a:p>
          <a:p>
            <a:endParaRPr lang="en-US" altLang="en-US" dirty="0" smtClean="0"/>
          </a:p>
        </p:txBody>
      </p:sp>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Objectives</a:t>
            </a:r>
          </a:p>
        </p:txBody>
      </p:sp>
    </p:spTree>
    <p:extLst>
      <p:ext uri="{BB962C8B-B14F-4D97-AF65-F5344CB8AC3E}">
        <p14:creationId xmlns:p14="http://schemas.microsoft.com/office/powerpoint/2010/main" val="43290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a:t>
            </a:r>
            <a:r>
              <a:rPr lang="en-US" altLang="en-US" dirty="0" smtClean="0"/>
              <a:t>Personal Protective Equipment</a:t>
            </a:r>
          </a:p>
        </p:txBody>
      </p:sp>
      <p:pic>
        <p:nvPicPr>
          <p:cNvPr id="5734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109663"/>
            <a:ext cx="4114800" cy="4800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48" name="Text Placeholder 1"/>
          <p:cNvSpPr txBox="1">
            <a:spLocks/>
          </p:cNvSpPr>
          <p:nvPr/>
        </p:nvSpPr>
        <p:spPr bwMode="auto">
          <a:xfrm>
            <a:off x="4710113" y="1018903"/>
            <a:ext cx="4365061" cy="50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000" b="1" dirty="0">
                <a:latin typeface="+mn-lt"/>
              </a:rPr>
              <a:t>Eye Protection</a:t>
            </a:r>
          </a:p>
          <a:p>
            <a:pPr>
              <a:spcBef>
                <a:spcPct val="20000"/>
              </a:spcBef>
            </a:pPr>
            <a:r>
              <a:rPr lang="en-US" altLang="en-US" sz="1600" dirty="0" smtClean="0">
                <a:latin typeface="+mn-lt"/>
              </a:rPr>
              <a:t>ANSI </a:t>
            </a:r>
            <a:r>
              <a:rPr lang="en-US" altLang="en-US" sz="1600" dirty="0">
                <a:latin typeface="+mn-lt"/>
              </a:rPr>
              <a:t>Z87 approved safety glasses </a:t>
            </a:r>
            <a:r>
              <a:rPr lang="en-US" altLang="en-US" sz="1600" dirty="0" smtClean="0">
                <a:latin typeface="+mn-lt"/>
              </a:rPr>
              <a:t>are required on </a:t>
            </a:r>
            <a:r>
              <a:rPr lang="en-US" altLang="en-US" sz="1600" dirty="0">
                <a:latin typeface="+mn-lt"/>
              </a:rPr>
              <a:t>the </a:t>
            </a:r>
            <a:r>
              <a:rPr lang="en-US" altLang="en-US" sz="1600" dirty="0" err="1" smtClean="0">
                <a:latin typeface="+mn-lt"/>
              </a:rPr>
              <a:t>millsite</a:t>
            </a:r>
            <a:r>
              <a:rPr lang="en-US" altLang="en-US" sz="1600" dirty="0" smtClean="0">
                <a:latin typeface="+mn-lt"/>
              </a:rPr>
              <a:t> </a:t>
            </a:r>
            <a:r>
              <a:rPr lang="en-US" altLang="en-US" sz="1600" dirty="0">
                <a:latin typeface="+mn-lt"/>
              </a:rPr>
              <a:t>in all operating areas, from the </a:t>
            </a:r>
            <a:r>
              <a:rPr lang="en-US" altLang="en-US" sz="1600" dirty="0" smtClean="0">
                <a:latin typeface="+mn-lt"/>
              </a:rPr>
              <a:t>Front Gate turnstile to the Back Gate. </a:t>
            </a:r>
            <a:r>
              <a:rPr lang="en-US" altLang="en-US" sz="1600" dirty="0">
                <a:latin typeface="+mn-lt"/>
              </a:rPr>
              <a:t>Rigid side-shields are required on all safety glasses. Shaded safety glasses are allowed in outside areas only.</a:t>
            </a:r>
          </a:p>
          <a:p>
            <a:pPr>
              <a:spcBef>
                <a:spcPct val="20000"/>
              </a:spcBef>
            </a:pPr>
            <a:endParaRPr lang="en-US" altLang="en-US" sz="800" dirty="0">
              <a:latin typeface="+mn-lt"/>
            </a:endParaRPr>
          </a:p>
          <a:p>
            <a:pPr>
              <a:spcBef>
                <a:spcPct val="20000"/>
              </a:spcBef>
            </a:pPr>
            <a:r>
              <a:rPr lang="en-US" altLang="en-US" sz="1600" dirty="0">
                <a:latin typeface="+mn-lt"/>
              </a:rPr>
              <a:t>It is important that the safety glasses you select provide a tight fit on your face. This will minimize the chances for you to suffer an eye injury due to a foreign body.  If you do not already have safety glasses, an approved pair will be issued to you upon your registration </a:t>
            </a:r>
            <a:r>
              <a:rPr lang="en-US" altLang="en-US" sz="1600" dirty="0" smtClean="0">
                <a:latin typeface="+mn-lt"/>
              </a:rPr>
              <a:t>with Loss Prevention.</a:t>
            </a:r>
            <a:endParaRPr lang="en-US" altLang="en-US" sz="1600" dirty="0">
              <a:latin typeface="+mn-lt"/>
            </a:endParaRPr>
          </a:p>
          <a:p>
            <a:pPr>
              <a:spcBef>
                <a:spcPct val="20000"/>
              </a:spcBef>
            </a:pPr>
            <a:endParaRPr lang="en-US" altLang="en-US" sz="800" dirty="0">
              <a:latin typeface="+mn-lt"/>
            </a:endParaRPr>
          </a:p>
          <a:p>
            <a:pPr>
              <a:spcBef>
                <a:spcPct val="20000"/>
              </a:spcBef>
            </a:pPr>
            <a:r>
              <a:rPr lang="en-US" altLang="en-US" sz="1600" dirty="0">
                <a:latin typeface="+mn-lt"/>
              </a:rPr>
              <a:t>Some operations may require you to use specialized eye </a:t>
            </a:r>
            <a:r>
              <a:rPr lang="en-US" altLang="en-US" sz="1600" dirty="0" smtClean="0">
                <a:latin typeface="+mn-lt"/>
              </a:rPr>
              <a:t>protection (examples include grinding </a:t>
            </a:r>
            <a:r>
              <a:rPr lang="en-US" altLang="en-US" sz="1600" dirty="0">
                <a:latin typeface="+mn-lt"/>
              </a:rPr>
              <a:t>where a full face-shield would be required in addition to safety </a:t>
            </a:r>
            <a:r>
              <a:rPr lang="en-US" altLang="en-US" sz="1600" dirty="0" smtClean="0">
                <a:latin typeface="+mn-lt"/>
              </a:rPr>
              <a:t>glasses, working </a:t>
            </a:r>
            <a:r>
              <a:rPr lang="en-US" altLang="en-US" sz="1600" dirty="0">
                <a:latin typeface="+mn-lt"/>
              </a:rPr>
              <a:t>with chemicals that may present an eye hazard would require the use of chemical splash goggles</a:t>
            </a:r>
            <a:r>
              <a:rPr lang="en-US" altLang="en-US" sz="1600" dirty="0" smtClean="0">
                <a:latin typeface="+mn-lt"/>
              </a:rPr>
              <a:t>.)</a:t>
            </a:r>
            <a:endParaRPr lang="en-US" altLang="en-US" sz="1600" dirty="0">
              <a:latin typeface="+mn-lt"/>
            </a:endParaRPr>
          </a:p>
        </p:txBody>
      </p:sp>
      <p:pic>
        <p:nvPicPr>
          <p:cNvPr id="57349" name="Picture 21" descr="\\Sptcpapp37\training_dev\Source\PPE\Safety Glass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2635250"/>
            <a:ext cx="22780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1" descr="TN-EHS-safetyglasse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7825" y="1216025"/>
            <a:ext cx="24653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34" descr="safety gogg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138" y="4343400"/>
            <a:ext cx="203676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125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a:t>
            </a:r>
            <a:r>
              <a:rPr lang="en-US" altLang="en-US" dirty="0" smtClean="0"/>
              <a:t>Personal Protective Equipment</a:t>
            </a:r>
          </a:p>
        </p:txBody>
      </p:sp>
      <p:pic>
        <p:nvPicPr>
          <p:cNvPr id="59395" name="Picture 1"/>
          <p:cNvPicPr>
            <a:picLocks/>
          </p:cNvPicPr>
          <p:nvPr/>
        </p:nvPicPr>
        <p:blipFill>
          <a:blip r:embed="rId3">
            <a:extLst>
              <a:ext uri="{28A0092B-C50C-407E-A947-70E740481C1C}">
                <a14:useLocalDpi xmlns:a14="http://schemas.microsoft.com/office/drawing/2010/main" val="0"/>
              </a:ext>
            </a:extLst>
          </a:blip>
          <a:srcRect l="2454" t="1849" r="1945" b="2715"/>
          <a:stretch>
            <a:fillRect/>
          </a:stretch>
        </p:blipFill>
        <p:spPr bwMode="auto">
          <a:xfrm>
            <a:off x="457200" y="1066800"/>
            <a:ext cx="4114800" cy="4800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396" name="Text Placeholder 1"/>
          <p:cNvSpPr txBox="1">
            <a:spLocks/>
          </p:cNvSpPr>
          <p:nvPr/>
        </p:nvSpPr>
        <p:spPr bwMode="auto">
          <a:xfrm>
            <a:off x="4825694" y="1066800"/>
            <a:ext cx="4131971"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000" b="1" dirty="0">
                <a:latin typeface="+mn-lt"/>
              </a:rPr>
              <a:t>Hearing Protection</a:t>
            </a:r>
          </a:p>
          <a:p>
            <a:pPr>
              <a:spcBef>
                <a:spcPct val="20000"/>
              </a:spcBef>
            </a:pPr>
            <a:r>
              <a:rPr lang="en-US" altLang="en-US" dirty="0" smtClean="0">
                <a:latin typeface="+mn-lt"/>
              </a:rPr>
              <a:t>Hearing </a:t>
            </a:r>
            <a:r>
              <a:rPr lang="en-US" altLang="en-US" dirty="0">
                <a:latin typeface="+mn-lt"/>
              </a:rPr>
              <a:t>protection is a required piece of PPE. </a:t>
            </a:r>
            <a:r>
              <a:rPr lang="en-US" altLang="en-US" dirty="0" smtClean="0">
                <a:latin typeface="+mn-lt"/>
              </a:rPr>
              <a:t>The </a:t>
            </a:r>
            <a:r>
              <a:rPr lang="en-US" altLang="en-US" dirty="0">
                <a:latin typeface="+mn-lt"/>
              </a:rPr>
              <a:t>foam style ear plugs offer you the best protection from noise if they are properly inserted.</a:t>
            </a:r>
          </a:p>
          <a:p>
            <a:pPr>
              <a:spcBef>
                <a:spcPct val="20000"/>
              </a:spcBef>
            </a:pPr>
            <a:endParaRPr lang="en-US" altLang="en-US" dirty="0">
              <a:latin typeface="+mn-lt"/>
            </a:endParaRPr>
          </a:p>
          <a:p>
            <a:pPr>
              <a:spcBef>
                <a:spcPct val="20000"/>
              </a:spcBef>
            </a:pPr>
            <a:r>
              <a:rPr lang="en-US" altLang="en-US" dirty="0">
                <a:latin typeface="+mn-lt"/>
              </a:rPr>
              <a:t>Hearing protection is mandatory in all operating </a:t>
            </a:r>
            <a:r>
              <a:rPr lang="en-US" altLang="en-US" dirty="0" smtClean="0">
                <a:latin typeface="+mn-lt"/>
              </a:rPr>
              <a:t>areas (inside and outdoors).  </a:t>
            </a:r>
            <a:r>
              <a:rPr lang="en-US" altLang="en-US" dirty="0">
                <a:latin typeface="+mn-lt"/>
              </a:rPr>
              <a:t>Ear plugs will be issued to you upon your </a:t>
            </a:r>
            <a:r>
              <a:rPr lang="en-US" altLang="en-US" dirty="0" smtClean="0">
                <a:latin typeface="+mn-lt"/>
              </a:rPr>
              <a:t>registration, if you do not have any.</a:t>
            </a:r>
            <a:endParaRPr lang="en-US" altLang="en-US" dirty="0">
              <a:latin typeface="+mn-lt"/>
            </a:endParaRPr>
          </a:p>
          <a:p>
            <a:pPr>
              <a:spcBef>
                <a:spcPct val="20000"/>
              </a:spcBef>
            </a:pPr>
            <a:endParaRPr lang="en-US" altLang="en-US" sz="1600" dirty="0">
              <a:latin typeface="+mn-lt"/>
            </a:endParaRPr>
          </a:p>
        </p:txBody>
      </p:sp>
    </p:spTree>
    <p:extLst>
      <p:ext uri="{BB962C8B-B14F-4D97-AF65-F5344CB8AC3E}">
        <p14:creationId xmlns:p14="http://schemas.microsoft.com/office/powerpoint/2010/main" val="2734840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a:t>
            </a:r>
            <a:r>
              <a:rPr lang="en-US" altLang="en-US" dirty="0" smtClean="0"/>
              <a:t>Personal Protective Equipment</a:t>
            </a:r>
          </a:p>
        </p:txBody>
      </p:sp>
      <p:pic>
        <p:nvPicPr>
          <p:cNvPr id="61443"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5567" y="1066800"/>
            <a:ext cx="3014717" cy="35178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a:xfrm>
            <a:off x="3631886" y="1066800"/>
            <a:ext cx="5370382" cy="4873625"/>
          </a:xfrm>
          <a:prstGeom prst="rect">
            <a:avLst/>
          </a:prstGeom>
        </p:spPr>
        <p:txBody>
          <a:bodyPr/>
          <a:lstStyle/>
          <a:p>
            <a:pPr marL="342900" indent="-342900">
              <a:spcBef>
                <a:spcPct val="20000"/>
              </a:spcBef>
              <a:defRPr/>
            </a:pPr>
            <a:r>
              <a:rPr lang="en-US" sz="2000" b="1" dirty="0">
                <a:ea typeface="Verdana" pitchFamily="34" charset="0"/>
                <a:cs typeface="Verdana" pitchFamily="34" charset="0"/>
              </a:rPr>
              <a:t>Foot Protection and Clothing</a:t>
            </a:r>
          </a:p>
          <a:p>
            <a:pPr indent="-342900">
              <a:spcBef>
                <a:spcPct val="20000"/>
              </a:spcBef>
              <a:defRPr/>
            </a:pPr>
            <a:r>
              <a:rPr lang="en-US" dirty="0" smtClean="0">
                <a:ea typeface="Verdana" pitchFamily="34" charset="0"/>
                <a:cs typeface="Verdana" pitchFamily="34" charset="0"/>
              </a:rPr>
              <a:t>The </a:t>
            </a:r>
            <a:r>
              <a:rPr lang="en-US" dirty="0">
                <a:ea typeface="Verdana" pitchFamily="34" charset="0"/>
                <a:cs typeface="Verdana" pitchFamily="34" charset="0"/>
              </a:rPr>
              <a:t>Escanaba </a:t>
            </a:r>
            <a:r>
              <a:rPr lang="en-US" dirty="0" smtClean="0">
                <a:ea typeface="Verdana" pitchFamily="34" charset="0"/>
                <a:cs typeface="Verdana" pitchFamily="34" charset="0"/>
              </a:rPr>
              <a:t>mill </a:t>
            </a:r>
            <a:r>
              <a:rPr lang="en-US" dirty="0">
                <a:ea typeface="Verdana" pitchFamily="34" charset="0"/>
                <a:cs typeface="Verdana" pitchFamily="34" charset="0"/>
              </a:rPr>
              <a:t>requires that all non-mill personnel wear </a:t>
            </a:r>
            <a:r>
              <a:rPr lang="en-US" dirty="0" smtClean="0">
                <a:ea typeface="Verdana" pitchFamily="34" charset="0"/>
                <a:cs typeface="Verdana" pitchFamily="34" charset="0"/>
              </a:rPr>
              <a:t>safety shoes </a:t>
            </a:r>
            <a:r>
              <a:rPr lang="en-US" dirty="0">
                <a:ea typeface="Verdana" pitchFamily="34" charset="0"/>
                <a:cs typeface="Verdana" pitchFamily="34" charset="0"/>
              </a:rPr>
              <a:t>or </a:t>
            </a:r>
            <a:r>
              <a:rPr lang="en-US" dirty="0" smtClean="0">
                <a:ea typeface="Verdana" pitchFamily="34" charset="0"/>
                <a:cs typeface="Verdana" pitchFamily="34" charset="0"/>
              </a:rPr>
              <a:t>boots when working onsite.  </a:t>
            </a:r>
          </a:p>
          <a:p>
            <a:pPr indent="-342900">
              <a:spcBef>
                <a:spcPct val="20000"/>
              </a:spcBef>
              <a:defRPr/>
            </a:pPr>
            <a:endParaRPr lang="en-US" dirty="0">
              <a:ea typeface="Verdana" pitchFamily="34" charset="0"/>
              <a:cs typeface="Verdana" pitchFamily="34" charset="0"/>
            </a:endParaRPr>
          </a:p>
          <a:p>
            <a:pPr indent="-342900">
              <a:spcBef>
                <a:spcPct val="20000"/>
              </a:spcBef>
              <a:defRPr/>
            </a:pPr>
            <a:r>
              <a:rPr lang="en-US" dirty="0" smtClean="0">
                <a:ea typeface="Verdana" pitchFamily="34" charset="0"/>
                <a:cs typeface="Verdana" pitchFamily="34" charset="0"/>
              </a:rPr>
              <a:t>Non-safety shoes are permitted for visitors or mill tours, not performing “work”.</a:t>
            </a:r>
          </a:p>
          <a:p>
            <a:pPr indent="-342900">
              <a:spcBef>
                <a:spcPct val="20000"/>
              </a:spcBef>
              <a:defRPr/>
            </a:pPr>
            <a:endParaRPr lang="en-US" dirty="0">
              <a:ea typeface="Verdana" pitchFamily="34" charset="0"/>
              <a:cs typeface="Verdana" pitchFamily="34" charset="0"/>
            </a:endParaRPr>
          </a:p>
          <a:p>
            <a:pPr indent="-342900">
              <a:spcBef>
                <a:spcPct val="20000"/>
              </a:spcBef>
              <a:defRPr/>
            </a:pPr>
            <a:r>
              <a:rPr lang="en-US" dirty="0" smtClean="0">
                <a:ea typeface="Verdana" pitchFamily="34" charset="0"/>
                <a:cs typeface="Verdana" pitchFamily="34" charset="0"/>
              </a:rPr>
              <a:t>Open toe/open heel </a:t>
            </a:r>
            <a:r>
              <a:rPr lang="en-US" dirty="0">
                <a:ea typeface="Verdana" pitchFamily="34" charset="0"/>
                <a:cs typeface="Verdana" pitchFamily="34" charset="0"/>
              </a:rPr>
              <a:t>shoes are not </a:t>
            </a:r>
            <a:r>
              <a:rPr lang="en-US" dirty="0" smtClean="0">
                <a:ea typeface="Verdana" pitchFamily="34" charset="0"/>
                <a:cs typeface="Verdana" pitchFamily="34" charset="0"/>
              </a:rPr>
              <a:t>permitted on the </a:t>
            </a:r>
            <a:r>
              <a:rPr lang="en-US" dirty="0" err="1" smtClean="0">
                <a:ea typeface="Verdana" pitchFamily="34" charset="0"/>
                <a:cs typeface="Verdana" pitchFamily="34" charset="0"/>
              </a:rPr>
              <a:t>millsite</a:t>
            </a:r>
            <a:r>
              <a:rPr lang="en-US" dirty="0" smtClean="0">
                <a:ea typeface="Verdana" pitchFamily="34" charset="0"/>
                <a:cs typeface="Verdana" pitchFamily="34" charset="0"/>
              </a:rPr>
              <a:t> at anytime (including the parking lot).</a:t>
            </a:r>
            <a:endParaRPr lang="en-US" dirty="0">
              <a:ea typeface="Verdana" pitchFamily="34" charset="0"/>
              <a:cs typeface="Verdana" pitchFamily="34" charset="0"/>
            </a:endParaRPr>
          </a:p>
          <a:p>
            <a:pPr indent="-342900">
              <a:spcBef>
                <a:spcPct val="20000"/>
              </a:spcBef>
              <a:defRPr/>
            </a:pPr>
            <a:endParaRPr lang="en-US" sz="1000" dirty="0">
              <a:ea typeface="Verdana" pitchFamily="34" charset="0"/>
              <a:cs typeface="Verdana" pitchFamily="34" charset="0"/>
            </a:endParaRPr>
          </a:p>
          <a:p>
            <a:pPr indent="-342900">
              <a:spcBef>
                <a:spcPct val="20000"/>
              </a:spcBef>
              <a:defRPr/>
            </a:pPr>
            <a:endParaRPr lang="en-US" dirty="0">
              <a:ea typeface="Verdana" pitchFamily="34" charset="0"/>
              <a:cs typeface="Verdana" pitchFamily="34" charset="0"/>
            </a:endParaRPr>
          </a:p>
        </p:txBody>
      </p:sp>
      <p:pic>
        <p:nvPicPr>
          <p:cNvPr id="61445" name="Picture 2"/>
          <p:cNvPicPr>
            <a:picLocks noChangeAspect="1"/>
          </p:cNvPicPr>
          <p:nvPr/>
        </p:nvPicPr>
        <p:blipFill>
          <a:blip r:embed="rId4" cstate="email">
            <a:extLst>
              <a:ext uri="{28A0092B-C50C-407E-A947-70E740481C1C}">
                <a14:useLocalDpi xmlns:a14="http://schemas.microsoft.com/office/drawing/2010/main" val="0"/>
              </a:ext>
            </a:extLst>
          </a:blip>
          <a:srcRect l="4951" t="4211" r="5524" b="4420"/>
          <a:stretch>
            <a:fillRect/>
          </a:stretch>
        </p:blipFill>
        <p:spPr bwMode="auto">
          <a:xfrm>
            <a:off x="563917" y="1171576"/>
            <a:ext cx="1904469" cy="175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3"/>
          <p:cNvPicPr>
            <a:picLocks noChangeAspect="1"/>
          </p:cNvPicPr>
          <p:nvPr/>
        </p:nvPicPr>
        <p:blipFill>
          <a:blip r:embed="rId5" cstate="email">
            <a:extLst>
              <a:ext uri="{28A0092B-C50C-407E-A947-70E740481C1C}">
                <a14:useLocalDpi xmlns:a14="http://schemas.microsoft.com/office/drawing/2010/main" val="0"/>
              </a:ext>
            </a:extLst>
          </a:blip>
          <a:srcRect l="2023" t="2824" r="1666" b="1758"/>
          <a:stretch>
            <a:fillRect/>
          </a:stretch>
        </p:blipFill>
        <p:spPr bwMode="auto">
          <a:xfrm>
            <a:off x="1649067" y="3013274"/>
            <a:ext cx="1648738" cy="14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603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sz="half" idx="2"/>
          </p:nvPr>
        </p:nvSpPr>
        <p:spPr bwMode="auto">
          <a:xfrm>
            <a:off x="496528" y="1066800"/>
            <a:ext cx="4050891" cy="528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altLang="en-US" b="1" dirty="0" smtClean="0">
                <a:ea typeface="Verdana" pitchFamily="34" charset="0"/>
              </a:rPr>
              <a:t>Respirator</a:t>
            </a:r>
            <a:endParaRPr lang="en-US" altLang="en-US" dirty="0" smtClean="0"/>
          </a:p>
          <a:p>
            <a:pPr marL="0" indent="0">
              <a:buNone/>
            </a:pPr>
            <a:r>
              <a:rPr lang="en-US" altLang="en-US" dirty="0" smtClean="0"/>
              <a:t>A </a:t>
            </a:r>
            <a:r>
              <a:rPr lang="en-US" altLang="en-US" dirty="0" smtClean="0"/>
              <a:t>personal escape respirator must carried with you while in the </a:t>
            </a:r>
            <a:r>
              <a:rPr lang="en-US" altLang="en-US" dirty="0" err="1" smtClean="0"/>
              <a:t>Fiberline</a:t>
            </a:r>
            <a:r>
              <a:rPr lang="en-US" altLang="en-US" dirty="0" smtClean="0"/>
              <a:t> and Recovery and Utilities (R&amp;U) areas. </a:t>
            </a:r>
          </a:p>
          <a:p>
            <a:pPr marL="0" indent="0">
              <a:buNone/>
            </a:pPr>
            <a:endParaRPr lang="en-US" altLang="en-US" dirty="0"/>
          </a:p>
          <a:p>
            <a:pPr marL="0" indent="0">
              <a:buNone/>
            </a:pPr>
            <a:r>
              <a:rPr lang="en-US" altLang="en-US" dirty="0" smtClean="0"/>
              <a:t>If alarms sound and lights are activated, the escape respirator must be donned and you must evacuate the area immediately.</a:t>
            </a:r>
          </a:p>
        </p:txBody>
      </p:sp>
      <p:sp>
        <p:nvSpPr>
          <p:cNvPr id="634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a:t>
            </a:r>
            <a:r>
              <a:rPr lang="en-US" altLang="en-US" dirty="0" smtClean="0"/>
              <a:t>Personal Protective Equipment</a:t>
            </a:r>
          </a:p>
        </p:txBody>
      </p:sp>
      <p:pic>
        <p:nvPicPr>
          <p:cNvPr id="63492" name="Picture 2" descr="http://d35gqh05wwjv5k.cloudfront.net/media/catalog/product/cache/4/image/85e4522595efc69f496374d01ef2bf13/1426982027/n/o/north-7902-emergency-escape-mouthbit-respirator-3122b-lg.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59594" y="1135626"/>
            <a:ext cx="2667000" cy="2667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75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41767" y="803868"/>
            <a:ext cx="8860536" cy="5631766"/>
          </a:xfrm>
        </p:spPr>
        <p:txBody>
          <a:bodyPr/>
          <a:lstStyle/>
          <a:p>
            <a:pPr marL="0" lvl="0" indent="0">
              <a:buNone/>
            </a:pPr>
            <a:r>
              <a:rPr lang="en-US" b="1" dirty="0" smtClean="0"/>
              <a:t>Glove Policy</a:t>
            </a:r>
          </a:p>
          <a:p>
            <a:pPr marL="285750" lvl="0" indent="-285750">
              <a:buFont typeface="Arial" panose="020B0604020202020204" pitchFamily="34" charset="0"/>
              <a:buChar char="•"/>
            </a:pPr>
            <a:r>
              <a:rPr lang="en-US" dirty="0" smtClean="0"/>
              <a:t>Team </a:t>
            </a:r>
            <a:r>
              <a:rPr lang="en-US" dirty="0"/>
              <a:t>members must carry a pair of gloves </a:t>
            </a:r>
            <a:r>
              <a:rPr lang="en-US" dirty="0" smtClean="0"/>
              <a:t>(most </a:t>
            </a:r>
            <a:r>
              <a:rPr lang="en-US" dirty="0"/>
              <a:t>commonly required in their work </a:t>
            </a:r>
            <a:r>
              <a:rPr lang="en-US" dirty="0" smtClean="0"/>
              <a:t>area) </a:t>
            </a:r>
            <a:r>
              <a:rPr lang="en-US" dirty="0"/>
              <a:t>on them at all times (when not on their hands).</a:t>
            </a:r>
          </a:p>
          <a:p>
            <a:pPr marL="285750" lvl="0" indent="-285750">
              <a:buFont typeface="Arial" panose="020B0604020202020204" pitchFamily="34" charset="0"/>
              <a:buChar char="•"/>
            </a:pPr>
            <a:r>
              <a:rPr lang="en-US" dirty="0"/>
              <a:t>Glove selection shall be based on performance characteristics of the gloves, and the hazards and conditions present at the point of use.  </a:t>
            </a:r>
          </a:p>
          <a:p>
            <a:pPr marL="285750" lvl="0" indent="-285750">
              <a:buFont typeface="Arial" panose="020B0604020202020204" pitchFamily="34" charset="0"/>
              <a:buChar char="•"/>
            </a:pPr>
            <a:r>
              <a:rPr lang="en-US" dirty="0"/>
              <a:t>It is unacceptable to wear gloves while working around moving equipment or operating a rotating machine tool (ex; lathe, drill press, etc.). </a:t>
            </a:r>
          </a:p>
          <a:p>
            <a:pPr marL="285750" lvl="0" indent="-285750">
              <a:buFont typeface="Arial" panose="020B0604020202020204" pitchFamily="34" charset="0"/>
              <a:buChar char="•"/>
            </a:pPr>
            <a:r>
              <a:rPr lang="en-US" dirty="0"/>
              <a:t>Team members must wear gloves for every task, unless the gloves create a hazard</a:t>
            </a:r>
            <a:r>
              <a:rPr lang="en-US" dirty="0" smtClean="0"/>
              <a:t>.</a:t>
            </a:r>
            <a:endParaRPr lang="en-US" dirty="0"/>
          </a:p>
        </p:txBody>
      </p:sp>
      <p:sp>
        <p:nvSpPr>
          <p:cNvPr id="3" name="Title 2"/>
          <p:cNvSpPr>
            <a:spLocks noGrp="1"/>
          </p:cNvSpPr>
          <p:nvPr>
            <p:ph type="title"/>
          </p:nvPr>
        </p:nvSpPr>
        <p:spPr/>
        <p:txBody>
          <a:bodyPr/>
          <a:lstStyle/>
          <a:p>
            <a:r>
              <a:rPr lang="en-US" altLang="en-US" dirty="0"/>
              <a:t>Mill Policy - Personal Protective Equipment</a:t>
            </a:r>
            <a:endParaRPr lang="en-US" dirty="0"/>
          </a:p>
        </p:txBody>
      </p:sp>
      <p:sp>
        <p:nvSpPr>
          <p:cNvPr id="4" name="Slide Number Placeholder 3"/>
          <p:cNvSpPr>
            <a:spLocks noGrp="1"/>
          </p:cNvSpPr>
          <p:nvPr>
            <p:ph type="sldNum" sz="quarter" idx="4"/>
          </p:nvPr>
        </p:nvSpPr>
        <p:spPr/>
        <p:txBody>
          <a:bodyPr/>
          <a:lstStyle/>
          <a:p>
            <a:fld id="{48847E92-594B-B44E-800C-070205A818E4}" type="slidenum">
              <a:rPr lang="en-US" smtClean="0"/>
              <a:pPr/>
              <a:t>33</a:t>
            </a:fld>
            <a:r>
              <a:rPr lang="en-US" smtClean="0"/>
              <a:t> </a:t>
            </a:r>
            <a:endParaRPr lang="en-US" dirty="0"/>
          </a:p>
        </p:txBody>
      </p:sp>
    </p:spTree>
    <p:extLst>
      <p:ext uri="{BB962C8B-B14F-4D97-AF65-F5344CB8AC3E}">
        <p14:creationId xmlns:p14="http://schemas.microsoft.com/office/powerpoint/2010/main" val="214291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a:t>
            </a:r>
            <a:r>
              <a:rPr lang="en-US" altLang="en-US" dirty="0" smtClean="0"/>
              <a:t>Personal Protective Equipment</a:t>
            </a:r>
          </a:p>
        </p:txBody>
      </p:sp>
      <p:pic>
        <p:nvPicPr>
          <p:cNvPr id="64515" name="Picture 2" descr="S:\SHARE\Training Team\LEEANN\Development\Contractor Safety\No_Jewelry.jpg"/>
          <p:cNvPicPr>
            <a:picLocks noChangeArrowheads="1"/>
          </p:cNvPicPr>
          <p:nvPr/>
        </p:nvPicPr>
        <p:blipFill>
          <a:blip r:embed="rId3" cstate="email">
            <a:extLst>
              <a:ext uri="{28A0092B-C50C-407E-A947-70E740481C1C}">
                <a14:useLocalDpi xmlns:a14="http://schemas.microsoft.com/office/drawing/2010/main" val="0"/>
              </a:ext>
            </a:extLst>
          </a:blip>
          <a:srcRect l="1134" t="829" r="793" b="954"/>
          <a:stretch>
            <a:fillRect/>
          </a:stretch>
        </p:blipFill>
        <p:spPr bwMode="auto">
          <a:xfrm>
            <a:off x="527357" y="1103672"/>
            <a:ext cx="3543198" cy="417625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4516" name="Text Placeholder 1"/>
          <p:cNvSpPr txBox="1">
            <a:spLocks/>
          </p:cNvSpPr>
          <p:nvPr/>
        </p:nvSpPr>
        <p:spPr bwMode="auto">
          <a:xfrm>
            <a:off x="4171406" y="1227909"/>
            <a:ext cx="4830862" cy="418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000" b="1" dirty="0">
                <a:latin typeface="Calibri" panose="020F0502020204030204" pitchFamily="34" charset="0"/>
                <a:cs typeface="Calibri" panose="020F0502020204030204" pitchFamily="34" charset="0"/>
              </a:rPr>
              <a:t>Jewelry</a:t>
            </a:r>
          </a:p>
          <a:p>
            <a:pPr>
              <a:spcBef>
                <a:spcPct val="20000"/>
              </a:spcBef>
            </a:pPr>
            <a:r>
              <a:rPr lang="en-US" altLang="en-US" dirty="0" smtClean="0">
                <a:latin typeface="Calibri" panose="020F0502020204030204" pitchFamily="34" charset="0"/>
                <a:cs typeface="Calibri" panose="020F0502020204030204" pitchFamily="34" charset="0"/>
              </a:rPr>
              <a:t>No </a:t>
            </a:r>
            <a:r>
              <a:rPr lang="en-US" altLang="en-US" dirty="0">
                <a:latin typeface="Calibri" panose="020F0502020204030204" pitchFamily="34" charset="0"/>
                <a:cs typeface="Calibri" panose="020F0502020204030204" pitchFamily="34" charset="0"/>
              </a:rPr>
              <a:t>jewelry is allowed to be worn when in a mill operating area except when just passing through an </a:t>
            </a:r>
            <a:r>
              <a:rPr lang="en-US" altLang="en-US" dirty="0" smtClean="0">
                <a:latin typeface="Calibri" panose="020F0502020204030204" pitchFamily="34" charset="0"/>
                <a:cs typeface="Calibri" panose="020F0502020204030204" pitchFamily="34" charset="0"/>
              </a:rPr>
              <a:t>area (on a tour).  The Administration </a:t>
            </a:r>
            <a:r>
              <a:rPr lang="en-US" altLang="en-US" dirty="0">
                <a:latin typeface="Calibri" panose="020F0502020204030204" pitchFamily="34" charset="0"/>
                <a:cs typeface="Calibri" panose="020F0502020204030204" pitchFamily="34" charset="0"/>
              </a:rPr>
              <a:t>Building is not considered </a:t>
            </a:r>
            <a:r>
              <a:rPr lang="en-US" altLang="en-US" dirty="0" smtClean="0">
                <a:latin typeface="Calibri" panose="020F0502020204030204" pitchFamily="34" charset="0"/>
                <a:cs typeface="Calibri" panose="020F0502020204030204" pitchFamily="34" charset="0"/>
              </a:rPr>
              <a:t>a “mill operating area.”  </a:t>
            </a:r>
            <a:endParaRPr lang="en-US" altLang="en-US" dirty="0">
              <a:latin typeface="Calibri" panose="020F0502020204030204" pitchFamily="34" charset="0"/>
              <a:cs typeface="Calibri" panose="020F0502020204030204" pitchFamily="34" charset="0"/>
            </a:endParaRPr>
          </a:p>
          <a:p>
            <a:pPr>
              <a:spcBef>
                <a:spcPct val="20000"/>
              </a:spcBef>
            </a:pPr>
            <a:endParaRPr lang="en-US" altLang="en-US" sz="800" dirty="0">
              <a:latin typeface="Calibri" panose="020F0502020204030204" pitchFamily="34" charset="0"/>
              <a:cs typeface="Calibri" panose="020F0502020204030204" pitchFamily="34" charset="0"/>
            </a:endParaRPr>
          </a:p>
          <a:p>
            <a:pPr>
              <a:spcBef>
                <a:spcPct val="20000"/>
              </a:spcBef>
            </a:pPr>
            <a:r>
              <a:rPr lang="en-US" altLang="en-US" dirty="0">
                <a:latin typeface="Calibri" panose="020F0502020204030204" pitchFamily="34" charset="0"/>
                <a:cs typeface="Calibri" panose="020F0502020204030204" pitchFamily="34" charset="0"/>
              </a:rPr>
              <a:t>Jewelry </a:t>
            </a:r>
            <a:r>
              <a:rPr lang="en-US" altLang="en-US" dirty="0" smtClean="0">
                <a:latin typeface="Calibri" panose="020F0502020204030204" pitchFamily="34" charset="0"/>
                <a:cs typeface="Calibri" panose="020F0502020204030204" pitchFamily="34" charset="0"/>
              </a:rPr>
              <a:t>includes, but is not limited to, </a:t>
            </a:r>
            <a:r>
              <a:rPr lang="en-US" altLang="en-US" dirty="0">
                <a:latin typeface="Calibri" panose="020F0502020204030204" pitchFamily="34" charset="0"/>
                <a:cs typeface="Calibri" panose="020F0502020204030204" pitchFamily="34" charset="0"/>
              </a:rPr>
              <a:t>dangling necklaces and earrings, wrist </a:t>
            </a:r>
            <a:r>
              <a:rPr lang="en-US" altLang="en-US" dirty="0" smtClean="0">
                <a:latin typeface="Calibri" panose="020F0502020204030204" pitchFamily="34" charset="0"/>
                <a:cs typeface="Calibri" panose="020F0502020204030204" pitchFamily="34" charset="0"/>
              </a:rPr>
              <a:t>bracelet, </a:t>
            </a:r>
            <a:r>
              <a:rPr lang="en-US" altLang="en-US" dirty="0">
                <a:latin typeface="Calibri" panose="020F0502020204030204" pitchFamily="34" charset="0"/>
                <a:cs typeface="Calibri" panose="020F0502020204030204" pitchFamily="34" charset="0"/>
              </a:rPr>
              <a:t>wallet chains, </a:t>
            </a:r>
            <a:r>
              <a:rPr lang="en-US" altLang="en-US" dirty="0" smtClean="0">
                <a:latin typeface="Calibri" panose="020F0502020204030204" pitchFamily="34" charset="0"/>
                <a:cs typeface="Calibri" panose="020F0502020204030204" pitchFamily="34" charset="0"/>
              </a:rPr>
              <a:t>etc.</a:t>
            </a:r>
            <a:endParaRPr lang="en-US" altLang="en-US" dirty="0">
              <a:latin typeface="Calibri" panose="020F0502020204030204" pitchFamily="34" charset="0"/>
              <a:cs typeface="Calibri" panose="020F0502020204030204" pitchFamily="34" charset="0"/>
            </a:endParaRPr>
          </a:p>
          <a:p>
            <a:pPr>
              <a:spcBef>
                <a:spcPct val="20000"/>
              </a:spcBef>
            </a:pPr>
            <a:endParaRPr lang="en-US" altLang="en-US" sz="800" dirty="0">
              <a:latin typeface="Calibri" panose="020F0502020204030204" pitchFamily="34" charset="0"/>
              <a:cs typeface="Calibri" panose="020F0502020204030204" pitchFamily="34" charset="0"/>
            </a:endParaRPr>
          </a:p>
          <a:p>
            <a:pPr>
              <a:spcBef>
                <a:spcPct val="20000"/>
              </a:spcBef>
            </a:pPr>
            <a:r>
              <a:rPr lang="en-US" altLang="en-US" dirty="0" smtClean="0">
                <a:latin typeface="Calibri" panose="020F0502020204030204" pitchFamily="34" charset="0"/>
                <a:cs typeface="Calibri" panose="020F0502020204030204" pitchFamily="34" charset="0"/>
              </a:rPr>
              <a:t>Wrist </a:t>
            </a:r>
            <a:r>
              <a:rPr lang="en-US" altLang="en-US" dirty="0">
                <a:latin typeface="Calibri" panose="020F0502020204030204" pitchFamily="34" charset="0"/>
                <a:cs typeface="Calibri" panose="020F0502020204030204" pitchFamily="34" charset="0"/>
              </a:rPr>
              <a:t>watches that have bands that continue under the watch face are not allowed on the manufacturing floor.  Any watch with break-away pins are acceptable.</a:t>
            </a:r>
          </a:p>
          <a:p>
            <a:pPr>
              <a:spcBef>
                <a:spcPct val="20000"/>
              </a:spcBef>
            </a:pPr>
            <a:endParaRPr lang="en-US" altLang="en-US" dirty="0">
              <a:latin typeface="Calibri" panose="020F0502020204030204" pitchFamily="34" charset="0"/>
              <a:cs typeface="Calibri" panose="020F0502020204030204" pitchFamily="34" charset="0"/>
            </a:endParaRPr>
          </a:p>
        </p:txBody>
      </p:sp>
      <p:sp>
        <p:nvSpPr>
          <p:cNvPr id="2" name="Rectangle 1"/>
          <p:cNvSpPr/>
          <p:nvPr/>
        </p:nvSpPr>
        <p:spPr>
          <a:xfrm>
            <a:off x="-8704" y="5767608"/>
            <a:ext cx="9159457" cy="369332"/>
          </a:xfrm>
          <a:prstGeom prst="rect">
            <a:avLst/>
          </a:prstGeom>
        </p:spPr>
        <p:txBody>
          <a:bodyPr wrap="square">
            <a:spAutoFit/>
          </a:bodyPr>
          <a:lstStyle/>
          <a:p>
            <a:pPr algn="ctr"/>
            <a:r>
              <a:rPr lang="en-US" altLang="en-US" b="1" dirty="0">
                <a:solidFill>
                  <a:srgbClr val="C00000"/>
                </a:solidFill>
                <a:latin typeface="Calibri" panose="020F0502020204030204" pitchFamily="34" charset="0"/>
                <a:cs typeface="Calibri" panose="020F0502020204030204" pitchFamily="34" charset="0"/>
              </a:rPr>
              <a:t>Rings shall not be worn while </a:t>
            </a:r>
            <a:r>
              <a:rPr lang="en-US" altLang="en-US" b="1" dirty="0" smtClean="0">
                <a:solidFill>
                  <a:srgbClr val="C00000"/>
                </a:solidFill>
                <a:latin typeface="Calibri" panose="020F0502020204030204" pitchFamily="34" charset="0"/>
                <a:cs typeface="Calibri" panose="020F0502020204030204" pitchFamily="34" charset="0"/>
              </a:rPr>
              <a:t>on the </a:t>
            </a:r>
            <a:r>
              <a:rPr lang="en-US" altLang="en-US" b="1" dirty="0" err="1" smtClean="0">
                <a:solidFill>
                  <a:srgbClr val="C00000"/>
                </a:solidFill>
                <a:latin typeface="Calibri" panose="020F0502020204030204" pitchFamily="34" charset="0"/>
                <a:cs typeface="Calibri" panose="020F0502020204030204" pitchFamily="34" charset="0"/>
              </a:rPr>
              <a:t>millsite</a:t>
            </a:r>
            <a:r>
              <a:rPr lang="en-US" altLang="en-US" b="1" dirty="0" smtClean="0">
                <a:solidFill>
                  <a:srgbClr val="C00000"/>
                </a:solidFill>
                <a:latin typeface="Calibri" panose="020F0502020204030204" pitchFamily="34" charset="0"/>
                <a:cs typeface="Calibri" panose="020F0502020204030204" pitchFamily="34" charset="0"/>
              </a:rPr>
              <a:t>.</a:t>
            </a:r>
            <a:r>
              <a:rPr lang="en-US" altLang="en-US" b="1" dirty="0">
                <a:solidFill>
                  <a:srgbClr val="C00000"/>
                </a:solidFill>
                <a:latin typeface="Calibri" panose="020F0502020204030204" pitchFamily="34" charset="0"/>
                <a:cs typeface="Calibri" panose="020F0502020204030204" pitchFamily="34" charset="0"/>
              </a:rPr>
              <a:t>  This applies to the entire Escanaba facility. </a:t>
            </a:r>
          </a:p>
        </p:txBody>
      </p:sp>
    </p:spTree>
    <p:extLst>
      <p:ext uri="{BB962C8B-B14F-4D97-AF65-F5344CB8AC3E}">
        <p14:creationId xmlns:p14="http://schemas.microsoft.com/office/powerpoint/2010/main" val="3563023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1733" y="731520"/>
            <a:ext cx="8860570" cy="5756366"/>
          </a:xfrm>
        </p:spPr>
        <p:txBody>
          <a:bodyPr>
            <a:normAutofit/>
          </a:bodyPr>
          <a:lstStyle/>
          <a:p>
            <a:pPr marL="0" indent="0">
              <a:lnSpc>
                <a:spcPct val="90000"/>
              </a:lnSpc>
              <a:buFont typeface="Arial" panose="020B0604020202020204" pitchFamily="34" charset="0"/>
              <a:buNone/>
              <a:defRPr/>
            </a:pPr>
            <a:r>
              <a:rPr lang="en-US" sz="2000" b="1" dirty="0" smtClean="0"/>
              <a:t>Clothing </a:t>
            </a:r>
            <a:r>
              <a:rPr lang="en-US" sz="2000" b="1" dirty="0" smtClean="0"/>
              <a:t>Requirements</a:t>
            </a:r>
          </a:p>
          <a:p>
            <a:pPr>
              <a:lnSpc>
                <a:spcPct val="90000"/>
              </a:lnSpc>
              <a:defRPr/>
            </a:pPr>
            <a:r>
              <a:rPr lang="en-US" sz="1900" dirty="0" smtClean="0"/>
              <a:t>Shirt </a:t>
            </a:r>
            <a:r>
              <a:rPr lang="en-US" sz="1900" dirty="0"/>
              <a:t>or blouse covering the entire upper torso with sleeves covering the shoulders.  The shirt or blouse must be solid material; no fishnet-type materials are to be worn.  </a:t>
            </a:r>
            <a:endParaRPr lang="en-US" sz="1900" dirty="0" smtClean="0"/>
          </a:p>
          <a:p>
            <a:pPr>
              <a:lnSpc>
                <a:spcPct val="90000"/>
              </a:lnSpc>
              <a:defRPr/>
            </a:pPr>
            <a:r>
              <a:rPr lang="en-US" sz="1900" dirty="0" smtClean="0"/>
              <a:t>Full </a:t>
            </a:r>
            <a:r>
              <a:rPr lang="en-US" sz="1900" dirty="0"/>
              <a:t>length slacks or jeans and must be worn at all times.  </a:t>
            </a:r>
            <a:endParaRPr lang="en-US" sz="1900" dirty="0" smtClean="0"/>
          </a:p>
          <a:p>
            <a:pPr>
              <a:lnSpc>
                <a:spcPct val="90000"/>
              </a:lnSpc>
              <a:defRPr/>
            </a:pPr>
            <a:r>
              <a:rPr lang="en-US" sz="1900" dirty="0" smtClean="0"/>
              <a:t>Clothing </a:t>
            </a:r>
            <a:r>
              <a:rPr lang="en-US" sz="1900" dirty="0"/>
              <a:t>is to be a first line of defense/protection and needs to be maintained in good condition.</a:t>
            </a:r>
          </a:p>
          <a:p>
            <a:pPr>
              <a:defRPr/>
            </a:pPr>
            <a:r>
              <a:rPr lang="en-US" sz="1900" dirty="0" smtClean="0"/>
              <a:t>Members </a:t>
            </a:r>
            <a:r>
              <a:rPr lang="en-US" sz="1900" dirty="0"/>
              <a:t>are not to wear loose fitting clothing (i.e. untucked shirt tails, baggy clothing, pants, etc.) or neck ties that can be pulled into nip points or caught </a:t>
            </a:r>
            <a:r>
              <a:rPr lang="en-US" sz="1900" dirty="0" smtClean="0"/>
              <a:t>on rotating </a:t>
            </a:r>
            <a:r>
              <a:rPr lang="en-US" sz="1900" dirty="0"/>
              <a:t>equipment. </a:t>
            </a:r>
            <a:endParaRPr lang="en-US" sz="1900" dirty="0" smtClean="0"/>
          </a:p>
          <a:p>
            <a:pPr>
              <a:defRPr/>
            </a:pPr>
            <a:r>
              <a:rPr lang="en-US" sz="1900" dirty="0" smtClean="0"/>
              <a:t>Pants </a:t>
            </a:r>
            <a:r>
              <a:rPr lang="en-US" sz="1900" dirty="0"/>
              <a:t>and shirts with holes that reduce the barrier of protection are not acceptable. </a:t>
            </a:r>
          </a:p>
          <a:p>
            <a:pPr marL="0" indent="0">
              <a:buNone/>
              <a:defRPr/>
            </a:pPr>
            <a:r>
              <a:rPr lang="en-US" sz="2000" b="1" dirty="0" smtClean="0"/>
              <a:t>Hair Requirements</a:t>
            </a:r>
          </a:p>
          <a:p>
            <a:r>
              <a:rPr lang="en-US" sz="1900" dirty="0"/>
              <a:t>Hair length cannot be worn below the collar in mill operating areas, except when just passing through an area. The exception applies only to office support and visitors folks.</a:t>
            </a:r>
          </a:p>
          <a:p>
            <a:r>
              <a:rPr lang="en-US" sz="1900" dirty="0"/>
              <a:t>Hair </a:t>
            </a:r>
            <a:r>
              <a:rPr lang="en-US" sz="1900" dirty="0"/>
              <a:t>lengths extending below the bottom of the normal shirt collar must be contained by tying AND tucking inside a shirt or underneath a cap, hard hat, hair net or other suitable head covering (includes facial hair longer than 4 inches</a:t>
            </a:r>
            <a:r>
              <a:rPr lang="en-US" sz="1900" dirty="0" smtClean="0"/>
              <a:t>).</a:t>
            </a:r>
            <a:endParaRPr lang="en-US" sz="1900" dirty="0"/>
          </a:p>
        </p:txBody>
      </p:sp>
      <p:sp>
        <p:nvSpPr>
          <p:cNvPr id="665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Personal Protective Equipment</a:t>
            </a:r>
            <a:endParaRPr lang="en-US" altLang="en-US" dirty="0" smtClean="0"/>
          </a:p>
        </p:txBody>
      </p:sp>
    </p:spTree>
    <p:extLst>
      <p:ext uri="{BB962C8B-B14F-4D97-AF65-F5344CB8AC3E}">
        <p14:creationId xmlns:p14="http://schemas.microsoft.com/office/powerpoint/2010/main" val="1444001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Mill Policy - Medical and Emergency Information</a:t>
            </a:r>
          </a:p>
        </p:txBody>
      </p:sp>
      <p:sp>
        <p:nvSpPr>
          <p:cNvPr id="68611" name="Text Placeholder 1"/>
          <p:cNvSpPr txBox="1">
            <a:spLocks/>
          </p:cNvSpPr>
          <p:nvPr/>
        </p:nvSpPr>
        <p:spPr bwMode="auto">
          <a:xfrm>
            <a:off x="4206240" y="1193074"/>
            <a:ext cx="4796028" cy="517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000" b="1" dirty="0" smtClean="0">
                <a:solidFill>
                  <a:srgbClr val="C00000"/>
                </a:solidFill>
                <a:latin typeface="+mn-lt"/>
              </a:rPr>
              <a:t>For emergencies, call 2911 </a:t>
            </a:r>
            <a:r>
              <a:rPr lang="en-US" altLang="en-US" sz="2000" dirty="0" smtClean="0">
                <a:latin typeface="+mn-lt"/>
              </a:rPr>
              <a:t>(from a mill phone) </a:t>
            </a:r>
            <a:r>
              <a:rPr lang="en-US" altLang="en-US" sz="2000" b="1" dirty="0" smtClean="0">
                <a:solidFill>
                  <a:srgbClr val="C00000"/>
                </a:solidFill>
                <a:latin typeface="+mn-lt"/>
              </a:rPr>
              <a:t>or 906-233-2911 </a:t>
            </a:r>
            <a:r>
              <a:rPr lang="en-US" altLang="en-US" sz="2000" dirty="0" smtClean="0">
                <a:latin typeface="+mn-lt"/>
              </a:rPr>
              <a:t>(from a cell phone) 24-hrs/day.</a:t>
            </a:r>
          </a:p>
          <a:p>
            <a:pPr>
              <a:spcBef>
                <a:spcPct val="20000"/>
              </a:spcBef>
            </a:pPr>
            <a:endParaRPr lang="en-US" altLang="en-US" sz="2000" dirty="0" smtClean="0">
              <a:latin typeface="+mn-lt"/>
            </a:endParaRPr>
          </a:p>
          <a:p>
            <a:pPr>
              <a:spcBef>
                <a:spcPct val="20000"/>
              </a:spcBef>
            </a:pPr>
            <a:r>
              <a:rPr lang="en-US" altLang="en-US" dirty="0" smtClean="0">
                <a:latin typeface="+mn-lt"/>
              </a:rPr>
              <a:t>Should </a:t>
            </a:r>
            <a:r>
              <a:rPr lang="en-US" altLang="en-US" dirty="0">
                <a:latin typeface="+mn-lt"/>
              </a:rPr>
              <a:t>an </a:t>
            </a:r>
            <a:r>
              <a:rPr lang="en-US" altLang="en-US" dirty="0" smtClean="0">
                <a:latin typeface="+mn-lt"/>
              </a:rPr>
              <a:t>injury occur to a contractor or visitor, please report it to your VDR and/or the mill nurse (phone ext. 2696 or location 52-120) asap.</a:t>
            </a:r>
          </a:p>
          <a:p>
            <a:pPr>
              <a:spcBef>
                <a:spcPct val="20000"/>
              </a:spcBef>
            </a:pPr>
            <a:endParaRPr lang="en-US" altLang="en-US" dirty="0">
              <a:latin typeface="+mn-lt"/>
            </a:endParaRPr>
          </a:p>
          <a:p>
            <a:pPr>
              <a:spcBef>
                <a:spcPct val="20000"/>
              </a:spcBef>
            </a:pPr>
            <a:r>
              <a:rPr lang="en-US" altLang="en-US" dirty="0" smtClean="0">
                <a:latin typeface="+mn-lt"/>
              </a:rPr>
              <a:t>If necessary, the mill’s medical first responders (MFRs) will respond to the scene and provide emergency care.  Ambulance </a:t>
            </a:r>
            <a:r>
              <a:rPr lang="en-US" altLang="en-US" dirty="0">
                <a:latin typeface="+mn-lt"/>
              </a:rPr>
              <a:t>transportation to the hospital will also be </a:t>
            </a:r>
            <a:r>
              <a:rPr lang="en-US" altLang="en-US" dirty="0" smtClean="0">
                <a:latin typeface="+mn-lt"/>
              </a:rPr>
              <a:t>provided, if needed.</a:t>
            </a:r>
          </a:p>
          <a:p>
            <a:pPr>
              <a:spcBef>
                <a:spcPct val="20000"/>
              </a:spcBef>
            </a:pPr>
            <a:endParaRPr lang="en-US" altLang="en-US" dirty="0">
              <a:latin typeface="+mn-lt"/>
            </a:endParaRPr>
          </a:p>
          <a:p>
            <a:pPr>
              <a:spcBef>
                <a:spcPct val="20000"/>
              </a:spcBef>
            </a:pPr>
            <a:r>
              <a:rPr lang="en-US" altLang="en-US" sz="1400" dirty="0" smtClean="0">
                <a:latin typeface="Verdana" panose="020B0604030504040204" pitchFamily="34" charset="0"/>
              </a:rPr>
              <a:t>All incidents need to be reported immediately to your VDR, per the mill’s Immediate Reporting Policy.</a:t>
            </a:r>
            <a:endParaRPr lang="en-US" altLang="en-US" sz="1400" dirty="0">
              <a:latin typeface="Verdana" panose="020B0604030504040204" pitchFamily="34" charset="0"/>
            </a:endParaRPr>
          </a:p>
        </p:txBody>
      </p:sp>
      <p:pic>
        <p:nvPicPr>
          <p:cNvPr id="68612" name="Picture 2" descr="S:\SHARE\Training Team\LEEANN\Development\Visitor Safety\Photos\first.gif"/>
          <p:cNvPicPr>
            <a:picLocks noChangeAspect="1" noChangeArrowheads="1"/>
          </p:cNvPicPr>
          <p:nvPr/>
        </p:nvPicPr>
        <p:blipFill>
          <a:blip r:embed="rId3">
            <a:extLst>
              <a:ext uri="{28A0092B-C50C-407E-A947-70E740481C1C}">
                <a14:useLocalDpi xmlns:a14="http://schemas.microsoft.com/office/drawing/2010/main" val="0"/>
              </a:ext>
            </a:extLst>
          </a:blip>
          <a:srcRect l="2222" t="1964" r="2222" b="3510"/>
          <a:stretch>
            <a:fillRect/>
          </a:stretch>
        </p:blipFill>
        <p:spPr bwMode="auto">
          <a:xfrm>
            <a:off x="457200" y="2278720"/>
            <a:ext cx="3682181" cy="27048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58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a:t>
            </a:r>
            <a:r>
              <a:rPr lang="en-US" altLang="en-US" dirty="0" smtClean="0"/>
              <a:t>Medical and Emergency Information</a:t>
            </a:r>
          </a:p>
        </p:txBody>
      </p:sp>
      <p:sp>
        <p:nvSpPr>
          <p:cNvPr id="70659" name="Text Placeholder 1"/>
          <p:cNvSpPr txBox="1">
            <a:spLocks/>
          </p:cNvSpPr>
          <p:nvPr/>
        </p:nvSpPr>
        <p:spPr bwMode="auto">
          <a:xfrm>
            <a:off x="4099560" y="1150374"/>
            <a:ext cx="4658868"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2000" b="1" dirty="0" smtClean="0">
                <a:latin typeface="+mn-lt"/>
              </a:rPr>
              <a:t>Safety Showers</a:t>
            </a:r>
          </a:p>
          <a:p>
            <a:pPr>
              <a:spcBef>
                <a:spcPct val="20000"/>
              </a:spcBef>
            </a:pPr>
            <a:r>
              <a:rPr lang="en-US" altLang="en-US" dirty="0" smtClean="0">
                <a:latin typeface="+mn-lt"/>
              </a:rPr>
              <a:t>There are safety showers and eyewash stations throughout the mill, identified by a blue light.</a:t>
            </a:r>
          </a:p>
          <a:p>
            <a:pPr>
              <a:spcBef>
                <a:spcPct val="20000"/>
              </a:spcBef>
            </a:pPr>
            <a:endParaRPr lang="en-US" altLang="en-US" dirty="0">
              <a:latin typeface="+mn-lt"/>
            </a:endParaRPr>
          </a:p>
          <a:p>
            <a:pPr>
              <a:spcBef>
                <a:spcPct val="20000"/>
              </a:spcBef>
            </a:pPr>
            <a:r>
              <a:rPr lang="en-US" altLang="en-US" dirty="0" smtClean="0">
                <a:latin typeface="+mn-lt"/>
              </a:rPr>
              <a:t>The effects of chemical spills can be greatly reduced by flushing with large amounts of water. Always locate the nearest safety showers and eyewash stations closest to where you will be working.</a:t>
            </a:r>
          </a:p>
          <a:p>
            <a:pPr>
              <a:spcBef>
                <a:spcPct val="20000"/>
              </a:spcBef>
            </a:pPr>
            <a:endParaRPr lang="en-US" altLang="en-US" dirty="0">
              <a:latin typeface="Verdana" panose="020B0604030504040204" pitchFamily="34" charset="0"/>
            </a:endParaRPr>
          </a:p>
        </p:txBody>
      </p:sp>
      <p:pic>
        <p:nvPicPr>
          <p:cNvPr id="70660" name="Picture 5" descr="C:\Users\bco4\Desktop\IMG_33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6968" y="906534"/>
            <a:ext cx="2833687" cy="51943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120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sz="half" idx="2"/>
          </p:nvPr>
        </p:nvSpPr>
        <p:spPr bwMode="auto">
          <a:xfrm>
            <a:off x="141732" y="757647"/>
            <a:ext cx="4696933" cy="5591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0" lvl="1" indent="0">
              <a:buFont typeface="Arial" panose="020B0604020202020204" pitchFamily="34" charset="0"/>
              <a:buNone/>
            </a:pPr>
            <a:r>
              <a:rPr lang="en-US" altLang="en-US" sz="1800" dirty="0" smtClean="0">
                <a:ea typeface="Verdana" panose="020B0604030504040204" pitchFamily="34" charset="0"/>
                <a:cs typeface="Arial" panose="020B0604020202020204" pitchFamily="34" charset="0"/>
              </a:rPr>
              <a:t>If the evacuation alarm is sounded, stop what you are doing, shut off tools and equipment, and exit the building via the nearest evacuation route.</a:t>
            </a:r>
          </a:p>
          <a:p>
            <a:r>
              <a:rPr lang="en-US" altLang="en-US" dirty="0" smtClean="0">
                <a:ea typeface="Verdana" panose="020B0604030504040204" pitchFamily="34" charset="0"/>
                <a:cs typeface="Arial" panose="020B0604020202020204" pitchFamily="34" charset="0"/>
              </a:rPr>
              <a:t>Discuss your evacuation route with your VDR prior to starting work.</a:t>
            </a:r>
          </a:p>
          <a:p>
            <a:r>
              <a:rPr lang="en-US" altLang="en-US" dirty="0" smtClean="0">
                <a:ea typeface="Verdana" panose="020B0604030504040204" pitchFamily="34" charset="0"/>
                <a:cs typeface="Arial" panose="020B0604020202020204" pitchFamily="34" charset="0"/>
              </a:rPr>
              <a:t>Evacuation routes are posted throughout the mill.</a:t>
            </a:r>
          </a:p>
          <a:p>
            <a:r>
              <a:rPr lang="en-US" altLang="en-US" dirty="0" smtClean="0">
                <a:ea typeface="Verdana" panose="020B0604030504040204" pitchFamily="34" charset="0"/>
                <a:cs typeface="Arial" panose="020B0604020202020204" pitchFamily="34" charset="0"/>
              </a:rPr>
              <a:t>If evacuated, meet at the designated assembly point, as posted on the evacuation maps.</a:t>
            </a:r>
          </a:p>
          <a:p>
            <a:r>
              <a:rPr lang="en-US" altLang="en-US" dirty="0" smtClean="0">
                <a:ea typeface="Verdana" panose="020B0604030504040204" pitchFamily="34" charset="0"/>
                <a:cs typeface="Verdana" panose="020B0604030504040204" pitchFamily="34" charset="0"/>
              </a:rPr>
              <a:t>Each company supervisor is responsible to account for their team members if an evacuation occurs. If someone is missing or cannot be accounted for, notify the Incident Commander at the evacuation point.</a:t>
            </a:r>
          </a:p>
          <a:p>
            <a:endParaRPr lang="en-US" altLang="en-US" dirty="0" smtClean="0"/>
          </a:p>
        </p:txBody>
      </p:sp>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Emergency Evacuation</a:t>
            </a:r>
          </a:p>
        </p:txBody>
      </p:sp>
      <p:pic>
        <p:nvPicPr>
          <p:cNvPr id="72708"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45178" y="962297"/>
            <a:ext cx="32766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786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1732" y="617272"/>
            <a:ext cx="8961317" cy="5471771"/>
          </a:xfrm>
        </p:spPr>
        <p:txBody>
          <a:bodyPr>
            <a:noAutofit/>
          </a:bodyPr>
          <a:lstStyle/>
          <a:p>
            <a:pPr marL="0" indent="0">
              <a:buNone/>
            </a:pPr>
            <a:r>
              <a:rPr lang="en-US" sz="1400" dirty="0"/>
              <a:t>Verso Corporation is committed to protecting human health, the environment and to utilizing resources in a responsible and sustainable manner.  This commitment applies to each employee, our contractors, visitors, and to the communities in which we operate.</a:t>
            </a:r>
          </a:p>
          <a:p>
            <a:pPr marL="0" indent="0">
              <a:buNone/>
            </a:pPr>
            <a:endParaRPr lang="en-US" sz="800" dirty="0"/>
          </a:p>
          <a:p>
            <a:pPr marL="0" indent="0">
              <a:buNone/>
            </a:pPr>
            <a:r>
              <a:rPr lang="en-US" sz="1400" dirty="0"/>
              <a:t>We, as employees of the Escanaba mill, demonstrate this commitment by accepting personal responsibility for working safely and operating the mill in a manner that minimizes its impact on the environment and our neighbors.  In order to accomplish this, our daily activities are guided by a set of core values and beliefs.  </a:t>
            </a:r>
          </a:p>
          <a:p>
            <a:pPr marL="0" indent="0">
              <a:buNone/>
            </a:pPr>
            <a:endParaRPr lang="en-US" sz="800" dirty="0"/>
          </a:p>
          <a:p>
            <a:pPr marL="0" indent="0">
              <a:buNone/>
            </a:pPr>
            <a:r>
              <a:rPr lang="en-US" sz="1400" dirty="0"/>
              <a:t>We believe:</a:t>
            </a:r>
          </a:p>
          <a:p>
            <a:pPr lvl="0"/>
            <a:r>
              <a:rPr lang="en-US" sz="1400" dirty="0"/>
              <a:t>We are responsible for our own safety, the safety of our co-workers, visitors and contractors.</a:t>
            </a:r>
          </a:p>
          <a:p>
            <a:pPr lvl="0"/>
            <a:r>
              <a:rPr lang="en-US" sz="1400" dirty="0"/>
              <a:t>All accidents are preventable.</a:t>
            </a:r>
          </a:p>
          <a:p>
            <a:pPr lvl="0"/>
            <a:r>
              <a:rPr lang="en-US" sz="1400" dirty="0"/>
              <a:t>Putting ourselves or others at risk is a violation of trust.</a:t>
            </a:r>
          </a:p>
          <a:p>
            <a:pPr lvl="0"/>
            <a:r>
              <a:rPr lang="en-US" sz="1400" dirty="0"/>
              <a:t>The mill will be operated in a manner that minimizes its impact on the environment.</a:t>
            </a:r>
          </a:p>
          <a:p>
            <a:pPr marL="0" indent="0">
              <a:buNone/>
            </a:pPr>
            <a:endParaRPr lang="en-US" sz="800" dirty="0"/>
          </a:p>
          <a:p>
            <a:pPr marL="0" indent="0">
              <a:buNone/>
            </a:pPr>
            <a:r>
              <a:rPr lang="en-US" sz="1400" dirty="0"/>
              <a:t>We commit to:</a:t>
            </a:r>
          </a:p>
          <a:p>
            <a:pPr lvl="0"/>
            <a:r>
              <a:rPr lang="en-US" sz="1400" dirty="0"/>
              <a:t>Comply with all safety, health and environmental regulations and policies, going beyond the letter of the law when necessary to protect human health and the environment.</a:t>
            </a:r>
          </a:p>
          <a:p>
            <a:pPr lvl="0"/>
            <a:r>
              <a:rPr lang="en-US" sz="1400" dirty="0"/>
              <a:t>Create a workplace free of occupational injuries and illness by addressing unsafe behaviors and conditions.</a:t>
            </a:r>
          </a:p>
          <a:p>
            <a:pPr lvl="0"/>
            <a:r>
              <a:rPr lang="en-US" sz="1400" dirty="0"/>
              <a:t>Work to eliminate environmental incidents and minimize our impact on the environment.</a:t>
            </a:r>
          </a:p>
          <a:p>
            <a:pPr lvl="0"/>
            <a:r>
              <a:rPr lang="en-US" sz="1400" dirty="0"/>
              <a:t>Continuously improve by integrating safety, health and environmental strategies into our daily operating decisions and long-term business plans.</a:t>
            </a:r>
          </a:p>
          <a:p>
            <a:pPr lvl="0"/>
            <a:r>
              <a:rPr lang="en-US" sz="1400" dirty="0"/>
              <a:t>Manage forest resources in a manner that complies with industry’s Sustainable Forestry Initiative and enhances a balance between future productivity and bio-diversity.</a:t>
            </a:r>
          </a:p>
          <a:p>
            <a:pPr lvl="0"/>
            <a:r>
              <a:rPr lang="en-US" sz="1400" dirty="0"/>
              <a:t>Communicate openly, honestly and with integrity with all stakeholders on all safety, health and environmental issues or concerns.</a:t>
            </a:r>
          </a:p>
          <a:p>
            <a:pPr>
              <a:spcBef>
                <a:spcPts val="0"/>
              </a:spcBef>
              <a:buFont typeface="Arial" charset="0"/>
              <a:buNone/>
              <a:defRPr/>
            </a:pPr>
            <a:endParaRPr lang="en-US" sz="1400" dirty="0"/>
          </a:p>
        </p:txBody>
      </p:sp>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spcBef>
                <a:spcPts val="0"/>
              </a:spcBef>
              <a:defRPr/>
            </a:pPr>
            <a:r>
              <a:rPr lang="en-US" dirty="0"/>
              <a:t>Verso’s EHS Policy</a:t>
            </a:r>
          </a:p>
        </p:txBody>
      </p:sp>
    </p:spTree>
    <p:extLst>
      <p:ext uri="{BB962C8B-B14F-4D97-AF65-F5344CB8AC3E}">
        <p14:creationId xmlns:p14="http://schemas.microsoft.com/office/powerpoint/2010/main" val="2689326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1733" y="740229"/>
            <a:ext cx="8860570" cy="5378310"/>
          </a:xfrm>
        </p:spPr>
        <p:txBody>
          <a:bodyPr>
            <a:normAutofit/>
          </a:bodyPr>
          <a:lstStyle/>
          <a:p>
            <a:pPr marL="0">
              <a:lnSpc>
                <a:spcPct val="90000"/>
              </a:lnSpc>
              <a:buFont typeface="Arial" charset="0"/>
              <a:buNone/>
              <a:defRPr/>
            </a:pPr>
            <a:r>
              <a:rPr lang="en-US" dirty="0" smtClean="0"/>
              <a:t>The Escanaba Mill complies with the </a:t>
            </a:r>
            <a:r>
              <a:rPr lang="en-US" i="1" dirty="0" smtClean="0"/>
              <a:t>MIOSHA</a:t>
            </a:r>
            <a:r>
              <a:rPr lang="en-US" dirty="0" smtClean="0"/>
              <a:t> chemical hazard "right to know" standard by having a full compliment of Safety Data Sheets (SDS) for chemicals we use. The SDS give information for the properties, hazards and emergency response guidelines for the chemical. A hard copy of each SDS is kept at the Loss Prevention Front Gate.</a:t>
            </a:r>
          </a:p>
          <a:p>
            <a:pPr marL="0">
              <a:lnSpc>
                <a:spcPct val="90000"/>
              </a:lnSpc>
              <a:buFont typeface="Arial" charset="0"/>
              <a:buNone/>
              <a:defRPr/>
            </a:pPr>
            <a:endParaRPr lang="en-US" dirty="0" smtClean="0"/>
          </a:p>
          <a:p>
            <a:pPr marL="0">
              <a:lnSpc>
                <a:spcPct val="90000"/>
              </a:lnSpc>
              <a:buFont typeface="Arial" charset="0"/>
              <a:buNone/>
              <a:defRPr/>
            </a:pPr>
            <a:r>
              <a:rPr lang="en-US" dirty="0" smtClean="0"/>
              <a:t>Personal protective equipment, and other specific safety information is identified on tanks and containers with labels. Pipelines are labeled to provide you with contents and direction of flow. If you have any questions, contact your VDR.</a:t>
            </a:r>
          </a:p>
          <a:p>
            <a:pPr marL="0">
              <a:lnSpc>
                <a:spcPct val="90000"/>
              </a:lnSpc>
              <a:buFont typeface="Arial" charset="0"/>
              <a:buNone/>
              <a:defRPr/>
            </a:pPr>
            <a:endParaRPr lang="en-US" dirty="0"/>
          </a:p>
          <a:p>
            <a:pPr marL="0">
              <a:buNone/>
              <a:defRPr/>
            </a:pPr>
            <a:r>
              <a:rPr lang="en-US" dirty="0"/>
              <a:t>Always take the time to become familiar with the alarm systems and exits in any area where you may be working. No matter where you are working, the potential exists for emergency evacuation. This could result from an emergency alarm being activated, or perhaps you think you smell something out of the ordinary, or someone from the operating department comes out and tells you that you need to leave the area.</a:t>
            </a:r>
          </a:p>
          <a:p>
            <a:pPr marL="0">
              <a:buFont typeface="Arial" charset="0"/>
              <a:buNone/>
              <a:defRPr/>
            </a:pPr>
            <a:endParaRPr lang="en-US" dirty="0"/>
          </a:p>
        </p:txBody>
      </p:sp>
      <p:sp>
        <p:nvSpPr>
          <p:cNvPr id="747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Mill Policy - Chemical Safety</a:t>
            </a:r>
          </a:p>
        </p:txBody>
      </p:sp>
    </p:spTree>
    <p:extLst>
      <p:ext uri="{BB962C8B-B14F-4D97-AF65-F5344CB8AC3E}">
        <p14:creationId xmlns:p14="http://schemas.microsoft.com/office/powerpoint/2010/main" val="58024845"/>
      </p:ext>
    </p:extLst>
  </p:cSld>
  <p:clrMapOvr>
    <a:masterClrMapping/>
  </p:clrMapOvr>
  <p:transition advTm="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1732" y="679269"/>
            <a:ext cx="8860536" cy="5819855"/>
          </a:xfrm>
        </p:spPr>
        <p:txBody>
          <a:bodyPr>
            <a:noAutofit/>
          </a:bodyPr>
          <a:lstStyle/>
          <a:p>
            <a:pPr>
              <a:lnSpc>
                <a:spcPct val="90000"/>
              </a:lnSpc>
              <a:spcBef>
                <a:spcPts val="0"/>
              </a:spcBef>
              <a:buFont typeface="Arial" charset="0"/>
              <a:buNone/>
              <a:defRPr/>
            </a:pPr>
            <a:r>
              <a:rPr lang="en-US" sz="1400" b="1" dirty="0" smtClean="0">
                <a:ea typeface="Verdana" pitchFamily="34" charset="0"/>
                <a:cs typeface="Verdana" pitchFamily="34" charset="0"/>
              </a:rPr>
              <a:t>Hydrogen Sulfide (H2S)</a:t>
            </a:r>
          </a:p>
          <a:p>
            <a:pPr marL="0">
              <a:lnSpc>
                <a:spcPct val="110000"/>
              </a:lnSpc>
              <a:spcBef>
                <a:spcPts val="0"/>
              </a:spcBef>
              <a:buNone/>
              <a:defRPr/>
            </a:pPr>
            <a:r>
              <a:rPr lang="en-US" sz="1400" dirty="0" smtClean="0"/>
              <a:t>Gases </a:t>
            </a:r>
            <a:r>
              <a:rPr lang="en-US" sz="1400" dirty="0"/>
              <a:t>such as Hydrogen Sulfide are sometimes formed by decaying stock or pulp. </a:t>
            </a:r>
            <a:r>
              <a:rPr lang="en-US" sz="1400" dirty="0" smtClean="0"/>
              <a:t>Hydrogen </a:t>
            </a:r>
            <a:r>
              <a:rPr lang="en-US" sz="1400" dirty="0"/>
              <a:t>Sulfide </a:t>
            </a:r>
            <a:r>
              <a:rPr lang="en-US" sz="1400" dirty="0" smtClean="0"/>
              <a:t>can </a:t>
            </a:r>
            <a:r>
              <a:rPr lang="en-US" sz="1400" dirty="0"/>
              <a:t>be released by accidental mixing of chemicals during process upsets or when initially opening process vessels or equipment.</a:t>
            </a:r>
          </a:p>
          <a:p>
            <a:pPr marL="0">
              <a:lnSpc>
                <a:spcPct val="110000"/>
              </a:lnSpc>
              <a:spcBef>
                <a:spcPts val="0"/>
              </a:spcBef>
              <a:buNone/>
              <a:defRPr/>
            </a:pPr>
            <a:endParaRPr lang="en-US" sz="1400" dirty="0" smtClean="0"/>
          </a:p>
          <a:p>
            <a:pPr marL="0">
              <a:lnSpc>
                <a:spcPct val="110000"/>
              </a:lnSpc>
              <a:spcBef>
                <a:spcPts val="0"/>
              </a:spcBef>
              <a:buNone/>
              <a:defRPr/>
            </a:pPr>
            <a:r>
              <a:rPr lang="en-US" sz="1400" dirty="0" smtClean="0"/>
              <a:t>To </a:t>
            </a:r>
            <a:r>
              <a:rPr lang="en-US" sz="1400" dirty="0"/>
              <a:t>alert personnel to the possible presence of Hydrogen Sulfide, alarm systems </a:t>
            </a:r>
            <a:r>
              <a:rPr lang="en-US" sz="1400" dirty="0" smtClean="0"/>
              <a:t>are provided in </a:t>
            </a:r>
            <a:r>
              <a:rPr lang="en-US" sz="1400" dirty="0"/>
              <a:t>those areas where H2S may be present. </a:t>
            </a:r>
            <a:endParaRPr lang="en-US" sz="1400" dirty="0" smtClean="0"/>
          </a:p>
          <a:p>
            <a:pPr marL="0" indent="0">
              <a:spcBef>
                <a:spcPts val="0"/>
              </a:spcBef>
              <a:buNone/>
            </a:pPr>
            <a:endParaRPr lang="en-US" altLang="en-US" sz="1400" b="1" dirty="0" smtClean="0"/>
          </a:p>
          <a:p>
            <a:pPr marL="0" indent="0">
              <a:spcBef>
                <a:spcPts val="0"/>
              </a:spcBef>
              <a:buNone/>
            </a:pPr>
            <a:r>
              <a:rPr lang="en-US" altLang="en-US" sz="1400" b="1" dirty="0" smtClean="0"/>
              <a:t>Hydrogen </a:t>
            </a:r>
            <a:r>
              <a:rPr lang="en-US" altLang="en-US" sz="1400" b="1" dirty="0"/>
              <a:t>Sulfide (H2S) Alarms</a:t>
            </a:r>
          </a:p>
          <a:p>
            <a:pPr marL="0" indent="0">
              <a:spcBef>
                <a:spcPts val="0"/>
              </a:spcBef>
              <a:buNone/>
            </a:pPr>
            <a:r>
              <a:rPr lang="en-US" altLang="en-US" sz="1400" dirty="0"/>
              <a:t>The </a:t>
            </a:r>
            <a:r>
              <a:rPr lang="en-US" altLang="en-US" sz="1400" dirty="0" smtClean="0"/>
              <a:t>mill’s </a:t>
            </a:r>
            <a:r>
              <a:rPr lang="en-US" altLang="en-US" sz="1400" dirty="0" err="1" smtClean="0"/>
              <a:t>kraft</a:t>
            </a:r>
            <a:r>
              <a:rPr lang="en-US" altLang="en-US" sz="1400" dirty="0" smtClean="0"/>
              <a:t> </a:t>
            </a:r>
            <a:r>
              <a:rPr lang="en-US" altLang="en-US" sz="1400" dirty="0"/>
              <a:t>pulping process </a:t>
            </a:r>
            <a:r>
              <a:rPr lang="en-US" altLang="en-US" sz="1400" dirty="0" smtClean="0"/>
              <a:t>uses </a:t>
            </a:r>
            <a:r>
              <a:rPr lang="en-US" altLang="en-US" sz="1400" dirty="0"/>
              <a:t>sulfur compounds and caustic soda. This process produces alkaline pulping liquors. Accidental mixing of these pulping liquors with acids is the greatest potential for the release of Hydrogen Sulfide which is also present in the wood digesting and liquor processing equipment vent gases. </a:t>
            </a:r>
            <a:endParaRPr lang="en-US" altLang="en-US" sz="1400" dirty="0" smtClean="0"/>
          </a:p>
          <a:p>
            <a:pPr marL="0" indent="0">
              <a:spcBef>
                <a:spcPts val="0"/>
              </a:spcBef>
              <a:buNone/>
            </a:pPr>
            <a:endParaRPr lang="en-US" altLang="en-US" sz="1400" dirty="0"/>
          </a:p>
          <a:p>
            <a:pPr marL="0" indent="0">
              <a:spcBef>
                <a:spcPts val="0"/>
              </a:spcBef>
              <a:buNone/>
            </a:pPr>
            <a:r>
              <a:rPr lang="en-US" altLang="en-US" sz="1400" dirty="0" smtClean="0"/>
              <a:t>H2S </a:t>
            </a:r>
            <a:r>
              <a:rPr lang="en-US" altLang="en-US" sz="1400" dirty="0"/>
              <a:t>alarm systems are composed of a rotating beacon and an oscillating horn that are activated by sensors monitoring for H2S in suspect areas. When the alarm is activated, follow the instructions located on the sign adjacent to the alarm lights for your evacuation route. </a:t>
            </a:r>
            <a:r>
              <a:rPr lang="en-US" altLang="en-US" sz="1400" dirty="0" smtClean="0"/>
              <a:t>S</a:t>
            </a:r>
            <a:r>
              <a:rPr lang="en-US" sz="1400" dirty="0" smtClean="0"/>
              <a:t>uspect </a:t>
            </a:r>
            <a:r>
              <a:rPr lang="en-US" sz="1400" dirty="0"/>
              <a:t>areas include:</a:t>
            </a:r>
          </a:p>
          <a:p>
            <a:pPr marL="0">
              <a:lnSpc>
                <a:spcPct val="110000"/>
              </a:lnSpc>
              <a:spcBef>
                <a:spcPts val="0"/>
              </a:spcBef>
              <a:defRPr/>
            </a:pPr>
            <a:r>
              <a:rPr lang="en-US" sz="1200" dirty="0"/>
              <a:t>Recovery and Utilities</a:t>
            </a:r>
          </a:p>
          <a:p>
            <a:pPr marL="0">
              <a:lnSpc>
                <a:spcPct val="110000"/>
              </a:lnSpc>
              <a:spcBef>
                <a:spcPts val="0"/>
              </a:spcBef>
              <a:defRPr/>
            </a:pPr>
            <a:r>
              <a:rPr lang="en-US" sz="1200" dirty="0"/>
              <a:t>The Lime Kiln</a:t>
            </a:r>
          </a:p>
          <a:p>
            <a:pPr marL="0">
              <a:lnSpc>
                <a:spcPct val="110000"/>
              </a:lnSpc>
              <a:spcBef>
                <a:spcPts val="0"/>
              </a:spcBef>
              <a:defRPr/>
            </a:pPr>
            <a:r>
              <a:rPr lang="en-US" sz="1200" dirty="0"/>
              <a:t>The Pulp Mill</a:t>
            </a:r>
          </a:p>
          <a:p>
            <a:pPr marL="0">
              <a:lnSpc>
                <a:spcPct val="110000"/>
              </a:lnSpc>
              <a:spcBef>
                <a:spcPts val="0"/>
              </a:spcBef>
              <a:defRPr/>
            </a:pPr>
            <a:r>
              <a:rPr lang="en-US" sz="1200" dirty="0"/>
              <a:t>Effluent Plant Mix Box</a:t>
            </a:r>
          </a:p>
          <a:p>
            <a:pPr marL="0">
              <a:lnSpc>
                <a:spcPct val="110000"/>
              </a:lnSpc>
              <a:spcBef>
                <a:spcPts val="0"/>
              </a:spcBef>
              <a:defRPr/>
            </a:pPr>
            <a:r>
              <a:rPr lang="en-US" sz="1200" dirty="0"/>
              <a:t>Waste Water </a:t>
            </a:r>
            <a:r>
              <a:rPr lang="en-US" sz="1200" dirty="0" smtClean="0"/>
              <a:t>Treatment</a:t>
            </a:r>
          </a:p>
          <a:p>
            <a:pPr marL="0" indent="0">
              <a:lnSpc>
                <a:spcPct val="110000"/>
              </a:lnSpc>
              <a:spcBef>
                <a:spcPts val="0"/>
              </a:spcBef>
              <a:buNone/>
              <a:defRPr/>
            </a:pPr>
            <a:endParaRPr lang="en-US" altLang="en-US" sz="1400" dirty="0"/>
          </a:p>
          <a:p>
            <a:pPr marL="0" indent="0">
              <a:lnSpc>
                <a:spcPct val="110000"/>
              </a:lnSpc>
              <a:spcBef>
                <a:spcPts val="0"/>
              </a:spcBef>
              <a:buNone/>
              <a:defRPr/>
            </a:pPr>
            <a:r>
              <a:rPr lang="en-US" altLang="en-US" sz="1400" dirty="0" smtClean="0"/>
              <a:t>Any </a:t>
            </a:r>
            <a:r>
              <a:rPr lang="en-US" altLang="en-US" sz="1400" dirty="0"/>
              <a:t>time you think you smell rotten eggs in a mill area, even if the alarm has not been activated, back out of the area and call </a:t>
            </a:r>
            <a:r>
              <a:rPr lang="en-US" altLang="en-US" sz="1400" dirty="0" smtClean="0"/>
              <a:t>2911 (or 906-233-2911 from a cell phone) immediately</a:t>
            </a:r>
            <a:r>
              <a:rPr lang="en-US" altLang="en-US" sz="1400" dirty="0"/>
              <a:t>.</a:t>
            </a:r>
          </a:p>
          <a:p>
            <a:pPr marL="0">
              <a:lnSpc>
                <a:spcPct val="110000"/>
              </a:lnSpc>
              <a:spcBef>
                <a:spcPts val="0"/>
              </a:spcBef>
              <a:buNone/>
              <a:defRPr/>
            </a:pPr>
            <a:endParaRPr lang="en-US" sz="1400" dirty="0" smtClean="0"/>
          </a:p>
          <a:p>
            <a:pPr marL="0">
              <a:lnSpc>
                <a:spcPct val="110000"/>
              </a:lnSpc>
              <a:spcBef>
                <a:spcPts val="0"/>
              </a:spcBef>
              <a:buNone/>
              <a:defRPr/>
            </a:pPr>
            <a:r>
              <a:rPr lang="en-US" sz="1400" dirty="0" smtClean="0"/>
              <a:t>H2S </a:t>
            </a:r>
            <a:r>
              <a:rPr lang="en-US" sz="1400" dirty="0"/>
              <a:t>has the ability to totally eliminate your sense of smell as the concentration </a:t>
            </a:r>
            <a:r>
              <a:rPr lang="en-US" sz="1400" dirty="0" smtClean="0"/>
              <a:t>increases.  At high concentrations, Hydrogen </a:t>
            </a:r>
            <a:r>
              <a:rPr lang="en-US" sz="1400" dirty="0"/>
              <a:t>Sulfide can be very hazardous </a:t>
            </a:r>
            <a:r>
              <a:rPr lang="en-US" sz="1400" dirty="0" smtClean="0"/>
              <a:t>because </a:t>
            </a:r>
            <a:r>
              <a:rPr lang="en-US" sz="1400" dirty="0"/>
              <a:t>you </a:t>
            </a:r>
            <a:r>
              <a:rPr lang="en-US" sz="1400" dirty="0" smtClean="0"/>
              <a:t>are </a:t>
            </a:r>
            <a:r>
              <a:rPr lang="en-US" sz="1400" dirty="0"/>
              <a:t>unable to detect its presence</a:t>
            </a:r>
            <a:r>
              <a:rPr lang="en-US" sz="1400" dirty="0" smtClean="0"/>
              <a:t>.</a:t>
            </a:r>
            <a:endParaRPr lang="en-US" sz="1400" dirty="0"/>
          </a:p>
        </p:txBody>
      </p:sp>
      <p:sp>
        <p:nvSpPr>
          <p:cNvPr id="768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Chemical Safety &amp; Alarms</a:t>
            </a:r>
            <a:endParaRPr lang="en-US" altLang="en-US" dirty="0" smtClean="0"/>
          </a:p>
        </p:txBody>
      </p:sp>
      <p:pic>
        <p:nvPicPr>
          <p:cNvPr id="5" name="Picture 2" descr="S:\SHARE\Training Team\LEEANN\Development\Visitor Safety\Photos\Image 19.JPG"/>
          <p:cNvPicPr>
            <a:picLocks noChangeAspect="1" noChangeArrowheads="1"/>
          </p:cNvPicPr>
          <p:nvPr/>
        </p:nvPicPr>
        <p:blipFill>
          <a:blip r:embed="rId3" cstate="email">
            <a:extLst>
              <a:ext uri="{28A0092B-C50C-407E-A947-70E740481C1C}">
                <a14:useLocalDpi xmlns:a14="http://schemas.microsoft.com/office/drawing/2010/main" val="0"/>
              </a:ext>
            </a:extLst>
          </a:blip>
          <a:srcRect l="3021"/>
          <a:stretch>
            <a:fillRect/>
          </a:stretch>
        </p:blipFill>
        <p:spPr bwMode="auto">
          <a:xfrm>
            <a:off x="5957231" y="3979815"/>
            <a:ext cx="843913" cy="113211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12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1733" y="731520"/>
            <a:ext cx="8860536" cy="5765074"/>
          </a:xfrm>
        </p:spPr>
        <p:txBody>
          <a:bodyPr>
            <a:noAutofit/>
          </a:bodyPr>
          <a:lstStyle/>
          <a:p>
            <a:pPr>
              <a:buFont typeface="Arial" charset="0"/>
              <a:buNone/>
              <a:defRPr/>
            </a:pPr>
            <a:r>
              <a:rPr lang="en-US" sz="1400" b="1" dirty="0" smtClean="0"/>
              <a:t>Chlorine Dioxide (ClO2)</a:t>
            </a:r>
          </a:p>
          <a:p>
            <a:pPr marL="0">
              <a:buFont typeface="Arial" charset="0"/>
              <a:buNone/>
              <a:defRPr/>
            </a:pPr>
            <a:r>
              <a:rPr lang="en-US" sz="1400" dirty="0" smtClean="0"/>
              <a:t>To bleach our pulp, the Escanaba Mill uses Chlorine Dioxide; a chemical produced on site. Chlorine Dioxide is produced by the R8 Generator located in the Kraft Mill as a water solution and has a greenish yellow appearance. </a:t>
            </a:r>
          </a:p>
          <a:p>
            <a:pPr marL="0">
              <a:buFont typeface="Arial" charset="0"/>
              <a:buNone/>
              <a:defRPr/>
            </a:pPr>
            <a:endParaRPr lang="en-US" sz="1400" dirty="0" smtClean="0"/>
          </a:p>
          <a:p>
            <a:pPr marL="0">
              <a:buFont typeface="Arial" charset="0"/>
              <a:buNone/>
              <a:defRPr/>
            </a:pPr>
            <a:r>
              <a:rPr lang="en-US" sz="1400" dirty="0" smtClean="0"/>
              <a:t>The primary hazard from Chlorine Dioxide is inhalation of the vapors, acting primarily as an irritant to the respiratory system at high levels. While Chlorine Dioxide has a bleach-like smell, its odor is much less detectable. Chlorine Dioxide gas is approximately 2.5 times heavier than air, and will settle in low lying areas. It has a tendency to resist air movement and can form pockets. Alarm systems are provided to continuously monitor Chlorine Dioxide levels in suspect areas.</a:t>
            </a:r>
          </a:p>
          <a:p>
            <a:pPr marL="0">
              <a:buFont typeface="Arial" charset="0"/>
              <a:buNone/>
              <a:defRPr/>
            </a:pPr>
            <a:endParaRPr lang="en-US" sz="1400" dirty="0" smtClean="0"/>
          </a:p>
          <a:p>
            <a:pPr marL="0" indent="0">
              <a:lnSpc>
                <a:spcPct val="90000"/>
              </a:lnSpc>
              <a:buNone/>
              <a:defRPr/>
            </a:pPr>
            <a:r>
              <a:rPr lang="en-US" sz="1400" b="1" dirty="0">
                <a:ea typeface="Verdana" pitchFamily="34" charset="0"/>
                <a:cs typeface="Verdana" pitchFamily="34" charset="0"/>
              </a:rPr>
              <a:t>Chlorine Dioxide Alarms</a:t>
            </a:r>
            <a:endParaRPr lang="en-US" sz="1400" b="1" dirty="0">
              <a:solidFill>
                <a:srgbClr val="246049"/>
              </a:solidFill>
              <a:ea typeface="Verdana" pitchFamily="34" charset="0"/>
              <a:cs typeface="Verdana" pitchFamily="34" charset="0"/>
            </a:endParaRPr>
          </a:p>
          <a:p>
            <a:pPr marL="0" indent="0">
              <a:lnSpc>
                <a:spcPct val="90000"/>
              </a:lnSpc>
              <a:buNone/>
              <a:defRPr/>
            </a:pPr>
            <a:r>
              <a:rPr lang="en-US" sz="1400" dirty="0">
                <a:ea typeface="Verdana" pitchFamily="34" charset="0"/>
                <a:cs typeface="Verdana" pitchFamily="34" charset="0"/>
              </a:rPr>
              <a:t>The Chlorine Dioxide alarm consisting of sensors, red rotating beacons and sirens with a oscillating horn sound</a:t>
            </a:r>
            <a:r>
              <a:rPr lang="en-US" sz="1400" dirty="0" smtClean="0">
                <a:ea typeface="Verdana" pitchFamily="34" charset="0"/>
                <a:cs typeface="Verdana" pitchFamily="34" charset="0"/>
              </a:rPr>
              <a:t>.  Each </a:t>
            </a:r>
            <a:r>
              <a:rPr lang="en-US" sz="1400" dirty="0">
                <a:ea typeface="Verdana" pitchFamily="34" charset="0"/>
                <a:cs typeface="Verdana" pitchFamily="34" charset="0"/>
              </a:rPr>
              <a:t>alarm is accompanied by an instructional sign stationed below the beacons. If a beacon flashes and the alarm </a:t>
            </a:r>
            <a:r>
              <a:rPr lang="en-US" sz="1400" dirty="0" smtClean="0">
                <a:ea typeface="Verdana" pitchFamily="34" charset="0"/>
                <a:cs typeface="Verdana" pitchFamily="34" charset="0"/>
              </a:rPr>
              <a:t>sounds, </a:t>
            </a:r>
            <a:r>
              <a:rPr lang="en-US" sz="1400" dirty="0">
                <a:ea typeface="Verdana" pitchFamily="34" charset="0"/>
                <a:cs typeface="Verdana" pitchFamily="34" charset="0"/>
              </a:rPr>
              <a:t>follow the instructions on the evacuation sign. </a:t>
            </a:r>
          </a:p>
          <a:p>
            <a:pPr marL="0">
              <a:buFont typeface="Arial" charset="0"/>
              <a:buNone/>
              <a:defRPr/>
            </a:pPr>
            <a:endParaRPr lang="en-US" sz="1400" dirty="0" smtClean="0"/>
          </a:p>
          <a:p>
            <a:pPr marL="0">
              <a:buFont typeface="Arial" charset="0"/>
              <a:buNone/>
              <a:defRPr/>
            </a:pPr>
            <a:r>
              <a:rPr lang="en-US" sz="1400" dirty="0" smtClean="0"/>
              <a:t>Suspect </a:t>
            </a:r>
            <a:r>
              <a:rPr lang="en-US" sz="1400" dirty="0"/>
              <a:t>areas include:</a:t>
            </a:r>
          </a:p>
          <a:p>
            <a:pPr marL="344488" indent="-230188">
              <a:defRPr/>
            </a:pPr>
            <a:r>
              <a:rPr lang="en-US" sz="1400" dirty="0"/>
              <a:t>Kraft Mill Chemical Prep/Generator, Bleach Plant, Kraft Mill Control Room, </a:t>
            </a:r>
            <a:endParaRPr lang="en-US" sz="1400" dirty="0" smtClean="0"/>
          </a:p>
          <a:p>
            <a:pPr marL="114300" indent="0">
              <a:buNone/>
              <a:defRPr/>
            </a:pPr>
            <a:r>
              <a:rPr lang="en-US" sz="1400" dirty="0"/>
              <a:t>	</a:t>
            </a:r>
            <a:r>
              <a:rPr lang="en-US" sz="1400" dirty="0" smtClean="0"/>
              <a:t>Digesters </a:t>
            </a:r>
            <a:r>
              <a:rPr lang="en-US" sz="1400" dirty="0"/>
              <a:t>(capping valve and blow heat floor)</a:t>
            </a:r>
          </a:p>
          <a:p>
            <a:pPr marL="344488" indent="-230188">
              <a:defRPr/>
            </a:pPr>
            <a:r>
              <a:rPr lang="en-US" sz="1400" dirty="0"/>
              <a:t>Effluent Plant Mix Box, E1 Paper Machine Stock Prep, Acid Lift, Train Shed</a:t>
            </a:r>
            <a:endParaRPr lang="en-US" sz="1400" dirty="0" smtClean="0"/>
          </a:p>
          <a:p>
            <a:pPr marL="0">
              <a:buNone/>
              <a:defRPr/>
            </a:pPr>
            <a:endParaRPr lang="en-US" sz="1400" dirty="0" smtClean="0">
              <a:ea typeface="Verdana" pitchFamily="34" charset="0"/>
              <a:cs typeface="Verdana" pitchFamily="34" charset="0"/>
            </a:endParaRPr>
          </a:p>
          <a:p>
            <a:pPr marL="0">
              <a:buNone/>
              <a:defRPr/>
            </a:pPr>
            <a:r>
              <a:rPr lang="en-US" sz="1400" dirty="0" smtClean="0">
                <a:ea typeface="Verdana" pitchFamily="34" charset="0"/>
                <a:cs typeface="Verdana" pitchFamily="34" charset="0"/>
              </a:rPr>
              <a:t>Make </a:t>
            </a:r>
            <a:r>
              <a:rPr lang="en-US" sz="1400" dirty="0">
                <a:ea typeface="Verdana" pitchFamily="34" charset="0"/>
                <a:cs typeface="Verdana" pitchFamily="34" charset="0"/>
              </a:rPr>
              <a:t>sure to contact Loss Prevention </a:t>
            </a:r>
            <a:r>
              <a:rPr lang="en-US" sz="1400" dirty="0" smtClean="0">
                <a:ea typeface="Verdana" pitchFamily="34" charset="0"/>
                <a:cs typeface="Verdana" pitchFamily="34" charset="0"/>
              </a:rPr>
              <a:t>(2911 or 906-233-2911) immediately </a:t>
            </a:r>
            <a:r>
              <a:rPr lang="en-US" sz="1400" dirty="0">
                <a:ea typeface="Verdana" pitchFamily="34" charset="0"/>
                <a:cs typeface="Verdana" pitchFamily="34" charset="0"/>
              </a:rPr>
              <a:t>if there is an alarm in your work area. Loss Prevention Officers will respond with SCBA and air monitors to see if chlorine dioxide is indeed </a:t>
            </a:r>
            <a:r>
              <a:rPr lang="en-US" sz="1400" dirty="0" smtClean="0">
                <a:ea typeface="Verdana" pitchFamily="34" charset="0"/>
                <a:cs typeface="Verdana" pitchFamily="34" charset="0"/>
              </a:rPr>
              <a:t>present. Do </a:t>
            </a:r>
            <a:r>
              <a:rPr lang="en-US" sz="1400" dirty="0">
                <a:ea typeface="Verdana" pitchFamily="34" charset="0"/>
                <a:cs typeface="Verdana" pitchFamily="34" charset="0"/>
              </a:rPr>
              <a:t>not re-enter the area until advised to do so by </a:t>
            </a:r>
            <a:r>
              <a:rPr lang="en-US" sz="1400" dirty="0" smtClean="0">
                <a:ea typeface="Verdana" pitchFamily="34" charset="0"/>
                <a:cs typeface="Verdana" pitchFamily="34" charset="0"/>
              </a:rPr>
              <a:t>Loss Prevention.</a:t>
            </a:r>
            <a:endParaRPr lang="en-US" sz="1400" dirty="0" smtClean="0"/>
          </a:p>
        </p:txBody>
      </p:sp>
      <p:sp>
        <p:nvSpPr>
          <p:cNvPr id="808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Chemical Safety &amp; Alarms</a:t>
            </a:r>
            <a:endParaRPr lang="en-US" altLang="en-US" dirty="0" smtClean="0"/>
          </a:p>
        </p:txBody>
      </p:sp>
      <p:pic>
        <p:nvPicPr>
          <p:cNvPr id="5" name="Picture 4" descr="C:\Users\bco4\Desktop\IMG_3311.JPG"/>
          <p:cNvPicPr>
            <a:picLocks noChangeAspect="1" noChangeArrowheads="1"/>
          </p:cNvPicPr>
          <p:nvPr/>
        </p:nvPicPr>
        <p:blipFill>
          <a:blip r:embed="rId3"/>
          <a:srcRect r="-1112" b="-853"/>
          <a:stretch>
            <a:fillRect/>
          </a:stretch>
        </p:blipFill>
        <p:spPr bwMode="auto">
          <a:xfrm>
            <a:off x="7158446" y="3963785"/>
            <a:ext cx="1009585" cy="1383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9893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3"/>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a:buFont typeface="Arial" panose="020B0604020202020204" pitchFamily="34" charset="0"/>
              <a:buNone/>
            </a:pPr>
            <a:endParaRPr lang="en-US" altLang="en-US" sz="1100" smtClean="0">
              <a:ea typeface="Verdana" panose="020B0604030504040204" pitchFamily="34" charset="0"/>
              <a:cs typeface="Verdana" panose="020B0604030504040204" pitchFamily="34" charset="0"/>
            </a:endParaRPr>
          </a:p>
          <a:p>
            <a:pPr marL="0">
              <a:buFont typeface="Arial" panose="020B0604020202020204" pitchFamily="34" charset="0"/>
              <a:buNone/>
            </a:pPr>
            <a:endParaRPr lang="en-US" altLang="en-US" sz="1100" smtClean="0">
              <a:ea typeface="Verdana" panose="020B0604030504040204" pitchFamily="34" charset="0"/>
              <a:cs typeface="Verdana" panose="020B0604030504040204" pitchFamily="34" charset="0"/>
            </a:endParaRPr>
          </a:p>
        </p:txBody>
      </p:sp>
      <p:sp>
        <p:nvSpPr>
          <p:cNvPr id="849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a:t>Mill Policy - Chemical Safety &amp; Alarms</a:t>
            </a:r>
            <a:endParaRPr lang="en-US" altLang="en-US" dirty="0" smtClean="0"/>
          </a:p>
        </p:txBody>
      </p:sp>
      <p:sp>
        <p:nvSpPr>
          <p:cNvPr id="8" name="Text Placeholder 1"/>
          <p:cNvSpPr txBox="1">
            <a:spLocks/>
          </p:cNvSpPr>
          <p:nvPr/>
        </p:nvSpPr>
        <p:spPr>
          <a:xfrm>
            <a:off x="3362615" y="1005837"/>
            <a:ext cx="5553673" cy="5285174"/>
          </a:xfrm>
          <a:prstGeom prst="rect">
            <a:avLst/>
          </a:prstGeom>
        </p:spPr>
        <p:txBody>
          <a:bodyPr/>
          <a:lstStyle/>
          <a:p>
            <a:pPr marL="342900" indent="-342900">
              <a:lnSpc>
                <a:spcPct val="90000"/>
              </a:lnSpc>
              <a:spcBef>
                <a:spcPct val="20000"/>
              </a:spcBef>
              <a:defRPr/>
            </a:pPr>
            <a:r>
              <a:rPr lang="en-US" sz="2000" b="1" dirty="0">
                <a:ea typeface="Verdana" pitchFamily="34" charset="0"/>
                <a:cs typeface="Verdana" pitchFamily="34" charset="0"/>
              </a:rPr>
              <a:t>Emergency Shutdown Procedure (ESP</a:t>
            </a:r>
            <a:r>
              <a:rPr lang="en-US" sz="2000" b="1" dirty="0" smtClean="0">
                <a:ea typeface="Verdana" pitchFamily="34" charset="0"/>
                <a:cs typeface="Verdana" pitchFamily="34" charset="0"/>
              </a:rPr>
              <a:t>)</a:t>
            </a:r>
            <a:endParaRPr lang="en-US" sz="2000" b="1" dirty="0">
              <a:ea typeface="Verdana" pitchFamily="34" charset="0"/>
              <a:cs typeface="Verdana" pitchFamily="34" charset="0"/>
            </a:endParaRPr>
          </a:p>
          <a:p>
            <a:pPr indent="-342900">
              <a:lnSpc>
                <a:spcPct val="90000"/>
              </a:lnSpc>
              <a:spcBef>
                <a:spcPct val="20000"/>
              </a:spcBef>
              <a:defRPr/>
            </a:pPr>
            <a:r>
              <a:rPr lang="en-US" dirty="0">
                <a:ea typeface="Verdana" pitchFamily="34" charset="0"/>
                <a:cs typeface="Verdana" pitchFamily="34" charset="0"/>
              </a:rPr>
              <a:t>The final emergency alarm is a specialty alarm located only around the area of the Recovery Boiler in the Recovery &amp; Utilities Department. The Emergency Shutdown Procedure or ESP alarm is there to alert all personnel to evacuate immediately.</a:t>
            </a:r>
            <a:r>
              <a:rPr lang="en-US" b="1" dirty="0">
                <a:ea typeface="Verdana" pitchFamily="34" charset="0"/>
                <a:cs typeface="Verdana" pitchFamily="34" charset="0"/>
              </a:rPr>
              <a:t> </a:t>
            </a:r>
            <a:r>
              <a:rPr lang="en-US" dirty="0">
                <a:ea typeface="Verdana" pitchFamily="34" charset="0"/>
                <a:cs typeface="Verdana" pitchFamily="34" charset="0"/>
              </a:rPr>
              <a:t> </a:t>
            </a:r>
          </a:p>
          <a:p>
            <a:pPr indent="-342900">
              <a:lnSpc>
                <a:spcPct val="90000"/>
              </a:lnSpc>
              <a:spcBef>
                <a:spcPct val="20000"/>
              </a:spcBef>
              <a:defRPr/>
            </a:pPr>
            <a:endParaRPr lang="en-US" dirty="0">
              <a:ea typeface="Verdana" pitchFamily="34" charset="0"/>
              <a:cs typeface="Verdana" pitchFamily="34" charset="0"/>
            </a:endParaRPr>
          </a:p>
          <a:p>
            <a:pPr indent="-342900">
              <a:lnSpc>
                <a:spcPct val="90000"/>
              </a:lnSpc>
              <a:spcBef>
                <a:spcPct val="20000"/>
              </a:spcBef>
              <a:defRPr/>
            </a:pPr>
            <a:r>
              <a:rPr lang="en-US" dirty="0">
                <a:ea typeface="Verdana" pitchFamily="34" charset="0"/>
                <a:cs typeface="Verdana" pitchFamily="34" charset="0"/>
              </a:rPr>
              <a:t>An ESP alarm indicates that water, known or suspected, is entering the boiler furnace and may </a:t>
            </a:r>
            <a:r>
              <a:rPr lang="en-US" dirty="0" smtClean="0">
                <a:ea typeface="Verdana" pitchFamily="34" charset="0"/>
                <a:cs typeface="Verdana" pitchFamily="34" charset="0"/>
              </a:rPr>
              <a:t>make </a:t>
            </a:r>
            <a:r>
              <a:rPr lang="en-US" dirty="0">
                <a:ea typeface="Verdana" pitchFamily="34" charset="0"/>
                <a:cs typeface="Verdana" pitchFamily="34" charset="0"/>
              </a:rPr>
              <a:t>contact with the smelt, and that an </a:t>
            </a:r>
            <a:r>
              <a:rPr lang="en-US" dirty="0" smtClean="0">
                <a:ea typeface="Verdana" pitchFamily="34" charset="0"/>
                <a:cs typeface="Verdana" pitchFamily="34" charset="0"/>
              </a:rPr>
              <a:t>emergency shutdown of </a:t>
            </a:r>
            <a:r>
              <a:rPr lang="en-US" dirty="0">
                <a:ea typeface="Verdana" pitchFamily="34" charset="0"/>
                <a:cs typeface="Verdana" pitchFamily="34" charset="0"/>
              </a:rPr>
              <a:t>the Recovery Boiler is in progress. </a:t>
            </a:r>
            <a:endParaRPr lang="en-US" dirty="0" smtClean="0">
              <a:ea typeface="Verdana" pitchFamily="34" charset="0"/>
              <a:cs typeface="Verdana" pitchFamily="34" charset="0"/>
            </a:endParaRPr>
          </a:p>
          <a:p>
            <a:pPr indent="-342900">
              <a:lnSpc>
                <a:spcPct val="90000"/>
              </a:lnSpc>
              <a:spcBef>
                <a:spcPct val="20000"/>
              </a:spcBef>
              <a:defRPr/>
            </a:pPr>
            <a:endParaRPr lang="en-US" dirty="0">
              <a:ea typeface="Verdana" pitchFamily="34" charset="0"/>
              <a:cs typeface="Verdana" pitchFamily="34" charset="0"/>
            </a:endParaRPr>
          </a:p>
          <a:p>
            <a:pPr indent="-342900">
              <a:lnSpc>
                <a:spcPct val="90000"/>
              </a:lnSpc>
              <a:spcBef>
                <a:spcPct val="20000"/>
              </a:spcBef>
              <a:defRPr/>
            </a:pPr>
            <a:r>
              <a:rPr lang="en-US" dirty="0" smtClean="0">
                <a:ea typeface="Verdana" pitchFamily="34" charset="0"/>
                <a:cs typeface="Verdana" pitchFamily="34" charset="0"/>
              </a:rPr>
              <a:t>The </a:t>
            </a:r>
            <a:r>
              <a:rPr lang="en-US" dirty="0">
                <a:ea typeface="Verdana" pitchFamily="34" charset="0"/>
                <a:cs typeface="Verdana" pitchFamily="34" charset="0"/>
              </a:rPr>
              <a:t>ESP alarm consists of a red rotating light and continuous</a:t>
            </a:r>
            <a:r>
              <a:rPr lang="en-US" b="1" dirty="0">
                <a:ea typeface="Verdana" pitchFamily="34" charset="0"/>
                <a:cs typeface="Verdana" pitchFamily="34" charset="0"/>
              </a:rPr>
              <a:t> </a:t>
            </a:r>
            <a:r>
              <a:rPr lang="en-US" dirty="0" smtClean="0">
                <a:ea typeface="Verdana" pitchFamily="34" charset="0"/>
                <a:cs typeface="Verdana" pitchFamily="34" charset="0"/>
              </a:rPr>
              <a:t>siren.  The instructional </a:t>
            </a:r>
            <a:r>
              <a:rPr lang="en-US" dirty="0">
                <a:ea typeface="Verdana" pitchFamily="34" charset="0"/>
                <a:cs typeface="Verdana" pitchFamily="34" charset="0"/>
              </a:rPr>
              <a:t>sign located below the light, </a:t>
            </a:r>
            <a:r>
              <a:rPr lang="en-US" dirty="0" smtClean="0">
                <a:ea typeface="Verdana" pitchFamily="34" charset="0"/>
                <a:cs typeface="Verdana" pitchFamily="34" charset="0"/>
              </a:rPr>
              <a:t>advises </a:t>
            </a:r>
            <a:r>
              <a:rPr lang="en-US" dirty="0">
                <a:ea typeface="Verdana" pitchFamily="34" charset="0"/>
                <a:cs typeface="Verdana" pitchFamily="34" charset="0"/>
              </a:rPr>
              <a:t>the nearest evacuation route. Upon activation, follow the instructional sign and evacuate the area immediately. Do not re-enter the area until cleared to do so by Recovery and </a:t>
            </a:r>
            <a:r>
              <a:rPr lang="en-US" dirty="0" smtClean="0">
                <a:ea typeface="Verdana" pitchFamily="34" charset="0"/>
                <a:cs typeface="Verdana" pitchFamily="34" charset="0"/>
              </a:rPr>
              <a:t>Utilities (R&amp;U) </a:t>
            </a:r>
            <a:r>
              <a:rPr lang="en-US" dirty="0">
                <a:ea typeface="Verdana" pitchFamily="34" charset="0"/>
                <a:cs typeface="Verdana" pitchFamily="34" charset="0"/>
              </a:rPr>
              <a:t>department management. </a:t>
            </a:r>
          </a:p>
        </p:txBody>
      </p:sp>
      <p:pic>
        <p:nvPicPr>
          <p:cNvPr id="84997" name="Picture 7" descr="C:\Users\bco4\Desktop\IMG_33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066800"/>
            <a:ext cx="1981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58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a:lnSpc>
                <a:spcPct val="90000"/>
              </a:lnSpc>
              <a:buNone/>
              <a:defRPr/>
            </a:pPr>
            <a:r>
              <a:rPr lang="en-US" altLang="en-US" dirty="0"/>
              <a:t>Required by OSHA regulation 29 CFR 1910.119, </a:t>
            </a:r>
            <a:r>
              <a:rPr lang="en-US" altLang="en-US" i="1" dirty="0"/>
              <a:t>Process Safety Management of Highly Hazardous </a:t>
            </a:r>
            <a:r>
              <a:rPr lang="en-US" altLang="en-US" i="1" dirty="0" smtClean="0"/>
              <a:t>Chemicals</a:t>
            </a:r>
            <a:r>
              <a:rPr lang="en-US" altLang="en-US" dirty="0" smtClean="0"/>
              <a:t> is designed to prevent and control an accidental release of highly hazardous chemicals.</a:t>
            </a:r>
          </a:p>
          <a:p>
            <a:pPr marL="0">
              <a:lnSpc>
                <a:spcPct val="90000"/>
              </a:lnSpc>
              <a:buNone/>
              <a:defRPr/>
            </a:pPr>
            <a:endParaRPr lang="en-US" altLang="en-US" dirty="0"/>
          </a:p>
          <a:p>
            <a:pPr marL="0" indent="0">
              <a:buNone/>
            </a:pPr>
            <a:r>
              <a:rPr lang="en-US" altLang="en-US" dirty="0"/>
              <a:t>PSM Program </a:t>
            </a:r>
            <a:r>
              <a:rPr lang="en-US" altLang="en-US" dirty="0" smtClean="0"/>
              <a:t>Elements consist of the following:</a:t>
            </a:r>
            <a:endParaRPr lang="en-US" altLang="en-US" dirty="0"/>
          </a:p>
          <a:p>
            <a:r>
              <a:rPr lang="en-US" altLang="en-US" sz="1600" dirty="0">
                <a:ea typeface="Verdana" panose="020B0604030504040204" pitchFamily="34" charset="0"/>
                <a:cs typeface="Arial" panose="020B0604020202020204" pitchFamily="34" charset="0"/>
              </a:rPr>
              <a:t>Employee Participation</a:t>
            </a:r>
          </a:p>
          <a:p>
            <a:r>
              <a:rPr lang="en-US" altLang="en-US" sz="1600" dirty="0">
                <a:ea typeface="Verdana" panose="020B0604030504040204" pitchFamily="34" charset="0"/>
                <a:cs typeface="Arial" panose="020B0604020202020204" pitchFamily="34" charset="0"/>
              </a:rPr>
              <a:t>Process Information</a:t>
            </a:r>
          </a:p>
          <a:p>
            <a:r>
              <a:rPr lang="en-US" altLang="en-US" sz="1600" dirty="0">
                <a:ea typeface="Verdana" panose="020B0604030504040204" pitchFamily="34" charset="0"/>
                <a:cs typeface="Arial" panose="020B0604020202020204" pitchFamily="34" charset="0"/>
              </a:rPr>
              <a:t>Process Hazard Analysis</a:t>
            </a:r>
          </a:p>
          <a:p>
            <a:r>
              <a:rPr lang="en-US" altLang="en-US" sz="1600" dirty="0">
                <a:ea typeface="Verdana" panose="020B0604030504040204" pitchFamily="34" charset="0"/>
                <a:cs typeface="Arial" panose="020B0604020202020204" pitchFamily="34" charset="0"/>
              </a:rPr>
              <a:t>Operating Procedures</a:t>
            </a:r>
          </a:p>
          <a:p>
            <a:r>
              <a:rPr lang="en-US" altLang="en-US" sz="1600" dirty="0">
                <a:ea typeface="Verdana" panose="020B0604030504040204" pitchFamily="34" charset="0"/>
                <a:cs typeface="Arial" panose="020B0604020202020204" pitchFamily="34" charset="0"/>
              </a:rPr>
              <a:t>Employee Training</a:t>
            </a:r>
          </a:p>
          <a:p>
            <a:r>
              <a:rPr lang="en-US" altLang="en-US" sz="1600" dirty="0">
                <a:ea typeface="Verdana" panose="020B0604030504040204" pitchFamily="34" charset="0"/>
                <a:cs typeface="Arial" panose="020B0604020202020204" pitchFamily="34" charset="0"/>
              </a:rPr>
              <a:t>Contractor Safety</a:t>
            </a:r>
          </a:p>
          <a:p>
            <a:r>
              <a:rPr lang="en-US" altLang="en-US" sz="1600" dirty="0">
                <a:ea typeface="Verdana" panose="020B0604030504040204" pitchFamily="34" charset="0"/>
                <a:cs typeface="Arial" panose="020B0604020202020204" pitchFamily="34" charset="0"/>
              </a:rPr>
              <a:t>Pre-Startup Safety Review</a:t>
            </a:r>
          </a:p>
          <a:p>
            <a:r>
              <a:rPr lang="en-US" altLang="en-US" sz="1600" dirty="0">
                <a:ea typeface="Verdana" panose="020B0604030504040204" pitchFamily="34" charset="0"/>
                <a:cs typeface="Arial" panose="020B0604020202020204" pitchFamily="34" charset="0"/>
              </a:rPr>
              <a:t>Mechanical Integrity</a:t>
            </a:r>
          </a:p>
          <a:p>
            <a:r>
              <a:rPr lang="en-US" altLang="en-US" sz="1600" dirty="0">
                <a:ea typeface="Verdana" panose="020B0604030504040204" pitchFamily="34" charset="0"/>
                <a:cs typeface="Arial" panose="020B0604020202020204" pitchFamily="34" charset="0"/>
              </a:rPr>
              <a:t>Safe Work Practices</a:t>
            </a:r>
          </a:p>
          <a:p>
            <a:r>
              <a:rPr lang="en-US" altLang="en-US" sz="1600" dirty="0">
                <a:ea typeface="Verdana" panose="020B0604030504040204" pitchFamily="34" charset="0"/>
                <a:cs typeface="Arial" panose="020B0604020202020204" pitchFamily="34" charset="0"/>
              </a:rPr>
              <a:t>Management of Change</a:t>
            </a:r>
          </a:p>
          <a:p>
            <a:r>
              <a:rPr lang="en-US" altLang="en-US" sz="1600" dirty="0">
                <a:ea typeface="Verdana" panose="020B0604030504040204" pitchFamily="34" charset="0"/>
                <a:cs typeface="Arial" panose="020B0604020202020204" pitchFamily="34" charset="0"/>
              </a:rPr>
              <a:t>Incident Investigation</a:t>
            </a:r>
          </a:p>
          <a:p>
            <a:r>
              <a:rPr lang="en-US" altLang="en-US" sz="1600" dirty="0">
                <a:ea typeface="Verdana" panose="020B0604030504040204" pitchFamily="34" charset="0"/>
                <a:cs typeface="Arial" panose="020B0604020202020204" pitchFamily="34" charset="0"/>
              </a:rPr>
              <a:t>Emergency Planning</a:t>
            </a:r>
          </a:p>
          <a:p>
            <a:r>
              <a:rPr lang="en-US" altLang="en-US" sz="1600" dirty="0">
                <a:ea typeface="Verdana" panose="020B0604030504040204" pitchFamily="34" charset="0"/>
                <a:cs typeface="Arial" panose="020B0604020202020204" pitchFamily="34" charset="0"/>
              </a:rPr>
              <a:t>Compliance Audits</a:t>
            </a:r>
          </a:p>
          <a:p>
            <a:r>
              <a:rPr lang="en-US" altLang="en-US" sz="1600" dirty="0">
                <a:ea typeface="Verdana" panose="020B0604030504040204" pitchFamily="34" charset="0"/>
                <a:cs typeface="Arial" panose="020B0604020202020204" pitchFamily="34" charset="0"/>
              </a:rPr>
              <a:t>Trade </a:t>
            </a:r>
            <a:r>
              <a:rPr lang="en-US" altLang="en-US" sz="1600" dirty="0" smtClean="0">
                <a:ea typeface="Verdana" panose="020B0604030504040204" pitchFamily="34" charset="0"/>
                <a:cs typeface="Arial" panose="020B0604020202020204" pitchFamily="34" charset="0"/>
              </a:rPr>
              <a:t>Secrets</a:t>
            </a:r>
            <a:endParaRPr lang="en-US" altLang="en-US" sz="1600" dirty="0">
              <a:ea typeface="Verdana" panose="020B0604030504040204" pitchFamily="34" charset="0"/>
              <a:cs typeface="Arial" panose="020B0604020202020204" pitchFamily="34" charset="0"/>
            </a:endParaRPr>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501856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buNone/>
            </a:pPr>
            <a:r>
              <a:rPr lang="en-US" altLang="en-US" dirty="0" smtClean="0"/>
              <a:t>PSM processes at the Escanaba mill are:</a:t>
            </a:r>
          </a:p>
          <a:p>
            <a:r>
              <a:rPr lang="en-US" altLang="en-US" sz="1600" dirty="0" smtClean="0">
                <a:ea typeface="Verdana" panose="020B0604030504040204" pitchFamily="34" charset="0"/>
                <a:cs typeface="Arial" panose="020B0604020202020204" pitchFamily="34" charset="0"/>
              </a:rPr>
              <a:t>Kraft Mill Chlorine Dioxide System (including Methanol)</a:t>
            </a:r>
          </a:p>
          <a:p>
            <a:r>
              <a:rPr lang="en-US" altLang="en-US" sz="1600" dirty="0" smtClean="0">
                <a:ea typeface="Verdana" panose="020B0604030504040204" pitchFamily="34" charset="0"/>
                <a:cs typeface="Arial" panose="020B0604020202020204" pitchFamily="34" charset="0"/>
              </a:rPr>
              <a:t>Water Treatment Anhydrous Ammonia System</a:t>
            </a:r>
          </a:p>
          <a:p>
            <a:r>
              <a:rPr lang="en-US" altLang="en-US" sz="1600" dirty="0" smtClean="0">
                <a:ea typeface="Verdana" panose="020B0604030504040204" pitchFamily="34" charset="0"/>
                <a:cs typeface="Arial" panose="020B0604020202020204" pitchFamily="34" charset="0"/>
              </a:rPr>
              <a:t>Water Treatment Chlorine Systems (Bay Station, Sanitary Plant and Water Plant)</a:t>
            </a:r>
          </a:p>
          <a:p>
            <a:r>
              <a:rPr lang="en-US" altLang="en-US" sz="1600" dirty="0" smtClean="0">
                <a:ea typeface="Verdana" panose="020B0604030504040204" pitchFamily="34" charset="0"/>
                <a:cs typeface="Arial" panose="020B0604020202020204" pitchFamily="34" charset="0"/>
              </a:rPr>
              <a:t>Turpentine Recovery System</a:t>
            </a:r>
            <a:endParaRPr lang="en-US" altLang="en-US" sz="1600" dirty="0">
              <a:ea typeface="Verdana" panose="020B0604030504040204" pitchFamily="34" charset="0"/>
              <a:cs typeface="Arial" panose="020B0604020202020204" pitchFamily="34" charset="0"/>
            </a:endParaRPr>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361925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buNone/>
            </a:pPr>
            <a:r>
              <a:rPr lang="en-US" altLang="en-US" b="1" dirty="0" smtClean="0"/>
              <a:t>Chlorine Dioxide (ClO2)</a:t>
            </a:r>
          </a:p>
          <a:p>
            <a:r>
              <a:rPr lang="en-US" altLang="en-US" dirty="0" smtClean="0">
                <a:ea typeface="Verdana" panose="020B0604030504040204" pitchFamily="34" charset="0"/>
                <a:cs typeface="Arial" panose="020B0604020202020204" pitchFamily="34" charset="0"/>
              </a:rPr>
              <a:t>“Boundaries” begin at the Chlorine Dioxide Generator, continue through the Chlorine Dioxide storage tanks and end at the addition of </a:t>
            </a:r>
            <a:r>
              <a:rPr lang="en-US" altLang="en-US" dirty="0">
                <a:ea typeface="Verdana" panose="020B0604030504040204" pitchFamily="34" charset="0"/>
                <a:cs typeface="Arial" panose="020B0604020202020204" pitchFamily="34" charset="0"/>
              </a:rPr>
              <a:t>Chlorine Dioxide to </a:t>
            </a:r>
            <a:r>
              <a:rPr lang="en-US" altLang="en-US" dirty="0" smtClean="0">
                <a:ea typeface="Verdana" panose="020B0604030504040204" pitchFamily="34" charset="0"/>
                <a:cs typeface="Arial" panose="020B0604020202020204" pitchFamily="34" charset="0"/>
              </a:rPr>
              <a:t>the Bleach Plant mixers.</a:t>
            </a:r>
          </a:p>
          <a:p>
            <a:r>
              <a:rPr lang="en-US" altLang="en-US" dirty="0" smtClean="0">
                <a:ea typeface="Verdana" panose="020B0604030504040204" pitchFamily="34" charset="0"/>
                <a:cs typeface="Arial" panose="020B0604020202020204" pitchFamily="34" charset="0"/>
              </a:rPr>
              <a:t>ClO2 chemicals include:</a:t>
            </a:r>
          </a:p>
          <a:p>
            <a:pPr lvl="1"/>
            <a:r>
              <a:rPr lang="en-US" altLang="en-US" dirty="0">
                <a:solidFill>
                  <a:schemeClr val="tx1"/>
                </a:solidFill>
              </a:rPr>
              <a:t>Sulfuric Acid, H</a:t>
            </a:r>
            <a:r>
              <a:rPr lang="en-US" altLang="en-US" baseline="-25000" dirty="0">
                <a:solidFill>
                  <a:schemeClr val="tx1"/>
                </a:solidFill>
              </a:rPr>
              <a:t>2</a:t>
            </a:r>
            <a:r>
              <a:rPr lang="en-US" altLang="en-US" dirty="0">
                <a:solidFill>
                  <a:schemeClr val="tx1"/>
                </a:solidFill>
              </a:rPr>
              <a:t>SO</a:t>
            </a:r>
            <a:r>
              <a:rPr lang="en-US" altLang="en-US" baseline="-25000" dirty="0">
                <a:solidFill>
                  <a:schemeClr val="tx1"/>
                </a:solidFill>
              </a:rPr>
              <a:t>4</a:t>
            </a:r>
          </a:p>
          <a:p>
            <a:pPr lvl="1"/>
            <a:r>
              <a:rPr lang="en-US" altLang="en-US" dirty="0" smtClean="0">
                <a:solidFill>
                  <a:schemeClr val="tx1"/>
                </a:solidFill>
              </a:rPr>
              <a:t>Sodium </a:t>
            </a:r>
            <a:r>
              <a:rPr lang="en-US" altLang="en-US" dirty="0">
                <a:solidFill>
                  <a:schemeClr val="tx1"/>
                </a:solidFill>
              </a:rPr>
              <a:t>Chlorate, NaClO</a:t>
            </a:r>
            <a:r>
              <a:rPr lang="en-US" altLang="en-US" baseline="-25000" dirty="0">
                <a:solidFill>
                  <a:schemeClr val="tx1"/>
                </a:solidFill>
              </a:rPr>
              <a:t>3</a:t>
            </a:r>
          </a:p>
          <a:p>
            <a:pPr lvl="1"/>
            <a:r>
              <a:rPr lang="en-US" altLang="en-US" dirty="0" smtClean="0">
                <a:solidFill>
                  <a:schemeClr val="tx1"/>
                </a:solidFill>
              </a:rPr>
              <a:t>Methanol</a:t>
            </a:r>
            <a:r>
              <a:rPr lang="en-US" altLang="en-US" dirty="0">
                <a:solidFill>
                  <a:schemeClr val="tx1"/>
                </a:solidFill>
              </a:rPr>
              <a:t>, </a:t>
            </a:r>
            <a:r>
              <a:rPr lang="en-US" altLang="en-US" dirty="0" smtClean="0">
                <a:solidFill>
                  <a:schemeClr val="tx1"/>
                </a:solidFill>
              </a:rPr>
              <a:t>CH</a:t>
            </a:r>
            <a:r>
              <a:rPr lang="en-US" altLang="en-US" baseline="-25000" dirty="0" smtClean="0">
                <a:solidFill>
                  <a:schemeClr val="tx1"/>
                </a:solidFill>
              </a:rPr>
              <a:t>3</a:t>
            </a:r>
            <a:r>
              <a:rPr lang="en-US" altLang="en-US" dirty="0" smtClean="0">
                <a:solidFill>
                  <a:schemeClr val="tx1"/>
                </a:solidFill>
              </a:rPr>
              <a:t>OH</a:t>
            </a:r>
          </a:p>
          <a:p>
            <a:r>
              <a:rPr lang="en-US" altLang="en-US" dirty="0" smtClean="0">
                <a:solidFill>
                  <a:schemeClr val="tx1"/>
                </a:solidFill>
              </a:rPr>
              <a:t>In the liquid state, ClO2 is yellow and produces a strong chlorine odor.</a:t>
            </a:r>
          </a:p>
          <a:p>
            <a:r>
              <a:rPr lang="en-US" altLang="en-US" dirty="0" smtClean="0">
                <a:solidFill>
                  <a:schemeClr val="tx1"/>
                </a:solidFill>
              </a:rPr>
              <a:t>In the gaseous state, ClO2 is yellow to green and produces a strong odor.</a:t>
            </a:r>
          </a:p>
          <a:p>
            <a:r>
              <a:rPr lang="en-US" altLang="en-US" dirty="0" smtClean="0">
                <a:solidFill>
                  <a:schemeClr val="tx1"/>
                </a:solidFill>
              </a:rPr>
              <a:t>ClO2 is used in the R8 Plant and is produced by reaction of sodium chlorate, sulfuric acid and methanol, for use as the primary pulp-bleaching agent.</a:t>
            </a:r>
          </a:p>
          <a:p>
            <a:r>
              <a:rPr lang="en-US" altLang="en-US" dirty="0" smtClean="0">
                <a:solidFill>
                  <a:schemeClr val="tx1"/>
                </a:solidFill>
              </a:rPr>
              <a:t>Hazards</a:t>
            </a:r>
          </a:p>
          <a:p>
            <a:pPr lvl="1"/>
            <a:r>
              <a:rPr lang="en-US" altLang="en-US" dirty="0" smtClean="0">
                <a:solidFill>
                  <a:schemeClr val="tx1"/>
                </a:solidFill>
              </a:rPr>
              <a:t>Liquid: very toxic, burns to eyes and skin</a:t>
            </a:r>
          </a:p>
          <a:p>
            <a:pPr lvl="1"/>
            <a:r>
              <a:rPr lang="en-US" altLang="en-US" dirty="0" smtClean="0">
                <a:solidFill>
                  <a:schemeClr val="tx1"/>
                </a:solidFill>
              </a:rPr>
              <a:t>Gas: severe respiratory irritant, dangerous at high concentrations</a:t>
            </a:r>
          </a:p>
          <a:p>
            <a:pPr lvl="1"/>
            <a:r>
              <a:rPr lang="en-US" altLang="en-US" dirty="0" smtClean="0">
                <a:solidFill>
                  <a:schemeClr val="tx1"/>
                </a:solidFill>
              </a:rPr>
              <a:t>Reactive/Fire: highly explosive at high temperatures as a gas</a:t>
            </a:r>
            <a:endParaRPr lang="en-US" altLang="en-US" dirty="0">
              <a:solidFill>
                <a:schemeClr val="tx1"/>
              </a:solidFill>
            </a:endParaRPr>
          </a:p>
          <a:p>
            <a:pPr lvl="1"/>
            <a:endParaRPr lang="en-US" altLang="en-US" sz="1400" dirty="0">
              <a:ea typeface="Verdana" panose="020B0604030504040204" pitchFamily="34" charset="0"/>
              <a:cs typeface="Arial" panose="020B0604020202020204" pitchFamily="34" charset="0"/>
            </a:endParaRPr>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261240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buNone/>
            </a:pPr>
            <a:r>
              <a:rPr lang="en-US" altLang="en-US" b="1" dirty="0" smtClean="0"/>
              <a:t>Sulfuric Acid</a:t>
            </a:r>
          </a:p>
          <a:p>
            <a:r>
              <a:rPr lang="en-US" altLang="en-US" dirty="0" smtClean="0">
                <a:ea typeface="Verdana" panose="020B0604030504040204" pitchFamily="34" charset="0"/>
                <a:cs typeface="Arial" panose="020B0604020202020204" pitchFamily="34" charset="0"/>
              </a:rPr>
              <a:t>“Boundaries” begin at the Chlorine Dioxide Generator, continue through the Chlorine Dioxide storage tanks and end at the addition of </a:t>
            </a:r>
            <a:r>
              <a:rPr lang="en-US" altLang="en-US" dirty="0">
                <a:ea typeface="Verdana" panose="020B0604030504040204" pitchFamily="34" charset="0"/>
                <a:cs typeface="Arial" panose="020B0604020202020204" pitchFamily="34" charset="0"/>
              </a:rPr>
              <a:t>Chlorine Dioxide to </a:t>
            </a:r>
            <a:r>
              <a:rPr lang="en-US" altLang="en-US" dirty="0" smtClean="0">
                <a:ea typeface="Verdana" panose="020B0604030504040204" pitchFamily="34" charset="0"/>
                <a:cs typeface="Arial" panose="020B0604020202020204" pitchFamily="34" charset="0"/>
              </a:rPr>
              <a:t>the Bleach Plant mixers.</a:t>
            </a:r>
          </a:p>
          <a:p>
            <a:r>
              <a:rPr lang="en-US" altLang="en-US" dirty="0" smtClean="0">
                <a:solidFill>
                  <a:schemeClr val="tx1"/>
                </a:solidFill>
              </a:rPr>
              <a:t>In the liquid state, </a:t>
            </a:r>
            <a:r>
              <a:rPr lang="en-US" altLang="en-US" dirty="0"/>
              <a:t>oily, colorless, </a:t>
            </a:r>
            <a:r>
              <a:rPr lang="en-US" altLang="en-US" dirty="0" smtClean="0"/>
              <a:t>odorless</a:t>
            </a:r>
            <a:r>
              <a:rPr lang="en-US" altLang="en-US" dirty="0" smtClean="0">
                <a:solidFill>
                  <a:schemeClr val="tx1"/>
                </a:solidFill>
              </a:rPr>
              <a:t>.</a:t>
            </a:r>
          </a:p>
          <a:p>
            <a:r>
              <a:rPr lang="en-US" altLang="en-US" dirty="0"/>
              <a:t>Bulk storage for R-8 Plant, </a:t>
            </a:r>
            <a:r>
              <a:rPr lang="en-US" altLang="en-US" dirty="0" smtClean="0"/>
              <a:t>used with sodium </a:t>
            </a:r>
            <a:r>
              <a:rPr lang="en-US" altLang="en-US" dirty="0"/>
              <a:t>chlorate, and methanol for production </a:t>
            </a:r>
            <a:r>
              <a:rPr lang="en-US" altLang="en-US" dirty="0" smtClean="0"/>
              <a:t>of chlorine </a:t>
            </a:r>
            <a:r>
              <a:rPr lang="en-US" altLang="en-US" dirty="0"/>
              <a:t>dioxide the pulp-bleaching agent</a:t>
            </a:r>
            <a:r>
              <a:rPr lang="en-US" altLang="en-US" dirty="0" smtClean="0">
                <a:solidFill>
                  <a:schemeClr val="tx1"/>
                </a:solidFill>
              </a:rPr>
              <a:t>.</a:t>
            </a:r>
          </a:p>
          <a:p>
            <a:r>
              <a:rPr lang="en-US" altLang="en-US" dirty="0" smtClean="0">
                <a:solidFill>
                  <a:schemeClr val="tx1"/>
                </a:solidFill>
              </a:rPr>
              <a:t>Hazards</a:t>
            </a:r>
          </a:p>
          <a:p>
            <a:pPr lvl="1"/>
            <a:r>
              <a:rPr lang="en-US" altLang="en-US" dirty="0" smtClean="0">
                <a:solidFill>
                  <a:schemeClr val="tx1"/>
                </a:solidFill>
              </a:rPr>
              <a:t>Liquid: v</a:t>
            </a:r>
            <a:r>
              <a:rPr lang="en-US" altLang="en-US" dirty="0" smtClean="0"/>
              <a:t>ery </a:t>
            </a:r>
            <a:r>
              <a:rPr lang="en-US" altLang="en-US" dirty="0"/>
              <a:t>corrosive to eyes and skin </a:t>
            </a:r>
            <a:endParaRPr lang="en-US" altLang="en-US" dirty="0" smtClean="0"/>
          </a:p>
          <a:p>
            <a:pPr lvl="1"/>
            <a:r>
              <a:rPr lang="en-US" altLang="en-US" dirty="0"/>
              <a:t>Gas: respiratory irritant at concentrations in excess of 5 ppm </a:t>
            </a:r>
          </a:p>
          <a:p>
            <a:pPr lvl="1"/>
            <a:r>
              <a:rPr lang="en-US" altLang="en-US" dirty="0"/>
              <a:t>Reactive/Fire: Reacts with metals to produce explosive hydrogen </a:t>
            </a:r>
            <a:r>
              <a:rPr lang="en-US" altLang="en-US" dirty="0" smtClean="0"/>
              <a:t>gas and with </a:t>
            </a:r>
            <a:r>
              <a:rPr lang="en-US" altLang="en-US" dirty="0"/>
              <a:t>water and organic materials to </a:t>
            </a:r>
            <a:r>
              <a:rPr lang="en-US" altLang="en-US" sz="1600" dirty="0" smtClean="0"/>
              <a:t>produce heat</a:t>
            </a:r>
            <a:endParaRPr lang="en-US" altLang="en-US" sz="1600" dirty="0"/>
          </a:p>
          <a:p>
            <a:pPr lvl="1"/>
            <a:endParaRPr lang="en-US" altLang="en-US" sz="1400" dirty="0">
              <a:ea typeface="Verdana" panose="020B0604030504040204" pitchFamily="34" charset="0"/>
              <a:cs typeface="Arial" panose="020B0604020202020204" pitchFamily="34" charset="0"/>
            </a:endParaRPr>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667202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buNone/>
            </a:pPr>
            <a:r>
              <a:rPr lang="en-US" altLang="en-US" b="1" dirty="0" smtClean="0"/>
              <a:t>Sodium Chlorate</a:t>
            </a:r>
          </a:p>
          <a:p>
            <a:r>
              <a:rPr lang="en-US" altLang="en-US" dirty="0" smtClean="0">
                <a:ea typeface="Verdana" panose="020B0604030504040204" pitchFamily="34" charset="0"/>
                <a:cs typeface="Arial" panose="020B0604020202020204" pitchFamily="34" charset="0"/>
              </a:rPr>
              <a:t>“Boundaries” begin at the Chlorine Dioxide Generator, continue through the Chlorine Dioxide storage tanks and end at the addition of Chlorine Dioxide to the Bleach Plant mixers.</a:t>
            </a:r>
          </a:p>
          <a:p>
            <a:r>
              <a:rPr lang="en-US" altLang="en-US" dirty="0" smtClean="0">
                <a:solidFill>
                  <a:schemeClr val="tx1"/>
                </a:solidFill>
              </a:rPr>
              <a:t>In the solid state, </a:t>
            </a:r>
            <a:r>
              <a:rPr lang="en-US" altLang="en-US" dirty="0" smtClean="0"/>
              <a:t>white to pale yellow crystals</a:t>
            </a:r>
            <a:r>
              <a:rPr lang="en-US" altLang="en-US" dirty="0" smtClean="0">
                <a:solidFill>
                  <a:schemeClr val="tx1"/>
                </a:solidFill>
              </a:rPr>
              <a:t>.</a:t>
            </a:r>
          </a:p>
          <a:p>
            <a:r>
              <a:rPr lang="en-US" altLang="en-US" dirty="0" smtClean="0"/>
              <a:t>Sodium Chlorate is delivered dry and dissolved in water for the R8 Plant, used with Sulfuric Acid and Methanol in the production of Chlorine Dioxide.</a:t>
            </a:r>
            <a:endParaRPr lang="en-US" altLang="en-US" dirty="0" smtClean="0">
              <a:solidFill>
                <a:schemeClr val="tx1"/>
              </a:solidFill>
            </a:endParaRPr>
          </a:p>
          <a:p>
            <a:r>
              <a:rPr lang="en-US" altLang="en-US" dirty="0" smtClean="0">
                <a:solidFill>
                  <a:schemeClr val="tx1"/>
                </a:solidFill>
              </a:rPr>
              <a:t>Hazards</a:t>
            </a:r>
          </a:p>
          <a:p>
            <a:pPr lvl="1"/>
            <a:r>
              <a:rPr lang="en-US" altLang="en-US" dirty="0" smtClean="0">
                <a:solidFill>
                  <a:schemeClr val="tx1"/>
                </a:solidFill>
              </a:rPr>
              <a:t>Solid: Contact irritant to eyes and skin</a:t>
            </a:r>
            <a:endParaRPr lang="en-US" altLang="en-US" dirty="0" smtClean="0"/>
          </a:p>
          <a:p>
            <a:pPr lvl="1"/>
            <a:r>
              <a:rPr lang="en-US" altLang="en-US" dirty="0" smtClean="0"/>
              <a:t>Liquid: Contact irritant to eyes and skin</a:t>
            </a:r>
            <a:endParaRPr lang="en-US" altLang="en-US" dirty="0"/>
          </a:p>
          <a:p>
            <a:pPr lvl="1"/>
            <a:r>
              <a:rPr lang="en-US" altLang="en-US" dirty="0"/>
              <a:t>Reactive/Fire: Reacts </a:t>
            </a:r>
            <a:r>
              <a:rPr lang="en-US" altLang="en-US" dirty="0" smtClean="0"/>
              <a:t>violently with strong acids/organic materials, dangerously combustible when liquid dries on/in clothing (use large quantities of water if sodium chlorate dries), strong oxidizing agent</a:t>
            </a:r>
            <a:endParaRPr lang="en-US" altLang="en-US" sz="1600" dirty="0"/>
          </a:p>
          <a:p>
            <a:pPr lvl="1"/>
            <a:endParaRPr lang="en-US" altLang="en-US" sz="1400" dirty="0">
              <a:ea typeface="Verdana" panose="020B0604030504040204" pitchFamily="34" charset="0"/>
              <a:cs typeface="Arial" panose="020B0604020202020204" pitchFamily="34" charset="0"/>
            </a:endParaRPr>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562167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buNone/>
            </a:pPr>
            <a:r>
              <a:rPr lang="en-US" altLang="en-US" b="1" dirty="0"/>
              <a:t>Methanol</a:t>
            </a:r>
          </a:p>
          <a:p>
            <a:r>
              <a:rPr lang="en-US" altLang="en-US" dirty="0"/>
              <a:t>“Boundaries” begin at the Chlorine Dioxide Generator, continue through the Chlorine Dioxide storage tanks and end at the addition of Chlorine Dioxide to the Bleach Plant mixers.</a:t>
            </a:r>
          </a:p>
          <a:p>
            <a:r>
              <a:rPr lang="en-US" altLang="en-US" dirty="0"/>
              <a:t>In the liquid state, it is clear, colorless with alcohol odor.</a:t>
            </a:r>
          </a:p>
          <a:p>
            <a:r>
              <a:rPr lang="en-US" altLang="en-US" dirty="0"/>
              <a:t>Methanol is delivered to bulk storage as 100% liquid for the R8 Plant, used with Sulfuric Acid and Sodium Chlorate in the production </a:t>
            </a:r>
            <a:r>
              <a:rPr lang="en-US" altLang="en-US" dirty="0" smtClean="0"/>
              <a:t>of Chlorine Dioxide.</a:t>
            </a:r>
            <a:endParaRPr lang="en-US" altLang="en-US" dirty="0" smtClean="0">
              <a:solidFill>
                <a:schemeClr val="tx1"/>
              </a:solidFill>
            </a:endParaRPr>
          </a:p>
          <a:p>
            <a:r>
              <a:rPr lang="en-US" altLang="en-US" dirty="0" smtClean="0">
                <a:solidFill>
                  <a:schemeClr val="tx1"/>
                </a:solidFill>
              </a:rPr>
              <a:t>Hazards</a:t>
            </a:r>
          </a:p>
          <a:p>
            <a:pPr lvl="1"/>
            <a:r>
              <a:rPr lang="en-US" altLang="en-US" dirty="0" smtClean="0"/>
              <a:t>Liquid: Contact irritant to eyes and skin, toxic if ingested</a:t>
            </a:r>
            <a:endParaRPr lang="en-US" altLang="en-US" dirty="0"/>
          </a:p>
          <a:p>
            <a:pPr lvl="1"/>
            <a:r>
              <a:rPr lang="en-US" altLang="en-US" dirty="0" smtClean="0">
                <a:solidFill>
                  <a:schemeClr val="tx1"/>
                </a:solidFill>
              </a:rPr>
              <a:t>Vapor: Irritant </a:t>
            </a:r>
            <a:r>
              <a:rPr lang="en-US" altLang="en-US" dirty="0">
                <a:solidFill>
                  <a:schemeClr val="tx1"/>
                </a:solidFill>
              </a:rPr>
              <a:t>to eyes </a:t>
            </a:r>
            <a:r>
              <a:rPr lang="en-US" altLang="en-US" dirty="0" smtClean="0">
                <a:solidFill>
                  <a:schemeClr val="tx1"/>
                </a:solidFill>
              </a:rPr>
              <a:t>at high concentrations (1,000ppm), toxic inhalation of repeated exposures or high concentrations</a:t>
            </a:r>
            <a:endParaRPr lang="en-US" altLang="en-US" dirty="0"/>
          </a:p>
          <a:p>
            <a:pPr lvl="1"/>
            <a:r>
              <a:rPr lang="en-US" altLang="en-US" dirty="0" smtClean="0"/>
              <a:t>Reactive/Fire</a:t>
            </a:r>
            <a:r>
              <a:rPr lang="en-US" altLang="en-US" dirty="0"/>
              <a:t>: </a:t>
            </a:r>
            <a:r>
              <a:rPr lang="en-US" altLang="en-US" dirty="0" smtClean="0"/>
              <a:t>Highly flammable vapors that burn with an invisible flame, no open flames or sparks, avoid contact with oxidizing agents</a:t>
            </a:r>
            <a:endParaRPr lang="en-US" altLang="en-US" sz="1600" dirty="0"/>
          </a:p>
          <a:p>
            <a:pPr lvl="1"/>
            <a:endParaRPr lang="en-US" altLang="en-US" sz="1400" dirty="0">
              <a:ea typeface="Verdana" panose="020B0604030504040204" pitchFamily="34" charset="0"/>
              <a:cs typeface="Arial" panose="020B0604020202020204" pitchFamily="34" charset="0"/>
            </a:endParaRPr>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2995856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half" idx="2"/>
          </p:nvPr>
        </p:nvSpPr>
        <p:spPr bwMode="auto">
          <a:xfrm>
            <a:off x="141733" y="714104"/>
            <a:ext cx="8860570" cy="5374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000" dirty="0" smtClean="0"/>
              <a:t>It is the responsibility of the contractor to assure that its team members meet the training requirements of the Michigan Occupational Safety and Health Administration (</a:t>
            </a:r>
            <a:r>
              <a:rPr lang="en-US" altLang="en-US" sz="2000" dirty="0" err="1" smtClean="0"/>
              <a:t>MiOSHA</a:t>
            </a:r>
            <a:r>
              <a:rPr lang="en-US" altLang="en-US" sz="2000" dirty="0" smtClean="0"/>
              <a:t>) and ensure the proper safety training is current and documented as per local, state and federal regulations.</a:t>
            </a:r>
          </a:p>
          <a:p>
            <a:endParaRPr lang="en-US" altLang="en-US" sz="2000" dirty="0" smtClean="0"/>
          </a:p>
          <a:p>
            <a:r>
              <a:rPr lang="en-US" altLang="en-US" sz="2000" dirty="0" smtClean="0"/>
              <a:t>Contractor Management shall </a:t>
            </a:r>
            <a:r>
              <a:rPr lang="en-US" altLang="en-US" sz="2000" u="sng" dirty="0" smtClean="0"/>
              <a:t>certify</a:t>
            </a:r>
            <a:r>
              <a:rPr lang="en-US" altLang="en-US" sz="2000" dirty="0" smtClean="0"/>
              <a:t> that all their team members have been informed of the safety, health and environmental policies/procedures of the Escanaba Mill</a:t>
            </a:r>
            <a:r>
              <a:rPr lang="en-US" altLang="en-US" sz="2000" dirty="0"/>
              <a:t> </a:t>
            </a:r>
            <a:r>
              <a:rPr lang="en-US" altLang="en-US" sz="2000" dirty="0" smtClean="0"/>
              <a:t>and understand the need to comply with them.</a:t>
            </a:r>
          </a:p>
          <a:p>
            <a:endParaRPr lang="en-US" altLang="en-US" sz="2000" dirty="0" smtClean="0"/>
          </a:p>
          <a:p>
            <a:r>
              <a:rPr lang="en-US" altLang="en-US" sz="2000" dirty="0" smtClean="0"/>
              <a:t>Any sub-contractors brought on site must also receive all of the information from this safety orientation. It is the responsibility of the lead contractor to make sure each sub-contractor has taken the mill’s contractor orientation.</a:t>
            </a:r>
          </a:p>
          <a:p>
            <a:endParaRPr lang="en-US" altLang="en-US" sz="1800" dirty="0" smtClean="0"/>
          </a:p>
        </p:txBody>
      </p:sp>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Safety Training Requirements</a:t>
            </a:r>
          </a:p>
        </p:txBody>
      </p:sp>
    </p:spTree>
    <p:extLst>
      <p:ext uri="{BB962C8B-B14F-4D97-AF65-F5344CB8AC3E}">
        <p14:creationId xmlns:p14="http://schemas.microsoft.com/office/powerpoint/2010/main" val="15739615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buNone/>
            </a:pPr>
            <a:r>
              <a:rPr lang="en-US" altLang="en-US" b="1" dirty="0" smtClean="0"/>
              <a:t>Anhydrous Ammonia</a:t>
            </a:r>
            <a:endParaRPr lang="en-US" altLang="en-US" b="1" dirty="0"/>
          </a:p>
          <a:p>
            <a:r>
              <a:rPr lang="en-US" altLang="en-US" dirty="0" smtClean="0"/>
              <a:t>Used in Water Treatment Anhydrous Ammonia System</a:t>
            </a:r>
          </a:p>
          <a:p>
            <a:r>
              <a:rPr lang="en-US" altLang="en-US" dirty="0" smtClean="0"/>
              <a:t>In </a:t>
            </a:r>
            <a:r>
              <a:rPr lang="en-US" altLang="en-US" dirty="0"/>
              <a:t>the </a:t>
            </a:r>
            <a:r>
              <a:rPr lang="en-US" altLang="en-US" dirty="0" smtClean="0"/>
              <a:t>gas </a:t>
            </a:r>
            <a:r>
              <a:rPr lang="en-US" altLang="en-US" dirty="0"/>
              <a:t>state, it is clear, colorless with </a:t>
            </a:r>
            <a:r>
              <a:rPr lang="en-US" altLang="en-US" dirty="0" smtClean="0"/>
              <a:t>a pungent odor</a:t>
            </a:r>
            <a:r>
              <a:rPr lang="en-US" altLang="en-US" dirty="0"/>
              <a:t>.</a:t>
            </a:r>
          </a:p>
          <a:p>
            <a:r>
              <a:rPr lang="en-US" altLang="en-US" dirty="0" smtClean="0"/>
              <a:t>Anhydrous Ammonia serves as a nutrient in the effluent area.</a:t>
            </a:r>
            <a:endParaRPr lang="en-US" altLang="en-US" dirty="0" smtClean="0">
              <a:solidFill>
                <a:schemeClr val="tx1"/>
              </a:solidFill>
            </a:endParaRPr>
          </a:p>
          <a:p>
            <a:r>
              <a:rPr lang="en-US" altLang="en-US" dirty="0" smtClean="0">
                <a:solidFill>
                  <a:schemeClr val="tx1"/>
                </a:solidFill>
              </a:rPr>
              <a:t>Hazards</a:t>
            </a:r>
          </a:p>
          <a:p>
            <a:pPr lvl="1"/>
            <a:r>
              <a:rPr lang="en-US" altLang="en-US" dirty="0"/>
              <a:t>G</a:t>
            </a:r>
            <a:r>
              <a:rPr lang="en-US" altLang="en-US" dirty="0" smtClean="0"/>
              <a:t>as: Causes severe irritation and burns if absorbed into the skin, may cause frostbite, eye damage, blindness or conjunctivitis to the eyes.  May be fatal if inhaled.</a:t>
            </a:r>
            <a:endParaRPr lang="en-US" altLang="en-US" dirty="0"/>
          </a:p>
          <a:p>
            <a:pPr lvl="1"/>
            <a:r>
              <a:rPr lang="en-US" altLang="en-US" dirty="0" smtClean="0"/>
              <a:t>Reactive/Fire</a:t>
            </a:r>
            <a:r>
              <a:rPr lang="en-US" altLang="en-US" dirty="0"/>
              <a:t>: </a:t>
            </a:r>
            <a:r>
              <a:rPr lang="en-US" altLang="en-US" dirty="0" smtClean="0"/>
              <a:t>Highly flammable vapors.</a:t>
            </a:r>
            <a:endParaRPr lang="en-US" altLang="en-US" sz="1400" dirty="0">
              <a:ea typeface="Verdana" panose="020B0604030504040204" pitchFamily="34" charset="0"/>
              <a:cs typeface="Arial" panose="020B0604020202020204" pitchFamily="34" charset="0"/>
            </a:endParaRPr>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789481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buNone/>
            </a:pPr>
            <a:r>
              <a:rPr lang="en-US" altLang="en-US" b="1" dirty="0" smtClean="0"/>
              <a:t>Chlorine</a:t>
            </a:r>
            <a:endParaRPr lang="en-US" altLang="en-US" b="1" dirty="0"/>
          </a:p>
          <a:p>
            <a:r>
              <a:rPr lang="en-US" altLang="en-US" dirty="0">
                <a:ea typeface="Verdana" panose="020B0604030504040204" pitchFamily="34" charset="0"/>
                <a:cs typeface="Arial" panose="020B0604020202020204" pitchFamily="34" charset="0"/>
              </a:rPr>
              <a:t>“Boundaries” </a:t>
            </a:r>
            <a:r>
              <a:rPr lang="en-US" altLang="en-US" dirty="0" smtClean="0">
                <a:ea typeface="Verdana" panose="020B0604030504040204" pitchFamily="34" charset="0"/>
                <a:cs typeface="Arial" panose="020B0604020202020204" pitchFamily="34" charset="0"/>
              </a:rPr>
              <a:t>start at the vacuum regulator, where Chlorine enters as a gas.  From the vacuum regulator, Chlorine gas under a controlled vacuum, passes to the control module and then through a rotameter.  A differential regulating valve is adjusted to control the Chlorine feed rate.  From the control valve, the gas passes to the injector where it is mixed with water.</a:t>
            </a:r>
          </a:p>
          <a:p>
            <a:r>
              <a:rPr lang="en-US" altLang="en-US" dirty="0" smtClean="0">
                <a:ea typeface="Verdana" panose="020B0604030504040204" pitchFamily="34" charset="0"/>
                <a:cs typeface="Arial" panose="020B0604020202020204" pitchFamily="34" charset="0"/>
              </a:rPr>
              <a:t>In the gaseous state, it is amber, greenish-yellow</a:t>
            </a:r>
          </a:p>
          <a:p>
            <a:r>
              <a:rPr lang="en-US" altLang="en-US" dirty="0" smtClean="0"/>
              <a:t>Used to chlorinate waste water</a:t>
            </a:r>
          </a:p>
          <a:p>
            <a:r>
              <a:rPr lang="en-US" altLang="en-US" dirty="0" smtClean="0">
                <a:solidFill>
                  <a:schemeClr val="tx1"/>
                </a:solidFill>
              </a:rPr>
              <a:t>Hazards</a:t>
            </a:r>
          </a:p>
          <a:p>
            <a:pPr lvl="1"/>
            <a:r>
              <a:rPr lang="en-US" altLang="en-US" dirty="0"/>
              <a:t>G</a:t>
            </a:r>
            <a:r>
              <a:rPr lang="en-US" altLang="en-US" dirty="0" smtClean="0"/>
              <a:t>as: Causes severe irritation and burns if absorbed into the skin, corrosive to respiratory tract, could cause blindness, may be fatal if inhaled.</a:t>
            </a:r>
            <a:endParaRPr lang="en-US" altLang="en-US" sz="1400" dirty="0">
              <a:ea typeface="Verdana" panose="020B0604030504040204" pitchFamily="34" charset="0"/>
              <a:cs typeface="Arial" panose="020B0604020202020204" pitchFamily="34" charset="0"/>
            </a:endParaRPr>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39427811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buNone/>
            </a:pPr>
            <a:r>
              <a:rPr lang="en-US" altLang="en-US" b="1" dirty="0" smtClean="0"/>
              <a:t>Management of Change (MOC) Process</a:t>
            </a:r>
            <a:endParaRPr lang="en-US" altLang="en-US" b="1" dirty="0"/>
          </a:p>
          <a:p>
            <a:r>
              <a:rPr lang="en-US" altLang="en-US" dirty="0" smtClean="0">
                <a:ea typeface="Verdana" panose="020B0604030504040204" pitchFamily="34" charset="0"/>
                <a:cs typeface="Arial" panose="020B0604020202020204" pitchFamily="34" charset="0"/>
              </a:rPr>
              <a:t>MOC is the evaluation and approval of all changes specific to the PSM process.</a:t>
            </a:r>
          </a:p>
          <a:p>
            <a:r>
              <a:rPr lang="en-US" altLang="en-US" dirty="0" smtClean="0">
                <a:solidFill>
                  <a:schemeClr val="tx1"/>
                </a:solidFill>
                <a:ea typeface="Verdana" panose="020B0604030504040204" pitchFamily="34" charset="0"/>
                <a:cs typeface="Arial" panose="020B0604020202020204" pitchFamily="34" charset="0"/>
              </a:rPr>
              <a:t>Required for anything that is not a “replacement in kind.”</a:t>
            </a:r>
          </a:p>
          <a:p>
            <a:r>
              <a:rPr lang="en-US" altLang="en-US" dirty="0" smtClean="0">
                <a:solidFill>
                  <a:schemeClr val="tx1"/>
                </a:solidFill>
                <a:ea typeface="Verdana" panose="020B0604030504040204" pitchFamily="34" charset="0"/>
                <a:cs typeface="Arial" panose="020B0604020202020204" pitchFamily="34" charset="0"/>
              </a:rPr>
              <a:t>Requires evaluation and APPROVAL of temporary and permanent changes to covered processes BEFORE changes are made.</a:t>
            </a:r>
          </a:p>
          <a:p>
            <a:r>
              <a:rPr lang="en-US" altLang="en-US" dirty="0" smtClean="0">
                <a:solidFill>
                  <a:schemeClr val="tx1"/>
                </a:solidFill>
                <a:ea typeface="Verdana" panose="020B0604030504040204" pitchFamily="34" charset="0"/>
                <a:cs typeface="Arial" panose="020B0604020202020204" pitchFamily="34" charset="0"/>
              </a:rPr>
              <a:t>Ensures ongoing safety of the PSM covered processes.</a:t>
            </a:r>
          </a:p>
          <a:p>
            <a:r>
              <a:rPr lang="en-US" altLang="en-US" dirty="0" smtClean="0">
                <a:solidFill>
                  <a:schemeClr val="tx1"/>
                </a:solidFill>
                <a:ea typeface="Verdana" panose="020B0604030504040204" pitchFamily="34" charset="0"/>
                <a:cs typeface="Arial" panose="020B0604020202020204" pitchFamily="34" charset="0"/>
              </a:rPr>
              <a:t>Example of MOCs:</a:t>
            </a:r>
            <a:endParaRPr lang="en-US" altLang="en-US" dirty="0" smtClean="0">
              <a:solidFill>
                <a:schemeClr val="tx1"/>
              </a:solidFill>
            </a:endParaRPr>
          </a:p>
          <a:p>
            <a:pPr lvl="1"/>
            <a:r>
              <a:rPr lang="en-US" altLang="en-US" dirty="0" smtClean="0"/>
              <a:t>Change of material of construction (stainless vs. fiberglass, gasket material, etc.)</a:t>
            </a:r>
          </a:p>
          <a:p>
            <a:pPr lvl="1"/>
            <a:r>
              <a:rPr lang="en-US" altLang="en-US" dirty="0"/>
              <a:t>Piping modification</a:t>
            </a:r>
          </a:p>
          <a:p>
            <a:pPr lvl="1"/>
            <a:r>
              <a:rPr lang="en-US" altLang="en-US" dirty="0" smtClean="0"/>
              <a:t>Pump size, pump style</a:t>
            </a:r>
          </a:p>
          <a:p>
            <a:pPr lvl="1"/>
            <a:r>
              <a:rPr lang="en-US" altLang="en-US" dirty="0" smtClean="0"/>
              <a:t>Valve style (ball vs. gate valve)</a:t>
            </a:r>
          </a:p>
          <a:p>
            <a:pPr lvl="1"/>
            <a:r>
              <a:rPr lang="en-US" altLang="en-US" dirty="0" smtClean="0"/>
              <a:t>Change in Fail Open/Fail Close</a:t>
            </a:r>
          </a:p>
          <a:p>
            <a:pPr lvl="1"/>
            <a:r>
              <a:rPr lang="en-US" altLang="en-US" dirty="0" smtClean="0"/>
              <a:t>Change in department SOP</a:t>
            </a:r>
          </a:p>
          <a:p>
            <a:r>
              <a:rPr lang="en-US" altLang="en-US" dirty="0" smtClean="0"/>
              <a:t>The MOC Form must be completed with input from Operations, Maintenance, Safety, Engineering, etc. and should include the description of change, review of impacts, approvals, documentation, and training.</a:t>
            </a:r>
          </a:p>
          <a:p>
            <a:r>
              <a:rPr lang="en-US" altLang="en-US" dirty="0" smtClean="0"/>
              <a:t>The “Notification of Change” Form must be posted in the area and shared with the team.</a:t>
            </a:r>
            <a:endParaRPr lang="en-US" altLang="en-US" dirty="0"/>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3317861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buNone/>
            </a:pPr>
            <a:r>
              <a:rPr lang="en-US" altLang="en-US" b="1" dirty="0" smtClean="0"/>
              <a:t>Emergency Response</a:t>
            </a:r>
            <a:endParaRPr lang="en-US" altLang="en-US" b="1" dirty="0"/>
          </a:p>
          <a:p>
            <a:r>
              <a:rPr lang="en-US" altLang="en-US" dirty="0" smtClean="0">
                <a:ea typeface="Verdana" panose="020B0604030504040204" pitchFamily="34" charset="0"/>
                <a:cs typeface="Arial" panose="020B0604020202020204" pitchFamily="34" charset="0"/>
              </a:rPr>
              <a:t>PSM requires the facility to have an Emergency Preparedness &amp; Response Plan</a:t>
            </a:r>
          </a:p>
          <a:p>
            <a:r>
              <a:rPr lang="en-US" altLang="en-US" dirty="0" smtClean="0">
                <a:solidFill>
                  <a:schemeClr val="tx1"/>
                </a:solidFill>
                <a:ea typeface="Verdana" panose="020B0604030504040204" pitchFamily="34" charset="0"/>
                <a:cs typeface="Arial" panose="020B0604020202020204" pitchFamily="34" charset="0"/>
              </a:rPr>
              <a:t>Everyone must follow existing emergency procedures:</a:t>
            </a:r>
          </a:p>
          <a:p>
            <a:pPr lvl="1"/>
            <a:r>
              <a:rPr lang="en-US" altLang="en-US" dirty="0" smtClean="0"/>
              <a:t>Call mill extension 2911 or 906-233-2911 from an outside line to report all emergencies</a:t>
            </a:r>
          </a:p>
          <a:p>
            <a:pPr lvl="1"/>
            <a:r>
              <a:rPr lang="en-US" altLang="en-US" dirty="0" smtClean="0"/>
              <a:t>Describe the emergency in detail before hanging up</a:t>
            </a:r>
          </a:p>
          <a:p>
            <a:r>
              <a:rPr lang="en-US" altLang="en-US" dirty="0" smtClean="0"/>
              <a:t>Loss Prevention, the Emergency Response Team (ERT), and the Medical First Responders (MFRs) handle all emergencies at the Escanaba Mill.</a:t>
            </a:r>
          </a:p>
          <a:p>
            <a:r>
              <a:rPr lang="en-US" altLang="en-US" b="1" dirty="0" smtClean="0"/>
              <a:t>All emergencies must be reported immediately.</a:t>
            </a:r>
            <a:endParaRPr lang="en-US" altLang="en-US" b="1" dirty="0"/>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Mill Policy - Process Safety Management (PSM)</a:t>
            </a:r>
          </a:p>
        </p:txBody>
      </p:sp>
    </p:spTree>
    <p:extLst>
      <p:ext uri="{BB962C8B-B14F-4D97-AF65-F5344CB8AC3E}">
        <p14:creationId xmlns:p14="http://schemas.microsoft.com/office/powerpoint/2010/main" val="2184678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buFont typeface="+mj-lt"/>
              <a:buAutoNum type="arabicPeriod"/>
            </a:pPr>
            <a:r>
              <a:rPr lang="en-US" altLang="en-US" sz="1600" dirty="0"/>
              <a:t>It is the responsibility of the contractor to assure that its team members meet the training requirements of the Michigan Occupational Safety and Health Administration (</a:t>
            </a:r>
            <a:r>
              <a:rPr lang="en-US" altLang="en-US" sz="1600" dirty="0" err="1"/>
              <a:t>MiOSHA</a:t>
            </a:r>
            <a:r>
              <a:rPr lang="en-US" altLang="en-US" sz="1600" dirty="0"/>
              <a:t>) and ensure the proper safety training is current and </a:t>
            </a:r>
            <a:r>
              <a:rPr lang="en-US" altLang="en-US" sz="1600" dirty="0" smtClean="0"/>
              <a:t>documented. True or False </a:t>
            </a:r>
            <a:endParaRPr lang="en-US" altLang="en-US" sz="1600" dirty="0"/>
          </a:p>
          <a:p>
            <a:pPr>
              <a:buFont typeface="+mj-lt"/>
              <a:buAutoNum type="arabicPeriod"/>
            </a:pPr>
            <a:r>
              <a:rPr lang="en-US" sz="1600" dirty="0"/>
              <a:t>You </a:t>
            </a:r>
            <a:r>
              <a:rPr lang="en-US" sz="1600" dirty="0" smtClean="0"/>
              <a:t>do not have to stop </a:t>
            </a:r>
            <a:r>
              <a:rPr lang="en-US" sz="1600" dirty="0"/>
              <a:t>at </a:t>
            </a:r>
            <a:r>
              <a:rPr lang="en-US" sz="1600" dirty="0" smtClean="0"/>
              <a:t>a </a:t>
            </a:r>
            <a:r>
              <a:rPr lang="en-US" sz="1600" dirty="0"/>
              <a:t>railroad </a:t>
            </a:r>
            <a:r>
              <a:rPr lang="en-US" sz="1600" dirty="0" smtClean="0"/>
              <a:t>crossings unless you see flashing </a:t>
            </a:r>
            <a:r>
              <a:rPr lang="en-US" sz="1600" dirty="0"/>
              <a:t>lights</a:t>
            </a:r>
            <a:r>
              <a:rPr lang="en-US" sz="1600" dirty="0" smtClean="0"/>
              <a:t>. True or False</a:t>
            </a:r>
          </a:p>
          <a:p>
            <a:pPr>
              <a:buFont typeface="+mj-lt"/>
              <a:buAutoNum type="arabicPeriod"/>
            </a:pPr>
            <a:r>
              <a:rPr lang="en-US" sz="1600" dirty="0"/>
              <a:t>The Mill Site Speed Limit is 15 MPH outside on mill roads unless otherwise posted.  Inside the mill buildings the speed limit is 5 MPH </a:t>
            </a:r>
            <a:r>
              <a:rPr lang="en-US" sz="1600" dirty="0" smtClean="0"/>
              <a:t>(equivalent </a:t>
            </a:r>
            <a:r>
              <a:rPr lang="en-US" sz="1600" dirty="0"/>
              <a:t>to a brisk </a:t>
            </a:r>
            <a:r>
              <a:rPr lang="en-US" sz="1600" dirty="0" smtClean="0"/>
              <a:t>walk). True or False</a:t>
            </a:r>
            <a:endParaRPr lang="en-US" sz="1600" dirty="0"/>
          </a:p>
          <a:p>
            <a:pPr>
              <a:buFont typeface="+mj-lt"/>
              <a:buAutoNum type="arabicPeriod"/>
              <a:defRPr/>
            </a:pPr>
            <a:r>
              <a:rPr lang="en-US" sz="1600" dirty="0" smtClean="0"/>
              <a:t>The following are part of the Escanaba Mill’s Smoke-Free Policy:</a:t>
            </a:r>
          </a:p>
          <a:p>
            <a:pPr marL="800100" lvl="1" indent="-342900">
              <a:buFont typeface="+mj-lt"/>
              <a:buAutoNum type="alphaLcParenR"/>
              <a:defRPr/>
            </a:pPr>
            <a:r>
              <a:rPr lang="en-US" dirty="0" smtClean="0"/>
              <a:t>Burning </a:t>
            </a:r>
            <a:r>
              <a:rPr lang="en-US" dirty="0"/>
              <a:t>of a lighted cigar, cigarette, pipe or any other </a:t>
            </a:r>
            <a:r>
              <a:rPr lang="en-US" dirty="0" smtClean="0"/>
              <a:t>tobacco product is prohibited.</a:t>
            </a:r>
          </a:p>
          <a:p>
            <a:pPr marL="800100" lvl="1" indent="-342900">
              <a:buFont typeface="+mj-lt"/>
              <a:buAutoNum type="alphaLcParenR"/>
              <a:defRPr/>
            </a:pPr>
            <a:r>
              <a:rPr lang="en-US" dirty="0" smtClean="0"/>
              <a:t>Vaping </a:t>
            </a:r>
            <a:r>
              <a:rPr lang="en-US" dirty="0"/>
              <a:t>and E-Cigarettes of any type and/or style are prohibited</a:t>
            </a:r>
            <a:r>
              <a:rPr lang="en-US" dirty="0" smtClean="0"/>
              <a:t>.</a:t>
            </a:r>
          </a:p>
          <a:p>
            <a:pPr marL="800100" lvl="1" indent="-342900">
              <a:buFont typeface="+mj-lt"/>
              <a:buAutoNum type="alphaLcParenR"/>
              <a:defRPr/>
            </a:pPr>
            <a:r>
              <a:rPr lang="en-US" dirty="0" smtClean="0"/>
              <a:t>The policy applies to the entire facility.</a:t>
            </a:r>
          </a:p>
          <a:p>
            <a:pPr marL="800100" lvl="1" indent="-342900">
              <a:buFont typeface="+mj-lt"/>
              <a:buAutoNum type="alphaLcParenR"/>
              <a:defRPr/>
            </a:pPr>
            <a:r>
              <a:rPr lang="en-US" dirty="0" smtClean="0"/>
              <a:t>The </a:t>
            </a:r>
            <a:r>
              <a:rPr lang="en-US" dirty="0"/>
              <a:t>use of smokeless chewing tobacco is not permitted in the E1 </a:t>
            </a:r>
            <a:r>
              <a:rPr lang="en-US" dirty="0" smtClean="0"/>
              <a:t>or </a:t>
            </a:r>
            <a:r>
              <a:rPr lang="en-US" dirty="0"/>
              <a:t>PS&amp;D (Roll Shipping) </a:t>
            </a:r>
            <a:r>
              <a:rPr lang="en-US" dirty="0" smtClean="0"/>
              <a:t>areas.</a:t>
            </a:r>
          </a:p>
          <a:p>
            <a:pPr marL="800100" lvl="1" indent="-342900">
              <a:buFont typeface="+mj-lt"/>
              <a:buAutoNum type="alphaLcParenR"/>
              <a:defRPr/>
            </a:pPr>
            <a:r>
              <a:rPr lang="en-US" dirty="0" smtClean="0">
                <a:ea typeface="Verdana" pitchFamily="34" charset="0"/>
                <a:cs typeface="Verdana" pitchFamily="34" charset="0"/>
              </a:rPr>
              <a:t>All of the above.</a:t>
            </a:r>
            <a:endParaRPr lang="en-US" dirty="0">
              <a:ea typeface="Verdana" pitchFamily="34" charset="0"/>
              <a:cs typeface="Verdana" pitchFamily="34" charset="0"/>
            </a:endParaRPr>
          </a:p>
          <a:p>
            <a:pPr>
              <a:buFont typeface="+mj-lt"/>
              <a:buAutoNum type="arabicPeriod"/>
            </a:pPr>
            <a:r>
              <a:rPr lang="en-US" sz="1600" dirty="0"/>
              <a:t>All contractor/visitor locks must have the following information on </a:t>
            </a:r>
            <a:r>
              <a:rPr lang="en-US" sz="1600" dirty="0" smtClean="0"/>
              <a:t>them:</a:t>
            </a:r>
          </a:p>
          <a:p>
            <a:pPr marL="800100" lvl="1" indent="-342900">
              <a:buFont typeface="+mj-lt"/>
              <a:buAutoNum type="alphaLcParenR"/>
            </a:pPr>
            <a:r>
              <a:rPr lang="en-US" dirty="0" smtClean="0"/>
              <a:t>The </a:t>
            </a:r>
            <a:r>
              <a:rPr lang="en-US" dirty="0"/>
              <a:t>person’s </a:t>
            </a:r>
            <a:r>
              <a:rPr lang="en-US" dirty="0" smtClean="0"/>
              <a:t>name</a:t>
            </a:r>
          </a:p>
          <a:p>
            <a:pPr marL="800100" lvl="1" indent="-342900">
              <a:buFont typeface="+mj-lt"/>
              <a:buAutoNum type="alphaLcParenR"/>
            </a:pPr>
            <a:r>
              <a:rPr lang="en-US" sz="1600" dirty="0" smtClean="0"/>
              <a:t>The company’s name</a:t>
            </a:r>
          </a:p>
          <a:p>
            <a:pPr marL="800100" lvl="1" indent="-342900">
              <a:buFont typeface="+mj-lt"/>
              <a:buAutoNum type="alphaLcParenR"/>
            </a:pPr>
            <a:r>
              <a:rPr lang="en-US" sz="1600" dirty="0" smtClean="0"/>
              <a:t>The </a:t>
            </a:r>
            <a:r>
              <a:rPr lang="en-US" sz="1600" dirty="0"/>
              <a:t>person’s phone </a:t>
            </a:r>
            <a:r>
              <a:rPr lang="en-US" sz="1600" dirty="0" smtClean="0"/>
              <a:t>number</a:t>
            </a:r>
          </a:p>
          <a:p>
            <a:pPr marL="800100" lvl="1" indent="-342900">
              <a:buFont typeface="+mj-lt"/>
              <a:buAutoNum type="alphaLcParenR"/>
            </a:pPr>
            <a:r>
              <a:rPr lang="en-US" dirty="0" smtClean="0"/>
              <a:t>All of the above</a:t>
            </a:r>
          </a:p>
          <a:p>
            <a:pPr marL="800100" lvl="1" indent="-342900">
              <a:buFont typeface="+mj-lt"/>
              <a:buAutoNum type="alphaLcParenR"/>
            </a:pPr>
            <a:r>
              <a:rPr lang="en-US" sz="1600" dirty="0" smtClean="0"/>
              <a:t>A and D</a:t>
            </a:r>
            <a:endParaRPr lang="en-US" sz="1600" dirty="0"/>
          </a:p>
          <a:p>
            <a:pPr>
              <a:buFont typeface="+mj-lt"/>
              <a:buAutoNum type="arabicPeriod"/>
            </a:pPr>
            <a:endParaRPr lang="en-US" sz="1600" dirty="0"/>
          </a:p>
          <a:p>
            <a:pPr>
              <a:buFont typeface="+mj-lt"/>
              <a:buAutoNum type="arabicPeriod"/>
            </a:pPr>
            <a:endParaRPr lang="en-US" altLang="en-US" sz="1600" dirty="0"/>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Test</a:t>
            </a:r>
          </a:p>
        </p:txBody>
      </p:sp>
    </p:spTree>
    <p:extLst>
      <p:ext uri="{BB962C8B-B14F-4D97-AF65-F5344CB8AC3E}">
        <p14:creationId xmlns:p14="http://schemas.microsoft.com/office/powerpoint/2010/main" val="33475765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buFont typeface="+mj-lt"/>
              <a:buAutoNum type="arabicPeriod" startAt="6"/>
            </a:pPr>
            <a:r>
              <a:rPr lang="en-US" altLang="en-US" sz="1600" dirty="0"/>
              <a:t>All hot work must be performed under a hot work permit. </a:t>
            </a:r>
            <a:r>
              <a:rPr lang="en-US" altLang="en-US" sz="1600" dirty="0" smtClean="0"/>
              <a:t>Permits </a:t>
            </a:r>
            <a:r>
              <a:rPr lang="en-US" altLang="en-US" sz="1600" dirty="0"/>
              <a:t>must be filled in completely by the individuals performing the hot work and signed by the </a:t>
            </a:r>
            <a:r>
              <a:rPr lang="en-US" altLang="en-US" sz="1600" dirty="0" smtClean="0"/>
              <a:t>VDR. </a:t>
            </a:r>
            <a:r>
              <a:rPr lang="en-US" sz="1600" dirty="0" smtClean="0"/>
              <a:t>True or False</a:t>
            </a:r>
          </a:p>
          <a:p>
            <a:pPr>
              <a:buFont typeface="+mj-lt"/>
              <a:buAutoNum type="arabicPeriod" startAt="6"/>
            </a:pPr>
            <a:r>
              <a:rPr lang="en-US" altLang="en-US" sz="1600" dirty="0" smtClean="0"/>
              <a:t>A </a:t>
            </a:r>
            <a:r>
              <a:rPr lang="en-US" altLang="en-US" sz="1600" dirty="0"/>
              <a:t>confined space must meet all of the following criteria: </a:t>
            </a:r>
            <a:endParaRPr lang="en-US" altLang="en-US" sz="1600" dirty="0" smtClean="0"/>
          </a:p>
          <a:p>
            <a:pPr marL="800100" lvl="1" indent="-342900">
              <a:buFont typeface="+mj-lt"/>
              <a:buAutoNum type="alphaLcParenR"/>
              <a:defRPr/>
            </a:pPr>
            <a:r>
              <a:rPr lang="en-US" altLang="en-US" dirty="0"/>
              <a:t>It is large enough to allow an employee to bodily enter and perform assigned work; </a:t>
            </a:r>
          </a:p>
          <a:p>
            <a:pPr marL="800100" lvl="1" indent="-342900">
              <a:buFont typeface="+mj-lt"/>
              <a:buAutoNum type="alphaLcParenR"/>
              <a:defRPr/>
            </a:pPr>
            <a:r>
              <a:rPr lang="en-US" altLang="en-US" dirty="0"/>
              <a:t>It has limited or restricted means of entry or exit; and </a:t>
            </a:r>
          </a:p>
          <a:p>
            <a:pPr marL="800100" lvl="1" indent="-342900">
              <a:buFont typeface="+mj-lt"/>
              <a:buAutoNum type="alphaLcParenR"/>
              <a:defRPr/>
            </a:pPr>
            <a:r>
              <a:rPr lang="en-US" altLang="en-US" dirty="0"/>
              <a:t>It isn't designed </a:t>
            </a:r>
            <a:r>
              <a:rPr lang="en-US" altLang="en-US" sz="1600" dirty="0"/>
              <a:t>for continuous occupancy</a:t>
            </a:r>
            <a:r>
              <a:rPr lang="en-US" altLang="en-US" sz="1600" dirty="0" smtClean="0"/>
              <a:t>.</a:t>
            </a:r>
          </a:p>
          <a:p>
            <a:pPr marL="800100" lvl="1" indent="-342900">
              <a:buFont typeface="+mj-lt"/>
              <a:buAutoNum type="alphaLcParenR"/>
              <a:defRPr/>
            </a:pPr>
            <a:r>
              <a:rPr lang="en-US" altLang="en-US" dirty="0" smtClean="0"/>
              <a:t>All of the above.</a:t>
            </a:r>
            <a:endParaRPr lang="en-US" altLang="en-US" sz="1600" dirty="0"/>
          </a:p>
          <a:p>
            <a:pPr>
              <a:buFont typeface="+mj-lt"/>
              <a:buAutoNum type="arabicPeriod" startAt="6"/>
            </a:pPr>
            <a:r>
              <a:rPr lang="en-US" altLang="en-US" sz="1600" dirty="0"/>
              <a:t>Elevated work is any work taking place </a:t>
            </a:r>
            <a:r>
              <a:rPr lang="en-US" altLang="en-US" sz="1600" dirty="0" smtClean="0"/>
              <a:t>____ or </a:t>
            </a:r>
            <a:r>
              <a:rPr lang="en-US" altLang="en-US" sz="1600" dirty="0"/>
              <a:t>more above the working surface for general industrial work. At this height a worker needs to be tied-off or otherwise protected from an unprotected fall hazard (use of barriers, scaffolding, etc.). </a:t>
            </a:r>
          </a:p>
          <a:p>
            <a:pPr marL="800100" lvl="1" indent="-342900">
              <a:buFont typeface="+mj-lt"/>
              <a:buAutoNum type="alphaLcParenR"/>
              <a:defRPr/>
            </a:pPr>
            <a:r>
              <a:rPr lang="en-US" dirty="0"/>
              <a:t>6 feet</a:t>
            </a:r>
          </a:p>
          <a:p>
            <a:pPr marL="800100" lvl="1" indent="-342900">
              <a:buFont typeface="+mj-lt"/>
              <a:buAutoNum type="alphaLcParenR"/>
              <a:defRPr/>
            </a:pPr>
            <a:r>
              <a:rPr lang="en-US" dirty="0"/>
              <a:t>4 feet</a:t>
            </a:r>
          </a:p>
          <a:p>
            <a:pPr marL="800100" lvl="1" indent="-342900">
              <a:buFont typeface="+mj-lt"/>
              <a:buAutoNum type="alphaLcParenR"/>
              <a:defRPr/>
            </a:pPr>
            <a:r>
              <a:rPr lang="en-US" dirty="0"/>
              <a:t>Any height</a:t>
            </a:r>
          </a:p>
          <a:p>
            <a:pPr marL="800100" lvl="1" indent="-342900">
              <a:buFont typeface="+mj-lt"/>
              <a:buAutoNum type="alphaLcParenR"/>
              <a:defRPr/>
            </a:pPr>
            <a:r>
              <a:rPr lang="en-US" dirty="0"/>
              <a:t>8 feet</a:t>
            </a:r>
          </a:p>
          <a:p>
            <a:pPr>
              <a:buFont typeface="+mj-lt"/>
              <a:buAutoNum type="arabicPeriod" startAt="6"/>
            </a:pPr>
            <a:r>
              <a:rPr lang="en-US" altLang="en-US" sz="1600" dirty="0"/>
              <a:t>When lines, pumps, vessels, tanks, or any other equipment are opened and/or disassembled and the potential exists for injury due to the possible contents of the line or equipment, the Line Breaking Policy </a:t>
            </a:r>
            <a:r>
              <a:rPr lang="en-US" altLang="en-US" sz="1600" dirty="0" smtClean="0"/>
              <a:t>shall </a:t>
            </a:r>
            <a:r>
              <a:rPr lang="en-US" altLang="en-US" sz="1600" dirty="0"/>
              <a:t>apply</a:t>
            </a:r>
            <a:r>
              <a:rPr lang="en-US" altLang="en-US" sz="1600" dirty="0" smtClean="0"/>
              <a:t>. True or False</a:t>
            </a:r>
          </a:p>
          <a:p>
            <a:pPr>
              <a:buFont typeface="+mj-lt"/>
              <a:buAutoNum type="arabicPeriod" startAt="6"/>
            </a:pPr>
            <a:r>
              <a:rPr lang="en-US" altLang="en-US" sz="1600" dirty="0" smtClean="0"/>
              <a:t>Contractors are responsible for disposing of batteries, light bulbs and aerosol cans as they see fit. True or False</a:t>
            </a:r>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Test</a:t>
            </a:r>
          </a:p>
        </p:txBody>
      </p:sp>
    </p:spTree>
    <p:extLst>
      <p:ext uri="{BB962C8B-B14F-4D97-AF65-F5344CB8AC3E}">
        <p14:creationId xmlns:p14="http://schemas.microsoft.com/office/powerpoint/2010/main" val="15386526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buFont typeface="+mj-lt"/>
              <a:buAutoNum type="arabicPeriod" startAt="11"/>
            </a:pPr>
            <a:r>
              <a:rPr lang="en-US" altLang="en-US" sz="1600" dirty="0" smtClean="0"/>
              <a:t>Contractor personal </a:t>
            </a:r>
            <a:r>
              <a:rPr lang="en-US" altLang="en-US" sz="1600" dirty="0"/>
              <a:t>vehicles </a:t>
            </a:r>
            <a:r>
              <a:rPr lang="en-US" altLang="en-US" sz="1600" dirty="0" smtClean="0"/>
              <a:t>must be parked </a:t>
            </a:r>
            <a:r>
              <a:rPr lang="en-US" altLang="en-US" sz="1600" dirty="0"/>
              <a:t>in the fenced in area next to the contractor </a:t>
            </a:r>
            <a:r>
              <a:rPr lang="en-US" altLang="en-US" sz="1600" dirty="0" smtClean="0"/>
              <a:t>offices.  Contractor company </a:t>
            </a:r>
            <a:r>
              <a:rPr lang="en-US" altLang="en-US" sz="1600" dirty="0"/>
              <a:t>vehicles are permitted on the </a:t>
            </a:r>
            <a:r>
              <a:rPr lang="en-US" altLang="en-US" sz="1600" dirty="0" err="1"/>
              <a:t>millsite</a:t>
            </a:r>
            <a:r>
              <a:rPr lang="en-US" altLang="en-US" sz="1600" dirty="0"/>
              <a:t> (with prior approval</a:t>
            </a:r>
            <a:r>
              <a:rPr lang="en-US" altLang="en-US" sz="1600" dirty="0" smtClean="0"/>
              <a:t>).  Both require the appropriate parking pass issued at the Back Gate. </a:t>
            </a:r>
            <a:r>
              <a:rPr lang="en-US" sz="1600" dirty="0" smtClean="0"/>
              <a:t>True or False</a:t>
            </a:r>
          </a:p>
          <a:p>
            <a:pPr>
              <a:buFont typeface="+mj-lt"/>
              <a:buAutoNum type="arabicPeriod" startAt="11"/>
            </a:pPr>
            <a:r>
              <a:rPr lang="en-US" altLang="en-US" sz="1600" dirty="0"/>
              <a:t>When </a:t>
            </a:r>
            <a:r>
              <a:rPr lang="en-US" altLang="en-US" sz="1600" dirty="0" smtClean="0"/>
              <a:t>excavation work is </a:t>
            </a:r>
            <a:r>
              <a:rPr lang="en-US" altLang="en-US" sz="1600" dirty="0"/>
              <a:t>left unattended for any period of time, lighting and the appropriate barricades </a:t>
            </a:r>
            <a:r>
              <a:rPr lang="en-US" altLang="en-US" sz="1600" dirty="0" smtClean="0"/>
              <a:t>are optional based on the hazards. True or False</a:t>
            </a:r>
          </a:p>
          <a:p>
            <a:pPr>
              <a:buFont typeface="+mj-lt"/>
              <a:buAutoNum type="arabicPeriod" startAt="11"/>
            </a:pPr>
            <a:r>
              <a:rPr lang="en-US" altLang="en-US" sz="1600" dirty="0" smtClean="0"/>
              <a:t>The </a:t>
            </a:r>
            <a:r>
              <a:rPr lang="en-US" altLang="en-US" sz="1600" dirty="0"/>
              <a:t>use of compressed air to clean you or co-workers is </a:t>
            </a:r>
            <a:r>
              <a:rPr lang="en-US" altLang="en-US" sz="1600" dirty="0" smtClean="0"/>
              <a:t>allowed as long as each person is wearing safety glasses. True or False</a:t>
            </a:r>
          </a:p>
          <a:p>
            <a:pPr>
              <a:buFont typeface="+mj-lt"/>
              <a:buAutoNum type="arabicPeriod" startAt="11"/>
            </a:pPr>
            <a:r>
              <a:rPr lang="en-US" sz="1600" dirty="0" smtClean="0"/>
              <a:t>You may pass under a crane or suspended load, if given permission from the crane operator. True or False </a:t>
            </a:r>
          </a:p>
          <a:p>
            <a:pPr>
              <a:buFont typeface="+mj-lt"/>
              <a:buAutoNum type="arabicPeriod" startAt="11"/>
            </a:pPr>
            <a:r>
              <a:rPr lang="en-US" sz="1600" dirty="0" smtClean="0"/>
              <a:t>Barrier Tape is intended for use when there is a hazard present.  The tape and sign must be used to warn people of a potential danger.  True or False</a:t>
            </a:r>
            <a:endParaRPr lang="en-US" altLang="en-US" sz="1600" dirty="0"/>
          </a:p>
          <a:p>
            <a:pPr>
              <a:buFont typeface="+mj-lt"/>
              <a:buAutoNum type="arabicPeriod" startAt="11"/>
            </a:pPr>
            <a:r>
              <a:rPr lang="en-US" altLang="en-US" sz="1600" dirty="0" smtClean="0"/>
              <a:t>Which of the following statements are true:</a:t>
            </a:r>
            <a:endParaRPr lang="en-US" altLang="en-US" sz="1600" dirty="0"/>
          </a:p>
          <a:p>
            <a:pPr marL="800100" lvl="1" indent="-342900">
              <a:buFont typeface="+mj-lt"/>
              <a:buAutoNum type="alphaLcParenR"/>
              <a:defRPr/>
            </a:pPr>
            <a:r>
              <a:rPr lang="en-US" dirty="0" smtClean="0"/>
              <a:t>Hard hats must be worn with the brim facing forward.</a:t>
            </a:r>
            <a:endParaRPr lang="en-US" dirty="0"/>
          </a:p>
          <a:p>
            <a:pPr marL="800100" lvl="1" indent="-342900">
              <a:buFont typeface="+mj-lt"/>
              <a:buAutoNum type="alphaLcParenR"/>
              <a:defRPr/>
            </a:pPr>
            <a:r>
              <a:rPr lang="en-US" altLang="en-US" dirty="0" smtClean="0"/>
              <a:t>Safety </a:t>
            </a:r>
            <a:r>
              <a:rPr lang="en-US" altLang="en-US" dirty="0"/>
              <a:t>glasses </a:t>
            </a:r>
            <a:r>
              <a:rPr lang="en-US" altLang="en-US" dirty="0" smtClean="0"/>
              <a:t>with rigid side-shields are </a:t>
            </a:r>
            <a:r>
              <a:rPr lang="en-US" altLang="en-US" dirty="0"/>
              <a:t>required </a:t>
            </a:r>
            <a:r>
              <a:rPr lang="en-US" altLang="en-US" dirty="0" smtClean="0"/>
              <a:t>in </a:t>
            </a:r>
            <a:r>
              <a:rPr lang="en-US" altLang="en-US" dirty="0"/>
              <a:t>all operating areas, from the Front Gate turnstile to the Back Gate. </a:t>
            </a:r>
            <a:endParaRPr lang="en-US" altLang="en-US" dirty="0" smtClean="0"/>
          </a:p>
          <a:p>
            <a:pPr marL="800100" lvl="1" indent="-342900">
              <a:buFont typeface="+mj-lt"/>
              <a:buAutoNum type="alphaLcParenR"/>
              <a:defRPr/>
            </a:pPr>
            <a:r>
              <a:rPr lang="en-US" altLang="en-US" dirty="0"/>
              <a:t>Hearing protection is mandatory in all operating areas (inside and outdoors</a:t>
            </a:r>
            <a:r>
              <a:rPr lang="en-US" altLang="en-US" dirty="0" smtClean="0"/>
              <a:t>).</a:t>
            </a:r>
          </a:p>
          <a:p>
            <a:pPr marL="800100" lvl="1" indent="-342900">
              <a:buFont typeface="+mj-lt"/>
              <a:buAutoNum type="alphaLcParenR"/>
              <a:defRPr/>
            </a:pPr>
            <a:r>
              <a:rPr lang="en-US" dirty="0">
                <a:ea typeface="Verdana" pitchFamily="34" charset="0"/>
                <a:cs typeface="Verdana" pitchFamily="34" charset="0"/>
              </a:rPr>
              <a:t>Open </a:t>
            </a:r>
            <a:r>
              <a:rPr lang="en-US" dirty="0"/>
              <a:t>toe/heel shoes are not permitted on the </a:t>
            </a:r>
            <a:r>
              <a:rPr lang="en-US" dirty="0" err="1"/>
              <a:t>millsite</a:t>
            </a:r>
            <a:r>
              <a:rPr lang="en-US" dirty="0"/>
              <a:t> at anytime (including the parking lot).</a:t>
            </a:r>
          </a:p>
          <a:p>
            <a:pPr marL="800100" lvl="1" indent="-342900">
              <a:buFont typeface="+mj-lt"/>
              <a:buAutoNum type="alphaLcParenR"/>
              <a:defRPr/>
            </a:pPr>
            <a:r>
              <a:rPr lang="en-US" dirty="0"/>
              <a:t>Team members must carry a pair of gloves on them at all times and wear gloves for each task.</a:t>
            </a:r>
          </a:p>
          <a:p>
            <a:pPr marL="800100" lvl="1" indent="-342900">
              <a:buFont typeface="+mj-lt"/>
              <a:buAutoNum type="alphaLcParenR"/>
              <a:defRPr/>
            </a:pPr>
            <a:r>
              <a:rPr lang="en-US" altLang="en-US" dirty="0"/>
              <a:t>Rings shall not be worn while on the </a:t>
            </a:r>
            <a:r>
              <a:rPr lang="en-US" altLang="en-US" dirty="0" err="1"/>
              <a:t>millsite</a:t>
            </a:r>
            <a:r>
              <a:rPr lang="en-US" altLang="en-US" dirty="0" smtClean="0"/>
              <a:t>.  This includes silicone rings.</a:t>
            </a:r>
          </a:p>
          <a:p>
            <a:pPr marL="800100" lvl="1" indent="-342900">
              <a:buFont typeface="+mj-lt"/>
              <a:buAutoNum type="alphaLcParenR"/>
              <a:defRPr/>
            </a:pPr>
            <a:r>
              <a:rPr lang="en-US" altLang="en-US" dirty="0" smtClean="0"/>
              <a:t>All of the above.</a:t>
            </a:r>
            <a:endParaRPr lang="en-US" altLang="en-US" dirty="0"/>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Test</a:t>
            </a:r>
          </a:p>
        </p:txBody>
      </p:sp>
    </p:spTree>
    <p:extLst>
      <p:ext uri="{BB962C8B-B14F-4D97-AF65-F5344CB8AC3E}">
        <p14:creationId xmlns:p14="http://schemas.microsoft.com/office/powerpoint/2010/main" val="23735121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sz="half" idx="2"/>
          </p:nvPr>
        </p:nvSpPr>
        <p:spPr bwMode="auto">
          <a:xfrm>
            <a:off x="141732" y="696683"/>
            <a:ext cx="8860536" cy="570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nSpc>
                <a:spcPct val="90000"/>
              </a:lnSpc>
              <a:buFont typeface="+mj-lt"/>
              <a:buAutoNum type="arabicPeriod" startAt="17"/>
              <a:defRPr/>
            </a:pPr>
            <a:r>
              <a:rPr lang="en-US" sz="1600" dirty="0" smtClean="0"/>
              <a:t>Pants </a:t>
            </a:r>
            <a:r>
              <a:rPr lang="en-US" sz="1600" dirty="0"/>
              <a:t>and shirts with holes </a:t>
            </a:r>
            <a:r>
              <a:rPr lang="en-US" sz="1600" dirty="0" smtClean="0"/>
              <a:t>are </a:t>
            </a:r>
            <a:r>
              <a:rPr lang="en-US" sz="1600" dirty="0"/>
              <a:t>not acceptable. </a:t>
            </a:r>
            <a:r>
              <a:rPr lang="en-US" sz="1600" dirty="0" smtClean="0"/>
              <a:t>True or False</a:t>
            </a:r>
            <a:endParaRPr lang="en-US" sz="1600" dirty="0"/>
          </a:p>
          <a:p>
            <a:pPr>
              <a:buFont typeface="+mj-lt"/>
              <a:buAutoNum type="arabicPeriod" startAt="17"/>
            </a:pPr>
            <a:r>
              <a:rPr lang="en-US" altLang="en-US" sz="1600" dirty="0" smtClean="0"/>
              <a:t>Which of the following statements are true:</a:t>
            </a:r>
            <a:endParaRPr lang="en-US" altLang="en-US" sz="1600" dirty="0"/>
          </a:p>
          <a:p>
            <a:pPr marL="800100" lvl="1" indent="-342900">
              <a:buFont typeface="+mj-lt"/>
              <a:buAutoNum type="alphaLcParenR"/>
              <a:defRPr/>
            </a:pPr>
            <a:r>
              <a:rPr lang="en-US" dirty="0" smtClean="0"/>
              <a:t>Hard hats must be worn with the brim facing forward.</a:t>
            </a:r>
            <a:endParaRPr lang="en-US" dirty="0"/>
          </a:p>
          <a:p>
            <a:pPr marL="800100" lvl="1" indent="-342900">
              <a:buFont typeface="+mj-lt"/>
              <a:buAutoNum type="alphaLcParenR"/>
              <a:defRPr/>
            </a:pPr>
            <a:r>
              <a:rPr lang="en-US" altLang="en-US" dirty="0" smtClean="0"/>
              <a:t>Safety </a:t>
            </a:r>
            <a:r>
              <a:rPr lang="en-US" altLang="en-US" dirty="0"/>
              <a:t>glasses </a:t>
            </a:r>
            <a:r>
              <a:rPr lang="en-US" altLang="en-US" dirty="0" smtClean="0"/>
              <a:t>with rigid side-shields are </a:t>
            </a:r>
            <a:r>
              <a:rPr lang="en-US" altLang="en-US" dirty="0"/>
              <a:t>required </a:t>
            </a:r>
            <a:r>
              <a:rPr lang="en-US" altLang="en-US" dirty="0" smtClean="0"/>
              <a:t>in </a:t>
            </a:r>
            <a:r>
              <a:rPr lang="en-US" altLang="en-US" dirty="0"/>
              <a:t>all operating areas, from the Front Gate turnstile to the Back Gate. </a:t>
            </a:r>
            <a:endParaRPr lang="en-US" altLang="en-US" dirty="0" smtClean="0"/>
          </a:p>
          <a:p>
            <a:pPr marL="800100" lvl="1" indent="-342900">
              <a:buFont typeface="+mj-lt"/>
              <a:buAutoNum type="alphaLcParenR"/>
              <a:defRPr/>
            </a:pPr>
            <a:r>
              <a:rPr lang="en-US" altLang="en-US" dirty="0"/>
              <a:t>Hearing protection is mandatory in all operating areas (inside and outdoors</a:t>
            </a:r>
            <a:r>
              <a:rPr lang="en-US" altLang="en-US" dirty="0" smtClean="0"/>
              <a:t>).</a:t>
            </a:r>
          </a:p>
          <a:p>
            <a:pPr marL="800100" lvl="1" indent="-342900">
              <a:buFont typeface="+mj-lt"/>
              <a:buAutoNum type="alphaLcParenR"/>
              <a:defRPr/>
            </a:pPr>
            <a:r>
              <a:rPr lang="en-US" dirty="0">
                <a:ea typeface="Verdana" pitchFamily="34" charset="0"/>
                <a:cs typeface="Verdana" pitchFamily="34" charset="0"/>
              </a:rPr>
              <a:t>Open </a:t>
            </a:r>
            <a:r>
              <a:rPr lang="en-US" dirty="0"/>
              <a:t>toe/heel shoes are not permitted on the </a:t>
            </a:r>
            <a:r>
              <a:rPr lang="en-US" dirty="0" err="1"/>
              <a:t>millsite</a:t>
            </a:r>
            <a:r>
              <a:rPr lang="en-US" dirty="0"/>
              <a:t> at anytime (including the parking lot).</a:t>
            </a:r>
          </a:p>
          <a:p>
            <a:pPr marL="800100" lvl="1" indent="-342900">
              <a:buFont typeface="+mj-lt"/>
              <a:buAutoNum type="alphaLcParenR"/>
              <a:defRPr/>
            </a:pPr>
            <a:r>
              <a:rPr lang="en-US" dirty="0"/>
              <a:t>Team members must carry a pair of gloves on them at all times and wear gloves for each task.</a:t>
            </a:r>
          </a:p>
          <a:p>
            <a:pPr marL="800100" lvl="1" indent="-342900">
              <a:buFont typeface="+mj-lt"/>
              <a:buAutoNum type="alphaLcParenR"/>
              <a:defRPr/>
            </a:pPr>
            <a:r>
              <a:rPr lang="en-US" altLang="en-US" dirty="0"/>
              <a:t>Rings shall not be worn while on the </a:t>
            </a:r>
            <a:r>
              <a:rPr lang="en-US" altLang="en-US" dirty="0" err="1"/>
              <a:t>millsite</a:t>
            </a:r>
            <a:r>
              <a:rPr lang="en-US" altLang="en-US" dirty="0" smtClean="0"/>
              <a:t>.  This includes silicone rings.</a:t>
            </a:r>
          </a:p>
          <a:p>
            <a:pPr marL="800100" lvl="1" indent="-342900">
              <a:buFont typeface="+mj-lt"/>
              <a:buAutoNum type="alphaLcParenR"/>
              <a:defRPr/>
            </a:pPr>
            <a:r>
              <a:rPr lang="en-US" altLang="en-US" dirty="0" smtClean="0"/>
              <a:t>All of the above.</a:t>
            </a:r>
          </a:p>
          <a:p>
            <a:pPr marL="400050">
              <a:buFont typeface="+mj-lt"/>
              <a:buAutoNum type="arabicPeriod" startAt="17"/>
              <a:defRPr/>
            </a:pPr>
            <a:r>
              <a:rPr lang="en-US" altLang="en-US" sz="1600" dirty="0">
                <a:solidFill>
                  <a:schemeClr val="tx1"/>
                </a:solidFill>
              </a:rPr>
              <a:t>For emergencies, call 2911 (from a mill phone) or 906-233-2911 (from a cell phone) 24-hrs/day</a:t>
            </a:r>
            <a:r>
              <a:rPr lang="en-US" altLang="en-US" sz="1600" dirty="0" smtClean="0">
                <a:solidFill>
                  <a:schemeClr val="tx1"/>
                </a:solidFill>
              </a:rPr>
              <a:t>. True or False</a:t>
            </a:r>
          </a:p>
          <a:p>
            <a:pPr marL="400050">
              <a:buFont typeface="+mj-lt"/>
              <a:buAutoNum type="arabicPeriod" startAt="17"/>
              <a:defRPr/>
            </a:pPr>
            <a:r>
              <a:rPr lang="en-US" altLang="en-US" sz="1600" dirty="0" smtClean="0">
                <a:solidFill>
                  <a:schemeClr val="tx1"/>
                </a:solidFill>
              </a:rPr>
              <a:t>If evacuated, each contractor is to report to the contractor parking area.  True or False</a:t>
            </a:r>
            <a:endParaRPr lang="en-US" altLang="en-US" sz="1600" dirty="0">
              <a:solidFill>
                <a:schemeClr val="tx1"/>
              </a:solidFill>
            </a:endParaRPr>
          </a:p>
          <a:p>
            <a:pPr marL="400050">
              <a:buFont typeface="+mj-lt"/>
              <a:buAutoNum type="arabicPeriod" startAt="17"/>
              <a:defRPr/>
            </a:pPr>
            <a:r>
              <a:rPr lang="en-US" sz="1600" dirty="0"/>
              <a:t>A hard copy of each SDS is kept at the Loss Prevention Front Gate</a:t>
            </a:r>
            <a:r>
              <a:rPr lang="en-US" sz="1600" dirty="0" smtClean="0"/>
              <a:t>. True or False</a:t>
            </a:r>
            <a:endParaRPr lang="en-US" sz="1600" dirty="0"/>
          </a:p>
          <a:p>
            <a:pPr marL="400050">
              <a:buFont typeface="+mj-lt"/>
              <a:buAutoNum type="arabicPeriod" startAt="17"/>
              <a:defRPr/>
            </a:pPr>
            <a:r>
              <a:rPr lang="en-US" altLang="en-US" sz="1600" dirty="0"/>
              <a:t>Process Safety Management </a:t>
            </a:r>
            <a:r>
              <a:rPr lang="en-US" altLang="en-US" sz="1600" dirty="0" smtClean="0"/>
              <a:t>(PSM) is </a:t>
            </a:r>
            <a:r>
              <a:rPr lang="en-US" altLang="en-US" sz="1600" dirty="0"/>
              <a:t>designed to prevent and control an accidental release of highly hazardous chemicals</a:t>
            </a:r>
            <a:r>
              <a:rPr lang="en-US" altLang="en-US" sz="1600" dirty="0" smtClean="0"/>
              <a:t>. True or False</a:t>
            </a:r>
            <a:endParaRPr lang="en-US" altLang="en-US" sz="1600" dirty="0"/>
          </a:p>
          <a:p>
            <a:pPr marL="400050">
              <a:buFont typeface="+mj-lt"/>
              <a:buAutoNum type="arabicPeriod" startAt="17"/>
              <a:defRPr/>
            </a:pPr>
            <a:endParaRPr lang="en-US" altLang="en-US" dirty="0"/>
          </a:p>
        </p:txBody>
      </p:sp>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Test</a:t>
            </a:r>
          </a:p>
        </p:txBody>
      </p:sp>
    </p:spTree>
    <p:extLst>
      <p:ext uri="{BB962C8B-B14F-4D97-AF65-F5344CB8AC3E}">
        <p14:creationId xmlns:p14="http://schemas.microsoft.com/office/powerpoint/2010/main" val="27094622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90390870"/>
              </p:ext>
            </p:extLst>
          </p:nvPr>
        </p:nvGraphicFramePr>
        <p:xfrm>
          <a:off x="1776549" y="1564031"/>
          <a:ext cx="6096000" cy="5019619"/>
        </p:xfrm>
        <a:graphic>
          <a:graphicData uri="http://schemas.openxmlformats.org/drawingml/2006/table">
            <a:tbl>
              <a:tblPr firstRow="1" bandRow="1">
                <a:tableStyleId>{2D5ABB26-0587-4C30-8999-92F81FD0307C}</a:tableStyleId>
              </a:tblPr>
              <a:tblGrid>
                <a:gridCol w="766355"/>
                <a:gridCol w="2281645"/>
                <a:gridCol w="740229"/>
                <a:gridCol w="2307771"/>
              </a:tblGrid>
              <a:tr h="456329">
                <a:tc>
                  <a:txBody>
                    <a:bodyPr/>
                    <a:lstStyle/>
                    <a:p>
                      <a:pPr algn="r"/>
                      <a:r>
                        <a:rPr lang="en-US" dirty="0" smtClean="0"/>
                        <a:t>1.</a:t>
                      </a:r>
                      <a:endParaRPr lang="en-US" dirty="0"/>
                    </a:p>
                  </a:txBody>
                  <a:tcPr/>
                </a:tc>
                <a:tc>
                  <a:txBody>
                    <a:bodyPr/>
                    <a:lstStyle/>
                    <a:p>
                      <a:r>
                        <a:rPr lang="en-US" dirty="0" smtClean="0"/>
                        <a:t>_____</a:t>
                      </a:r>
                      <a:endParaRPr lang="en-US" dirty="0"/>
                    </a:p>
                  </a:txBody>
                  <a:tcPr/>
                </a:tc>
                <a:tc>
                  <a:txBody>
                    <a:bodyPr/>
                    <a:lstStyle/>
                    <a:p>
                      <a:pPr algn="r"/>
                      <a:r>
                        <a:rPr lang="en-US" dirty="0" smtClean="0"/>
                        <a:t>12.</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2.</a:t>
                      </a:r>
                      <a:endParaRPr lang="en-US" dirty="0"/>
                    </a:p>
                  </a:txBody>
                  <a:tcPr/>
                </a:tc>
                <a:tc>
                  <a:txBody>
                    <a:bodyPr/>
                    <a:lstStyle/>
                    <a:p>
                      <a:r>
                        <a:rPr lang="en-US" dirty="0" smtClean="0"/>
                        <a:t>_____</a:t>
                      </a:r>
                      <a:endParaRPr lang="en-US" dirty="0"/>
                    </a:p>
                  </a:txBody>
                  <a:tcPr/>
                </a:tc>
                <a:tc>
                  <a:txBody>
                    <a:bodyPr/>
                    <a:lstStyle/>
                    <a:p>
                      <a:pPr algn="r"/>
                      <a:r>
                        <a:rPr lang="en-US" dirty="0" smtClean="0"/>
                        <a:t>13.</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3.</a:t>
                      </a:r>
                      <a:endParaRPr lang="en-US" dirty="0"/>
                    </a:p>
                  </a:txBody>
                  <a:tcPr/>
                </a:tc>
                <a:tc>
                  <a:txBody>
                    <a:bodyPr/>
                    <a:lstStyle/>
                    <a:p>
                      <a:r>
                        <a:rPr lang="en-US" dirty="0" smtClean="0"/>
                        <a:t>_____</a:t>
                      </a:r>
                      <a:endParaRPr lang="en-US" dirty="0"/>
                    </a:p>
                  </a:txBody>
                  <a:tcPr/>
                </a:tc>
                <a:tc>
                  <a:txBody>
                    <a:bodyPr/>
                    <a:lstStyle/>
                    <a:p>
                      <a:pPr algn="r"/>
                      <a:r>
                        <a:rPr lang="en-US" dirty="0" smtClean="0"/>
                        <a:t>14.</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4.</a:t>
                      </a:r>
                      <a:endParaRPr lang="en-US" dirty="0"/>
                    </a:p>
                  </a:txBody>
                  <a:tcPr/>
                </a:tc>
                <a:tc>
                  <a:txBody>
                    <a:bodyPr/>
                    <a:lstStyle/>
                    <a:p>
                      <a:r>
                        <a:rPr lang="en-US" dirty="0" smtClean="0"/>
                        <a:t>_____</a:t>
                      </a:r>
                      <a:endParaRPr lang="en-US" dirty="0"/>
                    </a:p>
                  </a:txBody>
                  <a:tcPr/>
                </a:tc>
                <a:tc>
                  <a:txBody>
                    <a:bodyPr/>
                    <a:lstStyle/>
                    <a:p>
                      <a:pPr algn="r"/>
                      <a:r>
                        <a:rPr lang="en-US" dirty="0" smtClean="0"/>
                        <a:t>15.</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5.</a:t>
                      </a:r>
                      <a:endParaRPr lang="en-US" dirty="0"/>
                    </a:p>
                  </a:txBody>
                  <a:tcPr/>
                </a:tc>
                <a:tc>
                  <a:txBody>
                    <a:bodyPr/>
                    <a:lstStyle/>
                    <a:p>
                      <a:r>
                        <a:rPr lang="en-US" dirty="0" smtClean="0"/>
                        <a:t>_____</a:t>
                      </a:r>
                      <a:endParaRPr lang="en-US" dirty="0"/>
                    </a:p>
                  </a:txBody>
                  <a:tcPr/>
                </a:tc>
                <a:tc>
                  <a:txBody>
                    <a:bodyPr/>
                    <a:lstStyle/>
                    <a:p>
                      <a:pPr algn="r"/>
                      <a:r>
                        <a:rPr lang="en-US" dirty="0" smtClean="0"/>
                        <a:t>16.</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6.</a:t>
                      </a:r>
                      <a:endParaRPr lang="en-US" dirty="0"/>
                    </a:p>
                  </a:txBody>
                  <a:tcPr/>
                </a:tc>
                <a:tc>
                  <a:txBody>
                    <a:bodyPr/>
                    <a:lstStyle/>
                    <a:p>
                      <a:r>
                        <a:rPr lang="en-US" dirty="0" smtClean="0"/>
                        <a:t>_____</a:t>
                      </a:r>
                      <a:endParaRPr lang="en-US" dirty="0"/>
                    </a:p>
                  </a:txBody>
                  <a:tcPr/>
                </a:tc>
                <a:tc>
                  <a:txBody>
                    <a:bodyPr/>
                    <a:lstStyle/>
                    <a:p>
                      <a:pPr algn="r"/>
                      <a:r>
                        <a:rPr lang="en-US" dirty="0" smtClean="0"/>
                        <a:t>17.</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7.</a:t>
                      </a:r>
                      <a:endParaRPr lang="en-US" dirty="0"/>
                    </a:p>
                  </a:txBody>
                  <a:tcPr/>
                </a:tc>
                <a:tc>
                  <a:txBody>
                    <a:bodyPr/>
                    <a:lstStyle/>
                    <a:p>
                      <a:r>
                        <a:rPr lang="en-US" dirty="0" smtClean="0"/>
                        <a:t>_____</a:t>
                      </a:r>
                      <a:endParaRPr lang="en-US" dirty="0"/>
                    </a:p>
                  </a:txBody>
                  <a:tcPr/>
                </a:tc>
                <a:tc>
                  <a:txBody>
                    <a:bodyPr/>
                    <a:lstStyle/>
                    <a:p>
                      <a:pPr algn="r"/>
                      <a:r>
                        <a:rPr lang="en-US" dirty="0" smtClean="0"/>
                        <a:t>18.</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8.</a:t>
                      </a:r>
                      <a:endParaRPr lang="en-US" dirty="0"/>
                    </a:p>
                  </a:txBody>
                  <a:tcPr/>
                </a:tc>
                <a:tc>
                  <a:txBody>
                    <a:bodyPr/>
                    <a:lstStyle/>
                    <a:p>
                      <a:r>
                        <a:rPr lang="en-US" dirty="0" smtClean="0"/>
                        <a:t>_____</a:t>
                      </a:r>
                      <a:endParaRPr lang="en-US" dirty="0"/>
                    </a:p>
                  </a:txBody>
                  <a:tcPr/>
                </a:tc>
                <a:tc>
                  <a:txBody>
                    <a:bodyPr/>
                    <a:lstStyle/>
                    <a:p>
                      <a:pPr algn="r"/>
                      <a:r>
                        <a:rPr lang="en-US" dirty="0" smtClean="0"/>
                        <a:t>19.</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9.</a:t>
                      </a:r>
                      <a:endParaRPr lang="en-US" dirty="0"/>
                    </a:p>
                  </a:txBody>
                  <a:tcPr/>
                </a:tc>
                <a:tc>
                  <a:txBody>
                    <a:bodyPr/>
                    <a:lstStyle/>
                    <a:p>
                      <a:r>
                        <a:rPr lang="en-US" dirty="0" smtClean="0"/>
                        <a:t>_____</a:t>
                      </a:r>
                      <a:endParaRPr lang="en-US" dirty="0"/>
                    </a:p>
                  </a:txBody>
                  <a:tcPr/>
                </a:tc>
                <a:tc>
                  <a:txBody>
                    <a:bodyPr/>
                    <a:lstStyle/>
                    <a:p>
                      <a:pPr algn="r"/>
                      <a:r>
                        <a:rPr lang="en-US" dirty="0" smtClean="0"/>
                        <a:t>20.</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10.</a:t>
                      </a:r>
                      <a:endParaRPr lang="en-US" dirty="0"/>
                    </a:p>
                  </a:txBody>
                  <a:tcPr/>
                </a:tc>
                <a:tc>
                  <a:txBody>
                    <a:bodyPr/>
                    <a:lstStyle/>
                    <a:p>
                      <a:r>
                        <a:rPr lang="en-US" dirty="0" smtClean="0"/>
                        <a:t>_____</a:t>
                      </a:r>
                      <a:endParaRPr lang="en-US" dirty="0"/>
                    </a:p>
                  </a:txBody>
                  <a:tcPr/>
                </a:tc>
                <a:tc>
                  <a:txBody>
                    <a:bodyPr/>
                    <a:lstStyle/>
                    <a:p>
                      <a:pPr algn="r"/>
                      <a:r>
                        <a:rPr lang="en-US" dirty="0" smtClean="0"/>
                        <a:t>21.</a:t>
                      </a:r>
                      <a:endParaRPr lang="en-US" dirty="0"/>
                    </a:p>
                  </a:txBody>
                  <a:tcPr/>
                </a:tc>
                <a:tc>
                  <a:txBody>
                    <a:bodyPr/>
                    <a:lstStyle/>
                    <a:p>
                      <a:r>
                        <a:rPr lang="en-US" dirty="0" smtClean="0"/>
                        <a:t>_____</a:t>
                      </a:r>
                      <a:endParaRPr lang="en-US" dirty="0"/>
                    </a:p>
                  </a:txBody>
                  <a:tcPr/>
                </a:tc>
              </a:tr>
              <a:tr h="456329">
                <a:tc>
                  <a:txBody>
                    <a:bodyPr/>
                    <a:lstStyle/>
                    <a:p>
                      <a:pPr algn="r"/>
                      <a:r>
                        <a:rPr lang="en-US" dirty="0" smtClean="0"/>
                        <a:t>11.</a:t>
                      </a:r>
                      <a:endParaRPr lang="en-US" dirty="0"/>
                    </a:p>
                  </a:txBody>
                  <a:tcPr/>
                </a:tc>
                <a:tc>
                  <a:txBody>
                    <a:bodyPr/>
                    <a:lstStyle/>
                    <a:p>
                      <a:r>
                        <a:rPr lang="en-US" dirty="0" smtClean="0"/>
                        <a:t>_____</a:t>
                      </a:r>
                      <a:endParaRPr lang="en-US" dirty="0"/>
                    </a:p>
                  </a:txBody>
                  <a:tcPr/>
                </a:tc>
                <a:tc>
                  <a:txBody>
                    <a:bodyPr/>
                    <a:lstStyle/>
                    <a:p>
                      <a:pPr algn="r"/>
                      <a:r>
                        <a:rPr lang="en-US" dirty="0" smtClean="0"/>
                        <a:t>22.</a:t>
                      </a:r>
                      <a:endParaRPr lang="en-US" dirty="0"/>
                    </a:p>
                  </a:txBody>
                  <a:tcPr/>
                </a:tc>
                <a:tc>
                  <a:txBody>
                    <a:bodyPr/>
                    <a:lstStyle/>
                    <a:p>
                      <a:r>
                        <a:rPr lang="en-US" dirty="0" smtClean="0"/>
                        <a:t>_____</a:t>
                      </a:r>
                      <a:endParaRPr lang="en-US"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61708045"/>
              </p:ext>
            </p:extLst>
          </p:nvPr>
        </p:nvGraphicFramePr>
        <p:xfrm>
          <a:off x="141732" y="765317"/>
          <a:ext cx="8759736" cy="741680"/>
        </p:xfrm>
        <a:graphic>
          <a:graphicData uri="http://schemas.openxmlformats.org/drawingml/2006/table">
            <a:tbl>
              <a:tblPr firstRow="1" bandRow="1">
                <a:tableStyleId>{5940675A-B579-460E-94D1-54222C63F5DA}</a:tableStyleId>
              </a:tblPr>
              <a:tblGrid>
                <a:gridCol w="1490472"/>
                <a:gridCol w="3967409"/>
                <a:gridCol w="862149"/>
                <a:gridCol w="2439706"/>
              </a:tblGrid>
              <a:tr h="370840">
                <a:tc>
                  <a:txBody>
                    <a:bodyPr/>
                    <a:lstStyle/>
                    <a:p>
                      <a:r>
                        <a:rPr lang="en-US" dirty="0" smtClean="0"/>
                        <a:t>Name (print):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Phone: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Company:</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Date: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1322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1733" y="705394"/>
            <a:ext cx="8860570" cy="5782492"/>
          </a:xfrm>
        </p:spPr>
        <p:txBody>
          <a:bodyPr>
            <a:normAutofit fontScale="92500" lnSpcReduction="10000"/>
          </a:bodyPr>
          <a:lstStyle/>
          <a:p>
            <a:pPr marL="0" indent="0">
              <a:buNone/>
              <a:defRPr/>
            </a:pPr>
            <a:r>
              <a:rPr lang="en-US" sz="1900" dirty="0"/>
              <a:t>Verso Corporation has expectations of acceptable conduct in the workplace. Any conduct that is unlawful and/or threatens the </a:t>
            </a:r>
            <a:r>
              <a:rPr lang="en-US" sz="1900" dirty="0" smtClean="0"/>
              <a:t>welfare </a:t>
            </a:r>
            <a:r>
              <a:rPr lang="en-US" sz="1900" dirty="0"/>
              <a:t>of any person, the facility and/or the company may be considered a violation and should be reported to the </a:t>
            </a:r>
            <a:r>
              <a:rPr lang="en-US" sz="1900" dirty="0" smtClean="0"/>
              <a:t>Loss Prevention Department (mill extension 2676). </a:t>
            </a:r>
          </a:p>
          <a:p>
            <a:pPr marL="0" indent="0">
              <a:buNone/>
              <a:defRPr/>
            </a:pPr>
            <a:endParaRPr lang="en-US" sz="1900" dirty="0"/>
          </a:p>
          <a:p>
            <a:pPr marL="0" indent="0">
              <a:buNone/>
              <a:defRPr/>
            </a:pPr>
            <a:r>
              <a:rPr lang="en-US" sz="1900" dirty="0" smtClean="0"/>
              <a:t>The </a:t>
            </a:r>
            <a:r>
              <a:rPr lang="en-US" sz="1900" dirty="0"/>
              <a:t>following </a:t>
            </a:r>
            <a:r>
              <a:rPr lang="en-US" sz="1900" dirty="0" smtClean="0"/>
              <a:t>items are strictly prohibited and will not be tolerated under any circumstances and will result in immediate removal from the premises.</a:t>
            </a:r>
            <a:endParaRPr lang="en-US" sz="1900" dirty="0"/>
          </a:p>
          <a:p>
            <a:pPr>
              <a:defRPr/>
            </a:pPr>
            <a:r>
              <a:rPr lang="en-US" sz="1900" dirty="0" smtClean="0"/>
              <a:t>Theft </a:t>
            </a:r>
            <a:r>
              <a:rPr lang="en-US" sz="1900" dirty="0"/>
              <a:t>or unauthorized removal of possessions or property of Verso or others; fraud or any misrepresentation and/or omission of information relative to a mill/company policy, procedure or </a:t>
            </a:r>
            <a:r>
              <a:rPr lang="en-US" sz="1900" dirty="0" smtClean="0"/>
              <a:t>practice.</a:t>
            </a:r>
            <a:endParaRPr lang="en-US" sz="1900" dirty="0"/>
          </a:p>
          <a:p>
            <a:pPr>
              <a:defRPr/>
            </a:pPr>
            <a:r>
              <a:rPr lang="en-US" sz="1900" dirty="0"/>
              <a:t>Reckless behavior resulting in damage/destruction of company property and/or the property of anyone on Verso’s </a:t>
            </a:r>
            <a:r>
              <a:rPr lang="en-US" sz="1900" dirty="0" smtClean="0"/>
              <a:t>Property.</a:t>
            </a:r>
            <a:endParaRPr lang="en-US" sz="1900" dirty="0"/>
          </a:p>
          <a:p>
            <a:pPr>
              <a:defRPr/>
            </a:pPr>
            <a:r>
              <a:rPr lang="en-US" sz="1900" dirty="0"/>
              <a:t>Harassing actions, comments, inappropriate physical contact, sexual advances or any other conduct that is intimidating or otherwise offensive or hostile.</a:t>
            </a:r>
          </a:p>
          <a:p>
            <a:pPr>
              <a:defRPr/>
            </a:pPr>
            <a:r>
              <a:rPr lang="en-US" sz="1900" dirty="0"/>
              <a:t>Violation of established safety or company rules, policies or procedures or bulletin that defines workplace conduct.</a:t>
            </a:r>
          </a:p>
          <a:p>
            <a:pPr>
              <a:defRPr/>
            </a:pPr>
            <a:r>
              <a:rPr lang="en-US" sz="1900" dirty="0"/>
              <a:t>Threats or acts of retaliation or retribution against anyone who makes use of a complaint procedure or anyone who provides information about such complaints.</a:t>
            </a:r>
          </a:p>
          <a:p>
            <a:pPr>
              <a:defRPr/>
            </a:pPr>
            <a:r>
              <a:rPr lang="en-US" sz="1900" dirty="0"/>
              <a:t>Any conduct that is unlawful and/or directly or indirectly threatens the welfare of any person, the facility and/or company.</a:t>
            </a:r>
          </a:p>
          <a:p>
            <a:pPr>
              <a:defRPr/>
            </a:pPr>
            <a:endParaRPr lang="en-US" sz="1800" dirty="0"/>
          </a:p>
        </p:txBody>
      </p:sp>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n-US" altLang="en-US" dirty="0" smtClean="0"/>
              <a:t>Workplace Conduct Expectations</a:t>
            </a:r>
          </a:p>
        </p:txBody>
      </p:sp>
    </p:spTree>
    <p:extLst>
      <p:ext uri="{BB962C8B-B14F-4D97-AF65-F5344CB8AC3E}">
        <p14:creationId xmlns:p14="http://schemas.microsoft.com/office/powerpoint/2010/main" val="2390874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en-US" sz="2400" dirty="0" smtClean="0"/>
              <a:t>Mill Policies</a:t>
            </a:r>
            <a:endParaRPr lang="en-US" sz="2400" dirty="0"/>
          </a:p>
        </p:txBody>
      </p:sp>
    </p:spTree>
    <p:extLst>
      <p:ext uri="{BB962C8B-B14F-4D97-AF65-F5344CB8AC3E}">
        <p14:creationId xmlns:p14="http://schemas.microsoft.com/office/powerpoint/2010/main" val="2260950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Mill Policy - Traffic</a:t>
            </a:r>
          </a:p>
        </p:txBody>
      </p:sp>
      <p:pic>
        <p:nvPicPr>
          <p:cNvPr id="22531" name="Picture 8" descr="S:\SHARE\Training Team\LEEANN\Development\Visitor Safety\Photos\railroad.jpg"/>
          <p:cNvPicPr>
            <a:picLocks noChangeArrowheads="1"/>
          </p:cNvPicPr>
          <p:nvPr/>
        </p:nvPicPr>
        <p:blipFill>
          <a:blip r:embed="rId2" cstate="email">
            <a:extLst>
              <a:ext uri="{28A0092B-C50C-407E-A947-70E740481C1C}">
                <a14:useLocalDpi xmlns:a14="http://schemas.microsoft.com/office/drawing/2010/main" val="0"/>
              </a:ext>
            </a:extLst>
          </a:blip>
          <a:srcRect l="2222" t="1587" r="1714" b="2184"/>
          <a:stretch>
            <a:fillRect/>
          </a:stretch>
        </p:blipFill>
        <p:spPr bwMode="auto">
          <a:xfrm>
            <a:off x="476864" y="1086464"/>
            <a:ext cx="3510116" cy="3810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Placeholder 1"/>
          <p:cNvSpPr txBox="1">
            <a:spLocks/>
          </p:cNvSpPr>
          <p:nvPr/>
        </p:nvSpPr>
        <p:spPr>
          <a:xfrm>
            <a:off x="4343400" y="1066800"/>
            <a:ext cx="4544961" cy="4800600"/>
          </a:xfrm>
          <a:prstGeom prst="rect">
            <a:avLst/>
          </a:prstGeom>
        </p:spPr>
        <p:txBody>
          <a:bodyPr/>
          <a:lstStyle/>
          <a:p>
            <a:pPr>
              <a:spcBef>
                <a:spcPct val="20000"/>
              </a:spcBef>
              <a:defRPr/>
            </a:pPr>
            <a:r>
              <a:rPr lang="en-US" sz="2000" b="1" dirty="0">
                <a:solidFill>
                  <a:srgbClr val="000000"/>
                </a:solidFill>
              </a:rPr>
              <a:t>Railroad Crossing</a:t>
            </a:r>
          </a:p>
          <a:p>
            <a:pPr>
              <a:spcBef>
                <a:spcPct val="20000"/>
              </a:spcBef>
              <a:defRPr/>
            </a:pPr>
            <a:r>
              <a:rPr lang="en-US" dirty="0" smtClean="0">
                <a:solidFill>
                  <a:srgbClr val="000000"/>
                </a:solidFill>
              </a:rPr>
              <a:t>Trains </a:t>
            </a:r>
            <a:r>
              <a:rPr lang="en-US" dirty="0">
                <a:solidFill>
                  <a:srgbClr val="000000"/>
                </a:solidFill>
              </a:rPr>
              <a:t>move frequently through </a:t>
            </a:r>
            <a:r>
              <a:rPr lang="en-US" dirty="0" smtClean="0">
                <a:solidFill>
                  <a:srgbClr val="000000"/>
                </a:solidFill>
              </a:rPr>
              <a:t>the </a:t>
            </a:r>
            <a:r>
              <a:rPr lang="en-US" dirty="0" err="1" smtClean="0">
                <a:solidFill>
                  <a:srgbClr val="000000"/>
                </a:solidFill>
              </a:rPr>
              <a:t>millsite</a:t>
            </a:r>
            <a:r>
              <a:rPr lang="en-US" dirty="0" smtClean="0">
                <a:solidFill>
                  <a:srgbClr val="000000"/>
                </a:solidFill>
              </a:rPr>
              <a:t> so </a:t>
            </a:r>
            <a:r>
              <a:rPr lang="en-US" dirty="0">
                <a:solidFill>
                  <a:srgbClr val="000000"/>
                </a:solidFill>
              </a:rPr>
              <a:t>always be aware. </a:t>
            </a:r>
            <a:r>
              <a:rPr lang="en-US" dirty="0" smtClean="0">
                <a:solidFill>
                  <a:srgbClr val="000000"/>
                </a:solidFill>
              </a:rPr>
              <a:t> You must stop at all railroad crossings, do not rely solely on the lights.</a:t>
            </a:r>
            <a:endParaRPr lang="en-US" dirty="0">
              <a:solidFill>
                <a:srgbClr val="000000"/>
              </a:solidFill>
            </a:endParaRPr>
          </a:p>
          <a:p>
            <a:pPr>
              <a:spcBef>
                <a:spcPct val="20000"/>
              </a:spcBef>
              <a:defRPr/>
            </a:pPr>
            <a:endParaRPr lang="en-US" sz="800" dirty="0">
              <a:solidFill>
                <a:srgbClr val="000000"/>
              </a:solidFill>
            </a:endParaRPr>
          </a:p>
          <a:p>
            <a:pPr>
              <a:spcBef>
                <a:spcPct val="20000"/>
              </a:spcBef>
              <a:defRPr/>
            </a:pPr>
            <a:endParaRPr lang="en-US" dirty="0" smtClean="0">
              <a:solidFill>
                <a:srgbClr val="000000"/>
              </a:solidFill>
            </a:endParaRPr>
          </a:p>
          <a:p>
            <a:pPr>
              <a:spcBef>
                <a:spcPct val="20000"/>
              </a:spcBef>
              <a:defRPr/>
            </a:pPr>
            <a:r>
              <a:rPr lang="en-US" dirty="0" smtClean="0">
                <a:solidFill>
                  <a:srgbClr val="000000"/>
                </a:solidFill>
              </a:rPr>
              <a:t>Do </a:t>
            </a:r>
            <a:r>
              <a:rPr lang="en-US" dirty="0">
                <a:solidFill>
                  <a:srgbClr val="000000"/>
                </a:solidFill>
              </a:rPr>
              <a:t>not speed up in an attempt to beat a train to a crossing; the results could be tragic. </a:t>
            </a:r>
            <a:r>
              <a:rPr lang="en-US" dirty="0" smtClean="0">
                <a:solidFill>
                  <a:srgbClr val="000000"/>
                </a:solidFill>
              </a:rPr>
              <a:t>Anyone that </a:t>
            </a:r>
            <a:r>
              <a:rPr lang="en-US" dirty="0">
                <a:solidFill>
                  <a:srgbClr val="000000"/>
                </a:solidFill>
              </a:rPr>
              <a:t>tries to "outrun" a</a:t>
            </a:r>
            <a:r>
              <a:rPr lang="en-US" dirty="0" smtClean="0">
                <a:solidFill>
                  <a:srgbClr val="000000"/>
                </a:solidFill>
              </a:rPr>
              <a:t> train will be </a:t>
            </a:r>
            <a:r>
              <a:rPr lang="en-US" dirty="0">
                <a:solidFill>
                  <a:srgbClr val="000000"/>
                </a:solidFill>
              </a:rPr>
              <a:t>removed from the </a:t>
            </a:r>
            <a:r>
              <a:rPr lang="en-US" dirty="0" err="1" smtClean="0">
                <a:solidFill>
                  <a:srgbClr val="000000"/>
                </a:solidFill>
              </a:rPr>
              <a:t>millsite</a:t>
            </a:r>
            <a:r>
              <a:rPr lang="en-US" dirty="0">
                <a:solidFill>
                  <a:srgbClr val="000000"/>
                </a:solidFill>
              </a:rPr>
              <a:t>.  </a:t>
            </a:r>
          </a:p>
          <a:p>
            <a:pPr>
              <a:spcBef>
                <a:spcPct val="20000"/>
              </a:spcBef>
              <a:defRPr/>
            </a:pPr>
            <a:endParaRPr lang="en-US" sz="800" dirty="0">
              <a:solidFill>
                <a:srgbClr val="000000"/>
              </a:solidFill>
            </a:endParaRPr>
          </a:p>
          <a:p>
            <a:pPr>
              <a:spcBef>
                <a:spcPct val="20000"/>
              </a:spcBef>
              <a:defRPr/>
            </a:pPr>
            <a:r>
              <a:rPr lang="en-US" dirty="0">
                <a:solidFill>
                  <a:srgbClr val="000000"/>
                </a:solidFill>
              </a:rPr>
              <a:t>It is imperative that you obey all traffic signs </a:t>
            </a:r>
            <a:r>
              <a:rPr lang="en-US" dirty="0" smtClean="0">
                <a:solidFill>
                  <a:srgbClr val="000000"/>
                </a:solidFill>
              </a:rPr>
              <a:t>that </a:t>
            </a:r>
            <a:r>
              <a:rPr lang="en-US" dirty="0">
                <a:solidFill>
                  <a:srgbClr val="000000"/>
                </a:solidFill>
              </a:rPr>
              <a:t>are posted in your path of travel. </a:t>
            </a:r>
          </a:p>
        </p:txBody>
      </p:sp>
    </p:spTree>
    <p:extLst>
      <p:ext uri="{BB962C8B-B14F-4D97-AF65-F5344CB8AC3E}">
        <p14:creationId xmlns:p14="http://schemas.microsoft.com/office/powerpoint/2010/main" val="3551259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1733" y="714103"/>
            <a:ext cx="8860570" cy="5745691"/>
          </a:xfrm>
        </p:spPr>
        <p:txBody>
          <a:bodyPr/>
          <a:lstStyle/>
          <a:p>
            <a:pPr marL="0">
              <a:spcBef>
                <a:spcPts val="0"/>
              </a:spcBef>
              <a:buNone/>
              <a:defRPr/>
            </a:pPr>
            <a:r>
              <a:rPr lang="en-US" sz="2000" dirty="0"/>
              <a:t>When Traveling on mill property:</a:t>
            </a:r>
          </a:p>
          <a:p>
            <a:pPr marL="342900" lvl="1" indent="-171450">
              <a:spcBef>
                <a:spcPts val="0"/>
              </a:spcBef>
              <a:buFont typeface="Arial"/>
              <a:buChar char="•"/>
              <a:defRPr/>
            </a:pPr>
            <a:r>
              <a:rPr lang="en-US" sz="1800" dirty="0"/>
              <a:t>Always come to a complete stop at stop signs.</a:t>
            </a:r>
          </a:p>
          <a:p>
            <a:pPr marL="342900" lvl="1" indent="-171450">
              <a:spcBef>
                <a:spcPts val="0"/>
              </a:spcBef>
              <a:buFont typeface="Arial"/>
              <a:buChar char="•"/>
              <a:defRPr/>
            </a:pPr>
            <a:r>
              <a:rPr lang="en-US" sz="1800" dirty="0"/>
              <a:t>The Mill Site Speed Limit is 15 MPH outside </a:t>
            </a:r>
            <a:r>
              <a:rPr lang="en-US" sz="1800" dirty="0" smtClean="0"/>
              <a:t>on mill </a:t>
            </a:r>
            <a:r>
              <a:rPr lang="en-US" sz="1800" dirty="0"/>
              <a:t>roads unless otherwise posted.  Inside the mill buildings the speed limit is 5 MPH or equivalent to a brisk walk.</a:t>
            </a:r>
          </a:p>
          <a:p>
            <a:pPr marL="342900" lvl="1" indent="-171450">
              <a:spcBef>
                <a:spcPts val="0"/>
              </a:spcBef>
              <a:buFont typeface="Arial"/>
              <a:buChar char="•"/>
              <a:defRPr/>
            </a:pPr>
            <a:r>
              <a:rPr lang="en-US" sz="1800" dirty="0"/>
              <a:t>Follow all designated walkways. Do not take short cuts, walk under cranes, </a:t>
            </a:r>
            <a:r>
              <a:rPr lang="en-US" sz="1800" dirty="0" smtClean="0"/>
              <a:t>or climb through trains or equipment.</a:t>
            </a:r>
          </a:p>
          <a:p>
            <a:pPr marL="342900" lvl="1" indent="-171450">
              <a:spcBef>
                <a:spcPts val="0"/>
              </a:spcBef>
              <a:buFont typeface="Arial"/>
              <a:buChar char="•"/>
              <a:defRPr/>
            </a:pPr>
            <a:r>
              <a:rPr lang="en-US" sz="1800" dirty="0" smtClean="0"/>
              <a:t>Be </a:t>
            </a:r>
            <a:r>
              <a:rPr lang="en-US" sz="1800" dirty="0"/>
              <a:t>aware that vehicles have the right away. Always make sure to have visual contact with operators, to make sure they see </a:t>
            </a:r>
            <a:r>
              <a:rPr lang="en-US" sz="1800" dirty="0" smtClean="0"/>
              <a:t>you </a:t>
            </a:r>
            <a:r>
              <a:rPr lang="en-US" sz="1800" dirty="0"/>
              <a:t>before proceeding.</a:t>
            </a:r>
          </a:p>
          <a:p>
            <a:pPr marL="342900" lvl="1" indent="-171450">
              <a:spcBef>
                <a:spcPts val="0"/>
              </a:spcBef>
              <a:buFont typeface="Arial"/>
              <a:buChar char="•"/>
              <a:defRPr/>
            </a:pPr>
            <a:r>
              <a:rPr lang="en-US" sz="1800" dirty="0"/>
              <a:t>Do NOT enter </a:t>
            </a:r>
            <a:r>
              <a:rPr lang="en-US" sz="1800" dirty="0" smtClean="0"/>
              <a:t>motor control center (MCC) </a:t>
            </a:r>
            <a:r>
              <a:rPr lang="en-US" sz="1800" dirty="0"/>
              <a:t>rooms or pass through red </a:t>
            </a:r>
            <a:r>
              <a:rPr lang="en-US" sz="1800" dirty="0" smtClean="0"/>
              <a:t>barricade tape unless authorized to do so.</a:t>
            </a:r>
            <a:endParaRPr lang="en-US" sz="1800" dirty="0"/>
          </a:p>
          <a:p>
            <a:pPr marL="342900" lvl="1" indent="-171450">
              <a:spcBef>
                <a:spcPts val="0"/>
              </a:spcBef>
              <a:buFont typeface="Arial"/>
              <a:buChar char="•"/>
              <a:defRPr/>
            </a:pPr>
            <a:r>
              <a:rPr lang="en-US" sz="1800" dirty="0"/>
              <a:t>Do NOT enter the chip pads, log deck, </a:t>
            </a:r>
            <a:r>
              <a:rPr lang="en-US" sz="1800" dirty="0" smtClean="0"/>
              <a:t>chip </a:t>
            </a:r>
            <a:r>
              <a:rPr lang="en-US" sz="1800" dirty="0"/>
              <a:t>or </a:t>
            </a:r>
            <a:r>
              <a:rPr lang="en-US" sz="1800" dirty="0" smtClean="0"/>
              <a:t>bark reclaim </a:t>
            </a:r>
            <a:r>
              <a:rPr lang="en-US" sz="1800" dirty="0"/>
              <a:t>areas in the </a:t>
            </a:r>
            <a:r>
              <a:rPr lang="en-US" sz="1800" dirty="0" err="1" smtClean="0"/>
              <a:t>Woodyard</a:t>
            </a:r>
            <a:r>
              <a:rPr lang="en-US" sz="1800" dirty="0" smtClean="0"/>
              <a:t> </a:t>
            </a:r>
            <a:r>
              <a:rPr lang="en-US" sz="1800" dirty="0"/>
              <a:t>without prior </a:t>
            </a:r>
            <a:r>
              <a:rPr lang="en-US" sz="1800" dirty="0" smtClean="0"/>
              <a:t>approval from operations.</a:t>
            </a:r>
            <a:endParaRPr lang="en-US" sz="1800" dirty="0"/>
          </a:p>
          <a:p>
            <a:pPr marL="0" indent="0">
              <a:buNone/>
              <a:defRPr/>
            </a:pPr>
            <a:endParaRPr lang="en-US" dirty="0" smtClean="0"/>
          </a:p>
        </p:txBody>
      </p:sp>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altLang="en-US" dirty="0" smtClean="0"/>
              <a:t>Mill Policy - Traffic</a:t>
            </a:r>
          </a:p>
        </p:txBody>
      </p:sp>
      <p:pic>
        <p:nvPicPr>
          <p:cNvPr id="23556" name="Picture 4" descr="http://www.streetsignusa.com/images/r2-115.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52108" y="4375950"/>
            <a:ext cx="1590308" cy="21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http://images.clipartpanda.com/stop-sign-clipart-RcAKp4pcL.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2426" y="4518864"/>
            <a:ext cx="1990090" cy="19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266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Verso Master Template Revi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1_Verso Master Template Revi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Verso Master Template Revise.potx</Template>
  <TotalTime>18805</TotalTime>
  <Words>7289</Words>
  <Application>Microsoft Office PowerPoint</Application>
  <PresentationFormat>On-screen Show (4:3)</PresentationFormat>
  <Paragraphs>575</Paragraphs>
  <Slides>58</Slides>
  <Notes>17</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65" baseType="lpstr">
      <vt:lpstr>Arial</vt:lpstr>
      <vt:lpstr>Calibri</vt:lpstr>
      <vt:lpstr>Verdana</vt:lpstr>
      <vt:lpstr>Verso Master Template Revise</vt:lpstr>
      <vt:lpstr>1_Verso Master Template Revise</vt:lpstr>
      <vt:lpstr>1_Custom Design</vt:lpstr>
      <vt:lpstr>GALLERY Clipart</vt:lpstr>
      <vt:lpstr>Verso Corporation Escanaba Mill</vt:lpstr>
      <vt:lpstr>Introduction</vt:lpstr>
      <vt:lpstr>Objectives</vt:lpstr>
      <vt:lpstr>Verso’s EHS Policy</vt:lpstr>
      <vt:lpstr>Safety Training Requirements</vt:lpstr>
      <vt:lpstr>Workplace Conduct Expectations</vt:lpstr>
      <vt:lpstr>Mill Policies</vt:lpstr>
      <vt:lpstr>Mill Policy - Traffic</vt:lpstr>
      <vt:lpstr>Mill Policy - Traffic</vt:lpstr>
      <vt:lpstr>Mill Policy – Drug, Alcohol and Smoking Policy</vt:lpstr>
      <vt:lpstr>Mill Policy – Weapons Policy</vt:lpstr>
      <vt:lpstr>Mill Policy – Lock Out</vt:lpstr>
      <vt:lpstr>Mill Policy – Hot Work</vt:lpstr>
      <vt:lpstr>Mill Policy – Hot Work</vt:lpstr>
      <vt:lpstr>Mill Policy – Confined Space Entry</vt:lpstr>
      <vt:lpstr>Mill Policy – Confined Space Entry</vt:lpstr>
      <vt:lpstr>Mill Policy – Elevated Work</vt:lpstr>
      <vt:lpstr>Mill Policy – Line Breaking</vt:lpstr>
      <vt:lpstr>Mill Policy - Plastic</vt:lpstr>
      <vt:lpstr>Mill Policy – Waste Disposal</vt:lpstr>
      <vt:lpstr>Mill Policy – Radioactive Materials</vt:lpstr>
      <vt:lpstr>Mill Policy – Onsite Registration</vt:lpstr>
      <vt:lpstr>Mill Policy – Contractor Parking</vt:lpstr>
      <vt:lpstr>Mill Policy – Excavating &amp; Trenching</vt:lpstr>
      <vt:lpstr>Mill Policy – Electrical Safety</vt:lpstr>
      <vt:lpstr>Mill Policy – Compressed Air</vt:lpstr>
      <vt:lpstr>Mill Policy - Overhead Cranes</vt:lpstr>
      <vt:lpstr>PowerPoint Presentation</vt:lpstr>
      <vt:lpstr>Mill Policy - Personal Protective Equipment</vt:lpstr>
      <vt:lpstr>Mill Policy - Personal Protective Equipment</vt:lpstr>
      <vt:lpstr>Mill Policy - Personal Protective Equipment</vt:lpstr>
      <vt:lpstr>Mill Policy - Personal Protective Equipment</vt:lpstr>
      <vt:lpstr>Mill Policy - Personal Protective Equipment</vt:lpstr>
      <vt:lpstr>Mill Policy - Personal Protective Equipment</vt:lpstr>
      <vt:lpstr>Mill Policy - Personal Protective Equipment</vt:lpstr>
      <vt:lpstr>Mill Policy - Personal Protective Equipment</vt:lpstr>
      <vt:lpstr>Mill Policy - Medical and Emergency Information</vt:lpstr>
      <vt:lpstr>Mill Policy - Medical and Emergency Information</vt:lpstr>
      <vt:lpstr>Mill Policy – Emergency Evacuation</vt:lpstr>
      <vt:lpstr>Mill Policy - Chemical Safety</vt:lpstr>
      <vt:lpstr>Mill Policy - Chemical Safety &amp; Alarms</vt:lpstr>
      <vt:lpstr>Mill Policy - Chemical Safety &amp; Alarms</vt:lpstr>
      <vt:lpstr>Mill Policy - Chemical Safety &amp; Alarms</vt:lpstr>
      <vt:lpstr>Mill Policy - Process Safety Management (PSM)</vt:lpstr>
      <vt:lpstr>Mill Policy - Process Safety Management (PSM)</vt:lpstr>
      <vt:lpstr>Mill Policy - Process Safety Management (PSM)</vt:lpstr>
      <vt:lpstr>Mill Policy - Process Safety Management (PSM)</vt:lpstr>
      <vt:lpstr>Mill Policy - Process Safety Management (PSM)</vt:lpstr>
      <vt:lpstr>Mill Policy - Process Safety Management (PSM)</vt:lpstr>
      <vt:lpstr>Mill Policy - Process Safety Management (PSM)</vt:lpstr>
      <vt:lpstr>Mill Policy - Process Safety Management (PSM)</vt:lpstr>
      <vt:lpstr>Mill Policy - Process Safety Management (PSM)</vt:lpstr>
      <vt:lpstr>Mill Policy - Process Safety Management (PSM)</vt:lpstr>
      <vt:lpstr>Test</vt:lpstr>
      <vt:lpstr>Test</vt:lpstr>
      <vt:lpstr>Test</vt:lpstr>
      <vt:lpstr>Test</vt:lpstr>
      <vt:lpstr>Test</vt:lpstr>
    </vt:vector>
  </TitlesOfParts>
  <Company>Froeter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14</dc:creator>
  <cp:lastModifiedBy>Lauscher, Pam</cp:lastModifiedBy>
  <cp:revision>245</cp:revision>
  <cp:lastPrinted>2021-05-04T18:12:11Z</cp:lastPrinted>
  <dcterms:created xsi:type="dcterms:W3CDTF">2015-08-17T19:30:13Z</dcterms:created>
  <dcterms:modified xsi:type="dcterms:W3CDTF">2021-05-24T11:50:36Z</dcterms:modified>
</cp:coreProperties>
</file>