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265" r:id="rId3"/>
    <p:sldId id="258" r:id="rId4"/>
    <p:sldId id="260" r:id="rId5"/>
    <p:sldId id="259" r:id="rId6"/>
    <p:sldId id="263" r:id="rId7"/>
    <p:sldId id="264" r:id="rId8"/>
    <p:sldId id="256" r:id="rId9"/>
    <p:sldId id="257" r:id="rId10"/>
  </p:sldIdLst>
  <p:sldSz cx="7772400" cy="10058400"/>
  <p:notesSz cx="7102475" cy="9388475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970" y="-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6E1D484-636E-4A19-8CFC-B58EA90D7016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704850"/>
            <a:ext cx="272097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7298C0A-2D2D-458E-B9E9-AC9569A9C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70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0750" y="704850"/>
            <a:ext cx="2720975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8C0A-2D2D-458E-B9E9-AC9569A9C4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4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0750" y="704850"/>
            <a:ext cx="2720975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298C0A-2D2D-458E-B9E9-AC9569A9C46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4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1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26243" y="537846"/>
            <a:ext cx="1311593" cy="11441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1466" y="537846"/>
            <a:ext cx="3805238" cy="11441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4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7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1467" y="3129283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9422" y="3129283"/>
            <a:ext cx="2558415" cy="88499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4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7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18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2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3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9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9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5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8365-0D21-4586-8CF3-04DD6BD0AEB5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09783-1DDD-45E2-8730-5D5CC479E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4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0"/>
            <a:ext cx="3256808" cy="832706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43361"/>
              </p:ext>
            </p:extLst>
          </p:nvPr>
        </p:nvGraphicFramePr>
        <p:xfrm>
          <a:off x="76202" y="76201"/>
          <a:ext cx="4114803" cy="1147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1167804"/>
                <a:gridCol w="508150"/>
                <a:gridCol w="610047"/>
                <a:gridCol w="914402"/>
              </a:tblGrid>
              <a:tr h="229496">
                <a:tc gridSpan="2">
                  <a:txBody>
                    <a:bodyPr/>
                    <a:lstStyle/>
                    <a:p>
                      <a:r>
                        <a:rPr lang="en-US" sz="900" b="1" i="0" dirty="0" smtClean="0">
                          <a:solidFill>
                            <a:schemeClr val="tx1"/>
                          </a:solidFill>
                        </a:rPr>
                        <a:t>Name:</a:t>
                      </a:r>
                      <a:endParaRPr lang="en-US" sz="9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1" i="0" dirty="0" smtClean="0">
                          <a:solidFill>
                            <a:schemeClr val="tx1"/>
                          </a:solidFill>
                        </a:rPr>
                        <a:t>Handle:</a:t>
                      </a:r>
                      <a:endParaRPr lang="en-US" sz="9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496">
                <a:tc gridSpan="2">
                  <a:txBody>
                    <a:bodyPr/>
                    <a:lstStyle/>
                    <a:p>
                      <a:r>
                        <a:rPr lang="en-US" sz="900" b="1" i="0" dirty="0" smtClean="0"/>
                        <a:t>Primary Role: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0" dirty="0" smtClean="0"/>
                        <a:t>Sex: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dirty="0" smtClean="0"/>
                        <a:t>Age: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smtClean="0"/>
                        <a:t>DOB:</a:t>
                      </a:r>
                      <a:endParaRPr lang="en-US" sz="900" b="1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 gridSpan="2">
                  <a:txBody>
                    <a:bodyPr/>
                    <a:lstStyle/>
                    <a:p>
                      <a:r>
                        <a:rPr lang="en-US" sz="900" b="1" i="0" dirty="0" smtClean="0"/>
                        <a:t>Secondary Role: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 b="1" i="0" dirty="0" smtClean="0"/>
                        <a:t>Weight: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i="0" dirty="0" smtClean="0"/>
                        <a:t>Height: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i="0" dirty="0" smtClean="0"/>
                        <a:t>Skill Points: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i="0" dirty="0" smtClean="0"/>
                        <a:t>Character Points: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900" b="1" i="0" dirty="0" smtClean="0"/>
                        <a:t>S.I.N.</a:t>
                      </a:r>
                      <a:r>
                        <a:rPr lang="en-US" sz="900" b="1" i="0" baseline="0" dirty="0" smtClean="0"/>
                        <a:t> #: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496">
                <a:tc gridSpan="5">
                  <a:txBody>
                    <a:bodyPr/>
                    <a:lstStyle/>
                    <a:p>
                      <a:r>
                        <a:rPr lang="en-US" sz="900" b="1" i="0" dirty="0" smtClean="0"/>
                        <a:t>Reputation:</a:t>
                      </a:r>
                      <a:endParaRPr lang="en-US" sz="9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069606"/>
              </p:ext>
            </p:extLst>
          </p:nvPr>
        </p:nvGraphicFramePr>
        <p:xfrm>
          <a:off x="1" y="1290320"/>
          <a:ext cx="5181605" cy="767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</a:tblGrid>
              <a:tr h="264160"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TECH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REF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COO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LUCK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ATTR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EMP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M.A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BOD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730940"/>
              </p:ext>
            </p:extLst>
          </p:nvPr>
        </p:nvGraphicFramePr>
        <p:xfrm>
          <a:off x="76200" y="2114553"/>
          <a:ext cx="5105400" cy="50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0600"/>
                <a:gridCol w="851348"/>
                <a:gridCol w="920974"/>
                <a:gridCol w="1041101"/>
                <a:gridCol w="1301377"/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Initiative: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BTM: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SAVE: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HTH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Dmg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P.H.A.D: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6539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Jump: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Carry: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Run: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Lift: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Current IP: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086792"/>
              </p:ext>
            </p:extLst>
          </p:nvPr>
        </p:nvGraphicFramePr>
        <p:xfrm>
          <a:off x="5334000" y="938607"/>
          <a:ext cx="2362200" cy="18807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62200"/>
              </a:tblGrid>
              <a:tr h="274321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u="none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STYLE</a:t>
                      </a:r>
                      <a:endParaRPr lang="en-US" sz="900" b="1" i="0" u="none" dirty="0" smtClean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Hair Color: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Hair Style: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Eyes: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Skin: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Somatotype: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Ethnicity: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First Language: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-76198" y="1295400"/>
            <a:ext cx="6391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Electromagnetic Lungs" pitchFamily="2" charset="0"/>
              </a:rPr>
              <a:t> </a:t>
            </a:r>
            <a:r>
              <a:rPr lang="en-US" sz="1000" b="1" dirty="0" smtClean="0">
                <a:latin typeface="Electromagnetic Lungs" pitchFamily="2" charset="0"/>
              </a:rPr>
              <a:t>STAT</a:t>
            </a:r>
            <a:endParaRPr lang="en-US" sz="1000" b="1" dirty="0">
              <a:latin typeface="Electromagnetic Lungs" pitchFamily="2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519386"/>
              </p:ext>
            </p:extLst>
          </p:nvPr>
        </p:nvGraphicFramePr>
        <p:xfrm>
          <a:off x="76200" y="3124200"/>
          <a:ext cx="7620000" cy="2294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0"/>
              </a:tblGrid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Clothes:</a:t>
                      </a:r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797481"/>
              </p:ext>
            </p:extLst>
          </p:nvPr>
        </p:nvGraphicFramePr>
        <p:xfrm>
          <a:off x="76200" y="6751319"/>
          <a:ext cx="7620000" cy="4876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91000"/>
                <a:gridCol w="2133600"/>
                <a:gridCol w="381000"/>
                <a:gridCol w="457200"/>
                <a:gridCol w="457200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SKILLS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FLOAT: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LVL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STAT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2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570517"/>
              </p:ext>
            </p:extLst>
          </p:nvPr>
        </p:nvGraphicFramePr>
        <p:xfrm>
          <a:off x="76200" y="4191000"/>
          <a:ext cx="7620000" cy="6884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0"/>
              </a:tblGrid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Affectations: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(Tats, Piercings, Body Mods, </a:t>
                      </a:r>
                      <a:r>
                        <a:rPr lang="en-US" sz="900" b="1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12978"/>
              </p:ext>
            </p:extLst>
          </p:nvPr>
        </p:nvGraphicFramePr>
        <p:xfrm>
          <a:off x="76200" y="6324600"/>
          <a:ext cx="7620000" cy="4589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52800"/>
                <a:gridCol w="2971800"/>
                <a:gridCol w="1295400"/>
              </a:tblGrid>
              <a:tr h="229496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Occupation: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Employer: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Salary: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 gridSpan="2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Special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Ability: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Level: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9668"/>
              </p:ext>
            </p:extLst>
          </p:nvPr>
        </p:nvGraphicFramePr>
        <p:xfrm>
          <a:off x="76200" y="3352800"/>
          <a:ext cx="76200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0"/>
              </a:tblGrid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060661"/>
              </p:ext>
            </p:extLst>
          </p:nvPr>
        </p:nvGraphicFramePr>
        <p:xfrm>
          <a:off x="76200" y="4876800"/>
          <a:ext cx="7620000" cy="1463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0"/>
              </a:tblGrid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70795"/>
              </p:ext>
            </p:extLst>
          </p:nvPr>
        </p:nvGraphicFramePr>
        <p:xfrm>
          <a:off x="76201" y="7208521"/>
          <a:ext cx="7620000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24599"/>
                <a:gridCol w="381000"/>
                <a:gridCol w="457200"/>
                <a:gridCol w="457201"/>
              </a:tblGrid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125526"/>
              </p:ext>
            </p:extLst>
          </p:nvPr>
        </p:nvGraphicFramePr>
        <p:xfrm>
          <a:off x="76200" y="2819400"/>
          <a:ext cx="7620000" cy="2294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/>
                <a:gridCol w="5791200"/>
              </a:tblGrid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Blood Type:</a:t>
                      </a:r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Dominate Hand (+1d6/2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HC for </a:t>
                      </a:r>
                      <a:r>
                        <a:rPr lang="en-US" sz="900" b="1" baseline="0" dirty="0" err="1" smtClean="0">
                          <a:solidFill>
                            <a:schemeClr val="tx1"/>
                          </a:solidFill>
                        </a:rPr>
                        <a:t>Cyberware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to either hand, both if ambidextrous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):</a:t>
                      </a:r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5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6295"/>
              </p:ext>
            </p:extLst>
          </p:nvPr>
        </p:nvGraphicFramePr>
        <p:xfrm>
          <a:off x="76201" y="60961"/>
          <a:ext cx="4343400" cy="2743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381000"/>
                <a:gridCol w="457200"/>
                <a:gridCol w="457200"/>
                <a:gridCol w="304800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Additional SKILLS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LVL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STAT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329770"/>
              </p:ext>
            </p:extLst>
          </p:nvPr>
        </p:nvGraphicFramePr>
        <p:xfrm>
          <a:off x="4495800" y="76201"/>
          <a:ext cx="3200400" cy="2743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3400"/>
                <a:gridCol w="2667000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Year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Life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 Event</a:t>
                      </a:r>
                      <a:endParaRPr lang="en-US" sz="10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72920"/>
              </p:ext>
            </p:extLst>
          </p:nvPr>
        </p:nvGraphicFramePr>
        <p:xfrm>
          <a:off x="76201" y="2390436"/>
          <a:ext cx="4343400" cy="44881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399"/>
                <a:gridCol w="1257301"/>
                <a:gridCol w="266699"/>
                <a:gridCol w="1905001"/>
              </a:tblGrid>
              <a:tr h="25146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Family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 History</a:t>
                      </a:r>
                      <a:endParaRPr lang="en-US" sz="10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Social Class: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Family Ranking: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Childhood Environment: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Childhood Trauma: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Mother: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Father: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Contact with Family: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# of Siblings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♂: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♀: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Sibling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Data</a:t>
                      </a: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pPr algn="l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pPr algn="ctr"/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Romantic Relationships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Spouse: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4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Lover(s):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55717"/>
              </p:ext>
            </p:extLst>
          </p:nvPr>
        </p:nvGraphicFramePr>
        <p:xfrm>
          <a:off x="76200" y="6977400"/>
          <a:ext cx="4343400" cy="14953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61311"/>
                <a:gridCol w="601336"/>
                <a:gridCol w="1261553"/>
              </a:tblGrid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Motivations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</a:rPr>
                        <a:t>Exmode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</a:rPr>
                        <a:t>Inmode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Valued Person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Most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Feel About People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Valued Item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101784"/>
              </p:ext>
            </p:extLst>
          </p:nvPr>
        </p:nvGraphicFramePr>
        <p:xfrm>
          <a:off x="4495802" y="8686800"/>
          <a:ext cx="3205459" cy="1248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3490"/>
                <a:gridCol w="223047"/>
                <a:gridCol w="2030642"/>
                <a:gridCol w="208280"/>
              </a:tblGrid>
              <a:tr h="2514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Cyber Psychoses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Alienation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Egotism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Obsession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Paranoia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493529"/>
              </p:ext>
            </p:extLst>
          </p:nvPr>
        </p:nvGraphicFramePr>
        <p:xfrm>
          <a:off x="76201" y="8686800"/>
          <a:ext cx="4343399" cy="2514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43399"/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Mental/Emotional Description (Traits, Quirks, Phobias,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Addictions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829048"/>
              </p:ext>
            </p:extLst>
          </p:nvPr>
        </p:nvGraphicFramePr>
        <p:xfrm>
          <a:off x="76200" y="304800"/>
          <a:ext cx="4343400" cy="201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381000"/>
                <a:gridCol w="457200"/>
                <a:gridCol w="457200"/>
                <a:gridCol w="304800"/>
              </a:tblGrid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104518"/>
              </p:ext>
            </p:extLst>
          </p:nvPr>
        </p:nvGraphicFramePr>
        <p:xfrm>
          <a:off x="76200" y="8938261"/>
          <a:ext cx="4343400" cy="1005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71700"/>
                <a:gridCol w="2171700"/>
              </a:tblGrid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231290"/>
              </p:ext>
            </p:extLst>
          </p:nvPr>
        </p:nvGraphicFramePr>
        <p:xfrm>
          <a:off x="4495800" y="304800"/>
          <a:ext cx="3200400" cy="8229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3400"/>
                <a:gridCol w="2667000"/>
              </a:tblGrid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 gridSpan="2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27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348524"/>
              </p:ext>
            </p:extLst>
          </p:nvPr>
        </p:nvGraphicFramePr>
        <p:xfrm>
          <a:off x="76202" y="76201"/>
          <a:ext cx="7620000" cy="988751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43600"/>
                <a:gridCol w="533400"/>
                <a:gridCol w="762000"/>
                <a:gridCol w="381000"/>
              </a:tblGrid>
              <a:tr h="23608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CYBERWARE &amp; MODIFICATIONS</a:t>
                      </a:r>
                      <a:endParaRPr lang="en-US" sz="6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576">
                <a:tc gridSpan="2">
                  <a:txBody>
                    <a:bodyPr/>
                    <a:lstStyle/>
                    <a:p>
                      <a:endParaRPr lang="en-US" sz="5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462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Organic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Additions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/Stored Cybernetics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/Preserved Limbs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Total: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119">
                <a:tc gridSpan="4">
                  <a:txBody>
                    <a:bodyPr/>
                    <a:lstStyle/>
                    <a:p>
                      <a:endParaRPr lang="en-US" sz="5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119">
                <a:tc gridSpan="4">
                  <a:txBody>
                    <a:bodyPr/>
                    <a:lstStyle/>
                    <a:p>
                      <a:endParaRPr lang="en-US" sz="5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119">
                <a:tc gridSpan="4">
                  <a:txBody>
                    <a:bodyPr/>
                    <a:lstStyle/>
                    <a:p>
                      <a:endParaRPr lang="en-US" sz="5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0119">
                <a:tc gridSpan="4">
                  <a:txBody>
                    <a:bodyPr/>
                    <a:lstStyle/>
                    <a:p>
                      <a:endParaRPr lang="en-US" sz="5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119">
                <a:tc gridSpan="4">
                  <a:txBody>
                    <a:bodyPr/>
                    <a:lstStyle/>
                    <a:p>
                      <a:endParaRPr lang="en-US" sz="5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119">
                <a:tc gridSpan="4">
                  <a:txBody>
                    <a:bodyPr/>
                    <a:lstStyle/>
                    <a:p>
                      <a:endParaRPr lang="en-US" sz="5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47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484040"/>
              </p:ext>
            </p:extLst>
          </p:nvPr>
        </p:nvGraphicFramePr>
        <p:xfrm>
          <a:off x="76201" y="76200"/>
          <a:ext cx="7620003" cy="7483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4999"/>
                <a:gridCol w="381001"/>
                <a:gridCol w="381001"/>
                <a:gridCol w="1143001"/>
                <a:gridCol w="1981197"/>
                <a:gridCol w="381001"/>
                <a:gridCol w="381002"/>
                <a:gridCol w="1066801"/>
              </a:tblGrid>
              <a:tr h="229496">
                <a:tc gridSpan="8"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EQUIPPED GEAR</a:t>
                      </a:r>
                      <a:endParaRPr lang="en-US" sz="800" b="1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Bags, Packs, Satchels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1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 (Include Weight &amp; Value/Cost):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Item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err="1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Location/Container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Item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Cost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err="1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Location/Container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Pets,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 Robots, Drones, </a:t>
                      </a:r>
                      <a:r>
                        <a:rPr lang="en-US" sz="800" b="1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8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843294"/>
              </p:ext>
            </p:extLst>
          </p:nvPr>
        </p:nvGraphicFramePr>
        <p:xfrm>
          <a:off x="76203" y="7543800"/>
          <a:ext cx="7620001" cy="158182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147160"/>
                <a:gridCol w="374662"/>
                <a:gridCol w="342192"/>
                <a:gridCol w="3062860"/>
                <a:gridCol w="374662"/>
                <a:gridCol w="318465"/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Armor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Armor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5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5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5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5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5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5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0052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57721"/>
              </p:ext>
            </p:extLst>
          </p:nvPr>
        </p:nvGraphicFramePr>
        <p:xfrm>
          <a:off x="76200" y="9136380"/>
          <a:ext cx="7620000" cy="747657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524000"/>
                <a:gridCol w="6096000"/>
              </a:tblGrid>
              <a:tr h="24921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Money Carried: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Assets: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9219">
                <a:tc gridSpan="2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02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771479"/>
              </p:ext>
            </p:extLst>
          </p:nvPr>
        </p:nvGraphicFramePr>
        <p:xfrm>
          <a:off x="76200" y="76200"/>
          <a:ext cx="7620000" cy="1000506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7010400"/>
                <a:gridCol w="609600"/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ADDITIONAL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ITEMS &amp; GEAR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/EQUIPMENT</a:t>
                      </a:r>
                      <a:endParaRPr lang="en-US" sz="6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Weight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1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Notes: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1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1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1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1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1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51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445019"/>
              </p:ext>
            </p:extLst>
          </p:nvPr>
        </p:nvGraphicFramePr>
        <p:xfrm>
          <a:off x="116775" y="91440"/>
          <a:ext cx="7543800" cy="984504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5438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Cyberware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 (Denote Cost and HL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 with Parenthesis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)</a:t>
                      </a:r>
                      <a:endParaRPr lang="en-US" sz="600" b="1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Head: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Optics: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Audio: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Vocal: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Right Arm: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Torso: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02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Left Arms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Right Leg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Left Leg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Other Options: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Organics: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Stored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Cybernetics/Incubating Limbs: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::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048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530254"/>
              </p:ext>
            </p:extLst>
          </p:nvPr>
        </p:nvGraphicFramePr>
        <p:xfrm>
          <a:off x="1219200" y="609600"/>
          <a:ext cx="4800600" cy="40233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19200"/>
                <a:gridCol w="533400"/>
                <a:gridCol w="1447800"/>
                <a:gridCol w="800100"/>
                <a:gridCol w="800100"/>
              </a:tblGrid>
              <a:tr h="1669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i="0" dirty="0" smtClean="0">
                          <a:solidFill>
                            <a:schemeClr val="tx1"/>
                          </a:solidFill>
                        </a:rPr>
                        <a:t>CONTACT STATS</a:t>
                      </a:r>
                      <a:endParaRPr lang="en-US" sz="105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Level</a:t>
                      </a:r>
                      <a:endParaRPr lang="en-US" sz="105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CP Spent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69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Reliability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Access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Total Contact Points Spent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Contact Reimbursement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TCP/Minimum 10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Goods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Cost of Goods +10% TCP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Services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TCP x2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/Minimum 20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5"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Contact Relationship and Description: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5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5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5"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Notes: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5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4">
                <a:tc gridSpan="5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932228"/>
              </p:ext>
            </p:extLst>
          </p:nvPr>
        </p:nvGraphicFramePr>
        <p:xfrm>
          <a:off x="1219200" y="117100"/>
          <a:ext cx="4800600" cy="50292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52600"/>
                <a:gridCol w="1295400"/>
                <a:gridCol w="762000"/>
                <a:gridCol w="990600"/>
              </a:tblGrid>
              <a:tr h="166914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Contact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Profession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Title/Rank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Organization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816746"/>
              </p:ext>
            </p:extLst>
          </p:nvPr>
        </p:nvGraphicFramePr>
        <p:xfrm>
          <a:off x="609600" y="4892040"/>
          <a:ext cx="6324599" cy="40233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905000"/>
                <a:gridCol w="2133600"/>
                <a:gridCol w="1382485"/>
                <a:gridCol w="903514"/>
              </a:tblGrid>
              <a:tr h="166914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0" dirty="0" smtClean="0">
                          <a:solidFill>
                            <a:schemeClr val="tx1"/>
                          </a:solidFill>
                        </a:rPr>
                        <a:t>Cover</a:t>
                      </a:r>
                      <a:r>
                        <a:rPr lang="en-US" sz="1050" b="1" i="0" baseline="0" dirty="0" smtClean="0">
                          <a:solidFill>
                            <a:schemeClr val="tx1"/>
                          </a:solidFill>
                        </a:rPr>
                        <a:t> Name</a:t>
                      </a:r>
                      <a:endParaRPr lang="en-US" sz="1050" b="1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Profession</a:t>
                      </a:r>
                      <a:endParaRPr lang="en-US" sz="105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Title</a:t>
                      </a:r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</a:rPr>
                        <a:t>/Rank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Organization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l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Nationality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Ethnicity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Native Language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LD. Papers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l"/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S.I.N.</a:t>
                      </a:r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Cover Story: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Notes: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914">
                <a:tc gridSpan="4">
                  <a:txBody>
                    <a:bodyPr/>
                    <a:lstStyle/>
                    <a:p>
                      <a:pPr algn="l"/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7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369651"/>
              </p:ext>
            </p:extLst>
          </p:nvPr>
        </p:nvGraphicFramePr>
        <p:xfrm>
          <a:off x="2514600" y="4038600"/>
          <a:ext cx="762000" cy="2514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"/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ARMOR</a:t>
                      </a:r>
                      <a:endParaRPr lang="en-US" sz="1000" b="1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5" t="14974" r="53393" b="56996"/>
          <a:stretch/>
        </p:blipFill>
        <p:spPr>
          <a:xfrm>
            <a:off x="76201" y="4267203"/>
            <a:ext cx="2743200" cy="2819400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026960"/>
              </p:ext>
            </p:extLst>
          </p:nvPr>
        </p:nvGraphicFramePr>
        <p:xfrm>
          <a:off x="1676401" y="2590802"/>
          <a:ext cx="1066800" cy="2743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66800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WOUNDS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7813"/>
            <a:ext cx="3409208" cy="8716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432465"/>
              </p:ext>
            </p:extLst>
          </p:nvPr>
        </p:nvGraphicFramePr>
        <p:xfrm>
          <a:off x="76202" y="76201"/>
          <a:ext cx="4114803" cy="1147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1167804"/>
                <a:gridCol w="508150"/>
                <a:gridCol w="610047"/>
                <a:gridCol w="914402"/>
              </a:tblGrid>
              <a:tr h="229496">
                <a:tc gridSpan="2"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</a:rPr>
                        <a:t>Name:</a:t>
                      </a:r>
                      <a:endParaRPr lang="en-US" sz="9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 smtClean="0">
                          <a:solidFill>
                            <a:schemeClr val="tx1"/>
                          </a:solidFill>
                        </a:rPr>
                        <a:t>Handle:</a:t>
                      </a:r>
                      <a:endParaRPr lang="en-US" sz="900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496">
                <a:tc gridSpan="2">
                  <a:txBody>
                    <a:bodyPr/>
                    <a:lstStyle/>
                    <a:p>
                      <a:r>
                        <a:rPr lang="en-US" sz="900" b="0" i="0" dirty="0" smtClean="0"/>
                        <a:t>Primary Role: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/>
                        <a:t>Sex: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/>
                        <a:t>Age: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smtClean="0"/>
                        <a:t>DOB:</a:t>
                      </a:r>
                      <a:endParaRPr lang="en-US" sz="900" b="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 gridSpan="2">
                  <a:txBody>
                    <a:bodyPr/>
                    <a:lstStyle/>
                    <a:p>
                      <a:r>
                        <a:rPr lang="en-US" sz="900" b="0" i="0" dirty="0" smtClean="0"/>
                        <a:t>Secondary Role: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900" b="0" i="0" dirty="0" smtClean="0"/>
                        <a:t>Weight: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/>
                        <a:t>Height: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0" i="0" dirty="0" smtClean="0"/>
                        <a:t>Skill Points: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dirty="0" smtClean="0"/>
                        <a:t>Character Points: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 smtClean="0"/>
                        <a:t>S.I.N.</a:t>
                      </a:r>
                      <a:r>
                        <a:rPr lang="en-US" sz="900" b="0" i="0" baseline="0" dirty="0" smtClean="0"/>
                        <a:t> #: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496">
                <a:tc gridSpan="5">
                  <a:txBody>
                    <a:bodyPr/>
                    <a:lstStyle/>
                    <a:p>
                      <a:r>
                        <a:rPr lang="en-US" sz="900" b="0" i="0" smtClean="0"/>
                        <a:t>Reputation:</a:t>
                      </a:r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25417"/>
              </p:ext>
            </p:extLst>
          </p:nvPr>
        </p:nvGraphicFramePr>
        <p:xfrm>
          <a:off x="1" y="1290320"/>
          <a:ext cx="5181605" cy="767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  <a:gridCol w="471055"/>
              </a:tblGrid>
              <a:tr h="264160">
                <a:tc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TECH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REF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COO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LUCK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ATTR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EMP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M.A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BOD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STR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02202"/>
              </p:ext>
            </p:extLst>
          </p:nvPr>
        </p:nvGraphicFramePr>
        <p:xfrm>
          <a:off x="76200" y="2114553"/>
          <a:ext cx="5105400" cy="5079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90600"/>
                <a:gridCol w="851348"/>
                <a:gridCol w="920974"/>
                <a:gridCol w="1041101"/>
                <a:gridCol w="1301377"/>
              </a:tblGrid>
              <a:tr h="251460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Initiative: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BTM: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SAVE: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HTH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Dmg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P.H.A.D: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56539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Jump: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Carry: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Run: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Lift: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Current IP: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222498"/>
              </p:ext>
            </p:extLst>
          </p:nvPr>
        </p:nvGraphicFramePr>
        <p:xfrm>
          <a:off x="5334000" y="938607"/>
          <a:ext cx="2362200" cy="18807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62200"/>
              </a:tblGrid>
              <a:tr h="274321"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u="none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STYLE</a:t>
                      </a:r>
                      <a:endParaRPr lang="en-US" sz="900" b="1" i="0" u="none" dirty="0" smtClean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Hair Color: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Hair Style: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Eyes: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Skin:</a:t>
                      </a:r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Somatotype: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Ethnicity: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First Language: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498486"/>
              </p:ext>
            </p:extLst>
          </p:nvPr>
        </p:nvGraphicFramePr>
        <p:xfrm>
          <a:off x="76200" y="2819402"/>
          <a:ext cx="4165600" cy="6121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04047"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LIGHT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SERIOUS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CRITICAL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0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1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404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047"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0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-1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-2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-3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-4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323228"/>
              </p:ext>
            </p:extLst>
          </p:nvPr>
        </p:nvGraphicFramePr>
        <p:xfrm>
          <a:off x="76200" y="3429002"/>
          <a:ext cx="4165600" cy="6121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04047"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2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3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4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5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dirty="0" smtClean="0">
                          <a:solidFill>
                            <a:schemeClr val="tx1"/>
                          </a:solidFill>
                        </a:rPr>
                        <a:t>MORTAL 6</a:t>
                      </a:r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047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047"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-5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-6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-7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-8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/>
                          </a:solidFill>
                        </a:rPr>
                        <a:t>STUN -9</a:t>
                      </a:r>
                      <a:endParaRPr lang="en-US" sz="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-76198" y="1295400"/>
            <a:ext cx="6391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Electromagnetic Lungs" pitchFamily="2" charset="0"/>
              </a:rPr>
              <a:t> </a:t>
            </a:r>
            <a:r>
              <a:rPr lang="en-US" sz="1000" b="1" dirty="0" smtClean="0">
                <a:latin typeface="Electromagnetic Lungs" pitchFamily="2" charset="0"/>
              </a:rPr>
              <a:t>STAT</a:t>
            </a:r>
            <a:endParaRPr lang="en-US" sz="1000" b="1" dirty="0">
              <a:latin typeface="Electromagnetic Lungs" pitchFamily="2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211752"/>
              </p:ext>
            </p:extLst>
          </p:nvPr>
        </p:nvGraphicFramePr>
        <p:xfrm>
          <a:off x="2803527" y="4267200"/>
          <a:ext cx="396875" cy="27178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875"/>
              </a:tblGrid>
              <a:tr h="206706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4362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674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6706">
                <a:tc>
                  <a:txBody>
                    <a:bodyPr/>
                    <a:lstStyle/>
                    <a:p>
                      <a:endParaRPr lang="en-US" sz="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08864"/>
              </p:ext>
            </p:extLst>
          </p:nvPr>
        </p:nvGraphicFramePr>
        <p:xfrm>
          <a:off x="4343400" y="2819400"/>
          <a:ext cx="3352800" cy="2294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52800"/>
              </a:tblGrid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Clothes: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016203"/>
              </p:ext>
            </p:extLst>
          </p:nvPr>
        </p:nvGraphicFramePr>
        <p:xfrm>
          <a:off x="3352800" y="6751319"/>
          <a:ext cx="4343400" cy="48768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7800"/>
                <a:gridCol w="1295400"/>
                <a:gridCol w="381000"/>
                <a:gridCol w="457200"/>
                <a:gridCol w="457200"/>
                <a:gridCol w="304800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SKILLS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FLOAT: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LVL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STAT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3360">
                <a:tc gridSpan="2"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103628"/>
              </p:ext>
            </p:extLst>
          </p:nvPr>
        </p:nvGraphicFramePr>
        <p:xfrm>
          <a:off x="3352800" y="4191000"/>
          <a:ext cx="4343400" cy="6884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43400"/>
              </a:tblGrid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Affections: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96"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Tats, Piercings,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 Body Mods, </a:t>
                      </a:r>
                      <a:r>
                        <a:rPr lang="en-US" sz="900" b="1" baseline="0" dirty="0" err="1" smtClean="0">
                          <a:solidFill>
                            <a:schemeClr val="tx1"/>
                          </a:solidFill>
                        </a:rPr>
                        <a:t>etc</a:t>
                      </a:r>
                      <a:r>
                        <a:rPr lang="en-US" sz="900" b="1" baseline="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731309"/>
              </p:ext>
            </p:extLst>
          </p:nvPr>
        </p:nvGraphicFramePr>
        <p:xfrm>
          <a:off x="3352800" y="6324600"/>
          <a:ext cx="4343400" cy="4589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1143000"/>
                <a:gridCol w="990600"/>
              </a:tblGrid>
              <a:tr h="458992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Specialization/Ability: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Level: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Monthly Salary: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90647"/>
              </p:ext>
            </p:extLst>
          </p:nvPr>
        </p:nvGraphicFramePr>
        <p:xfrm>
          <a:off x="4343400" y="3048000"/>
          <a:ext cx="3352800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52800"/>
              </a:tblGrid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732577"/>
              </p:ext>
            </p:extLst>
          </p:nvPr>
        </p:nvGraphicFramePr>
        <p:xfrm>
          <a:off x="3352800" y="4876800"/>
          <a:ext cx="4343400" cy="1463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43400"/>
              </a:tblGrid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5100">
                <a:tc>
                  <a:txBody>
                    <a:bodyPr/>
                    <a:lstStyle/>
                    <a:p>
                      <a:endParaRPr lang="en-US" sz="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011448"/>
              </p:ext>
            </p:extLst>
          </p:nvPr>
        </p:nvGraphicFramePr>
        <p:xfrm>
          <a:off x="76201" y="7208521"/>
          <a:ext cx="7620000" cy="2743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19800"/>
                <a:gridCol w="381000"/>
                <a:gridCol w="457200"/>
                <a:gridCol w="457200"/>
                <a:gridCol w="304800"/>
              </a:tblGrid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47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72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448174"/>
              </p:ext>
            </p:extLst>
          </p:nvPr>
        </p:nvGraphicFramePr>
        <p:xfrm>
          <a:off x="4495802" y="5401509"/>
          <a:ext cx="3200613" cy="17602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/>
                <a:gridCol w="534095"/>
                <a:gridCol w="902833"/>
                <a:gridCol w="208280"/>
                <a:gridCol w="208280"/>
                <a:gridCol w="416693"/>
                <a:gridCol w="722152"/>
              </a:tblGrid>
              <a:tr h="25146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2xCL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Fresh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+CL1)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Tense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(-2CL, -1 ALL)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x1/2CL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3xCL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Normal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Stressed </a:t>
                      </a:r>
                    </a:p>
                    <a:p>
                      <a:pPr marL="0" marR="0" indent="0" algn="l" defTabSz="10188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(-3CL, -2 ALL)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1460">
                <a:tc>
                  <a:txBody>
                    <a:bodyPr/>
                    <a:lstStyle/>
                    <a:p>
                      <a:endParaRPr 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x1 CL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4xCL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Anxious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(-1 CL,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 INSOM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dirty="0" err="1" smtClean="0">
                          <a:solidFill>
                            <a:schemeClr val="tx1"/>
                          </a:solidFill>
                        </a:rPr>
                        <a:t>Crackhead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(-5Cl, -3 All)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57800" y="5062954"/>
            <a:ext cx="1088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Electromagnetic Lungs" pitchFamily="2" charset="0"/>
              </a:rPr>
              <a:t>STRESS</a:t>
            </a:r>
            <a:endParaRPr lang="en-US" b="1" dirty="0">
              <a:latin typeface="Electromagnetic Lungs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4231"/>
              </p:ext>
            </p:extLst>
          </p:nvPr>
        </p:nvGraphicFramePr>
        <p:xfrm>
          <a:off x="6344921" y="5105400"/>
          <a:ext cx="208280" cy="2514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8280"/>
              </a:tblGrid>
              <a:tr h="25146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05539"/>
              </p:ext>
            </p:extLst>
          </p:nvPr>
        </p:nvGraphicFramePr>
        <p:xfrm>
          <a:off x="76201" y="60961"/>
          <a:ext cx="4343400" cy="2743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381000"/>
                <a:gridCol w="457200"/>
                <a:gridCol w="457200"/>
                <a:gridCol w="304800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Additional SKILLS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LVL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STAT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IP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210674"/>
              </p:ext>
            </p:extLst>
          </p:nvPr>
        </p:nvGraphicFramePr>
        <p:xfrm>
          <a:off x="4495800" y="76201"/>
          <a:ext cx="3200400" cy="2743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3400"/>
                <a:gridCol w="2667000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Year</a:t>
                      </a:r>
                      <a:endParaRPr lang="en-US" sz="8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Life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 Event</a:t>
                      </a:r>
                      <a:endParaRPr lang="en-US" sz="10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422125"/>
              </p:ext>
            </p:extLst>
          </p:nvPr>
        </p:nvGraphicFramePr>
        <p:xfrm>
          <a:off x="76201" y="2743203"/>
          <a:ext cx="4343400" cy="398974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71700"/>
                <a:gridCol w="2171700"/>
              </a:tblGrid>
              <a:tr h="2514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Family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Electromagnetic Lungs" pitchFamily="2" charset="0"/>
                        </a:rPr>
                        <a:t> History</a:t>
                      </a:r>
                      <a:endParaRPr lang="en-US" sz="1000" dirty="0">
                        <a:solidFill>
                          <a:schemeClr val="tx1"/>
                        </a:solidFill>
                        <a:latin typeface="Electromagnetic Lung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Social Class: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Family Ranking: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Childhood Environment: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Childhood Trauma: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Mother: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Father: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Contact with Family: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Siblings: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Notes: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Romantic Relationships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Spouse: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 gridSpan="2"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Lover(s):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298299"/>
              </p:ext>
            </p:extLst>
          </p:nvPr>
        </p:nvGraphicFramePr>
        <p:xfrm>
          <a:off x="76200" y="6705600"/>
          <a:ext cx="4343400" cy="17696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61311"/>
                <a:gridCol w="284382"/>
                <a:gridCol w="316954"/>
                <a:gridCol w="1261553"/>
              </a:tblGrid>
              <a:tr h="274321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# of Siblings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♂: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♀: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Motivations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</a:rPr>
                        <a:t>Exmode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</a:rPr>
                        <a:t>Inmode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Valued Person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Most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Feel About People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Valued Item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430255"/>
              </p:ext>
            </p:extLst>
          </p:nvPr>
        </p:nvGraphicFramePr>
        <p:xfrm>
          <a:off x="4495802" y="7216140"/>
          <a:ext cx="3205459" cy="1248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43490"/>
                <a:gridCol w="223047"/>
                <a:gridCol w="2030642"/>
                <a:gridCol w="208280"/>
              </a:tblGrid>
              <a:tr h="2514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Cyber Psychoses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Alienation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Egotism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Obsession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21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Paranoia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468924"/>
              </p:ext>
            </p:extLst>
          </p:nvPr>
        </p:nvGraphicFramePr>
        <p:xfrm>
          <a:off x="76201" y="8511540"/>
          <a:ext cx="7620000" cy="2514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620000"/>
              </a:tblGrid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Mental/Emotional Description (Traits, Quirks, Phobias,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Addictions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409798"/>
              </p:ext>
            </p:extLst>
          </p:nvPr>
        </p:nvGraphicFramePr>
        <p:xfrm>
          <a:off x="76200" y="304800"/>
          <a:ext cx="4343400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381000"/>
                <a:gridCol w="457200"/>
                <a:gridCol w="457200"/>
                <a:gridCol w="304800"/>
              </a:tblGrid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397088"/>
              </p:ext>
            </p:extLst>
          </p:nvPr>
        </p:nvGraphicFramePr>
        <p:xfrm>
          <a:off x="4495800" y="304800"/>
          <a:ext cx="3200400" cy="475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3400"/>
                <a:gridCol w="2667000"/>
              </a:tblGrid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645"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191737"/>
              </p:ext>
            </p:extLst>
          </p:nvPr>
        </p:nvGraphicFramePr>
        <p:xfrm>
          <a:off x="76200" y="8763001"/>
          <a:ext cx="7620000" cy="1173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40000"/>
                <a:gridCol w="2540000"/>
                <a:gridCol w="2540000"/>
              </a:tblGrid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63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2727</TotalTime>
  <Words>655</Words>
  <Application>Microsoft Office PowerPoint</Application>
  <PresentationFormat>Custom</PresentationFormat>
  <Paragraphs>300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Logsdon</dc:creator>
  <cp:lastModifiedBy>Steve Logsdon</cp:lastModifiedBy>
  <cp:revision>89</cp:revision>
  <cp:lastPrinted>2017-10-25T07:14:33Z</cp:lastPrinted>
  <dcterms:created xsi:type="dcterms:W3CDTF">2017-10-23T09:19:54Z</dcterms:created>
  <dcterms:modified xsi:type="dcterms:W3CDTF">2017-10-29T12:38:26Z</dcterms:modified>
</cp:coreProperties>
</file>