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0058400" cy="7772400"/>
  <p:notesSz cx="6858000" cy="9144000"/>
  <p:defaultTextStyle>
    <a:defPPr>
      <a:defRPr lang="en-US"/>
    </a:defPPr>
    <a:lvl1pPr marL="0" algn="l" defTabSz="101870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352" algn="l" defTabSz="101870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705" algn="l" defTabSz="101870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058" algn="l" defTabSz="101870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411" algn="l" defTabSz="101870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6764" algn="l" defTabSz="101870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116" algn="l" defTabSz="101870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469" algn="l" defTabSz="101870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4821" algn="l" defTabSz="101870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840" y="1230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3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0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67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1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4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4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B6885-86C7-403F-80F3-66DD2704EC41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D4755-51C0-4F66-B644-3AE635890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885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B6885-86C7-403F-80F3-66DD2704EC41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D4755-51C0-4F66-B644-3AE635890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081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311257"/>
            <a:ext cx="2263140" cy="6631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7"/>
            <a:ext cx="6621780" cy="6631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B6885-86C7-403F-80F3-66DD2704EC41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D4755-51C0-4F66-B644-3AE635890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077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B6885-86C7-403F-80F3-66DD2704EC41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D4755-51C0-4F66-B644-3AE635890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360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8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35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70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05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4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67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1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4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482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B6885-86C7-403F-80F3-66DD2704EC41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D4755-51C0-4F66-B644-3AE635890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471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2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2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B6885-86C7-403F-80F3-66DD2704EC41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D4755-51C0-4F66-B644-3AE635890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810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1" y="1739795"/>
            <a:ext cx="44442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352" indent="0">
              <a:buNone/>
              <a:defRPr sz="2200" b="1"/>
            </a:lvl2pPr>
            <a:lvl3pPr marL="1018705" indent="0">
              <a:buNone/>
              <a:defRPr sz="2000" b="1"/>
            </a:lvl3pPr>
            <a:lvl4pPr marL="1528058" indent="0">
              <a:buNone/>
              <a:defRPr sz="1800" b="1"/>
            </a:lvl4pPr>
            <a:lvl5pPr marL="2037411" indent="0">
              <a:buNone/>
              <a:defRPr sz="1800" b="1"/>
            </a:lvl5pPr>
            <a:lvl6pPr marL="2546764" indent="0">
              <a:buNone/>
              <a:defRPr sz="1800" b="1"/>
            </a:lvl6pPr>
            <a:lvl7pPr marL="3056116" indent="0">
              <a:buNone/>
              <a:defRPr sz="1800" b="1"/>
            </a:lvl7pPr>
            <a:lvl8pPr marL="3565469" indent="0">
              <a:buNone/>
              <a:defRPr sz="1800" b="1"/>
            </a:lvl8pPr>
            <a:lvl9pPr marL="4074821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1" y="2464859"/>
            <a:ext cx="4444207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9" y="1739795"/>
            <a:ext cx="4445953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352" indent="0">
              <a:buNone/>
              <a:defRPr sz="2200" b="1"/>
            </a:lvl2pPr>
            <a:lvl3pPr marL="1018705" indent="0">
              <a:buNone/>
              <a:defRPr sz="2000" b="1"/>
            </a:lvl3pPr>
            <a:lvl4pPr marL="1528058" indent="0">
              <a:buNone/>
              <a:defRPr sz="1800" b="1"/>
            </a:lvl4pPr>
            <a:lvl5pPr marL="2037411" indent="0">
              <a:buNone/>
              <a:defRPr sz="1800" b="1"/>
            </a:lvl5pPr>
            <a:lvl6pPr marL="2546764" indent="0">
              <a:buNone/>
              <a:defRPr sz="1800" b="1"/>
            </a:lvl6pPr>
            <a:lvl7pPr marL="3056116" indent="0">
              <a:buNone/>
              <a:defRPr sz="1800" b="1"/>
            </a:lvl7pPr>
            <a:lvl8pPr marL="3565469" indent="0">
              <a:buNone/>
              <a:defRPr sz="1800" b="1"/>
            </a:lvl8pPr>
            <a:lvl9pPr marL="4074821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9" y="2464859"/>
            <a:ext cx="4445953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B6885-86C7-403F-80F3-66DD2704EC41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D4755-51C0-4F66-B644-3AE635890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248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B6885-86C7-403F-80F3-66DD2704EC41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D4755-51C0-4F66-B644-3AE635890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372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B6885-86C7-403F-80F3-66DD2704EC41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D4755-51C0-4F66-B644-3AE635890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185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2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2" y="1626447"/>
            <a:ext cx="3309144" cy="5316538"/>
          </a:xfrm>
        </p:spPr>
        <p:txBody>
          <a:bodyPr/>
          <a:lstStyle>
            <a:lvl1pPr marL="0" indent="0">
              <a:buNone/>
              <a:defRPr sz="1600"/>
            </a:lvl1pPr>
            <a:lvl2pPr marL="509352" indent="0">
              <a:buNone/>
              <a:defRPr sz="1300"/>
            </a:lvl2pPr>
            <a:lvl3pPr marL="1018705" indent="0">
              <a:buNone/>
              <a:defRPr sz="1100"/>
            </a:lvl3pPr>
            <a:lvl4pPr marL="1528058" indent="0">
              <a:buNone/>
              <a:defRPr sz="1000"/>
            </a:lvl4pPr>
            <a:lvl5pPr marL="2037411" indent="0">
              <a:buNone/>
              <a:defRPr sz="1000"/>
            </a:lvl5pPr>
            <a:lvl6pPr marL="2546764" indent="0">
              <a:buNone/>
              <a:defRPr sz="1000"/>
            </a:lvl6pPr>
            <a:lvl7pPr marL="3056116" indent="0">
              <a:buNone/>
              <a:defRPr sz="1000"/>
            </a:lvl7pPr>
            <a:lvl8pPr marL="3565469" indent="0">
              <a:buNone/>
              <a:defRPr sz="1000"/>
            </a:lvl8pPr>
            <a:lvl9pPr marL="4074821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B6885-86C7-403F-80F3-66DD2704EC41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D4755-51C0-4F66-B644-3AE635890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260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600"/>
            </a:lvl1pPr>
            <a:lvl2pPr marL="509352" indent="0">
              <a:buNone/>
              <a:defRPr sz="3100"/>
            </a:lvl2pPr>
            <a:lvl3pPr marL="1018705" indent="0">
              <a:buNone/>
              <a:defRPr sz="2700"/>
            </a:lvl3pPr>
            <a:lvl4pPr marL="1528058" indent="0">
              <a:buNone/>
              <a:defRPr sz="2200"/>
            </a:lvl4pPr>
            <a:lvl5pPr marL="2037411" indent="0">
              <a:buNone/>
              <a:defRPr sz="2200"/>
            </a:lvl5pPr>
            <a:lvl6pPr marL="2546764" indent="0">
              <a:buNone/>
              <a:defRPr sz="2200"/>
            </a:lvl6pPr>
            <a:lvl7pPr marL="3056116" indent="0">
              <a:buNone/>
              <a:defRPr sz="2200"/>
            </a:lvl7pPr>
            <a:lvl8pPr marL="3565469" indent="0">
              <a:buNone/>
              <a:defRPr sz="2200"/>
            </a:lvl8pPr>
            <a:lvl9pPr marL="4074821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9352" indent="0">
              <a:buNone/>
              <a:defRPr sz="1300"/>
            </a:lvl2pPr>
            <a:lvl3pPr marL="1018705" indent="0">
              <a:buNone/>
              <a:defRPr sz="1100"/>
            </a:lvl3pPr>
            <a:lvl4pPr marL="1528058" indent="0">
              <a:buNone/>
              <a:defRPr sz="1000"/>
            </a:lvl4pPr>
            <a:lvl5pPr marL="2037411" indent="0">
              <a:buNone/>
              <a:defRPr sz="1000"/>
            </a:lvl5pPr>
            <a:lvl6pPr marL="2546764" indent="0">
              <a:buNone/>
              <a:defRPr sz="1000"/>
            </a:lvl6pPr>
            <a:lvl7pPr marL="3056116" indent="0">
              <a:buNone/>
              <a:defRPr sz="1000"/>
            </a:lvl7pPr>
            <a:lvl8pPr marL="3565469" indent="0">
              <a:buNone/>
              <a:defRPr sz="1000"/>
            </a:lvl8pPr>
            <a:lvl9pPr marL="4074821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B6885-86C7-403F-80F3-66DD2704EC41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D4755-51C0-4F66-B644-3AE635890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295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vert="horz" lIns="101870" tIns="50935" rIns="101870" bIns="50935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813562"/>
            <a:ext cx="9052560" cy="5129425"/>
          </a:xfrm>
          <a:prstGeom prst="rect">
            <a:avLst/>
          </a:prstGeom>
        </p:spPr>
        <p:txBody>
          <a:bodyPr vert="horz" lIns="101870" tIns="50935" rIns="101870" bIns="5093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vert="horz" lIns="101870" tIns="50935" rIns="101870" bIns="5093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B6885-86C7-403F-80F3-66DD2704EC41}" type="datetimeFigureOut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vert="horz" lIns="101870" tIns="50935" rIns="101870" bIns="5093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vert="horz" lIns="101870" tIns="50935" rIns="101870" bIns="5093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D4755-51C0-4F66-B644-3AE635890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411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705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15" indent="-382015" algn="l" defTabSz="1018705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698" indent="-318346" algn="l" defTabSz="1018705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382" indent="-254676" algn="l" defTabSz="101870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734" indent="-254676" algn="l" defTabSz="1018705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087" indent="-254676" algn="l" defTabSz="1018705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440" indent="-254676" algn="l" defTabSz="101870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0793" indent="-254676" algn="l" defTabSz="101870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145" indent="-254676" algn="l" defTabSz="101870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29498" indent="-254676" algn="l" defTabSz="101870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70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352" algn="l" defTabSz="101870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705" algn="l" defTabSz="101870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058" algn="l" defTabSz="101870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411" algn="l" defTabSz="101870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6764" algn="l" defTabSz="101870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116" algn="l" defTabSz="101870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469" algn="l" defTabSz="101870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4821" algn="l" defTabSz="101870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6061612"/>
              </p:ext>
            </p:extLst>
          </p:nvPr>
        </p:nvGraphicFramePr>
        <p:xfrm>
          <a:off x="76200" y="106680"/>
          <a:ext cx="7010400" cy="50292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066800"/>
                <a:gridCol w="215900"/>
                <a:gridCol w="1079500"/>
                <a:gridCol w="228600"/>
                <a:gridCol w="457200"/>
                <a:gridCol w="228600"/>
                <a:gridCol w="609600"/>
                <a:gridCol w="228600"/>
                <a:gridCol w="1219200"/>
                <a:gridCol w="228600"/>
                <a:gridCol w="1219200"/>
                <a:gridCol w="228600"/>
              </a:tblGrid>
              <a:tr h="251460">
                <a:tc gridSpan="12"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Electromagnetic Lungs" pitchFamily="2" charset="0"/>
                        </a:rPr>
                        <a:t>Combat</a:t>
                      </a:r>
                      <a:endParaRPr lang="en-US" sz="1000" b="1" dirty="0">
                        <a:latin typeface="Electromagnetic Lungs" pitchFamily="2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5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5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146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Throw Distance</a:t>
                      </a:r>
                      <a:endParaRPr lang="en-US" sz="10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STR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dirty="0" err="1" smtClean="0"/>
                        <a:t>Dmg</a:t>
                      </a:r>
                      <a:r>
                        <a:rPr lang="en-US" sz="1000" baseline="0" dirty="0" smtClean="0"/>
                        <a:t> Bonus</a:t>
                      </a:r>
                      <a:endParaRPr lang="en-US" sz="10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BTM</a:t>
                      </a:r>
                      <a:endParaRPr lang="en-US" sz="10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P.H.A.D</a:t>
                      </a:r>
                      <a:endParaRPr lang="en-US" sz="10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/>
                        <a:t>Death Save (BOD)</a:t>
                      </a:r>
                      <a:endParaRPr lang="en-US" sz="10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Stun Save (COOL)</a:t>
                      </a:r>
                      <a:endParaRPr lang="en-US" sz="10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948110"/>
              </p:ext>
            </p:extLst>
          </p:nvPr>
        </p:nvGraphicFramePr>
        <p:xfrm>
          <a:off x="76200" y="2971800"/>
          <a:ext cx="7543798" cy="1415527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1066798"/>
                <a:gridCol w="685800"/>
                <a:gridCol w="457200"/>
                <a:gridCol w="381000"/>
                <a:gridCol w="533400"/>
                <a:gridCol w="533400"/>
                <a:gridCol w="457200"/>
                <a:gridCol w="533400"/>
                <a:gridCol w="533400"/>
                <a:gridCol w="457200"/>
                <a:gridCol w="381000"/>
                <a:gridCol w="457200"/>
                <a:gridCol w="533400"/>
                <a:gridCol w="533400"/>
              </a:tblGrid>
              <a:tr h="333487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Maneuver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Strike/Cast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Punch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Kick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Disarm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Sweep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Block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Dodge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Grapple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Throw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Hold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Choke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Escape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Special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MA Bonus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Style Level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 Modify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Total to Hit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Damage+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 gridSpan="14"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(Damage bonus is MS Skill + STR Bonus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 + Die. Characters with Brawl/Melee do not add their Skill Level to Damage</a:t>
                      </a:r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218908"/>
              </p:ext>
            </p:extLst>
          </p:nvPr>
        </p:nvGraphicFramePr>
        <p:xfrm>
          <a:off x="76202" y="2743200"/>
          <a:ext cx="7543798" cy="2286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7543798"/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Hand-to-Hand</a:t>
                      </a:r>
                      <a:endParaRPr lang="en-US" sz="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980510"/>
              </p:ext>
            </p:extLst>
          </p:nvPr>
        </p:nvGraphicFramePr>
        <p:xfrm>
          <a:off x="76198" y="807720"/>
          <a:ext cx="9906002" cy="259081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801220"/>
                <a:gridCol w="1408582"/>
                <a:gridCol w="457200"/>
                <a:gridCol w="533400"/>
                <a:gridCol w="493360"/>
                <a:gridCol w="503695"/>
                <a:gridCol w="503695"/>
                <a:gridCol w="839492"/>
                <a:gridCol w="671593"/>
                <a:gridCol w="503695"/>
                <a:gridCol w="839492"/>
                <a:gridCol w="839492"/>
                <a:gridCol w="587644"/>
                <a:gridCol w="503695"/>
                <a:gridCol w="419747"/>
              </a:tblGrid>
              <a:tr h="259081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Location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Type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WA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 smtClean="0">
                          <a:solidFill>
                            <a:schemeClr val="tx1"/>
                          </a:solidFill>
                        </a:rPr>
                        <a:t>Conc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Avail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 smtClean="0">
                          <a:solidFill>
                            <a:schemeClr val="tx1"/>
                          </a:solidFill>
                        </a:rPr>
                        <a:t>Dmg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Ammo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#Shots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ROF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Reliability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# Reloads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Range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Cost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4892090"/>
              </p:ext>
            </p:extLst>
          </p:nvPr>
        </p:nvGraphicFramePr>
        <p:xfrm>
          <a:off x="76198" y="609600"/>
          <a:ext cx="9906001" cy="2286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9906001"/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Weapons</a:t>
                      </a:r>
                      <a:endParaRPr lang="en-US" sz="1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832845"/>
              </p:ext>
            </p:extLst>
          </p:nvPr>
        </p:nvGraphicFramePr>
        <p:xfrm>
          <a:off x="76197" y="1066800"/>
          <a:ext cx="9906003" cy="1745425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801220"/>
                <a:gridCol w="1408583"/>
                <a:gridCol w="457200"/>
                <a:gridCol w="533400"/>
                <a:gridCol w="493360"/>
                <a:gridCol w="503695"/>
                <a:gridCol w="503695"/>
                <a:gridCol w="839492"/>
                <a:gridCol w="671593"/>
                <a:gridCol w="503695"/>
                <a:gridCol w="839492"/>
                <a:gridCol w="839492"/>
                <a:gridCol w="587644"/>
                <a:gridCol w="503695"/>
                <a:gridCol w="419747"/>
              </a:tblGrid>
              <a:tr h="158675">
                <a:tc>
                  <a:txBody>
                    <a:bodyPr/>
                    <a:lstStyle/>
                    <a:p>
                      <a:endParaRPr lang="en-US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8675"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8675"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8675"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8675"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8675"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8675"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8675"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8675"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8675"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8675">
                <a:tc>
                  <a:txBody>
                    <a:bodyPr/>
                    <a:lstStyle/>
                    <a:p>
                      <a:endParaRPr lang="en-US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701599"/>
              </p:ext>
            </p:extLst>
          </p:nvPr>
        </p:nvGraphicFramePr>
        <p:xfrm>
          <a:off x="76200" y="4876800"/>
          <a:ext cx="2438400" cy="234696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104900"/>
                <a:gridCol w="495300"/>
                <a:gridCol w="457200"/>
                <a:gridCol w="381000"/>
              </a:tblGrid>
              <a:tr h="213360">
                <a:tc gridSpan="4"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Combat Skills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Skill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Level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Mods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+REF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Handgun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Rifle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Heavy Weapons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Archery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Brawl/Mel/M.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 Art 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Martial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 Art 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Martial Art 3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Martial Art 4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309747"/>
              </p:ext>
            </p:extLst>
          </p:nvPr>
        </p:nvGraphicFramePr>
        <p:xfrm>
          <a:off x="2514600" y="4876800"/>
          <a:ext cx="3048000" cy="234696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609600"/>
                <a:gridCol w="762000"/>
                <a:gridCol w="914400"/>
                <a:gridCol w="762000"/>
              </a:tblGrid>
              <a:tr h="213360">
                <a:tc gridSpan="4"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Combat Actions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Skill +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 RT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Quick CA (÷5)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Normal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 (CA÷10)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Full CA (÷15)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539003"/>
              </p:ext>
            </p:extLst>
          </p:nvPr>
        </p:nvGraphicFramePr>
        <p:xfrm>
          <a:off x="76200" y="7217664"/>
          <a:ext cx="2438400" cy="21336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813547"/>
                <a:gridCol w="221876"/>
                <a:gridCol w="1183341"/>
                <a:gridCol w="219636"/>
              </a:tblGrid>
              <a:tr h="213360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Initiative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 Total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Awareness Tactical Total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339952"/>
              </p:ext>
            </p:extLst>
          </p:nvPr>
        </p:nvGraphicFramePr>
        <p:xfrm>
          <a:off x="5562600" y="4876800"/>
          <a:ext cx="2285999" cy="63739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533437"/>
                <a:gridCol w="466757"/>
                <a:gridCol w="619009"/>
                <a:gridCol w="666796"/>
              </a:tblGrid>
              <a:tr h="279699"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Initiative +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 dirty="0" smtClean="0">
                          <a:solidFill>
                            <a:schemeClr val="tx1"/>
                          </a:solidFill>
                        </a:rPr>
                        <a:t>Combat</a:t>
                      </a:r>
                      <a:r>
                        <a:rPr lang="en-US" sz="5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50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500" dirty="0" smtClean="0">
                          <a:solidFill>
                            <a:schemeClr val="tx1"/>
                          </a:solidFill>
                        </a:rPr>
                        <a:t>Other Initiative</a:t>
                      </a:r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= Reaction (RT)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569"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Initiative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Sense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Modifiers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n-US" sz="600" baseline="0" dirty="0" smtClean="0">
                          <a:solidFill>
                            <a:schemeClr val="tx1"/>
                          </a:solidFill>
                        </a:rPr>
                        <a:t> (RT)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2122">
                <a:tc gridSpan="4"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4" name="Picture 3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5" t="14974" r="53393" b="56996"/>
          <a:stretch/>
        </p:blipFill>
        <p:spPr>
          <a:xfrm>
            <a:off x="5572432" y="5525727"/>
            <a:ext cx="2037671" cy="2094273"/>
          </a:xfrm>
          <a:prstGeom prst="rect">
            <a:avLst/>
          </a:prstGeom>
        </p:spPr>
      </p:pic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133990"/>
              </p:ext>
            </p:extLst>
          </p:nvPr>
        </p:nvGraphicFramePr>
        <p:xfrm>
          <a:off x="76200" y="4391022"/>
          <a:ext cx="4165600" cy="51636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172122">
                <a:tc gridSpan="4">
                  <a:txBody>
                    <a:bodyPr/>
                    <a:lstStyle/>
                    <a:p>
                      <a:r>
                        <a:rPr lang="en-US" sz="500" dirty="0" smtClean="0">
                          <a:solidFill>
                            <a:schemeClr val="tx1"/>
                          </a:solidFill>
                        </a:rPr>
                        <a:t>MORTAL 2</a:t>
                      </a:r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500" dirty="0" smtClean="0">
                          <a:solidFill>
                            <a:schemeClr val="tx1"/>
                          </a:solidFill>
                        </a:rPr>
                        <a:t>MORTAL 3</a:t>
                      </a:r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500" dirty="0" smtClean="0">
                          <a:solidFill>
                            <a:schemeClr val="tx1"/>
                          </a:solidFill>
                        </a:rPr>
                        <a:t>MORTAL 4</a:t>
                      </a:r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500" dirty="0" smtClean="0">
                          <a:solidFill>
                            <a:schemeClr val="tx1"/>
                          </a:solidFill>
                        </a:rPr>
                        <a:t>MORTAL 5</a:t>
                      </a:r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500" dirty="0" smtClean="0">
                          <a:solidFill>
                            <a:schemeClr val="tx1"/>
                          </a:solidFill>
                        </a:rPr>
                        <a:t>MORTAL 6</a:t>
                      </a:r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2122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2122">
                <a:tc gridSpan="4">
                  <a:txBody>
                    <a:bodyPr/>
                    <a:lstStyle/>
                    <a:p>
                      <a:r>
                        <a:rPr lang="en-US" sz="500" b="1" dirty="0" smtClean="0">
                          <a:solidFill>
                            <a:schemeClr val="tx1"/>
                          </a:solidFill>
                        </a:rPr>
                        <a:t>STUN -5</a:t>
                      </a:r>
                      <a:endParaRPr 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500" b="1" dirty="0" smtClean="0">
                          <a:solidFill>
                            <a:schemeClr val="tx1"/>
                          </a:solidFill>
                        </a:rPr>
                        <a:t>STUN -6</a:t>
                      </a:r>
                      <a:endParaRPr 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500" b="1" dirty="0" smtClean="0">
                          <a:solidFill>
                            <a:schemeClr val="tx1"/>
                          </a:solidFill>
                        </a:rPr>
                        <a:t>STUN -7</a:t>
                      </a:r>
                      <a:endParaRPr 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500" b="1" dirty="0" smtClean="0">
                          <a:solidFill>
                            <a:schemeClr val="tx1"/>
                          </a:solidFill>
                        </a:rPr>
                        <a:t>STUN -8</a:t>
                      </a:r>
                      <a:endParaRPr 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500" b="1" dirty="0" smtClean="0">
                          <a:solidFill>
                            <a:schemeClr val="tx1"/>
                          </a:solidFill>
                        </a:rPr>
                        <a:t>STUN -9</a:t>
                      </a:r>
                      <a:endParaRPr 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548106"/>
              </p:ext>
            </p:extLst>
          </p:nvPr>
        </p:nvGraphicFramePr>
        <p:xfrm>
          <a:off x="7610103" y="5525725"/>
          <a:ext cx="619498" cy="215172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9749"/>
                <a:gridCol w="309749"/>
              </a:tblGrid>
              <a:tr h="152085">
                <a:tc>
                  <a:txBody>
                    <a:bodyPr/>
                    <a:lstStyle/>
                    <a:p>
                      <a:endParaRPr lang="en-US" sz="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2085">
                <a:tc>
                  <a:txBody>
                    <a:bodyPr/>
                    <a:lstStyle/>
                    <a:p>
                      <a:endParaRPr lang="en-US" sz="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2085">
                <a:tc>
                  <a:txBody>
                    <a:bodyPr/>
                    <a:lstStyle/>
                    <a:p>
                      <a:endParaRPr lang="en-US" sz="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2085">
                <a:tc>
                  <a:txBody>
                    <a:bodyPr/>
                    <a:lstStyle/>
                    <a:p>
                      <a:endParaRPr lang="en-US" sz="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2085">
                <a:tc>
                  <a:txBody>
                    <a:bodyPr/>
                    <a:lstStyle/>
                    <a:p>
                      <a:endParaRPr lang="en-US" sz="3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7717">
                <a:tc>
                  <a:txBody>
                    <a:bodyPr/>
                    <a:lstStyle/>
                    <a:p>
                      <a:endParaRPr lang="en-US" sz="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8984">
                <a:tc>
                  <a:txBody>
                    <a:bodyPr/>
                    <a:lstStyle/>
                    <a:p>
                      <a:endParaRPr lang="en-US" sz="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2085">
                <a:tc>
                  <a:txBody>
                    <a:bodyPr/>
                    <a:lstStyle/>
                    <a:p>
                      <a:endParaRPr lang="en-US" sz="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2085">
                <a:tc>
                  <a:txBody>
                    <a:bodyPr/>
                    <a:lstStyle/>
                    <a:p>
                      <a:endParaRPr lang="en-US" sz="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2085">
                <a:tc>
                  <a:txBody>
                    <a:bodyPr/>
                    <a:lstStyle/>
                    <a:p>
                      <a:endParaRPr lang="en-US" sz="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2085">
                <a:tc>
                  <a:txBody>
                    <a:bodyPr/>
                    <a:lstStyle/>
                    <a:p>
                      <a:endParaRPr lang="en-US" sz="3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2085">
                <a:tc>
                  <a:txBody>
                    <a:bodyPr/>
                    <a:lstStyle/>
                    <a:p>
                      <a:endParaRPr lang="en-US" sz="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2085">
                <a:tc>
                  <a:txBody>
                    <a:bodyPr/>
                    <a:lstStyle/>
                    <a:p>
                      <a:endParaRPr lang="en-US" sz="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2085">
                <a:tc>
                  <a:txBody>
                    <a:bodyPr/>
                    <a:lstStyle/>
                    <a:p>
                      <a:endParaRPr lang="en-US" sz="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495666"/>
              </p:ext>
            </p:extLst>
          </p:nvPr>
        </p:nvGraphicFramePr>
        <p:xfrm>
          <a:off x="4238622" y="4391022"/>
          <a:ext cx="4165600" cy="51636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172122">
                <a:tc gridSpan="4">
                  <a:txBody>
                    <a:bodyPr/>
                    <a:lstStyle/>
                    <a:p>
                      <a:r>
                        <a:rPr lang="en-US" sz="500" dirty="0" smtClean="0">
                          <a:solidFill>
                            <a:schemeClr val="tx1"/>
                          </a:solidFill>
                        </a:rPr>
                        <a:t>LIGHT</a:t>
                      </a:r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500" dirty="0" smtClean="0">
                          <a:solidFill>
                            <a:schemeClr val="tx1"/>
                          </a:solidFill>
                        </a:rPr>
                        <a:t>SERIOUS</a:t>
                      </a:r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500" dirty="0" smtClean="0">
                          <a:solidFill>
                            <a:schemeClr val="tx1"/>
                          </a:solidFill>
                        </a:rPr>
                        <a:t>CRITICAL</a:t>
                      </a:r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500" dirty="0" smtClean="0">
                          <a:solidFill>
                            <a:schemeClr val="tx1"/>
                          </a:solidFill>
                        </a:rPr>
                        <a:t>MORTAL 0</a:t>
                      </a:r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500" dirty="0" smtClean="0">
                          <a:solidFill>
                            <a:schemeClr val="tx1"/>
                          </a:solidFill>
                        </a:rPr>
                        <a:t>MORTAL 1</a:t>
                      </a:r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2122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2122">
                <a:tc gridSpan="4">
                  <a:txBody>
                    <a:bodyPr/>
                    <a:lstStyle/>
                    <a:p>
                      <a:r>
                        <a:rPr lang="en-US" sz="500" b="1" dirty="0" smtClean="0">
                          <a:solidFill>
                            <a:schemeClr val="tx1"/>
                          </a:solidFill>
                        </a:rPr>
                        <a:t>STUN 0</a:t>
                      </a:r>
                      <a:endParaRPr 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500" b="1" dirty="0" smtClean="0">
                          <a:solidFill>
                            <a:schemeClr val="tx1"/>
                          </a:solidFill>
                        </a:rPr>
                        <a:t>STUN -1</a:t>
                      </a:r>
                      <a:endParaRPr 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500" b="1" dirty="0" smtClean="0">
                          <a:solidFill>
                            <a:schemeClr val="tx1"/>
                          </a:solidFill>
                        </a:rPr>
                        <a:t>STUN -2</a:t>
                      </a:r>
                      <a:endParaRPr 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500" b="1" dirty="0" smtClean="0">
                          <a:solidFill>
                            <a:schemeClr val="tx1"/>
                          </a:solidFill>
                        </a:rPr>
                        <a:t>STUN -3</a:t>
                      </a:r>
                      <a:endParaRPr 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500" b="1" dirty="0" smtClean="0">
                          <a:solidFill>
                            <a:schemeClr val="tx1"/>
                          </a:solidFill>
                        </a:rPr>
                        <a:t>STUN -4</a:t>
                      </a:r>
                      <a:endParaRPr 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 rot="5400000">
            <a:off x="8114207" y="4501983"/>
            <a:ext cx="8835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latin typeface="Electromagnetic Lungs" pitchFamily="2" charset="0"/>
              </a:rPr>
              <a:t>WOUNDS</a:t>
            </a:r>
            <a:endParaRPr lang="en-US" b="1" dirty="0">
              <a:latin typeface="Electromagnetic Lungs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10103" y="2817168"/>
            <a:ext cx="49084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Notes:</a:t>
            </a:r>
            <a:endParaRPr lang="en-US" sz="900" dirty="0"/>
          </a:p>
        </p:txBody>
      </p:sp>
      <p:sp>
        <p:nvSpPr>
          <p:cNvPr id="4" name="TextBox 3"/>
          <p:cNvSpPr txBox="1"/>
          <p:nvPr/>
        </p:nvSpPr>
        <p:spPr>
          <a:xfrm>
            <a:off x="7612123" y="7485221"/>
            <a:ext cx="6174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SP      EV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91668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983631"/>
              </p:ext>
            </p:extLst>
          </p:nvPr>
        </p:nvGraphicFramePr>
        <p:xfrm>
          <a:off x="83820" y="120904"/>
          <a:ext cx="7711440" cy="569976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173480"/>
                <a:gridCol w="237490"/>
                <a:gridCol w="1187450"/>
                <a:gridCol w="251460"/>
                <a:gridCol w="502920"/>
                <a:gridCol w="251460"/>
                <a:gridCol w="670560"/>
                <a:gridCol w="251460"/>
                <a:gridCol w="1341120"/>
                <a:gridCol w="251460"/>
                <a:gridCol w="1341120"/>
                <a:gridCol w="251460"/>
              </a:tblGrid>
              <a:tr h="284988">
                <a:tc gridSpan="12"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Electromagnetic Lungs" pitchFamily="2" charset="0"/>
                        </a:rPr>
                        <a:t>Combat</a:t>
                      </a:r>
                      <a:endParaRPr lang="en-US" sz="1100" b="1" dirty="0">
                        <a:latin typeface="Electromagnetic Lungs" pitchFamily="2" charset="0"/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5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5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5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4988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Throw Distance</a:t>
                      </a:r>
                      <a:endParaRPr lang="en-US" sz="1100" dirty="0"/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STR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err="1" smtClean="0"/>
                        <a:t>Dmg</a:t>
                      </a:r>
                      <a:r>
                        <a:rPr lang="en-US" sz="1100" baseline="0" dirty="0" smtClean="0"/>
                        <a:t> Bonus</a:t>
                      </a:r>
                      <a:endParaRPr lang="en-US" sz="1100" dirty="0"/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BTM</a:t>
                      </a:r>
                      <a:endParaRPr lang="en-US" sz="1100" dirty="0"/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P.H.A.D</a:t>
                      </a:r>
                      <a:endParaRPr lang="en-US" sz="1100" dirty="0"/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aseline="0" dirty="0" smtClean="0"/>
                        <a:t>Death Save (BOD)</a:t>
                      </a:r>
                      <a:endParaRPr lang="en-US" sz="1100" dirty="0"/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Stun Save (COOL)</a:t>
                      </a:r>
                      <a:endParaRPr lang="en-US" sz="1100" dirty="0"/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394909"/>
              </p:ext>
            </p:extLst>
          </p:nvPr>
        </p:nvGraphicFramePr>
        <p:xfrm>
          <a:off x="83820" y="3368041"/>
          <a:ext cx="8298178" cy="1604264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1173478"/>
                <a:gridCol w="754380"/>
                <a:gridCol w="502920"/>
                <a:gridCol w="419100"/>
                <a:gridCol w="586740"/>
                <a:gridCol w="586740"/>
                <a:gridCol w="502920"/>
                <a:gridCol w="586740"/>
                <a:gridCol w="586740"/>
                <a:gridCol w="502920"/>
                <a:gridCol w="419100"/>
                <a:gridCol w="502920"/>
                <a:gridCol w="586740"/>
                <a:gridCol w="586740"/>
              </a:tblGrid>
              <a:tr h="377952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Maneuver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Strike/Cast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Punch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Kick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Disarm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Sweep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Block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Dodge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Grapple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Throw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Hold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Choke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Escape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Special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1808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MA Bonus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Style Level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Modify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1808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Total to Hit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1808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Damage+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1808">
                <a:tc gridSpan="14"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(Damage bonus is MS Skill + STR Bonus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 + Die. Characters with Brawl/Melee do not add their Skill Level to Damage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903456"/>
              </p:ext>
            </p:extLst>
          </p:nvPr>
        </p:nvGraphicFramePr>
        <p:xfrm>
          <a:off x="83822" y="3108960"/>
          <a:ext cx="8298178" cy="25908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8298178"/>
              </a:tblGrid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Hand-to-Hand</a:t>
                      </a:r>
                      <a:endParaRPr lang="en-US" sz="1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627572"/>
              </p:ext>
            </p:extLst>
          </p:nvPr>
        </p:nvGraphicFramePr>
        <p:xfrm>
          <a:off x="83820" y="915417"/>
          <a:ext cx="9890760" cy="293625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799987"/>
                <a:gridCol w="1714612"/>
                <a:gridCol w="586740"/>
                <a:gridCol w="586740"/>
                <a:gridCol w="502920"/>
                <a:gridCol w="502920"/>
                <a:gridCol w="838200"/>
                <a:gridCol w="670560"/>
                <a:gridCol w="502920"/>
                <a:gridCol w="838200"/>
                <a:gridCol w="838200"/>
                <a:gridCol w="586740"/>
                <a:gridCol w="502920"/>
                <a:gridCol w="419101"/>
              </a:tblGrid>
              <a:tr h="293625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Location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Type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solidFill>
                            <a:schemeClr val="tx1"/>
                          </a:solidFill>
                        </a:rPr>
                        <a:t>Conc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Avail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solidFill>
                            <a:schemeClr val="tx1"/>
                          </a:solidFill>
                        </a:rPr>
                        <a:t>Dmg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Ammo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#Shots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ROF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Reliability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# Reloads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Range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Cost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136438"/>
              </p:ext>
            </p:extLst>
          </p:nvPr>
        </p:nvGraphicFramePr>
        <p:xfrm>
          <a:off x="83819" y="690880"/>
          <a:ext cx="9890760" cy="25908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9890760"/>
              </a:tblGrid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Weapons</a:t>
                      </a:r>
                      <a:endParaRPr lang="en-US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547942"/>
              </p:ext>
            </p:extLst>
          </p:nvPr>
        </p:nvGraphicFramePr>
        <p:xfrm>
          <a:off x="83819" y="1209041"/>
          <a:ext cx="9890760" cy="1978152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799987"/>
                <a:gridCol w="1714612"/>
                <a:gridCol w="586740"/>
                <a:gridCol w="586740"/>
                <a:gridCol w="502920"/>
                <a:gridCol w="502920"/>
                <a:gridCol w="838200"/>
                <a:gridCol w="670560"/>
                <a:gridCol w="502920"/>
                <a:gridCol w="838200"/>
                <a:gridCol w="838200"/>
                <a:gridCol w="586740"/>
                <a:gridCol w="502920"/>
                <a:gridCol w="419101"/>
              </a:tblGrid>
              <a:tr h="179832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9832"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9832"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9832"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9832"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9832"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9832"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9832"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9832"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9832"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9832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055825"/>
              </p:ext>
            </p:extLst>
          </p:nvPr>
        </p:nvGraphicFramePr>
        <p:xfrm>
          <a:off x="83820" y="4836160"/>
          <a:ext cx="2682240" cy="2659888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215390"/>
                <a:gridCol w="544830"/>
                <a:gridCol w="502920"/>
                <a:gridCol w="419100"/>
              </a:tblGrid>
              <a:tr h="241808">
                <a:tc gridSpan="4"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Combat Skills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41808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Skill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Level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Mods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+REF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41808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Handgun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41808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Rifle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41808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Heavy Weapons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41808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Archery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41808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Brawl/Mel/M.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 Art 1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41808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Martial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 Art 2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41808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Martial Art 3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41808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Martial Art 4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41808"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627058"/>
              </p:ext>
            </p:extLst>
          </p:nvPr>
        </p:nvGraphicFramePr>
        <p:xfrm>
          <a:off x="2766060" y="4836160"/>
          <a:ext cx="3352800" cy="2659888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670560"/>
                <a:gridCol w="838200"/>
                <a:gridCol w="1005840"/>
                <a:gridCol w="838200"/>
              </a:tblGrid>
              <a:tr h="241808">
                <a:tc gridSpan="4"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Combat Actions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41808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Skill +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 RT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Quick CA (÷5)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Normal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 (CA÷10)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Full CA (÷15)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41808"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41808"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41808"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41808"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41808"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41808"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41808"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41808"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41808"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674433"/>
              </p:ext>
            </p:extLst>
          </p:nvPr>
        </p:nvGraphicFramePr>
        <p:xfrm>
          <a:off x="83820" y="7489139"/>
          <a:ext cx="2682241" cy="241808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894902"/>
                <a:gridCol w="244064"/>
                <a:gridCol w="1301675"/>
                <a:gridCol w="241600"/>
              </a:tblGrid>
              <a:tr h="241808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Initiative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 Total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Awareness Tactical Total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8737712"/>
              </p:ext>
            </p:extLst>
          </p:nvPr>
        </p:nvGraphicFramePr>
        <p:xfrm>
          <a:off x="6118860" y="4835441"/>
          <a:ext cx="2514600" cy="722376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586781"/>
                <a:gridCol w="513433"/>
                <a:gridCol w="680910"/>
                <a:gridCol w="733476"/>
              </a:tblGrid>
              <a:tr h="316992">
                <a:tc>
                  <a:txBody>
                    <a:bodyPr/>
                    <a:lstStyle/>
                    <a:p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Initiative +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Combat</a:t>
                      </a:r>
                      <a:r>
                        <a:rPr lang="en-US" sz="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Other Initiative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= Reaction (RT)</a:t>
                      </a: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0312">
                <a:tc>
                  <a:txBody>
                    <a:bodyPr/>
                    <a:lstStyle/>
                    <a:p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Initiative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Sense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Modifiers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n-US" sz="700" baseline="0" dirty="0" smtClean="0">
                          <a:solidFill>
                            <a:schemeClr val="tx1"/>
                          </a:solidFill>
                        </a:rPr>
                        <a:t> (RT)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5072">
                <a:tc gridSpan="4"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5" t="14974" r="53393" b="56996"/>
          <a:stretch/>
        </p:blipFill>
        <p:spPr>
          <a:xfrm>
            <a:off x="6118860" y="5440680"/>
            <a:ext cx="2120419" cy="2245360"/>
          </a:xfrm>
          <a:prstGeom prst="rect">
            <a:avLst/>
          </a:prstGeom>
        </p:spPr>
      </p:pic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870603"/>
              </p:ext>
            </p:extLst>
          </p:nvPr>
        </p:nvGraphicFramePr>
        <p:xfrm>
          <a:off x="10477500" y="4490720"/>
          <a:ext cx="4582160" cy="58521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9108"/>
                <a:gridCol w="229108"/>
                <a:gridCol w="229108"/>
                <a:gridCol w="229108"/>
                <a:gridCol w="229108"/>
                <a:gridCol w="229108"/>
                <a:gridCol w="229108"/>
                <a:gridCol w="229108"/>
                <a:gridCol w="229108"/>
                <a:gridCol w="229108"/>
                <a:gridCol w="229108"/>
                <a:gridCol w="229108"/>
                <a:gridCol w="229108"/>
                <a:gridCol w="229108"/>
                <a:gridCol w="229108"/>
                <a:gridCol w="229108"/>
                <a:gridCol w="229108"/>
                <a:gridCol w="229108"/>
                <a:gridCol w="229108"/>
                <a:gridCol w="229108"/>
              </a:tblGrid>
              <a:tr h="195072">
                <a:tc gridSpan="4">
                  <a:txBody>
                    <a:bodyPr/>
                    <a:lstStyle/>
                    <a:p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MORTAL 2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MORTAL 3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MORTAL 4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MORTAL 5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MORTAL 6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5072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5072">
                <a:tc gridSpan="4">
                  <a:txBody>
                    <a:bodyPr/>
                    <a:lstStyle/>
                    <a:p>
                      <a:r>
                        <a:rPr lang="en-US" sz="600" b="1" dirty="0" smtClean="0">
                          <a:solidFill>
                            <a:schemeClr val="tx1"/>
                          </a:solidFill>
                        </a:rPr>
                        <a:t>STUN -5</a:t>
                      </a:r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600" b="1" dirty="0" smtClean="0">
                          <a:solidFill>
                            <a:schemeClr val="tx1"/>
                          </a:solidFill>
                        </a:rPr>
                        <a:t>STUN -6</a:t>
                      </a:r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600" b="1" dirty="0" smtClean="0">
                          <a:solidFill>
                            <a:schemeClr val="tx1"/>
                          </a:solidFill>
                        </a:rPr>
                        <a:t>STUN -7</a:t>
                      </a:r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600" b="1" dirty="0" smtClean="0">
                          <a:solidFill>
                            <a:schemeClr val="tx1"/>
                          </a:solidFill>
                        </a:rPr>
                        <a:t>STUN -8</a:t>
                      </a:r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600" b="1" dirty="0" smtClean="0">
                          <a:solidFill>
                            <a:schemeClr val="tx1"/>
                          </a:solidFill>
                        </a:rPr>
                        <a:t>STUN -9</a:t>
                      </a:r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249332"/>
              </p:ext>
            </p:extLst>
          </p:nvPr>
        </p:nvGraphicFramePr>
        <p:xfrm>
          <a:off x="8239281" y="5440684"/>
          <a:ext cx="357869" cy="215899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57869"/>
              </a:tblGrid>
              <a:tr h="164205">
                <a:tc>
                  <a:txBody>
                    <a:bodyPr/>
                    <a:lstStyle/>
                    <a:p>
                      <a:endParaRPr lang="en-US" sz="3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4205">
                <a:tc>
                  <a:txBody>
                    <a:bodyPr/>
                    <a:lstStyle/>
                    <a:p>
                      <a:endParaRPr lang="en-US" sz="3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4205">
                <a:tc>
                  <a:txBody>
                    <a:bodyPr/>
                    <a:lstStyle/>
                    <a:p>
                      <a:endParaRPr lang="en-US" sz="3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4205">
                <a:tc>
                  <a:txBody>
                    <a:bodyPr/>
                    <a:lstStyle/>
                    <a:p>
                      <a:endParaRPr lang="en-US" sz="3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4205">
                <a:tc>
                  <a:txBody>
                    <a:bodyPr/>
                    <a:lstStyle/>
                    <a:p>
                      <a:endParaRPr lang="en-US" sz="3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0287">
                <a:tc>
                  <a:txBody>
                    <a:bodyPr/>
                    <a:lstStyle/>
                    <a:p>
                      <a:endParaRPr lang="en-US" sz="3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2451">
                <a:tc>
                  <a:txBody>
                    <a:bodyPr/>
                    <a:lstStyle/>
                    <a:p>
                      <a:endParaRPr lang="en-US" sz="3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4205">
                <a:tc>
                  <a:txBody>
                    <a:bodyPr/>
                    <a:lstStyle/>
                    <a:p>
                      <a:endParaRPr lang="en-US" sz="3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4205">
                <a:tc>
                  <a:txBody>
                    <a:bodyPr/>
                    <a:lstStyle/>
                    <a:p>
                      <a:endParaRPr lang="en-US" sz="3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4205">
                <a:tc>
                  <a:txBody>
                    <a:bodyPr/>
                    <a:lstStyle/>
                    <a:p>
                      <a:endParaRPr lang="en-US" sz="3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4205">
                <a:tc>
                  <a:txBody>
                    <a:bodyPr/>
                    <a:lstStyle/>
                    <a:p>
                      <a:endParaRPr lang="en-US" sz="30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4205">
                <a:tc>
                  <a:txBody>
                    <a:bodyPr/>
                    <a:lstStyle/>
                    <a:p>
                      <a:endParaRPr lang="en-US" sz="3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4205">
                <a:tc>
                  <a:txBody>
                    <a:bodyPr/>
                    <a:lstStyle/>
                    <a:p>
                      <a:endParaRPr lang="en-US" sz="3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242864"/>
              </p:ext>
            </p:extLst>
          </p:nvPr>
        </p:nvGraphicFramePr>
        <p:xfrm>
          <a:off x="11860531" y="2849882"/>
          <a:ext cx="1173480" cy="31699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73480"/>
              </a:tblGrid>
              <a:tr h="316992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Electromagnetic Lungs" pitchFamily="2" charset="0"/>
                        </a:rPr>
                        <a:t>WOUNDS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Electromagnetic Lungs" pitchFamily="2" charset="0"/>
                      </a:endParaRPr>
                    </a:p>
                  </a:txBody>
                  <a:tcPr marL="100584" marR="100584" marT="51816" marB="51816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512061"/>
              </p:ext>
            </p:extLst>
          </p:nvPr>
        </p:nvGraphicFramePr>
        <p:xfrm>
          <a:off x="10309860" y="5896266"/>
          <a:ext cx="4582160" cy="58521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9108"/>
                <a:gridCol w="229108"/>
                <a:gridCol w="229108"/>
                <a:gridCol w="229108"/>
                <a:gridCol w="229108"/>
                <a:gridCol w="229108"/>
                <a:gridCol w="229108"/>
                <a:gridCol w="229108"/>
                <a:gridCol w="229108"/>
                <a:gridCol w="229108"/>
                <a:gridCol w="229108"/>
                <a:gridCol w="229108"/>
                <a:gridCol w="229108"/>
                <a:gridCol w="229108"/>
                <a:gridCol w="229108"/>
                <a:gridCol w="229108"/>
                <a:gridCol w="229108"/>
                <a:gridCol w="229108"/>
                <a:gridCol w="229108"/>
                <a:gridCol w="229108"/>
              </a:tblGrid>
              <a:tr h="195072">
                <a:tc gridSpan="4">
                  <a:txBody>
                    <a:bodyPr/>
                    <a:lstStyle/>
                    <a:p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LIGHT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SERIOUS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CRITICAL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MORTAL 0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MORTAL 1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5072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5072">
                <a:tc gridSpan="4">
                  <a:txBody>
                    <a:bodyPr/>
                    <a:lstStyle/>
                    <a:p>
                      <a:r>
                        <a:rPr lang="en-US" sz="600" b="1" dirty="0" smtClean="0">
                          <a:solidFill>
                            <a:schemeClr val="tx1"/>
                          </a:solidFill>
                        </a:rPr>
                        <a:t>STUN 0</a:t>
                      </a:r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600" b="1" dirty="0" smtClean="0">
                          <a:solidFill>
                            <a:schemeClr val="tx1"/>
                          </a:solidFill>
                        </a:rPr>
                        <a:t>STUN -1</a:t>
                      </a:r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600" b="1" dirty="0" smtClean="0">
                          <a:solidFill>
                            <a:schemeClr val="tx1"/>
                          </a:solidFill>
                        </a:rPr>
                        <a:t>STUN -2</a:t>
                      </a:r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600" b="1" dirty="0" smtClean="0">
                          <a:solidFill>
                            <a:schemeClr val="tx1"/>
                          </a:solidFill>
                        </a:rPr>
                        <a:t>STUN -3</a:t>
                      </a:r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600" b="1" dirty="0" smtClean="0">
                          <a:solidFill>
                            <a:schemeClr val="tx1"/>
                          </a:solidFill>
                        </a:rPr>
                        <a:t>STUN -4</a:t>
                      </a:r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marL="100584" marR="100584" marT="51816" marB="518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 rot="5400000">
            <a:off x="8250971" y="6322358"/>
            <a:ext cx="885114" cy="287771"/>
          </a:xfrm>
          <a:prstGeom prst="rect">
            <a:avLst/>
          </a:prstGeom>
          <a:noFill/>
        </p:spPr>
        <p:txBody>
          <a:bodyPr wrap="none" lIns="101870" tIns="50935" rIns="101870" bIns="50935" rtlCol="0">
            <a:spAutoFit/>
          </a:bodyPr>
          <a:lstStyle/>
          <a:p>
            <a:r>
              <a:rPr lang="en-US" sz="1200" b="1" dirty="0">
                <a:latin typeface="Electromagnetic Lungs" pitchFamily="2" charset="0"/>
              </a:rPr>
              <a:t>ARMOR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72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678</TotalTime>
  <Words>402</Words>
  <Application>Microsoft Office PowerPoint</Application>
  <PresentationFormat>Custom</PresentationFormat>
  <Paragraphs>186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Logsdon</dc:creator>
  <cp:lastModifiedBy>Steve Logsdon</cp:lastModifiedBy>
  <cp:revision>16</cp:revision>
  <dcterms:created xsi:type="dcterms:W3CDTF">2017-10-24T05:58:28Z</dcterms:created>
  <dcterms:modified xsi:type="dcterms:W3CDTF">2017-10-27T04:16:15Z</dcterms:modified>
</cp:coreProperties>
</file>